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4"/>
  </p:notesMasterIdLst>
  <p:sldIdLst>
    <p:sldId id="1016" r:id="rId2"/>
    <p:sldId id="1022" r:id="rId3"/>
    <p:sldId id="1027" r:id="rId4"/>
    <p:sldId id="1021" r:id="rId5"/>
    <p:sldId id="705" r:id="rId6"/>
    <p:sldId id="776" r:id="rId7"/>
    <p:sldId id="777" r:id="rId8"/>
    <p:sldId id="972" r:id="rId9"/>
    <p:sldId id="1015" r:id="rId10"/>
    <p:sldId id="280" r:id="rId11"/>
    <p:sldId id="258" r:id="rId12"/>
    <p:sldId id="935" r:id="rId13"/>
    <p:sldId id="701" r:id="rId14"/>
    <p:sldId id="390" r:id="rId15"/>
    <p:sldId id="966" r:id="rId16"/>
    <p:sldId id="682" r:id="rId17"/>
    <p:sldId id="993" r:id="rId18"/>
    <p:sldId id="995" r:id="rId19"/>
    <p:sldId id="989" r:id="rId20"/>
    <p:sldId id="991" r:id="rId21"/>
    <p:sldId id="994" r:id="rId22"/>
    <p:sldId id="992" r:id="rId23"/>
    <p:sldId id="990" r:id="rId24"/>
    <p:sldId id="987" r:id="rId25"/>
    <p:sldId id="988" r:id="rId26"/>
    <p:sldId id="986" r:id="rId27"/>
    <p:sldId id="985" r:id="rId28"/>
    <p:sldId id="1013" r:id="rId29"/>
    <p:sldId id="975" r:id="rId30"/>
    <p:sldId id="996" r:id="rId31"/>
    <p:sldId id="1008" r:id="rId32"/>
    <p:sldId id="997" r:id="rId33"/>
    <p:sldId id="1009" r:id="rId34"/>
    <p:sldId id="256" r:id="rId35"/>
    <p:sldId id="977" r:id="rId36"/>
    <p:sldId id="978" r:id="rId37"/>
    <p:sldId id="1000" r:id="rId38"/>
    <p:sldId id="1003" r:id="rId39"/>
    <p:sldId id="999" r:id="rId40"/>
    <p:sldId id="1002" r:id="rId41"/>
    <p:sldId id="1001" r:id="rId42"/>
    <p:sldId id="1004" r:id="rId43"/>
    <p:sldId id="1006" r:id="rId44"/>
    <p:sldId id="1005" r:id="rId45"/>
    <p:sldId id="1007" r:id="rId46"/>
    <p:sldId id="1011" r:id="rId47"/>
    <p:sldId id="1010" r:id="rId48"/>
    <p:sldId id="910" r:id="rId49"/>
    <p:sldId id="404" r:id="rId50"/>
    <p:sldId id="397" r:id="rId51"/>
    <p:sldId id="976" r:id="rId52"/>
    <p:sldId id="843" r:id="rId53"/>
    <p:sldId id="751" r:id="rId54"/>
    <p:sldId id="753" r:id="rId55"/>
    <p:sldId id="877" r:id="rId56"/>
    <p:sldId id="754" r:id="rId57"/>
    <p:sldId id="755" r:id="rId58"/>
    <p:sldId id="760" r:id="rId59"/>
    <p:sldId id="983" r:id="rId60"/>
    <p:sldId id="879" r:id="rId61"/>
    <p:sldId id="876" r:id="rId62"/>
    <p:sldId id="980" r:id="rId63"/>
    <p:sldId id="828" r:id="rId64"/>
    <p:sldId id="293" r:id="rId65"/>
    <p:sldId id="732" r:id="rId66"/>
    <p:sldId id="733" r:id="rId67"/>
    <p:sldId id="734" r:id="rId68"/>
    <p:sldId id="735" r:id="rId69"/>
    <p:sldId id="736" r:id="rId70"/>
    <p:sldId id="737" r:id="rId71"/>
    <p:sldId id="738" r:id="rId72"/>
    <p:sldId id="739" r:id="rId73"/>
    <p:sldId id="740" r:id="rId74"/>
    <p:sldId id="814" r:id="rId75"/>
    <p:sldId id="815" r:id="rId76"/>
    <p:sldId id="743" r:id="rId77"/>
    <p:sldId id="816" r:id="rId78"/>
    <p:sldId id="744" r:id="rId79"/>
    <p:sldId id="817" r:id="rId80"/>
    <p:sldId id="746" r:id="rId81"/>
    <p:sldId id="818" r:id="rId82"/>
    <p:sldId id="819" r:id="rId83"/>
    <p:sldId id="820" r:id="rId84"/>
    <p:sldId id="821" r:id="rId85"/>
    <p:sldId id="750" r:id="rId86"/>
    <p:sldId id="1023" r:id="rId87"/>
    <p:sldId id="752" r:id="rId88"/>
    <p:sldId id="822" r:id="rId89"/>
    <p:sldId id="823" r:id="rId90"/>
    <p:sldId id="712" r:id="rId91"/>
    <p:sldId id="591" r:id="rId92"/>
    <p:sldId id="824" r:id="rId93"/>
    <p:sldId id="825" r:id="rId94"/>
    <p:sldId id="826" r:id="rId95"/>
    <p:sldId id="771" r:id="rId96"/>
    <p:sldId id="773" r:id="rId97"/>
    <p:sldId id="786" r:id="rId98"/>
    <p:sldId id="784" r:id="rId99"/>
    <p:sldId id="827" r:id="rId100"/>
    <p:sldId id="1026" r:id="rId101"/>
    <p:sldId id="790" r:id="rId102"/>
    <p:sldId id="1024" r:id="rId103"/>
    <p:sldId id="756" r:id="rId104"/>
    <p:sldId id="757" r:id="rId105"/>
    <p:sldId id="758" r:id="rId106"/>
    <p:sldId id="759" r:id="rId107"/>
    <p:sldId id="1025" r:id="rId108"/>
    <p:sldId id="775" r:id="rId109"/>
    <p:sldId id="763" r:id="rId110"/>
    <p:sldId id="788" r:id="rId111"/>
    <p:sldId id="789" r:id="rId112"/>
    <p:sldId id="767" r:id="rId113"/>
    <p:sldId id="768" r:id="rId114"/>
    <p:sldId id="769" r:id="rId115"/>
    <p:sldId id="770" r:id="rId116"/>
    <p:sldId id="785" r:id="rId117"/>
    <p:sldId id="830" r:id="rId118"/>
    <p:sldId id="829" r:id="rId119"/>
    <p:sldId id="831" r:id="rId120"/>
    <p:sldId id="1017" r:id="rId121"/>
    <p:sldId id="1020" r:id="rId122"/>
    <p:sldId id="1019"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20"/>
    <p:restoredTop sz="92161"/>
  </p:normalViewPr>
  <p:slideViewPr>
    <p:cSldViewPr>
      <p:cViewPr varScale="1">
        <p:scale>
          <a:sx n="147" d="100"/>
          <a:sy n="147" d="100"/>
        </p:scale>
        <p:origin x="108"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ommunity\dnalc\Evaluation\2019%20Infographic\CBSC%20Kits%20-%20Use%20This%20Sheet%20(Kits%20Only,%20No%20Extraneous%20Info).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2019</c:v>
          </c:tx>
          <c:spPr>
            <a:ln w="28575" cap="rnd">
              <a:solidFill>
                <a:schemeClr val="accent1"/>
              </a:solidFill>
              <a:round/>
            </a:ln>
            <a:effectLst/>
          </c:spPr>
          <c:marker>
            <c:symbol val="none"/>
          </c:marker>
          <c:cat>
            <c:strRef>
              <c:f>Sheet1!$A$2:$A$27</c:f>
              <c:strCache>
                <c:ptCount val="26"/>
                <c:pt idx="0">
                  <c:v>January 7th</c:v>
                </c:pt>
                <c:pt idx="1">
                  <c:v>January 14th</c:v>
                </c:pt>
                <c:pt idx="2">
                  <c:v>January 21st</c:v>
                </c:pt>
                <c:pt idx="3">
                  <c:v>January 28th</c:v>
                </c:pt>
                <c:pt idx="4">
                  <c:v>February 4th</c:v>
                </c:pt>
                <c:pt idx="5">
                  <c:v>February 11th</c:v>
                </c:pt>
                <c:pt idx="6">
                  <c:v>February 18th</c:v>
                </c:pt>
                <c:pt idx="7">
                  <c:v>February 25th</c:v>
                </c:pt>
                <c:pt idx="8">
                  <c:v>March 3rd</c:v>
                </c:pt>
                <c:pt idx="9">
                  <c:v>March 10th</c:v>
                </c:pt>
                <c:pt idx="10">
                  <c:v>March 17th</c:v>
                </c:pt>
                <c:pt idx="11">
                  <c:v>March 24th</c:v>
                </c:pt>
                <c:pt idx="12">
                  <c:v>March 31st</c:v>
                </c:pt>
                <c:pt idx="13">
                  <c:v>April 7th</c:v>
                </c:pt>
                <c:pt idx="14">
                  <c:v>April 14th</c:v>
                </c:pt>
                <c:pt idx="15">
                  <c:v>April 21st</c:v>
                </c:pt>
                <c:pt idx="16">
                  <c:v>April 28th</c:v>
                </c:pt>
                <c:pt idx="17">
                  <c:v>May 5th</c:v>
                </c:pt>
                <c:pt idx="18">
                  <c:v>May 12th</c:v>
                </c:pt>
                <c:pt idx="19">
                  <c:v>May 19th</c:v>
                </c:pt>
                <c:pt idx="20">
                  <c:v>May 26th</c:v>
                </c:pt>
                <c:pt idx="21">
                  <c:v>June 2nd</c:v>
                </c:pt>
                <c:pt idx="22">
                  <c:v>June 9th</c:v>
                </c:pt>
                <c:pt idx="23">
                  <c:v>June 16th</c:v>
                </c:pt>
                <c:pt idx="24">
                  <c:v>June 23rd</c:v>
                </c:pt>
                <c:pt idx="25">
                  <c:v>June 30th</c:v>
                </c:pt>
              </c:strCache>
            </c:strRef>
          </c:cat>
          <c:val>
            <c:numRef>
              <c:f>Sheet1!$B$2:$B$27</c:f>
              <c:numCache>
                <c:formatCode>#,##0</c:formatCode>
                <c:ptCount val="26"/>
                <c:pt idx="0">
                  <c:v>12213</c:v>
                </c:pt>
                <c:pt idx="1">
                  <c:v>18589</c:v>
                </c:pt>
                <c:pt idx="2">
                  <c:v>17758</c:v>
                </c:pt>
                <c:pt idx="3">
                  <c:v>20765</c:v>
                </c:pt>
                <c:pt idx="4">
                  <c:v>20330</c:v>
                </c:pt>
                <c:pt idx="5">
                  <c:v>21993</c:v>
                </c:pt>
                <c:pt idx="6">
                  <c:v>20035</c:v>
                </c:pt>
                <c:pt idx="7">
                  <c:v>21889</c:v>
                </c:pt>
                <c:pt idx="8">
                  <c:v>19308</c:v>
                </c:pt>
                <c:pt idx="9">
                  <c:v>21957</c:v>
                </c:pt>
                <c:pt idx="10">
                  <c:v>21100</c:v>
                </c:pt>
                <c:pt idx="11">
                  <c:v>19076</c:v>
                </c:pt>
                <c:pt idx="12">
                  <c:v>18173</c:v>
                </c:pt>
                <c:pt idx="13">
                  <c:v>18678</c:v>
                </c:pt>
                <c:pt idx="14">
                  <c:v>16977</c:v>
                </c:pt>
                <c:pt idx="15">
                  <c:v>13849</c:v>
                </c:pt>
                <c:pt idx="16">
                  <c:v>16375</c:v>
                </c:pt>
                <c:pt idx="17">
                  <c:v>15473</c:v>
                </c:pt>
                <c:pt idx="18">
                  <c:v>14982</c:v>
                </c:pt>
                <c:pt idx="19">
                  <c:v>13740</c:v>
                </c:pt>
                <c:pt idx="20">
                  <c:v>13444</c:v>
                </c:pt>
                <c:pt idx="21">
                  <c:v>11874</c:v>
                </c:pt>
                <c:pt idx="22">
                  <c:v>12375</c:v>
                </c:pt>
                <c:pt idx="23">
                  <c:v>13472</c:v>
                </c:pt>
                <c:pt idx="24">
                  <c:v>12136</c:v>
                </c:pt>
                <c:pt idx="25">
                  <c:v>9973</c:v>
                </c:pt>
              </c:numCache>
            </c:numRef>
          </c:val>
          <c:smooth val="0"/>
          <c:extLst xmlns:c16r2="http://schemas.microsoft.com/office/drawing/2015/06/chart">
            <c:ext xmlns:c16="http://schemas.microsoft.com/office/drawing/2014/chart" uri="{C3380CC4-5D6E-409C-BE32-E72D297353CC}">
              <c16:uniqueId val="{00000000-40D7-4325-B015-CAF1788C723B}"/>
            </c:ext>
          </c:extLst>
        </c:ser>
        <c:ser>
          <c:idx val="1"/>
          <c:order val="1"/>
          <c:tx>
            <c:v>2020</c:v>
          </c:tx>
          <c:spPr>
            <a:ln w="28575" cap="rnd">
              <a:solidFill>
                <a:schemeClr val="accent2"/>
              </a:solidFill>
              <a:round/>
            </a:ln>
            <a:effectLst/>
          </c:spPr>
          <c:marker>
            <c:symbol val="none"/>
          </c:marker>
          <c:dPt>
            <c:idx val="18"/>
            <c:marker>
              <c:symbol val="diamond"/>
              <c:size val="8"/>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01-40D7-4325-B015-CAF1788C723B}"/>
              </c:ext>
            </c:extLst>
          </c:dPt>
          <c:dLbls>
            <c:dLbl>
              <c:idx val="18"/>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0D7-4325-B015-CAF1788C723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26"/>
                <c:pt idx="0">
                  <c:v>January 7th</c:v>
                </c:pt>
                <c:pt idx="1">
                  <c:v>January 14th</c:v>
                </c:pt>
                <c:pt idx="2">
                  <c:v>January 21st</c:v>
                </c:pt>
                <c:pt idx="3">
                  <c:v>January 28th</c:v>
                </c:pt>
                <c:pt idx="4">
                  <c:v>February 4th</c:v>
                </c:pt>
                <c:pt idx="5">
                  <c:v>February 11th</c:v>
                </c:pt>
                <c:pt idx="6">
                  <c:v>February 18th</c:v>
                </c:pt>
                <c:pt idx="7">
                  <c:v>February 25th</c:v>
                </c:pt>
                <c:pt idx="8">
                  <c:v>March 3rd</c:v>
                </c:pt>
                <c:pt idx="9">
                  <c:v>March 10th</c:v>
                </c:pt>
                <c:pt idx="10">
                  <c:v>March 17th</c:v>
                </c:pt>
                <c:pt idx="11">
                  <c:v>March 24th</c:v>
                </c:pt>
                <c:pt idx="12">
                  <c:v>March 31st</c:v>
                </c:pt>
                <c:pt idx="13">
                  <c:v>April 7th</c:v>
                </c:pt>
                <c:pt idx="14">
                  <c:v>April 14th</c:v>
                </c:pt>
                <c:pt idx="15">
                  <c:v>April 21st</c:v>
                </c:pt>
                <c:pt idx="16">
                  <c:v>April 28th</c:v>
                </c:pt>
                <c:pt idx="17">
                  <c:v>May 5th</c:v>
                </c:pt>
                <c:pt idx="18">
                  <c:v>May 12th</c:v>
                </c:pt>
                <c:pt idx="19">
                  <c:v>May 19th</c:v>
                </c:pt>
                <c:pt idx="20">
                  <c:v>May 26th</c:v>
                </c:pt>
                <c:pt idx="21">
                  <c:v>June 2nd</c:v>
                </c:pt>
                <c:pt idx="22">
                  <c:v>June 9th</c:v>
                </c:pt>
                <c:pt idx="23">
                  <c:v>June 16th</c:v>
                </c:pt>
                <c:pt idx="24">
                  <c:v>June 23rd</c:v>
                </c:pt>
                <c:pt idx="25">
                  <c:v>June 30th</c:v>
                </c:pt>
              </c:strCache>
            </c:strRef>
          </c:cat>
          <c:val>
            <c:numRef>
              <c:f>Sheet1!$C$2:$C$27</c:f>
              <c:numCache>
                <c:formatCode>#,##0</c:formatCode>
                <c:ptCount val="26"/>
                <c:pt idx="0">
                  <c:v>13924</c:v>
                </c:pt>
                <c:pt idx="1">
                  <c:v>20557</c:v>
                </c:pt>
                <c:pt idx="2">
                  <c:v>18448</c:v>
                </c:pt>
                <c:pt idx="3">
                  <c:v>21110</c:v>
                </c:pt>
                <c:pt idx="4">
                  <c:v>22381</c:v>
                </c:pt>
                <c:pt idx="5">
                  <c:v>24222</c:v>
                </c:pt>
                <c:pt idx="6">
                  <c:v>22036</c:v>
                </c:pt>
                <c:pt idx="7">
                  <c:v>26108</c:v>
                </c:pt>
                <c:pt idx="8">
                  <c:v>27310</c:v>
                </c:pt>
                <c:pt idx="9">
                  <c:v>25235</c:v>
                </c:pt>
                <c:pt idx="10">
                  <c:v>22006</c:v>
                </c:pt>
                <c:pt idx="11">
                  <c:v>27031</c:v>
                </c:pt>
                <c:pt idx="12">
                  <c:v>33110</c:v>
                </c:pt>
                <c:pt idx="13">
                  <c:v>34121</c:v>
                </c:pt>
                <c:pt idx="14">
                  <c:v>34902</c:v>
                </c:pt>
                <c:pt idx="15">
                  <c:v>39518</c:v>
                </c:pt>
                <c:pt idx="16">
                  <c:v>41085</c:v>
                </c:pt>
                <c:pt idx="17">
                  <c:v>41978</c:v>
                </c:pt>
                <c:pt idx="18">
                  <c:v>42612</c:v>
                </c:pt>
                <c:pt idx="19">
                  <c:v>38097</c:v>
                </c:pt>
                <c:pt idx="20">
                  <c:v>31206</c:v>
                </c:pt>
                <c:pt idx="21">
                  <c:v>28541</c:v>
                </c:pt>
                <c:pt idx="22">
                  <c:v>29399</c:v>
                </c:pt>
                <c:pt idx="23">
                  <c:v>25694</c:v>
                </c:pt>
                <c:pt idx="24">
                  <c:v>24858</c:v>
                </c:pt>
                <c:pt idx="25">
                  <c:v>22611</c:v>
                </c:pt>
              </c:numCache>
            </c:numRef>
          </c:val>
          <c:smooth val="0"/>
          <c:extLst xmlns:c16r2="http://schemas.microsoft.com/office/drawing/2015/06/chart">
            <c:ext xmlns:c16="http://schemas.microsoft.com/office/drawing/2014/chart" uri="{C3380CC4-5D6E-409C-BE32-E72D297353CC}">
              <c16:uniqueId val="{00000002-40D7-4325-B015-CAF1788C723B}"/>
            </c:ext>
          </c:extLst>
        </c:ser>
        <c:dLbls>
          <c:showLegendKey val="0"/>
          <c:showVal val="0"/>
          <c:showCatName val="0"/>
          <c:showSerName val="0"/>
          <c:showPercent val="0"/>
          <c:showBubbleSize val="0"/>
        </c:dLbls>
        <c:smooth val="0"/>
        <c:axId val="-1796973792"/>
        <c:axId val="-1796973248"/>
      </c:lineChart>
      <c:catAx>
        <c:axId val="-179697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414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96973248"/>
        <c:crosses val="autoZero"/>
        <c:auto val="1"/>
        <c:lblAlgn val="ctr"/>
        <c:lblOffset val="100"/>
        <c:noMultiLvlLbl val="0"/>
      </c:catAx>
      <c:valAx>
        <c:axId val="-1796973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69737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'Annual Teachers Trained - CUMUL'!$A$2</c:f>
              <c:strCache>
                <c:ptCount val="1"/>
                <c:pt idx="0">
                  <c:v>Cumulative</c:v>
                </c:pt>
              </c:strCache>
            </c:strRef>
          </c:tx>
          <c:spPr>
            <a:ln w="28575" cap="rnd">
              <a:solidFill>
                <a:schemeClr val="accent1"/>
              </a:solidFill>
              <a:round/>
            </a:ln>
            <a:effectLst/>
          </c:spPr>
          <c:marker>
            <c:symbol val="none"/>
          </c:marker>
          <c:cat>
            <c:numRef>
              <c:f>'Annual Teachers Trained - CUMUL'!$B$1:$AI$1</c:f>
              <c:numCache>
                <c:formatCode>General</c:formatCode>
                <c:ptCount val="34"/>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numCache>
            </c:numRef>
          </c:cat>
          <c:val>
            <c:numRef>
              <c:f>'Annual Teachers Trained - CUMUL'!$B$2:$AI$2</c:f>
              <c:numCache>
                <c:formatCode>General</c:formatCode>
                <c:ptCount val="34"/>
                <c:pt idx="0">
                  <c:v>36</c:v>
                </c:pt>
                <c:pt idx="1">
                  <c:v>266</c:v>
                </c:pt>
                <c:pt idx="2">
                  <c:v>597</c:v>
                </c:pt>
                <c:pt idx="3">
                  <c:v>1093</c:v>
                </c:pt>
                <c:pt idx="4">
                  <c:v>1378</c:v>
                </c:pt>
                <c:pt idx="5">
                  <c:v>1692</c:v>
                </c:pt>
                <c:pt idx="6">
                  <c:v>2025</c:v>
                </c:pt>
                <c:pt idx="7">
                  <c:v>2466</c:v>
                </c:pt>
                <c:pt idx="8">
                  <c:v>2715</c:v>
                </c:pt>
                <c:pt idx="9">
                  <c:v>2886</c:v>
                </c:pt>
                <c:pt idx="10">
                  <c:v>2996</c:v>
                </c:pt>
                <c:pt idx="11">
                  <c:v>3179</c:v>
                </c:pt>
                <c:pt idx="12">
                  <c:v>3424</c:v>
                </c:pt>
                <c:pt idx="13">
                  <c:v>3614</c:v>
                </c:pt>
                <c:pt idx="14">
                  <c:v>3841</c:v>
                </c:pt>
                <c:pt idx="15">
                  <c:v>3981</c:v>
                </c:pt>
                <c:pt idx="16">
                  <c:v>4098</c:v>
                </c:pt>
                <c:pt idx="17">
                  <c:v>4350</c:v>
                </c:pt>
                <c:pt idx="18">
                  <c:v>4597</c:v>
                </c:pt>
                <c:pt idx="19">
                  <c:v>4840</c:v>
                </c:pt>
                <c:pt idx="20">
                  <c:v>5025</c:v>
                </c:pt>
                <c:pt idx="21">
                  <c:v>5303</c:v>
                </c:pt>
                <c:pt idx="22">
                  <c:v>5556</c:v>
                </c:pt>
                <c:pt idx="23">
                  <c:v>5937</c:v>
                </c:pt>
                <c:pt idx="24">
                  <c:v>6849</c:v>
                </c:pt>
                <c:pt idx="25">
                  <c:v>7807</c:v>
                </c:pt>
                <c:pt idx="26">
                  <c:v>8462</c:v>
                </c:pt>
                <c:pt idx="27">
                  <c:v>9205</c:v>
                </c:pt>
                <c:pt idx="28">
                  <c:v>9918</c:v>
                </c:pt>
                <c:pt idx="29">
                  <c:v>10471</c:v>
                </c:pt>
                <c:pt idx="30">
                  <c:v>10936</c:v>
                </c:pt>
                <c:pt idx="31">
                  <c:v>11476</c:v>
                </c:pt>
                <c:pt idx="32">
                  <c:v>11933</c:v>
                </c:pt>
                <c:pt idx="33">
                  <c:v>12941</c:v>
                </c:pt>
              </c:numCache>
            </c:numRef>
          </c:val>
          <c:smooth val="0"/>
          <c:extLst xmlns:c16r2="http://schemas.microsoft.com/office/drawing/2015/06/chart">
            <c:ext xmlns:c16="http://schemas.microsoft.com/office/drawing/2014/chart" uri="{C3380CC4-5D6E-409C-BE32-E72D297353CC}">
              <c16:uniqueId val="{00000000-5AF7-1D40-BE0C-F289F43C6E04}"/>
            </c:ext>
          </c:extLst>
        </c:ser>
        <c:dLbls>
          <c:showLegendKey val="0"/>
          <c:showVal val="0"/>
          <c:showCatName val="0"/>
          <c:showSerName val="0"/>
          <c:showPercent val="0"/>
          <c:showBubbleSize val="0"/>
        </c:dLbls>
        <c:smooth val="0"/>
        <c:axId val="-1796972160"/>
        <c:axId val="-1796979776"/>
      </c:lineChart>
      <c:catAx>
        <c:axId val="-179697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96979776"/>
        <c:crosses val="autoZero"/>
        <c:auto val="1"/>
        <c:lblAlgn val="ctr"/>
        <c:lblOffset val="100"/>
        <c:noMultiLvlLbl val="0"/>
      </c:catAx>
      <c:valAx>
        <c:axId val="-1796979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96972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255359672961245E-2"/>
          <c:y val="8.5928571428571437E-2"/>
          <c:w val="0.92152045153647832"/>
          <c:h val="0.78471822272215974"/>
        </c:manualLayout>
      </c:layout>
      <c:lineChart>
        <c:grouping val="standard"/>
        <c:varyColors val="0"/>
        <c:ser>
          <c:idx val="1"/>
          <c:order val="1"/>
          <c:tx>
            <c:strRef>
              <c:f>Charts!$B$1</c:f>
              <c:strCache>
                <c:ptCount val="1"/>
                <c:pt idx="0">
                  <c:v>DNALC Kit Students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Charts!$A$2:$A$32</c:f>
              <c:numCache>
                <c:formatCode>General</c:formatCod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numCache>
            </c:numRef>
          </c:cat>
          <c:val>
            <c:numRef>
              <c:f>Charts!$B$2:$B$32</c:f>
              <c:numCache>
                <c:formatCode>General</c:formatCode>
                <c:ptCount val="31"/>
                <c:pt idx="0">
                  <c:v>939.4799999999999</c:v>
                </c:pt>
                <c:pt idx="1">
                  <c:v>8573.67</c:v>
                </c:pt>
                <c:pt idx="2">
                  <c:v>24111.218999999997</c:v>
                </c:pt>
                <c:pt idx="3">
                  <c:v>49598.205000000002</c:v>
                </c:pt>
                <c:pt idx="4">
                  <c:v>76296.683999999994</c:v>
                </c:pt>
                <c:pt idx="5">
                  <c:v>87855.938999999998</c:v>
                </c:pt>
                <c:pt idx="6">
                  <c:v>117755.7</c:v>
                </c:pt>
                <c:pt idx="7">
                  <c:v>146932.79999999999</c:v>
                </c:pt>
                <c:pt idx="8">
                  <c:v>182923.8</c:v>
                </c:pt>
                <c:pt idx="9">
                  <c:v>94780.800000000003</c:v>
                </c:pt>
                <c:pt idx="10">
                  <c:v>191773.5</c:v>
                </c:pt>
                <c:pt idx="11">
                  <c:v>208120.19999999998</c:v>
                </c:pt>
                <c:pt idx="12">
                  <c:v>212128.18499999997</c:v>
                </c:pt>
                <c:pt idx="13">
                  <c:v>214681.36199999999</c:v>
                </c:pt>
                <c:pt idx="14">
                  <c:v>208875.51299999998</c:v>
                </c:pt>
                <c:pt idx="15">
                  <c:v>189320.19</c:v>
                </c:pt>
                <c:pt idx="16">
                  <c:v>192034.09400000001</c:v>
                </c:pt>
                <c:pt idx="17">
                  <c:v>194747.99799999999</c:v>
                </c:pt>
                <c:pt idx="18">
                  <c:v>197461.90199999997</c:v>
                </c:pt>
                <c:pt idx="19">
                  <c:v>236565.67799999996</c:v>
                </c:pt>
                <c:pt idx="20">
                  <c:v>245951.74999999997</c:v>
                </c:pt>
                <c:pt idx="21">
                  <c:v>255337.82199999996</c:v>
                </c:pt>
                <c:pt idx="22">
                  <c:v>264723.89399999997</c:v>
                </c:pt>
                <c:pt idx="23">
                  <c:v>281191.21500000003</c:v>
                </c:pt>
                <c:pt idx="24">
                  <c:v>272890.49699999997</c:v>
                </c:pt>
                <c:pt idx="25">
                  <c:v>272301.33900000004</c:v>
                </c:pt>
                <c:pt idx="26">
                  <c:v>286108.19800000003</c:v>
                </c:pt>
                <c:pt idx="27">
                  <c:v>299915.05699999997</c:v>
                </c:pt>
                <c:pt idx="28">
                  <c:v>315954</c:v>
                </c:pt>
                <c:pt idx="29">
                  <c:v>356039.95199999999</c:v>
                </c:pt>
                <c:pt idx="30">
                  <c:v>364128.06599999999</c:v>
                </c:pt>
              </c:numCache>
            </c:numRef>
          </c:val>
          <c:smooth val="0"/>
          <c:extLst xmlns:c16r2="http://schemas.microsoft.com/office/drawing/2015/06/chart">
            <c:ext xmlns:c16="http://schemas.microsoft.com/office/drawing/2014/chart" uri="{C3380CC4-5D6E-409C-BE32-E72D297353CC}">
              <c16:uniqueId val="{00000000-9650-DA43-8C81-0E07BFCCF05A}"/>
            </c:ext>
          </c:extLst>
        </c:ser>
        <c:dLbls>
          <c:showLegendKey val="0"/>
          <c:showVal val="0"/>
          <c:showCatName val="0"/>
          <c:showSerName val="0"/>
          <c:showPercent val="0"/>
          <c:showBubbleSize val="0"/>
        </c:dLbls>
        <c:marker val="1"/>
        <c:smooth val="0"/>
        <c:axId val="-1796978144"/>
        <c:axId val="-1796977056"/>
        <c:extLst xmlns:c16r2="http://schemas.microsoft.com/office/drawing/2015/06/chart">
          <c:ext xmlns:c15="http://schemas.microsoft.com/office/drawing/2012/chart" uri="{02D57815-91ED-43cb-92C2-25804820EDAC}">
            <c15:filteredLineSeries>
              <c15:ser>
                <c:idx val="0"/>
                <c:order val="0"/>
                <c:tx>
                  <c:strRef>
                    <c:extLst xmlns:c16r2="http://schemas.microsoft.com/office/drawing/2015/06/chart">
                      <c:ext uri="{02D57815-91ED-43cb-92C2-25804820EDAC}">
                        <c15:formulaRef>
                          <c15:sqref>Charts!$A$1</c15:sqref>
                        </c15:formulaRef>
                      </c:ext>
                    </c:extLst>
                    <c:strCache>
                      <c:ptCount val="1"/>
                      <c:pt idx="0">
                        <c:v>CUMULATIVE</c:v>
                      </c:pt>
                    </c:strCache>
                  </c:strRef>
                </c:tx>
                <c:spPr>
                  <a:ln w="28575" cap="rnd">
                    <a:solidFill>
                      <a:schemeClr val="accent1"/>
                    </a:solidFill>
                    <a:round/>
                  </a:ln>
                  <a:effectLst/>
                </c:spPr>
                <c:marker>
                  <c:symbol val="none"/>
                </c:marker>
                <c:cat>
                  <c:numRef>
                    <c:extLst xmlns:c16r2="http://schemas.microsoft.com/office/drawing/2015/06/chart">
                      <c:ext uri="{02D57815-91ED-43cb-92C2-25804820EDAC}">
                        <c15:formulaRef>
                          <c15:sqref>Charts!$A$2:$A$32</c15:sqref>
                        </c15:formulaRef>
                      </c:ext>
                    </c:extLst>
                    <c:numCache>
                      <c:formatCode>General</c:formatCod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numCache>
                  </c:numRef>
                </c:cat>
                <c:val>
                  <c:numRef>
                    <c:extLst xmlns:c16r2="http://schemas.microsoft.com/office/drawing/2015/06/chart">
                      <c:ext uri="{02D57815-91ED-43cb-92C2-25804820EDAC}">
                        <c15:formulaRef>
                          <c15:sqref>Charts!$A$2:$A$32</c15:sqref>
                        </c15:formulaRef>
                      </c:ext>
                    </c:extLst>
                    <c:numCache>
                      <c:formatCode>General</c:formatCod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numCache>
                  </c:numRef>
                </c:val>
                <c:smooth val="0"/>
                <c:extLst xmlns:c16r2="http://schemas.microsoft.com/office/drawing/2015/06/chart">
                  <c:ext xmlns:c16="http://schemas.microsoft.com/office/drawing/2014/chart" uri="{C3380CC4-5D6E-409C-BE32-E72D297353CC}">
                    <c16:uniqueId val="{00000001-9650-DA43-8C81-0E07BFCCF05A}"/>
                  </c:ext>
                </c:extLst>
              </c15:ser>
            </c15:filteredLineSeries>
          </c:ext>
        </c:extLst>
      </c:lineChart>
      <c:catAx>
        <c:axId val="-1796978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6977056"/>
        <c:crosses val="autoZero"/>
        <c:auto val="1"/>
        <c:lblAlgn val="ctr"/>
        <c:lblOffset val="100"/>
        <c:noMultiLvlLbl val="0"/>
      </c:catAx>
      <c:valAx>
        <c:axId val="-179697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69781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6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A1F99E-C9D7-2C47-A419-DD1E061264CE}" type="datetimeFigureOut">
              <a:rPr lang="en-US" smtClean="0"/>
              <a:t>8/26/2020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F7E664-E6EB-884B-9434-CB0DD41C3FCD}" type="slidenum">
              <a:rPr lang="en-US" smtClean="0"/>
              <a:t>‹#›</a:t>
            </a:fld>
            <a:endParaRPr lang="en-US"/>
          </a:p>
        </p:txBody>
      </p:sp>
    </p:spTree>
    <p:extLst>
      <p:ext uri="{BB962C8B-B14F-4D97-AF65-F5344CB8AC3E}">
        <p14:creationId xmlns:p14="http://schemas.microsoft.com/office/powerpoint/2010/main" val="21207722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xmlns="" id="{5D7C78B8-1B5E-904B-A92E-8B79342E23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Rectangle 3">
            <a:extLst>
              <a:ext uri="{FF2B5EF4-FFF2-40B4-BE49-F238E27FC236}">
                <a16:creationId xmlns:a16="http://schemas.microsoft.com/office/drawing/2014/main" xmlns="" id="{0A64A124-ADAE-D343-A73F-B837B8BE65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447279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F7E664-E6EB-884B-9434-CB0DD41C3FCD}" type="slidenum">
              <a:rPr lang="en-US" smtClean="0"/>
              <a:t>53</a:t>
            </a:fld>
            <a:endParaRPr lang="en-US"/>
          </a:p>
        </p:txBody>
      </p:sp>
    </p:spTree>
    <p:extLst>
      <p:ext uri="{BB962C8B-B14F-4D97-AF65-F5344CB8AC3E}">
        <p14:creationId xmlns:p14="http://schemas.microsoft.com/office/powerpoint/2010/main" val="2345063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xmlns="" id="{E4B4D657-1C26-1848-8B50-87ECDE4D5D6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55AEB3DC-A0A0-8949-BA90-2A108C12A480}" type="slidenum">
              <a:rPr lang="en-US" altLang="en-US"/>
              <a:pPr algn="r" eaLnBrk="1" hangingPunct="1">
                <a:spcBef>
                  <a:spcPct val="0"/>
                </a:spcBef>
              </a:pPr>
              <a:t>77</a:t>
            </a:fld>
            <a:endParaRPr lang="en-US" altLang="en-US"/>
          </a:p>
        </p:txBody>
      </p:sp>
      <p:sp>
        <p:nvSpPr>
          <p:cNvPr id="33794" name="Rectangle 2">
            <a:extLst>
              <a:ext uri="{FF2B5EF4-FFF2-40B4-BE49-F238E27FC236}">
                <a16:creationId xmlns:a16="http://schemas.microsoft.com/office/drawing/2014/main" xmlns="" id="{D4BFEB10-463E-3742-B562-A9AFEED38E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a:extLst>
              <a:ext uri="{FF2B5EF4-FFF2-40B4-BE49-F238E27FC236}">
                <a16:creationId xmlns:a16="http://schemas.microsoft.com/office/drawing/2014/main" xmlns="" id="{7513199B-55A1-714D-86A5-41B4B15A67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77591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F7E664-E6EB-884B-9434-CB0DD41C3FCD}" type="slidenum">
              <a:rPr lang="en-US" smtClean="0"/>
              <a:t>78</a:t>
            </a:fld>
            <a:endParaRPr lang="en-US"/>
          </a:p>
        </p:txBody>
      </p:sp>
    </p:spTree>
    <p:extLst>
      <p:ext uri="{BB962C8B-B14F-4D97-AF65-F5344CB8AC3E}">
        <p14:creationId xmlns:p14="http://schemas.microsoft.com/office/powerpoint/2010/main" val="3474096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xmlns="" id="{E213D1F0-B72C-A144-9F09-C9DBE7B40B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29A6556-4820-3C41-9E0C-BB40DE7CDD5E}" type="slidenum">
              <a:rPr lang="en-US" altLang="en-US" smtClean="0"/>
              <a:pPr>
                <a:spcBef>
                  <a:spcPct val="0"/>
                </a:spcBef>
              </a:pPr>
              <a:t>90</a:t>
            </a:fld>
            <a:endParaRPr lang="en-US" altLang="en-US"/>
          </a:p>
        </p:txBody>
      </p:sp>
      <p:sp>
        <p:nvSpPr>
          <p:cNvPr id="48130" name="Rectangle 2">
            <a:extLst>
              <a:ext uri="{FF2B5EF4-FFF2-40B4-BE49-F238E27FC236}">
                <a16:creationId xmlns:a16="http://schemas.microsoft.com/office/drawing/2014/main" xmlns="" id="{594734BF-5BEC-5B46-B4F7-A0AEC46835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a:extLst>
              <a:ext uri="{FF2B5EF4-FFF2-40B4-BE49-F238E27FC236}">
                <a16:creationId xmlns:a16="http://schemas.microsoft.com/office/drawing/2014/main" xmlns="" id="{65513C49-44D7-0D47-B490-1BF11F6357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6253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xmlns="" id="{8102D937-22C3-8B4C-8157-D6F9448CD4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xmlns="" id="{ABBF2B61-1C47-C445-85A7-96F542AE6D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4" name="Slide Number Placeholder 3">
            <a:extLst>
              <a:ext uri="{FF2B5EF4-FFF2-40B4-BE49-F238E27FC236}">
                <a16:creationId xmlns:a16="http://schemas.microsoft.com/office/drawing/2014/main" xmlns="" id="{8E12DC5A-5EA3-A74D-B104-F9A282067D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BDF1AE7-B882-954E-9144-8CDB6B1B9922}" type="slidenum">
              <a:rPr lang="en-US" altLang="en-US">
                <a:latin typeface="Calibri" panose="020F0502020204030204" pitchFamily="34" charset="0"/>
              </a:rPr>
              <a:pPr/>
              <a:t>91</a:t>
            </a:fld>
            <a:endParaRPr lang="en-US" altLang="en-US">
              <a:latin typeface="Calibri" panose="020F0502020204030204" pitchFamily="34" charset="0"/>
            </a:endParaRPr>
          </a:p>
        </p:txBody>
      </p:sp>
    </p:spTree>
    <p:extLst>
      <p:ext uri="{BB962C8B-B14F-4D97-AF65-F5344CB8AC3E}">
        <p14:creationId xmlns:p14="http://schemas.microsoft.com/office/powerpoint/2010/main" val="9653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xmlns="" id="{470047D2-CF4C-E947-B73D-E3DD119172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xmlns="" id="{11095DB0-BDDD-1341-A3BC-D1F3C90882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Leah Shokrian and Savannah Kile- Long Beach High School</a:t>
            </a:r>
          </a:p>
          <a:p>
            <a:r>
              <a:rPr lang="en-US" altLang="en-US">
                <a:ea typeface="ＭＳ Ｐゴシック" panose="020B0600070205080204" pitchFamily="34" charset="-128"/>
              </a:rPr>
              <a:t>The project goal was to identify parasites that produced cysts on aquatic mud snails (</a:t>
            </a:r>
            <a:r>
              <a:rPr lang="en-US" altLang="en-US" i="1">
                <a:ea typeface="ＭＳ Ｐゴシック" panose="020B0600070205080204" pitchFamily="34" charset="-128"/>
              </a:rPr>
              <a:t>Ilyanassa obsoleta) </a:t>
            </a:r>
            <a:r>
              <a:rPr lang="en-US" altLang="en-US">
                <a:ea typeface="ＭＳ Ｐゴシック" panose="020B0600070205080204" pitchFamily="34" charset="-128"/>
              </a:rPr>
              <a:t>collected in the Western Bays. Using DNA barcoding, they identified a the parasite to be a trematode, </a:t>
            </a:r>
            <a:r>
              <a:rPr lang="en-US" altLang="en-US" i="1">
                <a:ea typeface="ＭＳ Ｐゴシック" panose="020B0600070205080204" pitchFamily="34" charset="-128"/>
              </a:rPr>
              <a:t>Pleurogonius malaclemys, </a:t>
            </a:r>
            <a:r>
              <a:rPr lang="en-US" altLang="en-US">
                <a:ea typeface="ＭＳ Ｐゴシック" panose="020B0600070205080204" pitchFamily="34" charset="-128"/>
              </a:rPr>
              <a:t>which is an intestinal parasite of the Diamondback Terrapin turtle (</a:t>
            </a:r>
            <a:r>
              <a:rPr lang="en-US" altLang="en-US" i="1">
                <a:ea typeface="ＭＳ Ｐゴシック" panose="020B0600070205080204" pitchFamily="34" charset="-128"/>
              </a:rPr>
              <a:t>Malaclemys terrapin</a:t>
            </a:r>
            <a:r>
              <a:rPr lang="en-US" altLang="en-US">
                <a:ea typeface="ＭＳ Ｐゴシック" panose="020B0600070205080204" pitchFamily="34" charset="-128"/>
              </a:rPr>
              <a:t>). Students determined that there was a correlation between the size of the snail, and the presence of the </a:t>
            </a:r>
            <a:r>
              <a:rPr lang="en-US" altLang="en-US" i="1">
                <a:ea typeface="ＭＳ Ｐゴシック" panose="020B0600070205080204" pitchFamily="34" charset="-128"/>
              </a:rPr>
              <a:t>Pleurogonius malaclemys  </a:t>
            </a:r>
            <a:r>
              <a:rPr lang="en-US" altLang="en-US">
                <a:ea typeface="ＭＳ Ｐゴシック" panose="020B0600070205080204" pitchFamily="34" charset="-128"/>
              </a:rPr>
              <a:t>cyst</a:t>
            </a:r>
            <a:r>
              <a:rPr lang="en-US" altLang="en-US" i="1">
                <a:ea typeface="ＭＳ Ｐゴシック" panose="020B0600070205080204" pitchFamily="34" charset="-128"/>
              </a:rPr>
              <a:t>. </a:t>
            </a:r>
            <a:r>
              <a:rPr lang="en-US" altLang="en-US">
                <a:ea typeface="ＭＳ Ｐゴシック" panose="020B0600070205080204" pitchFamily="34" charset="-128"/>
              </a:rPr>
              <a:t>Students also used the identified </a:t>
            </a:r>
            <a:r>
              <a:rPr lang="en-US" altLang="en-US" i="1">
                <a:ea typeface="ＭＳ Ｐゴシック" panose="020B0600070205080204" pitchFamily="34" charset="-128"/>
              </a:rPr>
              <a:t>Pleurogonius malaclemys </a:t>
            </a:r>
            <a:r>
              <a:rPr lang="en-US" altLang="en-US">
                <a:ea typeface="ＭＳ Ｐゴシック" panose="020B0600070205080204" pitchFamily="34" charset="-128"/>
              </a:rPr>
              <a:t>cysts as an indirect measure of  terrapin abundance in Western Bays, a survey technique supported by the literature, as the snails feed on the </a:t>
            </a:r>
            <a:r>
              <a:rPr lang="en-US" altLang="en-US" i="1">
                <a:ea typeface="ＭＳ Ｐゴシック" panose="020B0600070205080204" pitchFamily="34" charset="-128"/>
              </a:rPr>
              <a:t>Pleurogonius malaclemys </a:t>
            </a:r>
            <a:r>
              <a:rPr lang="en-US" altLang="en-US">
                <a:ea typeface="ＭＳ Ｐゴシック" panose="020B0600070205080204" pitchFamily="34" charset="-128"/>
              </a:rPr>
              <a:t>eggs found in terrapin feces, and act as an intermediate host for terrapin infection. Students used a trematode specific primer (18S rRNA) for their work, and published a novel sequence to GenBank after the trematode was identified by Dianna Padilla at Stony Brook University. Savannah Kile presented this research at the New York State Science and Engineering Fair (NYSSEF) and was awarded 3rd place.</a:t>
            </a:r>
          </a:p>
        </p:txBody>
      </p:sp>
      <p:sp>
        <p:nvSpPr>
          <p:cNvPr id="56323" name="Slide Number Placeholder 3">
            <a:extLst>
              <a:ext uri="{FF2B5EF4-FFF2-40B4-BE49-F238E27FC236}">
                <a16:creationId xmlns:a16="http://schemas.microsoft.com/office/drawing/2014/main" xmlns="" id="{CBD5E2A3-B04E-604E-91D9-4833DAF32F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A46CE73-FF1D-0941-A692-5501A4BB42F1}" type="slidenum">
              <a:rPr lang="en-US" altLang="en-US" smtClean="0"/>
              <a:pPr>
                <a:spcBef>
                  <a:spcPct val="0"/>
                </a:spcBef>
              </a:pPr>
              <a:t>97</a:t>
            </a:fld>
            <a:endParaRPr lang="en-US" altLang="en-US"/>
          </a:p>
        </p:txBody>
      </p:sp>
    </p:spTree>
    <p:extLst>
      <p:ext uri="{BB962C8B-B14F-4D97-AF65-F5344CB8AC3E}">
        <p14:creationId xmlns:p14="http://schemas.microsoft.com/office/powerpoint/2010/main" val="3726770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xmlns="" id="{812E5D52-575F-E64C-897E-A13AABFAE4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xmlns="" id="{7E985AB1-16A5-6746-9B77-A396AA21E9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study presented here provides the first assessment of Marine Park (Brooklyn, New York, USA) biodiversity using DNA barcoding. New York City citizen scientists (high school students and their teachers) who were trained to identify species using DNA barcoding during two–week long workshops. </a:t>
            </a:r>
          </a:p>
        </p:txBody>
      </p:sp>
      <p:sp>
        <p:nvSpPr>
          <p:cNvPr id="76803" name="Slide Number Placeholder 3">
            <a:extLst>
              <a:ext uri="{FF2B5EF4-FFF2-40B4-BE49-F238E27FC236}">
                <a16:creationId xmlns:a16="http://schemas.microsoft.com/office/drawing/2014/main" xmlns="" id="{0AD6528A-4385-4C4F-A7A7-46533F905A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5A395B0-8614-8E42-9632-24553D405852}" type="slidenum">
              <a:rPr lang="en-US" altLang="en-US" smtClean="0"/>
              <a:pPr>
                <a:spcBef>
                  <a:spcPct val="0"/>
                </a:spcBef>
              </a:pPr>
              <a:t>98</a:t>
            </a:fld>
            <a:endParaRPr lang="en-US" altLang="en-US"/>
          </a:p>
        </p:txBody>
      </p:sp>
    </p:spTree>
    <p:extLst>
      <p:ext uri="{BB962C8B-B14F-4D97-AF65-F5344CB8AC3E}">
        <p14:creationId xmlns:p14="http://schemas.microsoft.com/office/powerpoint/2010/main" val="1346325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2C3BF2-4335-7D4D-8B0C-34890B121E98}" type="slidenum">
              <a:rPr lang="en-US" smtClean="0"/>
              <a:t>100</a:t>
            </a:fld>
            <a:endParaRPr lang="en-US"/>
          </a:p>
        </p:txBody>
      </p:sp>
    </p:spTree>
    <p:extLst>
      <p:ext uri="{BB962C8B-B14F-4D97-AF65-F5344CB8AC3E}">
        <p14:creationId xmlns:p14="http://schemas.microsoft.com/office/powerpoint/2010/main" val="262022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2C3BF2-4335-7D4D-8B0C-34890B121E98}" type="slidenum">
              <a:rPr lang="en-US" smtClean="0"/>
              <a:t>101</a:t>
            </a:fld>
            <a:endParaRPr lang="en-US"/>
          </a:p>
        </p:txBody>
      </p:sp>
    </p:spTree>
    <p:extLst>
      <p:ext uri="{BB962C8B-B14F-4D97-AF65-F5344CB8AC3E}">
        <p14:creationId xmlns:p14="http://schemas.microsoft.com/office/powerpoint/2010/main" val="989124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xmlns="" id="{A28569AA-BB6F-2046-AB11-2D231C00D0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xmlns="" id="{C6073210-6B07-DC46-98C7-AA07F88B29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595959"/>
                </a:solidFill>
                <a:ea typeface="ＭＳ Ｐゴシック" panose="020B0600070205080204" pitchFamily="34" charset="-128"/>
              </a:rPr>
              <a:t>Damien Edele, Christopher Jannotta, and Joseph Orenstein from Eastport-South Manor HS used a microscope to sort small organisms from their collection of aquatic invertebrates from the Peconic Estuary. Students were able to successfully barcode organisms &lt;1 mm in size. </a:t>
            </a:r>
          </a:p>
          <a:p>
            <a:endParaRPr lang="en-US" altLang="en-US">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xmlns="" id="{47D67321-FC21-DA4E-99B8-CF1211EA7D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41DCA42-7DC4-D74C-8057-7715253BC4F8}" type="slidenum">
              <a:rPr lang="en-US" altLang="en-US" smtClean="0"/>
              <a:pPr>
                <a:spcBef>
                  <a:spcPct val="0"/>
                </a:spcBef>
              </a:pPr>
              <a:t>110</a:t>
            </a:fld>
            <a:endParaRPr lang="en-US" altLang="en-US"/>
          </a:p>
        </p:txBody>
      </p:sp>
    </p:spTree>
    <p:extLst>
      <p:ext uri="{BB962C8B-B14F-4D97-AF65-F5344CB8AC3E}">
        <p14:creationId xmlns:p14="http://schemas.microsoft.com/office/powerpoint/2010/main" val="355775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433112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xmlns="" id="{9266978A-FAB7-5D4C-8B26-1064C023F7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xmlns="" id="{DFD324A3-F111-704E-95F6-B33815EBEE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000000"/>
                </a:solidFill>
                <a:ea typeface="ＭＳ Ｐゴシック" panose="020B0600070205080204" pitchFamily="34" charset="-128"/>
                <a:sym typeface="Times New Roman" panose="02020603050405020304" pitchFamily="18" charset="0"/>
              </a:rPr>
              <a:t>Students created a specific database of Bronx River fish comparing 12S and 16S DNA barcodes </a:t>
            </a:r>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xmlns="" id="{A75AE9E5-7303-B04D-9DE0-4AD1E7352F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D70F327-9D91-3246-9381-F6279FBAD756}" type="slidenum">
              <a:rPr lang="en-US" altLang="en-US" smtClean="0"/>
              <a:pPr>
                <a:spcBef>
                  <a:spcPct val="0"/>
                </a:spcBef>
              </a:pPr>
              <a:t>111</a:t>
            </a:fld>
            <a:endParaRPr lang="en-US" altLang="en-US"/>
          </a:p>
        </p:txBody>
      </p:sp>
    </p:spTree>
    <p:extLst>
      <p:ext uri="{BB962C8B-B14F-4D97-AF65-F5344CB8AC3E}">
        <p14:creationId xmlns:p14="http://schemas.microsoft.com/office/powerpoint/2010/main" val="462008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176196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586808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896986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xmlns="" id="{5D7C78B8-1B5E-904B-A92E-8B79342E23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Rectangle 3">
            <a:extLst>
              <a:ext uri="{FF2B5EF4-FFF2-40B4-BE49-F238E27FC236}">
                <a16:creationId xmlns:a16="http://schemas.microsoft.com/office/drawing/2014/main" xmlns="" id="{0A64A124-ADAE-D343-A73F-B837B8BE65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25497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752433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xmlns="" id="{0EC15281-1A21-5D4B-9225-2B15ADCA89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xmlns="" id="{DBDCBD27-3CF8-3C45-A9E3-46C8B1A9EF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xmlns="" id="{F75018CB-001F-624E-8EC0-3F3377F89C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B0651C8-B25E-A44E-BC02-3B4F082E56CA}" type="slidenum">
              <a:rPr lang="en-US" altLang="en-US" smtClean="0"/>
              <a:pPr>
                <a:spcBef>
                  <a:spcPct val="0"/>
                </a:spcBef>
              </a:pPr>
              <a:t>5</a:t>
            </a:fld>
            <a:endParaRPr lang="en-US" altLang="en-US"/>
          </a:p>
        </p:txBody>
      </p:sp>
    </p:spTree>
    <p:extLst>
      <p:ext uri="{BB962C8B-B14F-4D97-AF65-F5344CB8AC3E}">
        <p14:creationId xmlns:p14="http://schemas.microsoft.com/office/powerpoint/2010/main" val="3540717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xmlns="" id="{CFBE54F9-F5D9-F543-B605-64CC8FFF98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243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5243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5243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5243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5243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24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24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24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24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F20778D-73D5-224E-A8F4-BA65A6F7D6F1}" type="slidenum">
              <a:rPr lang="en-US" altLang="en-US" smtClean="0"/>
              <a:pPr>
                <a:spcBef>
                  <a:spcPct val="0"/>
                </a:spcBef>
              </a:pPr>
              <a:t>7</a:t>
            </a:fld>
            <a:endParaRPr lang="en-US" altLang="en-US"/>
          </a:p>
        </p:txBody>
      </p:sp>
      <p:sp>
        <p:nvSpPr>
          <p:cNvPr id="19458" name="Rectangle 2">
            <a:extLst>
              <a:ext uri="{FF2B5EF4-FFF2-40B4-BE49-F238E27FC236}">
                <a16:creationId xmlns:a16="http://schemas.microsoft.com/office/drawing/2014/main" xmlns="" id="{FA7D7CC6-88C3-984C-9808-79CAD39F5A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a:extLst>
              <a:ext uri="{FF2B5EF4-FFF2-40B4-BE49-F238E27FC236}">
                <a16:creationId xmlns:a16="http://schemas.microsoft.com/office/drawing/2014/main" xmlns="" id="{09BC1BBE-69B7-1444-9F81-F3B581C601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en-US">
              <a:ea typeface="ＭＳ Ｐゴシック" panose="020B0600070205080204" pitchFamily="34" charset="-128"/>
            </a:endParaRPr>
          </a:p>
        </p:txBody>
      </p:sp>
    </p:spTree>
    <p:extLst>
      <p:ext uri="{BB962C8B-B14F-4D97-AF65-F5344CB8AC3E}">
        <p14:creationId xmlns:p14="http://schemas.microsoft.com/office/powerpoint/2010/main" val="2574323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xmlns="" id="{5D7C78B8-1B5E-904B-A92E-8B79342E23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Rectangle 3">
            <a:extLst>
              <a:ext uri="{FF2B5EF4-FFF2-40B4-BE49-F238E27FC236}">
                <a16:creationId xmlns:a16="http://schemas.microsoft.com/office/drawing/2014/main" xmlns="" id="{0A64A124-ADAE-D343-A73F-B837B8BE65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64604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xmlns="" id="{5D7C78B8-1B5E-904B-A92E-8B79342E23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Rectangle 3">
            <a:extLst>
              <a:ext uri="{FF2B5EF4-FFF2-40B4-BE49-F238E27FC236}">
                <a16:creationId xmlns:a16="http://schemas.microsoft.com/office/drawing/2014/main" xmlns="" id="{0A64A124-ADAE-D343-A73F-B837B8BE65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151403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F7E664-E6EB-884B-9434-CB0DD41C3FCD}" type="slidenum">
              <a:rPr lang="en-US" smtClean="0"/>
              <a:t>34</a:t>
            </a:fld>
            <a:endParaRPr lang="en-US"/>
          </a:p>
        </p:txBody>
      </p:sp>
    </p:spTree>
    <p:extLst>
      <p:ext uri="{BB962C8B-B14F-4D97-AF65-F5344CB8AC3E}">
        <p14:creationId xmlns:p14="http://schemas.microsoft.com/office/powerpoint/2010/main" val="706295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29E6E9-51B5-42E2-BC4A-F3310DB752BA}" type="datetimeFigureOut">
              <a:rPr lang="en-US" smtClean="0">
                <a:solidFill>
                  <a:prstClr val="black">
                    <a:tint val="75000"/>
                  </a:prstClr>
                </a:solidFill>
              </a:rPr>
              <a:pPr/>
              <a:t>8/26/2020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AD11F9-B7D4-4AD0-AEED-461CA9BB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84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29E6E9-51B5-42E2-BC4A-F3310DB752BA}" type="datetimeFigureOut">
              <a:rPr lang="en-US" smtClean="0">
                <a:solidFill>
                  <a:prstClr val="black">
                    <a:tint val="75000"/>
                  </a:prstClr>
                </a:solidFill>
              </a:rPr>
              <a:pPr/>
              <a:t>8/26/2020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AD11F9-B7D4-4AD0-AEED-461CA9BB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441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29E6E9-51B5-42E2-BC4A-F3310DB752BA}" type="datetimeFigureOut">
              <a:rPr lang="en-US" smtClean="0">
                <a:solidFill>
                  <a:prstClr val="black">
                    <a:tint val="75000"/>
                  </a:prstClr>
                </a:solidFill>
              </a:rPr>
              <a:pPr/>
              <a:t>8/26/2020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AD11F9-B7D4-4AD0-AEED-461CA9BB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767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29E6E9-51B5-42E2-BC4A-F3310DB752BA}" type="datetimeFigureOut">
              <a:rPr lang="en-US" smtClean="0">
                <a:solidFill>
                  <a:prstClr val="black">
                    <a:tint val="75000"/>
                  </a:prstClr>
                </a:solidFill>
              </a:rPr>
              <a:pPr/>
              <a:t>8/26/2020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AD11F9-B7D4-4AD0-AEED-461CA9BB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707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332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535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NAL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3">
            <a:extLst>
              <a:ext uri="{FF2B5EF4-FFF2-40B4-BE49-F238E27FC236}">
                <a16:creationId xmlns:a16="http://schemas.microsoft.com/office/drawing/2014/main" xmlns="" id="{E5506119-7F35-E84D-81E0-C89A4176475D}"/>
              </a:ext>
            </a:extLst>
          </p:cNvPr>
          <p:cNvSpPr>
            <a:spLocks noGrp="1"/>
          </p:cNvSpPr>
          <p:nvPr>
            <p:ph type="ftr" sz="quarter"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4">
            <a:extLst>
              <a:ext uri="{FF2B5EF4-FFF2-40B4-BE49-F238E27FC236}">
                <a16:creationId xmlns:a16="http://schemas.microsoft.com/office/drawing/2014/main" xmlns="" id="{90EE514F-63A3-B347-91F2-E6E26667BE56}"/>
              </a:ext>
            </a:extLst>
          </p:cNvPr>
          <p:cNvSpPr>
            <a:spLocks noGrp="1"/>
          </p:cNvSpPr>
          <p:nvPr>
            <p:ph type="sldNum"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B2E1885-FA24-CA46-8C0C-69F571694194}" type="slidenum">
              <a:rPr lang="en-US"/>
              <a:pPr>
                <a:defRPr/>
              </a:pPr>
              <a:t>‹#›</a:t>
            </a:fld>
            <a:endParaRPr lang="en-US"/>
          </a:p>
        </p:txBody>
      </p:sp>
    </p:spTree>
    <p:extLst>
      <p:ext uri="{BB962C8B-B14F-4D97-AF65-F5344CB8AC3E}">
        <p14:creationId xmlns:p14="http://schemas.microsoft.com/office/powerpoint/2010/main" val="2721556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Logo_dual content">
    <p:bg>
      <p:bgPr>
        <a:gradFill>
          <a:gsLst>
            <a:gs pos="100000">
              <a:srgbClr val="D8E2F4"/>
            </a:gs>
            <a:gs pos="0">
              <a:schemeClr val="bg1"/>
            </a:gs>
            <a:gs pos="93000">
              <a:schemeClr val="bg1"/>
            </a:gs>
          </a:gsLst>
          <a:lin ang="5400000" scaled="0"/>
        </a:gradFill>
        <a:effectLst/>
      </p:bgPr>
    </p:bg>
    <p:spTree>
      <p:nvGrpSpPr>
        <p:cNvPr id="1" name=""/>
        <p:cNvGrpSpPr/>
        <p:nvPr/>
      </p:nvGrpSpPr>
      <p:grpSpPr>
        <a:xfrm>
          <a:off x="0" y="0"/>
          <a:ext cx="0" cy="0"/>
          <a:chOff x="0" y="0"/>
          <a:chExt cx="0" cy="0"/>
        </a:xfrm>
      </p:grpSpPr>
      <p:pic>
        <p:nvPicPr>
          <p:cNvPr id="3" name="Picture 5" descr="G:\logos\cshl\cshl_dnalc_logo_cmyk.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6270625"/>
            <a:ext cx="2895600"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0" y="1"/>
            <a:ext cx="9144000" cy="753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1"/>
          <p:cNvSpPr>
            <a:spLocks noGrp="1"/>
          </p:cNvSpPr>
          <p:nvPr>
            <p:ph type="title"/>
          </p:nvPr>
        </p:nvSpPr>
        <p:spPr>
          <a:xfrm>
            <a:off x="457200" y="274638"/>
            <a:ext cx="8229600" cy="1143000"/>
          </a:xfrm>
        </p:spPr>
        <p:txBody>
          <a:bodyPr/>
          <a:lstStyle/>
          <a:p>
            <a:r>
              <a:rPr lang="en-US"/>
              <a:t>Click to edit Master title style</a:t>
            </a:r>
          </a:p>
        </p:txBody>
      </p:sp>
      <p:sp>
        <p:nvSpPr>
          <p:cNvPr id="6"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2400" y="6204924"/>
            <a:ext cx="1292974" cy="641044"/>
          </a:xfrm>
          <a:prstGeom prst="rect">
            <a:avLst/>
          </a:prstGeom>
        </p:spPr>
      </p:pic>
    </p:spTree>
    <p:extLst>
      <p:ext uri="{BB962C8B-B14F-4D97-AF65-F5344CB8AC3E}">
        <p14:creationId xmlns:p14="http://schemas.microsoft.com/office/powerpoint/2010/main" val="2256495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logo_content">
    <p:bg>
      <p:bgPr>
        <a:gradFill>
          <a:gsLst>
            <a:gs pos="100000">
              <a:srgbClr val="D8E2F4"/>
            </a:gs>
            <a:gs pos="0">
              <a:schemeClr val="bg1"/>
            </a:gs>
            <a:gs pos="93000">
              <a:schemeClr val="bg1"/>
            </a:gs>
          </a:gsLst>
          <a:lin ang="5400000" scaled="0"/>
        </a:gradFill>
        <a:effectLst/>
      </p:bgPr>
    </p:bg>
    <p:spTree>
      <p:nvGrpSpPr>
        <p:cNvPr id="1" name=""/>
        <p:cNvGrpSpPr/>
        <p:nvPr/>
      </p:nvGrpSpPr>
      <p:grpSpPr>
        <a:xfrm>
          <a:off x="0" y="0"/>
          <a:ext cx="0" cy="0"/>
          <a:chOff x="0" y="0"/>
          <a:chExt cx="0" cy="0"/>
        </a:xfrm>
      </p:grpSpPr>
      <p:pic>
        <p:nvPicPr>
          <p:cNvPr id="3" name="Picture 5" descr="G:\logos\cshl\cshl_dnalc_logo_cmyk.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6270625"/>
            <a:ext cx="2895600"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0" y="1"/>
            <a:ext cx="9144000" cy="753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2400" y="6204924"/>
            <a:ext cx="1292974" cy="641044"/>
          </a:xfrm>
          <a:prstGeom prst="rect">
            <a:avLst/>
          </a:prstGeom>
        </p:spPr>
      </p:pic>
    </p:spTree>
    <p:extLst>
      <p:ext uri="{BB962C8B-B14F-4D97-AF65-F5344CB8AC3E}">
        <p14:creationId xmlns:p14="http://schemas.microsoft.com/office/powerpoint/2010/main" val="2617932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ogo_comparisons">
    <p:bg>
      <p:bgPr>
        <a:gradFill>
          <a:gsLst>
            <a:gs pos="100000">
              <a:srgbClr val="D8E2F4"/>
            </a:gs>
            <a:gs pos="0">
              <a:schemeClr val="bg1"/>
            </a:gs>
            <a:gs pos="93000">
              <a:schemeClr val="bg1"/>
            </a:gs>
          </a:gsLst>
          <a:lin ang="5400000" scaled="0"/>
        </a:gradFill>
        <a:effectLst/>
      </p:bgPr>
    </p:bg>
    <p:spTree>
      <p:nvGrpSpPr>
        <p:cNvPr id="1" name=""/>
        <p:cNvGrpSpPr/>
        <p:nvPr/>
      </p:nvGrpSpPr>
      <p:grpSpPr>
        <a:xfrm>
          <a:off x="0" y="0"/>
          <a:ext cx="0" cy="0"/>
          <a:chOff x="0" y="0"/>
          <a:chExt cx="0" cy="0"/>
        </a:xfrm>
      </p:grpSpPr>
      <p:pic>
        <p:nvPicPr>
          <p:cNvPr id="3" name="Picture 5" descr="G:\logos\cshl\cshl_dnalc_logo_cmyk.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6270625"/>
            <a:ext cx="2895600"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0" y="1"/>
            <a:ext cx="9144000" cy="753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1"/>
          <p:cNvSpPr>
            <a:spLocks noGrp="1"/>
          </p:cNvSpPr>
          <p:nvPr>
            <p:ph type="title"/>
          </p:nvPr>
        </p:nvSpPr>
        <p:spPr>
          <a:xfrm>
            <a:off x="457200" y="274638"/>
            <a:ext cx="8229600" cy="1143000"/>
          </a:xfrm>
        </p:spPr>
        <p:txBody>
          <a:bodyPr/>
          <a:lstStyle>
            <a:lvl1pPr>
              <a:defRPr/>
            </a:lvl1pPr>
          </a:lstStyle>
          <a:p>
            <a:r>
              <a:rPr lang="en-US" dirty="0"/>
              <a:t>Click to edit Master title style</a:t>
            </a:r>
          </a:p>
        </p:txBody>
      </p:sp>
      <p:sp>
        <p:nvSpPr>
          <p:cNvPr id="6"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325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bg>
      <p:bgPr>
        <a:gradFill>
          <a:gsLst>
            <a:gs pos="100000">
              <a:srgbClr val="D8E2F4"/>
            </a:gs>
            <a:gs pos="0">
              <a:schemeClr val="bg1"/>
            </a:gs>
            <a:gs pos="93000">
              <a:schemeClr val="bg1"/>
            </a:gs>
          </a:gsLst>
          <a:lin ang="5400000" scaled="0"/>
        </a:gradFill>
        <a:effectLst/>
      </p:bgPr>
    </p:bg>
    <p:spTree>
      <p:nvGrpSpPr>
        <p:cNvPr id="1" name=""/>
        <p:cNvGrpSpPr/>
        <p:nvPr/>
      </p:nvGrpSpPr>
      <p:grpSpPr>
        <a:xfrm>
          <a:off x="0" y="0"/>
          <a:ext cx="0" cy="0"/>
          <a:chOff x="0" y="0"/>
          <a:chExt cx="0" cy="0"/>
        </a:xfrm>
      </p:grpSpPr>
      <p:pic>
        <p:nvPicPr>
          <p:cNvPr id="3" name="Picture 5" descr="G:\logos\cshl\cshl_dnalc_logo_cmyk.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200" y="6270625"/>
            <a:ext cx="2895600"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0" y="1"/>
            <a:ext cx="9144000" cy="753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2400" y="6204924"/>
            <a:ext cx="1292974" cy="641044"/>
          </a:xfrm>
          <a:prstGeom prst="rect">
            <a:avLst/>
          </a:prstGeom>
        </p:spPr>
      </p:pic>
    </p:spTree>
    <p:extLst>
      <p:ext uri="{BB962C8B-B14F-4D97-AF65-F5344CB8AC3E}">
        <p14:creationId xmlns:p14="http://schemas.microsoft.com/office/powerpoint/2010/main" val="1895711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29E6E9-51B5-42E2-BC4A-F3310DB752BA}" type="datetimeFigureOut">
              <a:rPr lang="en-US" smtClean="0">
                <a:solidFill>
                  <a:prstClr val="black">
                    <a:tint val="75000"/>
                  </a:prstClr>
                </a:solidFill>
              </a:rPr>
              <a:pPr/>
              <a:t>8/26/2020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AD11F9-B7D4-4AD0-AEED-461CA9BB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72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29E6E9-51B5-42E2-BC4A-F3310DB752BA}" type="datetimeFigureOut">
              <a:rPr lang="en-US" smtClean="0">
                <a:solidFill>
                  <a:prstClr val="black">
                    <a:tint val="75000"/>
                  </a:prstClr>
                </a:solidFill>
              </a:rPr>
              <a:pPr/>
              <a:t>8/26/2020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AD11F9-B7D4-4AD0-AEED-461CA9BB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047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29E6E9-51B5-42E2-BC4A-F3310DB752BA}" type="datetimeFigureOut">
              <a:rPr lang="en-US" smtClean="0">
                <a:solidFill>
                  <a:prstClr val="black">
                    <a:tint val="75000"/>
                  </a:prstClr>
                </a:solidFill>
              </a:rPr>
              <a:pPr/>
              <a:t>8/26/2020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AD11F9-B7D4-4AD0-AEED-461CA9BB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695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29E6E9-51B5-42E2-BC4A-F3310DB752BA}" type="datetimeFigureOut">
              <a:rPr lang="en-US" smtClean="0">
                <a:solidFill>
                  <a:prstClr val="black">
                    <a:tint val="75000"/>
                  </a:prstClr>
                </a:solidFill>
              </a:rPr>
              <a:pPr/>
              <a:t>8/26/2020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AD11F9-B7D4-4AD0-AEED-461CA9BB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22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29E6E9-51B5-42E2-BC4A-F3310DB752BA}" type="datetimeFigureOut">
              <a:rPr lang="en-US" smtClean="0">
                <a:solidFill>
                  <a:prstClr val="black">
                    <a:tint val="75000"/>
                  </a:prstClr>
                </a:solidFill>
              </a:rPr>
              <a:pPr/>
              <a:t>8/26/2020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AD11F9-B7D4-4AD0-AEED-461CA9BB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083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29E6E9-51B5-42E2-BC4A-F3310DB752BA}" type="datetimeFigureOut">
              <a:rPr lang="en-US" smtClean="0">
                <a:solidFill>
                  <a:prstClr val="black">
                    <a:tint val="75000"/>
                  </a:prstClr>
                </a:solidFill>
              </a:rPr>
              <a:pPr/>
              <a:t>8/26/2020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AD11F9-B7D4-4AD0-AEED-461CA9BB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06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29E6E9-51B5-42E2-BC4A-F3310DB752BA}" type="datetimeFigureOut">
              <a:rPr lang="en-US" smtClean="0">
                <a:solidFill>
                  <a:prstClr val="black">
                    <a:tint val="75000"/>
                  </a:prstClr>
                </a:solidFill>
              </a:rPr>
              <a:pPr/>
              <a:t>8/26/2020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AD11F9-B7D4-4AD0-AEED-461CA9BB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704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9E6E9-51B5-42E2-BC4A-F3310DB752BA}" type="datetimeFigureOut">
              <a:rPr lang="en-US" smtClean="0">
                <a:solidFill>
                  <a:prstClr val="black">
                    <a:tint val="75000"/>
                  </a:prstClr>
                </a:solidFill>
              </a:rPr>
              <a:pPr/>
              <a:t>8/26/2020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D11F9-B7D4-4AD0-AEED-461CA9BBE3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777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 id="2147483679"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image" Target="../media/image213.tiff"/><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15.tiff"/><Relationship Id="rId4" Type="http://schemas.openxmlformats.org/officeDocument/2006/relationships/image" Target="../media/image214.jpeg"/></Relationships>
</file>

<file path=ppt/slides/_rels/slide101.xml.rels><?xml version="1.0" encoding="UTF-8" standalone="yes"?>
<Relationships xmlns="http://schemas.openxmlformats.org/package/2006/relationships"><Relationship Id="rId3" Type="http://schemas.openxmlformats.org/officeDocument/2006/relationships/hyperlink" Target="https://www.coursesource.org/courses/cure-all-large-scale-implementation-of-authentic-dna-barcoding-research-into-first-year"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16.png"/></Relationships>
</file>

<file path=ppt/slides/_rels/slide102.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8.xml"/><Relationship Id="rId4" Type="http://schemas.openxmlformats.org/officeDocument/2006/relationships/image" Target="../media/image220.png"/></Relationships>
</file>

<file path=ppt/slides/_rels/slide10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8.xml"/><Relationship Id="rId4" Type="http://schemas.openxmlformats.org/officeDocument/2006/relationships/image" Target="../media/image225.jpeg"/></Relationships>
</file>

<file path=ppt/slides/_rels/slide10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jpeg"/><Relationship Id="rId1" Type="http://schemas.openxmlformats.org/officeDocument/2006/relationships/slideLayout" Target="../slideLayouts/slideLayout8.xml"/><Relationship Id="rId4" Type="http://schemas.openxmlformats.org/officeDocument/2006/relationships/image" Target="../media/image228.png"/></Relationships>
</file>

<file path=ppt/slides/_rels/slide107.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237.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36.jpeg"/><Relationship Id="rId5" Type="http://schemas.openxmlformats.org/officeDocument/2006/relationships/image" Target="../media/image235.jpeg"/><Relationship Id="rId4" Type="http://schemas.openxmlformats.org/officeDocument/2006/relationships/image" Target="../media/image234.jpeg"/></Relationships>
</file>

<file path=ppt/slides/_rels/slide111.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jpeg"/><Relationship Id="rId7" Type="http://schemas.openxmlformats.org/officeDocument/2006/relationships/image" Target="../media/image242.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41.png"/><Relationship Id="rId5" Type="http://schemas.openxmlformats.org/officeDocument/2006/relationships/image" Target="../media/image240.png"/><Relationship Id="rId10" Type="http://schemas.openxmlformats.org/officeDocument/2006/relationships/image" Target="../media/image245.png"/><Relationship Id="rId4" Type="http://schemas.openxmlformats.org/officeDocument/2006/relationships/image" Target="../media/image239.png"/><Relationship Id="rId9" Type="http://schemas.openxmlformats.org/officeDocument/2006/relationships/image" Target="../media/image244.jpeg"/></Relationships>
</file>

<file path=ppt/slides/_rels/slide112.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8.xml"/><Relationship Id="rId4" Type="http://schemas.openxmlformats.org/officeDocument/2006/relationships/image" Target="../media/image249.png"/></Relationships>
</file>

<file path=ppt/slides/_rels/slide114.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251.png"/><Relationship Id="rId7" Type="http://schemas.openxmlformats.org/officeDocument/2006/relationships/image" Target="../media/image255.png"/><Relationship Id="rId2" Type="http://schemas.openxmlformats.org/officeDocument/2006/relationships/image" Target="../media/image250.png"/><Relationship Id="rId1" Type="http://schemas.openxmlformats.org/officeDocument/2006/relationships/slideLayout" Target="../slideLayouts/slideLayout8.xml"/><Relationship Id="rId6" Type="http://schemas.openxmlformats.org/officeDocument/2006/relationships/image" Target="../media/image254.png"/><Relationship Id="rId5" Type="http://schemas.openxmlformats.org/officeDocument/2006/relationships/image" Target="../media/image253.png"/><Relationship Id="rId10" Type="http://schemas.openxmlformats.org/officeDocument/2006/relationships/image" Target="../media/image258.png"/><Relationship Id="rId4" Type="http://schemas.openxmlformats.org/officeDocument/2006/relationships/image" Target="../media/image252.png"/><Relationship Id="rId9" Type="http://schemas.openxmlformats.org/officeDocument/2006/relationships/image" Target="../media/image257.jpeg"/></Relationships>
</file>

<file path=ppt/slides/_rels/slide11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8.xml"/><Relationship Id="rId5" Type="http://schemas.openxmlformats.org/officeDocument/2006/relationships/image" Target="../media/image258.png"/><Relationship Id="rId4" Type="http://schemas.openxmlformats.org/officeDocument/2006/relationships/image" Target="../media/image257.jpeg"/></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261.png"/></Relationships>
</file>

<file path=ppt/slides/_rels/slide117.xml.rels><?xml version="1.0" encoding="UTF-8" standalone="yes"?>
<Relationships xmlns="http://schemas.openxmlformats.org/package/2006/relationships"><Relationship Id="rId3" Type="http://schemas.openxmlformats.org/officeDocument/2006/relationships/image" Target="../media/image263.tiff"/><Relationship Id="rId2" Type="http://schemas.openxmlformats.org/officeDocument/2006/relationships/image" Target="../media/image262.tiff"/><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image" Target="../media/image264.jp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tiff"/><Relationship Id="rId7"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4.tiff"/><Relationship Id="rId5" Type="http://schemas.openxmlformats.org/officeDocument/2006/relationships/image" Target="../media/image83.tiff"/><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tiff"/></Relationships>
</file>

<file path=ppt/slides/_rels/slide55.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tiff"/><Relationship Id="rId1" Type="http://schemas.openxmlformats.org/officeDocument/2006/relationships/slideLayout" Target="../slideLayouts/slideLayout2.xml"/><Relationship Id="rId4" Type="http://schemas.openxmlformats.org/officeDocument/2006/relationships/image" Target="../media/image91.tiff"/></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eg"/></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4.emf"/><Relationship Id="rId4" Type="http://schemas.openxmlformats.org/officeDocument/2006/relationships/image" Target="../media/image113.jpeg"/></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6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28.jpeg"/><Relationship Id="rId1" Type="http://schemas.openxmlformats.org/officeDocument/2006/relationships/slideLayout" Target="../slideLayouts/slideLayout8.xml"/><Relationship Id="rId6" Type="http://schemas.openxmlformats.org/officeDocument/2006/relationships/image" Target="../media/image132.jpe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jpeg"/></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44.png"/><Relationship Id="rId2" Type="http://schemas.openxmlformats.org/officeDocument/2006/relationships/image" Target="../media/image139.jpeg"/><Relationship Id="rId1" Type="http://schemas.openxmlformats.org/officeDocument/2006/relationships/slideLayout" Target="../slideLayouts/slideLayout8.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s>
</file>

<file path=ppt/slides/_rels/slide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8.xml"/><Relationship Id="rId4" Type="http://schemas.openxmlformats.org/officeDocument/2006/relationships/image" Target="../media/image14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49.png"/></Relationships>
</file>

<file path=ppt/slides/_rels/slide7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8.xml"/><Relationship Id="rId5" Type="http://schemas.openxmlformats.org/officeDocument/2006/relationships/image" Target="../media/image153.jpeg"/><Relationship Id="rId4" Type="http://schemas.openxmlformats.org/officeDocument/2006/relationships/image" Target="../media/image152.jpe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8.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8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8.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8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8.xml"/><Relationship Id="rId5" Type="http://schemas.openxmlformats.org/officeDocument/2006/relationships/image" Target="../media/image162.png"/><Relationship Id="rId4" Type="http://schemas.openxmlformats.org/officeDocument/2006/relationships/image" Target="../media/image161.png"/></Relationships>
</file>

<file path=ppt/slides/_rels/slide8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2.png"/><Relationship Id="rId1" Type="http://schemas.openxmlformats.org/officeDocument/2006/relationships/slideLayout" Target="../slideLayouts/slideLayout8.xml"/><Relationship Id="rId4" Type="http://schemas.openxmlformats.org/officeDocument/2006/relationships/image" Target="../media/image166.png"/></Relationships>
</file>

<file path=ppt/slides/_rels/slide8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8.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8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8.xml"/><Relationship Id="rId5" Type="http://schemas.openxmlformats.org/officeDocument/2006/relationships/image" Target="../media/image175.png"/><Relationship Id="rId4" Type="http://schemas.openxmlformats.org/officeDocument/2006/relationships/image" Target="../media/image174.png"/></Relationships>
</file>

<file path=ppt/slides/_rels/slide8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8.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8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85.png"/><Relationship Id="rId4" Type="http://schemas.openxmlformats.org/officeDocument/2006/relationships/image" Target="../media/image184.png"/></Relationships>
</file>

<file path=ppt/slides/_rels/slide92.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7.jpeg"/><Relationship Id="rId7" Type="http://schemas.openxmlformats.org/officeDocument/2006/relationships/image" Target="../media/image190.jpeg"/><Relationship Id="rId2" Type="http://schemas.openxmlformats.org/officeDocument/2006/relationships/image" Target="../media/image186.jpeg"/><Relationship Id="rId1" Type="http://schemas.openxmlformats.org/officeDocument/2006/relationships/slideLayout" Target="../slideLayouts/slideLayout8.xml"/><Relationship Id="rId6" Type="http://schemas.openxmlformats.org/officeDocument/2006/relationships/image" Target="../media/image183.png"/><Relationship Id="rId5" Type="http://schemas.openxmlformats.org/officeDocument/2006/relationships/image" Target="../media/image189.jpeg"/><Relationship Id="rId4" Type="http://schemas.openxmlformats.org/officeDocument/2006/relationships/image" Target="../media/image188.jpeg"/></Relationships>
</file>

<file path=ppt/slides/_rels/slide93.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93.jpeg"/><Relationship Id="rId7" Type="http://schemas.openxmlformats.org/officeDocument/2006/relationships/image" Target="../media/image185.png"/><Relationship Id="rId2" Type="http://schemas.openxmlformats.org/officeDocument/2006/relationships/image" Target="../media/image192.jpeg"/><Relationship Id="rId1" Type="http://schemas.openxmlformats.org/officeDocument/2006/relationships/slideLayout" Target="../slideLayouts/slideLayout8.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9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image" Target="../media/image20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98.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99.xml.rels><?xml version="1.0" encoding="UTF-8" standalone="yes"?>
<Relationships xmlns="http://schemas.openxmlformats.org/package/2006/relationships"><Relationship Id="rId2" Type="http://schemas.openxmlformats.org/officeDocument/2006/relationships/image" Target="../media/image212.tif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5BCFA65-33CA-BF4C-8578-D001D6546AED}"/>
              </a:ext>
            </a:extLst>
          </p:cNvPr>
          <p:cNvPicPr/>
          <p:nvPr/>
        </p:nvPicPr>
        <p:blipFill>
          <a:blip r:embed="rId3">
            <a:extLst>
              <a:ext uri="{28A0092B-C50C-407E-A947-70E740481C1C}">
                <a14:useLocalDpi xmlns:a14="http://schemas.microsoft.com/office/drawing/2010/main"/>
              </a:ext>
            </a:extLst>
          </a:blip>
          <a:stretch>
            <a:fillRect/>
          </a:stretch>
        </p:blipFill>
        <p:spPr>
          <a:xfrm>
            <a:off x="228601" y="1600199"/>
            <a:ext cx="8729592" cy="2861859"/>
          </a:xfrm>
          <a:prstGeom prst="rect">
            <a:avLst/>
          </a:prstGeom>
        </p:spPr>
      </p:pic>
      <p:sp>
        <p:nvSpPr>
          <p:cNvPr id="2" name="TextBox 1">
            <a:extLst>
              <a:ext uri="{FF2B5EF4-FFF2-40B4-BE49-F238E27FC236}">
                <a16:creationId xmlns:a16="http://schemas.microsoft.com/office/drawing/2014/main" xmlns="" id="{9F46D420-7EE5-2C4B-A914-DC03020194FB}"/>
              </a:ext>
            </a:extLst>
          </p:cNvPr>
          <p:cNvSpPr txBox="1"/>
          <p:nvPr/>
        </p:nvSpPr>
        <p:spPr>
          <a:xfrm>
            <a:off x="0" y="304800"/>
            <a:ext cx="9029700" cy="1169551"/>
          </a:xfrm>
          <a:prstGeom prst="rect">
            <a:avLst/>
          </a:prstGeom>
          <a:noFill/>
        </p:spPr>
        <p:txBody>
          <a:bodyPr wrap="square" rtlCol="0">
            <a:spAutoFit/>
          </a:bodyPr>
          <a:lstStyle/>
          <a:p>
            <a:pPr algn="ctr"/>
            <a:r>
              <a:rPr lang="en-US" sz="2800" dirty="0"/>
              <a:t>Orientation Zoom Conference</a:t>
            </a:r>
          </a:p>
          <a:p>
            <a:pPr algn="ctr"/>
            <a:r>
              <a:rPr lang="en-US" sz="2400" dirty="0"/>
              <a:t>July 9, 2020</a:t>
            </a:r>
          </a:p>
          <a:p>
            <a:endParaRPr lang="en-US" dirty="0"/>
          </a:p>
        </p:txBody>
      </p:sp>
      <p:sp>
        <p:nvSpPr>
          <p:cNvPr id="4" name="TextBox 3">
            <a:extLst>
              <a:ext uri="{FF2B5EF4-FFF2-40B4-BE49-F238E27FC236}">
                <a16:creationId xmlns:a16="http://schemas.microsoft.com/office/drawing/2014/main" xmlns="" id="{830C3C45-68B9-3541-AE4D-02CBECBAFBB5}"/>
              </a:ext>
            </a:extLst>
          </p:cNvPr>
          <p:cNvSpPr txBox="1"/>
          <p:nvPr/>
        </p:nvSpPr>
        <p:spPr>
          <a:xfrm>
            <a:off x="0" y="5181600"/>
            <a:ext cx="9144000" cy="400110"/>
          </a:xfrm>
          <a:prstGeom prst="rect">
            <a:avLst/>
          </a:prstGeom>
          <a:noFill/>
        </p:spPr>
        <p:txBody>
          <a:bodyPr wrap="square" rtlCol="0">
            <a:spAutoFit/>
          </a:bodyPr>
          <a:lstStyle/>
          <a:p>
            <a:pPr algn="ctr"/>
            <a:r>
              <a:rPr lang="en-US" sz="2000" dirty="0"/>
              <a:t>Dave </a:t>
            </a:r>
            <a:r>
              <a:rPr lang="en-US" sz="2000" dirty="0" err="1"/>
              <a:t>Micklos</a:t>
            </a:r>
            <a:endParaRPr lang="en-US" sz="2000" dirty="0"/>
          </a:p>
        </p:txBody>
      </p:sp>
    </p:spTree>
    <p:extLst>
      <p:ext uri="{BB962C8B-B14F-4D97-AF65-F5344CB8AC3E}">
        <p14:creationId xmlns:p14="http://schemas.microsoft.com/office/powerpoint/2010/main" val="158795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4294967295"/>
          </p:nvPr>
        </p:nvSpPr>
        <p:spPr>
          <a:xfrm>
            <a:off x="533400" y="1662113"/>
            <a:ext cx="8610600" cy="5221287"/>
          </a:xfrm>
        </p:spPr>
        <p:txBody>
          <a:bodyPr/>
          <a:lstStyle/>
          <a:p>
            <a:pPr marL="228600" indent="-228600" eaLnBrk="1" hangingPunct="1">
              <a:buFont typeface="Arial" charset="0"/>
              <a:buNone/>
            </a:pPr>
            <a:endParaRPr lang="en-US" sz="1800" dirty="0">
              <a:latin typeface="Calibri" charset="0"/>
            </a:endParaRPr>
          </a:p>
          <a:p>
            <a:pPr marL="228600" indent="-228600" eaLnBrk="1" hangingPunct="1">
              <a:buFont typeface="Arial" charset="0"/>
              <a:buNone/>
            </a:pPr>
            <a:endParaRPr lang="en-US" sz="1800" dirty="0">
              <a:latin typeface="Calibri" charset="0"/>
            </a:endParaRPr>
          </a:p>
          <a:p>
            <a:pPr marL="228600" indent="-228600" eaLnBrk="1" hangingPunct="1">
              <a:buFont typeface="Arial" charset="0"/>
              <a:buNone/>
            </a:pPr>
            <a:r>
              <a:rPr lang="en-US" sz="1800" dirty="0">
                <a:latin typeface="Calibri" charset="0"/>
              </a:rPr>
              <a:t>L</a:t>
            </a:r>
          </a:p>
        </p:txBody>
      </p:sp>
      <p:sp>
        <p:nvSpPr>
          <p:cNvPr id="76803" name="Slide Number Placeholder 2"/>
          <p:cNvSpPr>
            <a:spLocks noGrp="1"/>
          </p:cNvSpPr>
          <p:nvPr>
            <p:ph type="sldNum" sz="quarter" idx="4294967295"/>
          </p:nvPr>
        </p:nvSpPr>
        <p:spPr bwMode="auto">
          <a:xfrm>
            <a:off x="7010400" y="6492875"/>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8B1E9F16-5FDB-4945-AA94-52F1DE0279E6}" type="slidenum">
              <a:rPr lang="en-US" sz="1200">
                <a:solidFill>
                  <a:schemeClr val="bg1"/>
                </a:solidFill>
                <a:latin typeface="Calibri" charset="0"/>
              </a:rPr>
              <a:pPr eaLnBrk="1" fontAlgn="base" hangingPunct="1">
                <a:spcBef>
                  <a:spcPct val="0"/>
                </a:spcBef>
                <a:spcAft>
                  <a:spcPct val="0"/>
                </a:spcAft>
              </a:pPr>
              <a:t>10</a:t>
            </a:fld>
            <a:endParaRPr lang="en-US" sz="1200">
              <a:solidFill>
                <a:schemeClr val="bg1"/>
              </a:solidFill>
              <a:latin typeface="Calibri" charset="0"/>
            </a:endParaRPr>
          </a:p>
        </p:txBody>
      </p:sp>
      <p:sp>
        <p:nvSpPr>
          <p:cNvPr id="76804" name="AutoShape 2" descr="data:image/jpeg;base64,/9j/4AAQSkZJRgABAQAAAQABAAD/2wCEAAkGBhQSERUUExQUFRQUGRgaFxYYFhgYFxcYHBcYHRcfFxUXHyceHx4lHBgeHy8gIycpLCwtGB4xNTAqNSYrLCkBCQoKDgwOGg8PGCokHyQpLjQsLS8pLCwuLCkpLCwqLCwsLCwpLCksKSwsKSwsLCwsLCkpKSwsLCksLCwsLCksLP/AABEIAKwAoAMBIgACEQEDEQH/xAAcAAABBQEBAQAAAAAAAAAAAAAFAAECBAYDCAf/xABGEAACAQIEAwUDCQYEAwkAAAABAhEAAwQSITEFE0EGIlFhcTKBoRQjNFKRkrG00RVCYnPB8DNywuEHJIIWJUNEdKKys/H/xAAZAQADAQEBAAAAAAAAAAAAAAAAAQMEAgX/xAAxEQACAgEDAgMFBwUAAAAAAAAAAQIRAxIhMUFREyJhBHGBofAjMrHB0eHxBRRCUpH/2gAMAwEAAhEDEQA/APuNMaemNAHk7HYV34vieWwR1xN8gnx5ziB5ma1+CxJtq9thbIulTLLnYanQN4gkgxQDDcN5/GMYskFL994ESwTEEsASREgEe8aU3abiNpXZAGUoyZVE5cty2CSCdZXYE6941WORQiQyY3kmkj6A45gNjFCyqWguRxcAZFAMAuoYkGR3f4TWI4rw0XFLXl5jMCttyW7oEezG+vj47UN7O8etZmGMzsokZlbK2YDu6wdN9h0FafhnEjiFtAWpw9gFpl8qW5OhgzlJAmNdK60Ry79TqObJgTS47Pj4FTg9m3hsHfRHLlQrN3cpLMQpyr1hAdz1JjWAJwWEt325T33W1cBOgBIbSDLQACQAQTRTFXreZ+8HDB2hVMLqDJMTpJ28qAtdlWDKQdDbygAKI094Pj41ysMo9bCWWGSV6WglxVsNZZQp0UBTJzuZJEkjuzr00ECqWItASyN3QSArAfEj7QarY60FSbmVlELmUHvgAb5vP8KDtj05JthTOYkGdI6T1ru3HlnEoxmvLb3W7/A1vC+0WHt4XugfKAZFwk9yOgQmCCJ1g6npQfiPGuYVd7mZohY17vhE6ak6edZqkDXPit8nawJX6mtv8Pa1hQXuOHud+2nLGXISQTmmQZG1CXw4FxeW8PuCJPTc+FVsbxq5dADHbaJGvpOnuqvhsUyOHU94e+fGhzjwKOKVNurDL3uVeV3bNG0qCCRsQNj6fjTYXG2S11mYKXjZSF84Aobibz3GBdTA6AEadYqGI5YBCh5OokjT1ApeI190aw6o1PmugsTkLEhjB27prk9oZZBnpsR0P6VzroP8M+v+lqk2aEqVHtcU9MKeg4FUWqVM1AHwvjvCUsYrEsjWkN52zXEJc9+4ZDgwF2mPHrWZ492ZFxb1xLxe2hTIxTKTpDZ/TTboxPSr/afifyXF3nZMwF+42U6hpunQ+Xl5mhWA7RJirt0u3ya2FYjIoKxGi5ZAAJj49auvDfJBvIla2v6+BXwXBbKvNySrAZidY88vj5GrV7FXAgSxldNSMz6BQJIgaATsJ6gUI+Xjlm4CIJAdcxzE+Xu12qrjeOlcotsGULsVgKfTxFVuETNGE5Pfcs3u0qojKgBZ0UEkeyesT8OvnVH9uMbTLlXMeuxA8vx/vQRNOjwZHSs7yN9TdHFE6XMW7DKWYiZidJrlU7qQTG3T0qFTsql2GpUqVAydtJ1Ow3/QU5vHpoPL+p6093SB4CT6nX8CK5UAOD/f+9WcRig7E5QFMaTJGkaMf61WC0qAO2Lwhttlb1B6EdCDUR/hn1/0tV0NzMMZ9qyRH+RunuI/9wqkPYPr/pNISPa4p6YU9M4FTGnpUAeRO198tjcdJmL14DyAxBodwzVLwG5SR7jJq72q+nY/+fe/MGg+FxJRpHgR9oI/rQjt7mi4tjTZt4XKlo57AZg1pDmOdxqYnYVcsYW1bu27621KXcM902WEqCshgJnSV0PShmK49h7iWBcsXGNi2LYi8FDAMzagW5GrHY1yHaXNdZ7id02WsoiEKttSIESDoN/EknWsuiTXHf4mnxFdhG7wdbZuXbUNh7ti49skA5SIlTOzLt6UuyXBuZbbNbLC+TaDZZFuFJzz075UefeobwntI9qxfw+XPbvKYE+w2neGnhoR1qvjOIZ+Vy1ZFsoANZ1zFi0gCCSZ/rXWjJTj8xa43f1ucGuvbcqSVKkqwG+hgitPfwjsWOEOGu2Mpi0MnMC5dZVgHzDeRO1AeP8AERiL7XltlM0FwTIzQJMwN9486Ipxqzaum/Zw9xLokgG5Nu2zAiQAgaNdATG29OSm0nW9fA5i4pspDhNpEtG/cZTeGZQqhsqzAZ5I3IOg1irlngj37WERGX5w3o7gGQKVLEsNWHXXauA4xauWba37Lu1gZVdLmQFJJC3AVOxJ1EHWK64XtMbQwwS0Zw5uHvGVdbhGYZYkDpud6Hrrbn+QWmxcQ7M5bT3Qbg5ZXMLiqpZTpKZWO0eyftqWL7LW1a7bW6zXbVs3fYAQqFDETmmYPppuapcQxGHYE2sPcQsRq1zMF8QgCjXpqT6VcvdpQcRev8pgLtprRXN7JKBZzZekTEUn4n18P3C4dhXRykRL151d7eYKqAqqspKBiTPeETA0zVLCdkCUtF+ZN0BgURSqKTClyWHqQOlVsRxqzdROdZdrttAgZbgVXCiEzrlJkCBoRMVNuPWLtq2uIsu1yyuRXS4EzIJyhwVO0xI1ptzEtBxbDclcSjASkISDIY5wRHuU0KH+GfX/AEmp3cVIZQAqM2YLO3gJPgPw86Y2yLeoIkgiREjKdqt0Jdz2qKemWnpnAqVKlQB5A7VfTsf/AD735g0Cijvar6dj/wCfe/MGgSpJAG5//BSR2KKUVZ/Zd36hqLcPuAZsjRvMafbTAfDYtrYbLHfUqZAPdO/pt8KjZvsFZBoLkBvc0j41zZNAfGfhUaKGGbjX8txDki6Uz6jdMyrr01U/CmxK325hY2++O/BX9xl6DrIHrQeaVKkFhKzh7vKKjLkcodWAMnMF/rp0qz8pvlg82+6rD92IhWOk794f2KCTV7g+Gz3kDIzrILhQZy9ZyiQPP18KdWJvYtJdxOlpVLm2xugIucyJJJydNfd9tUruPZ1KtEF2fQAQzAA6eGg0r6VntYO6buHtm1zbYzIlwlBEwd2aNZIaB5Deq9/hd75M2GFm0gukO11ihhm7wJfWNOnSKs8GlW2kRjmc5VCLfzPmuQePw1/GpWrOZokAeLECinHezZw2T523d5n1M2hnUHMB9o09KH/su79RvsqJaze/8N8IlgXL74i1buHu2/mheP8AFrMLJgaSdDRvjttMXYzY28XIVuXl0CNsIYCD45Tp1rPdh0w9uy3ypbzydERsgXzJGsmi2Gx3MD2rGQW7c5RdUvmldioBEj60DetOJJ1aMWXUtTT3VV7n8j0ItSqK1IVmNKFSpUqBnkDtV9Ox/wDPvfmDQWxfKmQFJ8wCPsNGu1X07H/z735g0BpHZa/aDRGW3tHsLT/tFvq2/uLFVKemFHW5ezAyNc0yNBqNRH2VxrpyG8I9YHwNM1ojce/p9tAyFPTVO1aLMFG7EAepMCgRGtt2B45ctI9sEpadhnaAQ0gDKyaFtPONek1o0wCJg1wl9bBt2xzGNsyXuHq11dR4T6UI4dx63ZQ4VLdvI7ZiHTOSCdCbo72m1aYY3GpN7GSeZSehK2afsrhUW6WtYtQzEqbeRlV7YMwWmZMezB9azfFBdvFS1kWw8kMkqGG2UD4ACivDzhMO4LF7rljDpe5QC9EyeOupMmgqYNizMLmUIZCM/eOugAjcb7+dce08qUunJp/p0mozhB+ZrakVMXYtquW7eJCgZITOqEmWnPG07DeemlZRse31U+4ux862l3FkoFFq3cjMFlAx13899vhQEdjb73+WiNlJHfZTbUA6t7cezrMTEVCTjDrsWk5SjF5FUuvPQt8JwTXLK3MwQZzougy5gDKr51reMPhbOGJwly98oHtZtA4IgjSIET8aq8awQtJbRLha1bBQEjKWy7kAfuyfeZ6a0LbGSNFGoAaWJk5dWB6T4VSDjJbGGWaSkmq2/A9QCpVEVKuC4qVKlQB5A7VfTsf/AD735g0Bo92q+nY/+fe/MGgNJHZO3bLEAak1bxtpbUIrS4nORsD4A+XWunCTkFy71Re7/mYwI9JmqV+6DsoXfYkz9p/vWmHU6cO4dcxF1LVpS9xzCqNyf761LG4K5h7jW7gKOhIYabj00I+2j/Ygi2/OIRtcuSWV4g7MuwO2hmth2n7J3sZft28pRlBYpH7oXMwRyYJ2gR1FXWG4ajO8/wBpo6fqfKsubbQ9QNj5j9KtLg0Da3hAI2BnfXyn30V412UNolrJuNlnOhU8y30OaBEef4UAtLMz0FQW5ryQcHUj6fbv2T3cOzhGTVrrLdztsO8YAHoPwqVzs8i3lvuXfCNaAZrZt5w4buq7DTxMxqB41QsYzl4WxhFtqzPkdvmyLodjoCx18o2ia0fB+PXLLm09oWgpm6IVLhkDQZh8B0Nb4PVHSnujypqnr6cfo6APD+DWLl43AHv2rYabN5gMx1y624kAbgxrFcOLvbxDhkt27YQBcqzoOmaZJImJNEv+z4v3LtyxdtLbMtDMqkDWF7ogmPDy2mnwFhcOl25ZS1eYknmCc66SSF8tpIjepzhtdHccjTqDey/n3HK+lvFXVTBKoZgTykALIQD3la4ToBqRSs2OSvfh7joRKuQZmO8NYH8J33IGgFbBYTLdLJ7ZUloIGkSYbYHpHnFWuE8fsXGa22GViEaSzMpLdSGn2jtB3rKsChLdW2b5Z1ng5Y6jFc29660Z7i3E91Jcs05TuAOgnp/v51Tt2lS3HQFnMEye6dCPdVviODVbgV3XmCDAiJOuh6+HTYx0NWsDwq1duZrhcJDd1FBe4YIyrOg3OpnaquO2xkjOKklLru/yr0PT4qVRWpVE0Cpmp6i1AHl7ifCFbF4y7JuOMZdBsctmDIMQZLMDtOhEbHcV3ThtkG5z8OLVvEMfZtw9rLGlsuYWTr741or2jxCpiMUO6FuXbsmFtw/MIJDAydvLrWZt8dlSnMBJle9JygNJydNfjW6OOMUrowvJ4t6W7+Ry4l2Tu2rGe0WexdlgShByqwiTtv1BiszfsFDBg+hBHwr6RwnHW7t2LrsLCKwhgXBGUDurm0B+E1n8f2TzOj2FVbcw/e9mDqTnImRrAmp5MG2qPB3i9pf3Z7P65LnBLKfI0bIwnMGfXKWBJBJ6sIJjwPlRbhvFrfKY857VwMIULJZSBBzEqV33/wBqq9peMKuXkkEK+oYyCFtw3QaMzExHhrWJw+MZXRwe8JGnjP8AvTefS9KWyOI+zOd5HtfC9Ov/AE+n8bC4pl5J5lwI732W3kkCJY5SZGjDN6Vll4Za5y3XAthYi2iHLcI2kmYB66fjNFOH9obl9psYdLchVIyqoZidczEz03Yx5VY4kUVFQtbR7QbOoVmlzqddQTsJBjanLFHJuiuL2meLyvzR7Pp9fM4dpMYRiWFtgLlkjURDMNWOYASMxIkAQI0pv2Teu/8AMXcQhD28wRS1x83eEE6ACRBM9RuaG8Re1ziAIUnK7MDI02PSS0ToartccoULObcnIynSRq0gkR01iKioygtNFIuLbkpNX6F1gy2xEESc3dGbN09wI/HxqPBg9y6LdstmuaFVbK2kzvoJB3OlD+G2XW5oykMWaDqZjUTt6jyobc47ct386QCsqY/eHmar4rjuS8JPyR7b+pujhmwouhr+S784GQnMVUgdzuqZzaazHpvQPB4kNdsq7ZUdoYgAx1IAPUxET1oBc7QM75nE7RqZBHmZJFFOAYJLoa/fKsE9i0ZCuwIkErtoZ36UKak/KcSx6Ipy+Pr2OPaEKt43BJBY6AR1Mb7Dy8K63ka5hlbYsSco2O4G/kKpYq/bJdjADGVWc2ngJM6edTw2GdMMZYgNqBOgBBjTzqTjzXU063acnbXoeu1qQqIqVRKCpjT0xoA8qdrmY3MdMgJi7gA6ZWu3Nv8AqQ/erNYuzke4Bsj6ehJg/ZFfSe0ahr2KF7m3V51zJbnIsc9yYbeQcu3Qn3guMcBwwJhrovFVD2iVIVlAkh9BERG8+NaHikQhmi+DOYCzce4bdoFnaMgAkmSIHlv8K2uH4i1uyLdy3az2mnmQM2ZoEHfQHQgjppVHBcRt27a20XIHWc43cSCFc7nvDQbCPOg/Hu0OfQLlcbkGPLRRt3QB7pq0axK27M71e0OkqXfqzb49EDW0xSWF5SNyyuRpzrqWYCJnXvAxGlZi1grakKAkglhp0noTp7qCcN7Rtbuq9xVuqu6uAQfCfHXWK6jjSsHMFGBJtquqwTtHgKI5cb3aFk9nnVW/y9xoGvhwWsKFI7snMVJMCS0wBMn3+lDTxlLTTcCu6OZAAKtHsmY6nf3CKFYnjmi5JBklgYKknwB6UOYNcJaCxOpgT+FTyZl/id4vZv8Ab9wxY7RguTcQwST3Tsemh0qvb7QupaFUgzAI2k+tDvkr/Vb7p/SovaI3BE+Iio+LPua/Ch2OoxjZcpJKzMSd653FEAidzoY6R199c6eplSxbwgIB5lseRJkeW1Qt4kqGUEwd4Majx+2uVNQA9X34pcaxkJkCANNYg6T7qoV0H+GfUf8AxNF0JxT5Pa4p6YU9ByKmanpjQB5x4xikOJxAJ5x+UXvmySOXGIbUEH+lZ7it/uHOcql+m59D5VS7TXCuPx5BIIv3tRofpDUCe8TuSQNpNal7T5aoyf2nn1XsGcbxPllOWwc5RJOvXSKDXLhYkncmTUaaoTm5Pc1Y8SgvXudUwzFSwViF3IBIHqdhT27LjUK32HY7e4x8KsYPirW0ZABDSZ6iVKmOnsk70aKYp3a382G5LK3QBEIMSdJT2Z6CottF0kwC+EJXMFbT2u6YUEAqZ8CNdajhbzIc0SNuoE+oI1/WjguX4/8ADi5bW5P1UCGyNPEgxGu9UbBumw9sIpt2DnaRqDJUnx66+SjwoUhOJzXiD6HJIEkmX2nXUN51yxK3H15bALodHIBPQ5pg+VX8Fi7xwzouTlghDPtTck6Hf9yf+ke+xxG1fVrnMFoG1eDMZ9m5d72kbj5uTMxFLUCigGmGInOGERplOpOw8pg/YaV6xckyjDKJIynuj9POtBffEm47EWg/PszB2vDMEgTEQTPSqHEcfdtPctMEHcFsqNQBOfQnrJmdx0pqTYUBqVPSrs5Gre9gOGAWL125hVurc+bS5cjIhg5yFPUfWI01rBVuuxrJ8lZnvHNbf5u0EBExPeeZAJ6AdPOuo8nGTjk9QrUqitSrkBUqVKgDyB2q+nY/+fe/MGgNHu1X07H/AM+9+YNAaR2KlSpUxjijKWb0ZvlCghSQOd3oy5o02J8D1EUFp5pNWCDCYdwFYYlRlQEd8yokSoE+ZMfwn3t8gYZzz12YnvHvEFgdes+PWR40NxAURlnYTJ3PWPhULRE96SPIwftpaQsuPafKrc0HOZIzaoQYUv1mDM66E+Bq6+DZw2bEgy+UgvJbKpKmCYPUDXr0qK8PtGYZSBuc7QJ8Ty4Hhr41S4lgXtMoe3ctBlDKHBGZT+8uYCQehoaBSLTWyJ/5jqGMEmWFzKCNdSPaB3iqGOnmMGfOQYzTMxpoTuNND4AV1wWHDLdLfuKCPUsB+E1DhtlnuoEy5iRGYgLI11npXSW4m9j6HhOyeFucNtjKnNBLG7babrn/ACEewJAiOhrFYfspiHDFbZ7pIynRyRvCHU1veHYk2uYHtoeYv7zQUM97RCIJIJ9PHetFZwvMC4Z7DWiom3eGUPBMkyxEqROp12rVkxXHy8/kY8GeKl9o3Xp3Phdy2VJBBBGhBGo9RWk7CFRfzOFZUDMUYwrwh0Mfh1oxxrhCXC3NUjJmVWtqgLEHQsdc20+eutWOy3BRh8PiDc5bkpnYDvZFWQATIjMzAmAdFA61j16H5kb549cW4O0elFqVRFSroiKlSpUAeQu1Ck47HgAk8+9sJ/8AMGgnyV/qN90/pRPtif8AvDGf+ov/AP3PQiaR2dPkr/Ub7p/Sl8lf6jfdP6VzmlNFjOnyV/qN90/pS+Sv9Rvun9K5zSmiwLLYVyoORpGh7p26dPdUEwbz7D+cKdvsrnbuEGt3/wANrfevwWWbQzQxGZWOqn+GmuTmTpFvD8J5YuJYLWsNiFQMl1zmePanKo0IPXadJ0oi9rOVs3ktXLbOAt50LEIp6NGcDTYbzrQni15sl0SSLWqzqRqB7R16+PQeFRNwoxI3VTG5iQJj7xq9Sju2qIRliytRhalezfX39ir2h7M5VdcGrXVa5ByoQQoBywJkjUySPDwoL2W4DcvYlUGdGEsO4SSV1IG2sA9a2uFxpGEK5UPMbMzFRmkHSG3A02qF3Cphvn7KBbl5O8dYGYa5V2FdvHxJEo5eYFTtLiEUsqm4AptsqwzFg6EnvdSIBP8Am8qr9n+KG7cKYq5dQHTmBSdBJAgwDJG50oB2hxZYtMTCa9T3F3PvqXB+HJcc55INtWjz0rLCcnKzRkxQxwrt1NxYxtu4tmwqvlVzDwuYgmGLMywZAG+g0HSuWLsBGuSVRLmYCGBYqBKgwfSekg1X4Pea1aa3bJVZNsxoShIJDEb79arYayMl5yJK2mjUxrE6bVt0auTB4ii3o24PTIqVRT+tSrEei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76805" name="AutoShape 4" descr="data:image/jpeg;base64,/9j/4AAQSkZJRgABAQAAAQABAAD/2wCEAAkGBhQSERUUExQUFRQUGRgaFxYYFhgYFxcYHBcYHRcfFxUXHyceHx4lHBgeHy8gIycpLCwtGB4xNTAqNSYrLCkBCQoKDgwOGg8PGCokHyQpLjQsLS8pLCwuLCkpLCwqLCwsLCwpLCksKSwsKSwsLCwsLCkpKSwsLCksLCwsLCksLP/AABEIAKwAoAMBIgACEQEDEQH/xAAcAAABBQEBAQAAAAAAAAAAAAAFAAECBAYDCAf/xABGEAACAQIEAwUDCQYEAwkAAAABAhEAAwQSITEFE0EGIlFhcTKBoRQjNFKRkrG00RVCYnPB8DNywuEHJIIWJUNEdKKys/H/xAAZAQADAQEBAAAAAAAAAAAAAAAAAQMEAgX/xAAxEQACAgEDAgMFBwUAAAAAAAAAAQIRAxIhMUFREyJhBHGBofAjMrHB0eHxBRRCUpH/2gAMAwEAAhEDEQA/APuNMaemNAHk7HYV34vieWwR1xN8gnx5ziB5ma1+CxJtq9thbIulTLLnYanQN4gkgxQDDcN5/GMYskFL994ESwTEEsASREgEe8aU3abiNpXZAGUoyZVE5cty2CSCdZXYE6941WORQiQyY3kmkj6A45gNjFCyqWguRxcAZFAMAuoYkGR3f4TWI4rw0XFLXl5jMCttyW7oEezG+vj47UN7O8etZmGMzsokZlbK2YDu6wdN9h0FafhnEjiFtAWpw9gFpl8qW5OhgzlJAmNdK60Ry79TqObJgTS47Pj4FTg9m3hsHfRHLlQrN3cpLMQpyr1hAdz1JjWAJwWEt325T33W1cBOgBIbSDLQACQAQTRTFXreZ+8HDB2hVMLqDJMTpJ28qAtdlWDKQdDbygAKI094Pj41ysMo9bCWWGSV6WglxVsNZZQp0UBTJzuZJEkjuzr00ECqWItASyN3QSArAfEj7QarY60FSbmVlELmUHvgAb5vP8KDtj05JthTOYkGdI6T1ru3HlnEoxmvLb3W7/A1vC+0WHt4XugfKAZFwk9yOgQmCCJ1g6npQfiPGuYVd7mZohY17vhE6ak6edZqkDXPit8nawJX6mtv8Pa1hQXuOHud+2nLGXISQTmmQZG1CXw4FxeW8PuCJPTc+FVsbxq5dADHbaJGvpOnuqvhsUyOHU94e+fGhzjwKOKVNurDL3uVeV3bNG0qCCRsQNj6fjTYXG2S11mYKXjZSF84Aobibz3GBdTA6AEadYqGI5YBCh5OokjT1ApeI190aw6o1PmugsTkLEhjB27prk9oZZBnpsR0P6VzroP8M+v+lqk2aEqVHtcU9MKeg4FUWqVM1AHwvjvCUsYrEsjWkN52zXEJc9+4ZDgwF2mPHrWZ492ZFxb1xLxe2hTIxTKTpDZ/TTboxPSr/afifyXF3nZMwF+42U6hpunQ+Xl5mhWA7RJirt0u3ya2FYjIoKxGi5ZAAJj49auvDfJBvIla2v6+BXwXBbKvNySrAZidY88vj5GrV7FXAgSxldNSMz6BQJIgaATsJ6gUI+Xjlm4CIJAdcxzE+Xu12qrjeOlcotsGULsVgKfTxFVuETNGE5Pfcs3u0qojKgBZ0UEkeyesT8OvnVH9uMbTLlXMeuxA8vx/vQRNOjwZHSs7yN9TdHFE6XMW7DKWYiZidJrlU7qQTG3T0qFTsql2GpUqVAydtJ1Ow3/QU5vHpoPL+p6093SB4CT6nX8CK5UAOD/f+9WcRig7E5QFMaTJGkaMf61WC0qAO2Lwhttlb1B6EdCDUR/hn1/0tV0NzMMZ9qyRH+RunuI/9wqkPYPr/pNISPa4p6YU9M4FTGnpUAeRO198tjcdJmL14DyAxBodwzVLwG5SR7jJq72q+nY/+fe/MGg+FxJRpHgR9oI/rQjt7mi4tjTZt4XKlo57AZg1pDmOdxqYnYVcsYW1bu27621KXcM902WEqCshgJnSV0PShmK49h7iWBcsXGNi2LYi8FDAMzagW5GrHY1yHaXNdZ7id02WsoiEKttSIESDoN/EknWsuiTXHf4mnxFdhG7wdbZuXbUNh7ti49skA5SIlTOzLt6UuyXBuZbbNbLC+TaDZZFuFJzz075UefeobwntI9qxfw+XPbvKYE+w2neGnhoR1qvjOIZ+Vy1ZFsoANZ1zFi0gCCSZ/rXWjJTj8xa43f1ucGuvbcqSVKkqwG+hgitPfwjsWOEOGu2Mpi0MnMC5dZVgHzDeRO1AeP8AERiL7XltlM0FwTIzQJMwN9486Ipxqzaum/Zw9xLokgG5Nu2zAiQAgaNdATG29OSm0nW9fA5i4pspDhNpEtG/cZTeGZQqhsqzAZ5I3IOg1irlngj37WERGX5w3o7gGQKVLEsNWHXXauA4xauWba37Lu1gZVdLmQFJJC3AVOxJ1EHWK64XtMbQwwS0Zw5uHvGVdbhGYZYkDpud6Hrrbn+QWmxcQ7M5bT3Qbg5ZXMLiqpZTpKZWO0eyftqWL7LW1a7bW6zXbVs3fYAQqFDETmmYPppuapcQxGHYE2sPcQsRq1zMF8QgCjXpqT6VcvdpQcRev8pgLtprRXN7JKBZzZekTEUn4n18P3C4dhXRykRL151d7eYKqAqqspKBiTPeETA0zVLCdkCUtF+ZN0BgURSqKTClyWHqQOlVsRxqzdROdZdrttAgZbgVXCiEzrlJkCBoRMVNuPWLtq2uIsu1yyuRXS4EzIJyhwVO0xI1ptzEtBxbDclcSjASkISDIY5wRHuU0KH+GfX/AEmp3cVIZQAqM2YLO3gJPgPw86Y2yLeoIkgiREjKdqt0Jdz2qKemWnpnAqVKlQB5A7VfTsf/AD735g0Cijvar6dj/wCfe/MGgSpJAG5//BSR2KKUVZ/Zd36hqLcPuAZsjRvMafbTAfDYtrYbLHfUqZAPdO/pt8KjZvsFZBoLkBvc0j41zZNAfGfhUaKGGbjX8txDki6Uz6jdMyrr01U/CmxK325hY2++O/BX9xl6DrIHrQeaVKkFhKzh7vKKjLkcodWAMnMF/rp0qz8pvlg82+6rD92IhWOk794f2KCTV7g+Gz3kDIzrILhQZy9ZyiQPP18KdWJvYtJdxOlpVLm2xugIucyJJJydNfd9tUruPZ1KtEF2fQAQzAA6eGg0r6VntYO6buHtm1zbYzIlwlBEwd2aNZIaB5Deq9/hd75M2GFm0gukO11ihhm7wJfWNOnSKs8GlW2kRjmc5VCLfzPmuQePw1/GpWrOZokAeLECinHezZw2T523d5n1M2hnUHMB9o09KH/su79RvsqJaze/8N8IlgXL74i1buHu2/mheP8AFrMLJgaSdDRvjttMXYzY28XIVuXl0CNsIYCD45Tp1rPdh0w9uy3ypbzydERsgXzJGsmi2Gx3MD2rGQW7c5RdUvmldioBEj60DetOJJ1aMWXUtTT3VV7n8j0ItSqK1IVmNKFSpUqBnkDtV9Ox/wDPvfmDQWxfKmQFJ8wCPsNGu1X07H/z735g0BpHZa/aDRGW3tHsLT/tFvq2/uLFVKemFHW5ezAyNc0yNBqNRH2VxrpyG8I9YHwNM1ojce/p9tAyFPTVO1aLMFG7EAepMCgRGtt2B45ctI9sEpadhnaAQ0gDKyaFtPONek1o0wCJg1wl9bBt2xzGNsyXuHq11dR4T6UI4dx63ZQ4VLdvI7ZiHTOSCdCbo72m1aYY3GpN7GSeZSehK2afsrhUW6WtYtQzEqbeRlV7YMwWmZMezB9azfFBdvFS1kWw8kMkqGG2UD4ACivDzhMO4LF7rljDpe5QC9EyeOupMmgqYNizMLmUIZCM/eOugAjcb7+dce08qUunJp/p0mozhB+ZrakVMXYtquW7eJCgZITOqEmWnPG07DeemlZRse31U+4ux862l3FkoFFq3cjMFlAx13899vhQEdjb73+WiNlJHfZTbUA6t7cezrMTEVCTjDrsWk5SjF5FUuvPQt8JwTXLK3MwQZzougy5gDKr51reMPhbOGJwly98oHtZtA4IgjSIET8aq8awQtJbRLha1bBQEjKWy7kAfuyfeZ6a0LbGSNFGoAaWJk5dWB6T4VSDjJbGGWaSkmq2/A9QCpVEVKuC4qVKlQB5A7VfTsf/AD735g0Bo92q+nY/+fe/MGgNJHZO3bLEAak1bxtpbUIrS4nORsD4A+XWunCTkFy71Re7/mYwI9JmqV+6DsoXfYkz9p/vWmHU6cO4dcxF1LVpS9xzCqNyf761LG4K5h7jW7gKOhIYabj00I+2j/Ygi2/OIRtcuSWV4g7MuwO2hmth2n7J3sZft28pRlBYpH7oXMwRyYJ2gR1FXWG4ajO8/wBpo6fqfKsubbQ9QNj5j9KtLg0Da3hAI2BnfXyn30V412UNolrJuNlnOhU8y30OaBEef4UAtLMz0FQW5ryQcHUj6fbv2T3cOzhGTVrrLdztsO8YAHoPwqVzs8i3lvuXfCNaAZrZt5w4buq7DTxMxqB41QsYzl4WxhFtqzPkdvmyLodjoCx18o2ia0fB+PXLLm09oWgpm6IVLhkDQZh8B0Nb4PVHSnujypqnr6cfo6APD+DWLl43AHv2rYabN5gMx1y624kAbgxrFcOLvbxDhkt27YQBcqzoOmaZJImJNEv+z4v3LtyxdtLbMtDMqkDWF7ogmPDy2mnwFhcOl25ZS1eYknmCc66SSF8tpIjepzhtdHccjTqDey/n3HK+lvFXVTBKoZgTykALIQD3la4ToBqRSs2OSvfh7joRKuQZmO8NYH8J33IGgFbBYTLdLJ7ZUloIGkSYbYHpHnFWuE8fsXGa22GViEaSzMpLdSGn2jtB3rKsChLdW2b5Z1ng5Y6jFc29660Z7i3E91Jcs05TuAOgnp/v51Tt2lS3HQFnMEye6dCPdVviODVbgV3XmCDAiJOuh6+HTYx0NWsDwq1duZrhcJDd1FBe4YIyrOg3OpnaquO2xkjOKklLru/yr0PT4qVRWpVE0Cpmp6i1AHl7ifCFbF4y7JuOMZdBsctmDIMQZLMDtOhEbHcV3ThtkG5z8OLVvEMfZtw9rLGlsuYWTr741or2jxCpiMUO6FuXbsmFtw/MIJDAydvLrWZt8dlSnMBJle9JygNJydNfjW6OOMUrowvJ4t6W7+Ry4l2Tu2rGe0WexdlgShByqwiTtv1BiszfsFDBg+hBHwr6RwnHW7t2LrsLCKwhgXBGUDurm0B+E1n8f2TzOj2FVbcw/e9mDqTnImRrAmp5MG2qPB3i9pf3Z7P65LnBLKfI0bIwnMGfXKWBJBJ6sIJjwPlRbhvFrfKY857VwMIULJZSBBzEqV33/wBqq9peMKuXkkEK+oYyCFtw3QaMzExHhrWJw+MZXRwe8JGnjP8AvTefS9KWyOI+zOd5HtfC9Ov/AE+n8bC4pl5J5lwI732W3kkCJY5SZGjDN6Vll4Za5y3XAthYi2iHLcI2kmYB66fjNFOH9obl9psYdLchVIyqoZidczEz03Yx5VY4kUVFQtbR7QbOoVmlzqddQTsJBjanLFHJuiuL2meLyvzR7Pp9fM4dpMYRiWFtgLlkjURDMNWOYASMxIkAQI0pv2Teu/8AMXcQhD28wRS1x83eEE6ACRBM9RuaG8Re1ziAIUnK7MDI02PSS0ToartccoULObcnIynSRq0gkR01iKioygtNFIuLbkpNX6F1gy2xEESc3dGbN09wI/HxqPBg9y6LdstmuaFVbK2kzvoJB3OlD+G2XW5oykMWaDqZjUTt6jyobc47ct386QCsqY/eHmar4rjuS8JPyR7b+pujhmwouhr+S784GQnMVUgdzuqZzaazHpvQPB4kNdsq7ZUdoYgAx1IAPUxET1oBc7QM75nE7RqZBHmZJFFOAYJLoa/fKsE9i0ZCuwIkErtoZ36UKak/KcSx6Ipy+Pr2OPaEKt43BJBY6AR1Mb7Dy8K63ka5hlbYsSco2O4G/kKpYq/bJdjADGVWc2ngJM6edTw2GdMMZYgNqBOgBBjTzqTjzXU063acnbXoeu1qQqIqVRKCpjT0xoA8qdrmY3MdMgJi7gA6ZWu3Nv8AqQ/erNYuzke4Bsj6ehJg/ZFfSe0ahr2KF7m3V51zJbnIsc9yYbeQcu3Qn3guMcBwwJhrovFVD2iVIVlAkh9BERG8+NaHikQhmi+DOYCzce4bdoFnaMgAkmSIHlv8K2uH4i1uyLdy3az2mnmQM2ZoEHfQHQgjppVHBcRt27a20XIHWc43cSCFc7nvDQbCPOg/Hu0OfQLlcbkGPLRRt3QB7pq0axK27M71e0OkqXfqzb49EDW0xSWF5SNyyuRpzrqWYCJnXvAxGlZi1grakKAkglhp0noTp7qCcN7Rtbuq9xVuqu6uAQfCfHXWK6jjSsHMFGBJtquqwTtHgKI5cb3aFk9nnVW/y9xoGvhwWsKFI7snMVJMCS0wBMn3+lDTxlLTTcCu6OZAAKtHsmY6nf3CKFYnjmi5JBklgYKknwB6UOYNcJaCxOpgT+FTyZl/id4vZv8Ab9wxY7RguTcQwST3Tsemh0qvb7QupaFUgzAI2k+tDvkr/Vb7p/SovaI3BE+Iio+LPua/Ch2OoxjZcpJKzMSd653FEAidzoY6R199c6eplSxbwgIB5lseRJkeW1Qt4kqGUEwd4Majx+2uVNQA9X34pcaxkJkCANNYg6T7qoV0H+GfUf8AxNF0JxT5Pa4p6YU9ByKmanpjQB5x4xikOJxAJ5x+UXvmySOXGIbUEH+lZ7it/uHOcql+m59D5VS7TXCuPx5BIIv3tRofpDUCe8TuSQNpNal7T5aoyf2nn1XsGcbxPllOWwc5RJOvXSKDXLhYkncmTUaaoTm5Pc1Y8SgvXudUwzFSwViF3IBIHqdhT27LjUK32HY7e4x8KsYPirW0ZABDSZ6iVKmOnsk70aKYp3a382G5LK3QBEIMSdJT2Z6CottF0kwC+EJXMFbT2u6YUEAqZ8CNdajhbzIc0SNuoE+oI1/WjguX4/8ADi5bW5P1UCGyNPEgxGu9UbBumw9sIpt2DnaRqDJUnx66+SjwoUhOJzXiD6HJIEkmX2nXUN51yxK3H15bALodHIBPQ5pg+VX8Fi7xwzouTlghDPtTck6Hf9yf+ke+xxG1fVrnMFoG1eDMZ9m5d72kbj5uTMxFLUCigGmGInOGERplOpOw8pg/YaV6xckyjDKJIynuj9POtBffEm47EWg/PszB2vDMEgTEQTPSqHEcfdtPctMEHcFsqNQBOfQnrJmdx0pqTYUBqVPSrs5Gre9gOGAWL125hVurc+bS5cjIhg5yFPUfWI01rBVuuxrJ8lZnvHNbf5u0EBExPeeZAJ6AdPOuo8nGTjk9QrUqitSrkBUqVKgDyB2q+nY/+fe/MGgNHu1X07H/AM+9+YNAaR2KlSpUxjijKWb0ZvlCghSQOd3oy5o02J8D1EUFp5pNWCDCYdwFYYlRlQEd8yokSoE+ZMfwn3t8gYZzz12YnvHvEFgdes+PWR40NxAURlnYTJ3PWPhULRE96SPIwftpaQsuPafKrc0HOZIzaoQYUv1mDM66E+Bq6+DZw2bEgy+UgvJbKpKmCYPUDXr0qK8PtGYZSBuc7QJ8Ty4Hhr41S4lgXtMoe3ctBlDKHBGZT+8uYCQehoaBSLTWyJ/5jqGMEmWFzKCNdSPaB3iqGOnmMGfOQYzTMxpoTuNND4AV1wWHDLdLfuKCPUsB+E1DhtlnuoEy5iRGYgLI11npXSW4m9j6HhOyeFucNtjKnNBLG7babrn/ACEewJAiOhrFYfspiHDFbZ7pIynRyRvCHU1veHYk2uYHtoeYv7zQUM97RCIJIJ9PHetFZwvMC4Z7DWiom3eGUPBMkyxEqROp12rVkxXHy8/kY8GeKl9o3Xp3Phdy2VJBBBGhBGo9RWk7CFRfzOFZUDMUYwrwh0Mfh1oxxrhCXC3NUjJmVWtqgLEHQsdc20+eutWOy3BRh8PiDc5bkpnYDvZFWQATIjMzAmAdFA61j16H5kb549cW4O0elFqVRFSroiKlSpUAeQu1Ck47HgAk8+9sJ/8AMGgnyV/qN90/pRPtif8AvDGf+ov/AP3PQiaR2dPkr/Ub7p/Sl8lf6jfdP6VzmlNFjOnyV/qN90/pS+Sv9Rvun9K5zSmiwLLYVyoORpGh7p26dPdUEwbz7D+cKdvsrnbuEGt3/wANrfevwWWbQzQxGZWOqn+GmuTmTpFvD8J5YuJYLWsNiFQMl1zmePanKo0IPXadJ0oi9rOVs3ktXLbOAt50LEIp6NGcDTYbzrQni15sl0SSLWqzqRqB7R16+PQeFRNwoxI3VTG5iQJj7xq9Sju2qIRliytRhalezfX39ir2h7M5VdcGrXVa5ByoQQoBywJkjUySPDwoL2W4DcvYlUGdGEsO4SSV1IG2sA9a2uFxpGEK5UPMbMzFRmkHSG3A02qF3Cphvn7KBbl5O8dYGYa5V2FdvHxJEo5eYFTtLiEUsqm4AptsqwzFg6EnvdSIBP8Am8qr9n+KG7cKYq5dQHTmBSdBJAgwDJG50oB2hxZYtMTCa9T3F3PvqXB+HJcc55INtWjz0rLCcnKzRkxQxwrt1NxYxtu4tmwqvlVzDwuYgmGLMywZAG+g0HSuWLsBGuSVRLmYCGBYqBKgwfSekg1X4Pea1aa3bJVZNsxoShIJDEb79arYayMl5yJK2mjUxrE6bVt0auTB4ii3o24PTIqVRT+tSrEeif/Z"/>
          <p:cNvSpPr>
            <a:spLocks noChangeAspect="1" noChangeArrowheads="1"/>
          </p:cNvSpPr>
          <p:nvPr/>
        </p:nvSpPr>
        <p:spPr bwMode="auto">
          <a:xfrm>
            <a:off x="307975" y="7938"/>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
        <p:nvSpPr>
          <p:cNvPr id="76806" name="AutoShape 7" descr="data:image/jpeg;base64,/9j/4AAQSkZJRgABAQAAAQABAAD/2wCEAAkGBhQSERUUExQWFBUWGR8aGRgYGR4cHhsaGx4dHRoaHRwdHyYgHh0lGx8aIi8gIycpLCwsGh4xNTAqNSYrLCkBCQoKDgwOGg8PGikkHyQpLCwsKSwsLCwsLCkpKSwsKSkqKSwpKSkpLCwpLCkpLCwsLCwsLCwpKSwsKSkpLCksLP/AABEIAP4AxgMBIgACEQEDEQH/xAAcAAABBQEBAQAAAAAAAAAAAAAEAgMFBgcBAAj/xABCEAACAQIEBAMFBgQGAAUFAAABAhEDIQAEEjEFIkFRBhNhMnGBkaEHFCNCUrFiwdHwFRYzkuHxJDRyorJDU1SCwv/EABoBAAMBAQEBAAAAAAAAAAAAAAABAgMEBQb/xAAsEQACAgIBAwUAAAUFAAAAAAAAAQIRAyESMUFRBBMUImEyQoGRoQUVcdHw/9oADAMBAAIRAxEAPwDScpnijOrVINKqRUUaYh0NXULaus+8EdMGf5oy1vxVNpIBuo/iG679fXscQ3EMkatRjTqMwdSjvy3cI4UDSACQJlvUDpiayeV81FqavapkDkAI1Rve5EenXGJegnO1Q9LlYFXKrIg2Zgp7jY4C4dXFGlV8xiTSYgzEwAPLAsBJUr8ThyvkmSmAHUAOhOlAL61vcm+AuIZYfeQtR2dGUF4AsV1BJ0CQZNj6RhsEG5TKvp86pUZHZZYWhFidIBHS8m5md7Y9UzNWiFqPzoVGtI5w0CNAA5rzy7yd4wHw9qr5Z/MqvKk0zKrfYSeUGb3v0wfxKr5YUvVBhgVUJzMf0qAesxt1wJaF3Efew1daiMSr0Wi1pUj5GTEf0ws0a2gOrKzLTOkkXYnSYaLDaJHfpiMOQemKA1AVWqOQAuwqEtVEz7IkdIkLiRZmSij+cwHJuEgAkAzyzAHrhroDE53i6tRV0JLTKqqlzrCklWAEj47Wwbka58nU5uNUkwNid4tsLnbFZoghkzMmmlSu5WQshWSFa4tq0z1sRtido5N3oAeYIdP0g+0Lxcd8CY2qGqvGy1IsqtTqIUZkdYOktBi1wRqg/tg7JIWioxkwREQBe49bgfLEFxGiW++uTpBKU9twApsbdXPxxK0aLhagFR5QmyhLyNYiVO84E7E0dOdAaulZkCqusXgimRBLD0IN8N8AzVV/MaoTo1Dy9QAOmNzAFzv8cQfEg+Yar5TlymWUEAAan8wswgrvy9Ig4m+DVTWQ1adWVZrakE2UAyLQQQRHpgXUbWiRyufWpsCLSJESp6j0+tx3w0tEvUYsxhHELaPZUjpJuSd/2xynkGXTDgaVInTNiZgCbRYdbAYbSg4qkGq3MoaypeLHdT00/PFEFK+0sKlaiwB13YRHQrPXrgGnmUKKWlQDAc9PzRvPW/QdzbAX2ucSNKpQFQlwwqJeJBDKVmI3UyCO2K5wrxOtOlzOIUyoN+h/6xwyxx5ts61JqCo2fw5xOQKbghhseh6iD7r/ADxI5ymXcJqKqyNMRJuo6gxY4yDw14wds2pWBSIlYuBBIt7rr8MaqoZ2psKzCZAhV6ieoPbHTjlapnPJVslgIEYA4gCkvr0AlQbDvFyekT/XA2ezZpCpqrNYIROjVGo6tMKAZ2i+3ritcIpVeI1TUqu3kKWFMW5yhAYkAAFQeX1IONku5DZaOGZ4CkPaYS2mBMoCYb3RGDMy5IQq0AsLgA2IJG/QmMIOQJDAvuukaViBhGbouFk1DAKmyrtqEnY7C/wwntglQVlsvpWJm5JPqSSbdLnHsC5hzTZdVUhSDdgsTaBYC8T8sewhic3TUIi6D7QChDpgwZg26asI4FQenTZGUqFdtAJBOgmVFidpjfpgHMcXg0U8urUqLDRCgtyOJksAJM/I4OzHEHCt+GyN5bMJKt7IHQE9SMSPY1xWoUJZkqOkrpFMgDce0CR+aL9owRw/KsgepUvVe7R0A9lB3AHXrJOI2tx6URDTqF2FNuUKbFlvYwJjBXFM77GqlUNMNz2EAQQCYN1B3Hx6YOobPZPL6cmPMDS3OwmG1u2qN7EMe+HeGcPCu7lDqY2LkM8AARqkwJkxPXEavE20eWFJUUBU6WJYkXLewAIB9MH1+KuK9JPLZFaZkoZuANmO0yb7d8MNi8xw8ip5nO5NoDBSq9FW4gTc3k23jDyZVKtAIQwQgSCb2OxI3B698DZTjT1NbLRY01JAfUvMVJBIBI5fX6Ybp1KjaaeiotLy1BIEMWm41A8o0je2++AA3i2RpvRYVFLIoLQLbA7QR0kRthXDMuVDbgEiAW1ECAN5O5vAwgZnSpXTVcd9M2O3MbG3xwJRzmYWkg8g6h7R1J7I7c12IjtucMQvO8IfyKqo/O7FySBf0HuERPUDBXC45+VgQROttRPKCJMnpFpx6vnHDQtJmANzK3EdJYGZj64Cy3FjqdPLqBmlxGk2nSCQGtEAYSoNslUyyqxYKAzbkCCY798RmRyAWqxphlU1WZpYadoYKoPVr3H8sJpZryaiqUqS9MH9UuJLAkmNQHrf4Yd4bxIv5hSk5Gs7lRFln80+uGGyXIxFZGnpqBWVtYQ82qVa6yYmQSYNx0PbD6cRJ06aZOpdUSuwMdTBwxTzTea7GlUsFW2gxEsdm66h8sMRVvtYySVcuEIVqjyKYb9SgmZ6R3xifCfCNZKk1Woq1MltNSoAvLc9IJ+OL/8Aa5mctmQKRdqdalVLu2mSFYcqQDc6dJAm0euMurZCoq61c1Qx5WdjI085RlkzK9NrHHPJ8nUX/g6Yx4xtotWZrIWDfestTqbrO6zB0sbEKTFiPX1xqXgPjvmFKdQklbo6MrU6nKwMbkQL2sZ+We8IyOW4rSGu9SlLLc6hqiV3ggNtPSMK8NOyecKKaalJnUEXYlGIJMAHUQDb1xzxzKCqnaKljbZtXiTLGplqgUS2mR3kXt64p/APEuXp5SjTdWL00KMBOmZ3MG8m/cXwvwD4mbP5Y1Kul61OoqhlidIKtIHQlTeN5HuE/wAV4JQrMC+VPMTJGlCTEjmDg9Prj0YTTjs5JRaZVq3jivWqeVl9baRfQskAW1MYMTgjIeKz5tNa6pU8xkVHYCQSYAtaCTvaDvOLbw+jTyyMlOgKQVQ0Ai/S5mZtucVbjnCSOJZWoaZCGoGgRdwD1mJ1BTeMa8k9URTRf4x7EdmaRqsoZKgUAkw+i9oujSbarbY9jA0IkV6rOlZKZdGAgB1kaNS7HqdUkgmI+cvxLLhqbOZVlRvZJFiLi24kD5YZbLUlNI01QQ8SImNLdcPcQrkcgCkFGY65ghYkW9/w9cShtkJl6elsuRF8ssajAJpsjmTEC0x8cSWe40USopA8wQAqksOccpNhtcmegw5xKkhp05RZDIUBGxkD4ALIPvwjK5WmJA03PSBJ/MYHrO3QDFRj5E2ReQpFK9RANY+60kNQsFUhdamIB5pJJBgXGJHP5TXWorU3NJxqBIIbkuCPj/ZxzPJTKMWCuVU6WsWUxsSLxtf598F16boFKBXK2UsI0jYmQLiOgAnvgcNUh33B+EK6Uvu7UyhRSA4jQ3qDM9byJ3xLUqguB0A27GY/bAfmk02WtpDEEGJ0kdIJ9Nx0w/QoU6a/hoFDGYURJ/6wITHUzCmwPw9PdjisrLHQie1jgLNZcORbaSPSRFvfhVB2UXAIiIFiI95g/TFtCCcpQVQdJYyd2JJ7bm+AMpQf7y1QgBdGgQZ9liSSItM/TBHCMxqQSfxCNTAiCCTtHpt8MO0swgF2Ub7kDqe+JYwLidNjWosFLLTDvb9WmAPjJwL4OH4G6mbmDJklidXY9NzMYm2zKixZQTe5G2GssQXqMO6r8hq/djhJDvVHspkNBHMW0rpUGLL8NzYX9Bho1WR2MKVZ1mGOoagqi0RvHXbCsjnGY8wF1DCJtJjS09R39DYRhtEp+ZUZtEh7ExPsL1wyTI/G3CgeJ1l1R5qhr9yANP8A7SfjimcL4KPvDKg/MRE3ABj9/wBsXj7Rq4XiauCCpRL7j84Nx1mPlhzwVwtfvzKfykt/u2//AKxwYnWZo7su8UWVccHqcPrivRBU/mUGzL+YRttie4uNBp8Uy0haukVgNi+weO5kA+oGNK4xwhasrpWNWgCDqJ06pmbR2g2Bvil8Aynk18xkqt6LjWo7Ekhh+x+WH6mCT5/0ZOCTf1Iqhnly9Vc/lZFFn/8AFUxYBmE+bG0bAx1v3xqicWFZEKFNJKEMzRJJBAAgySLdN8ZFkZyWe+71P9GuSjTEBjdT7iAcWTwnnRk6v3SpyoXmmx/SW16Af/VaO0YWKbi+Mh5YKS5I0uvklcywPaxIkdjBuPQ4bz8gKQVENPOYGxHzkgx1jphrO5tgDo08q6rgnVMgKII6jf1FsO5yoAaZJAh+/dWH88d5xi8jmC6SYmSJGxgkSPQxP9cewtM0hMBlJ7AjHsICn08wNVFaqrHn1SWcD/TUsqhifUi38OJPOZ2nTZGp0kdHBUlF3khSAQNO8cpgm/bBFXh4RKaTM1CdTBWIJ1vNxG4GCMnR/NJYSWk/mJtqgWiIA9L+uJirKbRGU6KKHDLTaoCoB0gXJBC2ETtPf3YJq5ciAhUaCNx1IjpuYP1wutQKNysYLByCJkkhd+xv/twVVqKu/U9iZMdhfbGqWiGD5nLKEVdII5VuBttgunkaI5lVRHb+gw3U5kkEXght/cR374Iy+X0A6jM+kW93zwNAIfhlIyzIDNzMn6HD9SkpSCBpwtoi+2OQI9P64AIylmk0laem2yhhFzbbp+18P0maOYAH02+oBx5eEUpDBSCD0J6ekxhurwRHJbW4m/KQPrE/XDsAjJ0Ao1FyxjdotG+wHXCDQBV9AWTOlo6kWPzwR5QKaQekThjL5jTId5vZiIEdpAjEgQWRp1vNdiASjrTalYjyYJQgmLgMJ39k98E8I0NUqq6CfNYJqpQIAHstEH59DiQyxpNVLrIcrvcBlBsRNmid+xHQjCspRLHWzElWcAWgXKiIEzp7k7nEJUVY82Qp25FIFhyiw/7wLkxTNV9ASNKmwETLA7egGJF0kEd8B5JWVyhbUFRYsBElh09FGKEZN9smRdDSeFAl+aY3YMJkWsTaeh92Kjw/xv8A+KyugIxDhKmpb1FMAksbWuY9Mat9q+RGZybqskodVxZtF2UHvE/EemMArZRzVVFQDaHM3Xf5e69sc/CPuX36nQpN46Pq7KUKVSmIRNMzGkRMRMd4xln2scfp8PzWWeiKZqc2qmI9nl3AFp5gD/1i9eA87ry6iZIGKJ9unhmiyJmGJFQHQCIuGJOkk7gHUR2k741kk19uhlBtS0RprLxCi+oaWFPzaLA8yuAWVTbmWZG+0Y5wjxAmeyqELFakCULAGHAImB+U3+HuxWuGVQlPTRatvpaCpIDWLyQeXb3emI/wvTpUM1pqkkhmW7EAlSVAIUiR8ccXtqm/HQ6XN9Dbvs348uYyqmoFJqCSNI2N9JtzAEm5xas6KKADSgaVIAUSYYWsOtxjIuC0jkcxTdb0XgQGlVViYAkbKSP93oMa5UYsvmIxUtpW0XOqFmQerHbHXimpLRyyi09hFegdasqhoDCJjcqZ+mPYdrZrSQIZiZMKOgjuR3GPY0JIjjNGoUUGpMuBZY3Vp6npPzwrM5YUzeo8aWiXeNQjSLHfe3XDVRDpAqB9UblpUtIkgajEiYsLTg/O5t6dWmq01NNzpZy8FTcgBYOrbuMNXWhNpdQSrwwaAxepJKg6mb9Q3gjDx4VDAs7QJ2Z5Mjv5h/bpiMqeImenmCaSfhEaYq+0dUCTp5bgHriQ8P59q1HW6qskwNYfa3tAAET1+HTDuRKlF9BJyPlUwQ5OgWu99I2jWf2xLVagtJ6jENxfNMKoUqGpsjE6aoUjSCTyG7SI62wXw7iRrGpKKuioUHPqkCLm1j6YTsq43QVVrgIx3Cgn5XF8KaGWDyiPUfIzOIzimdakh1BHV302OgqjC/fU2/bfAXCuO1GzNSiaahRqgmqGaVN7BbA262wbE5xTonqShVgExvJJO/SSZxyjXlDHQkR6gkfyxHHiDVDo0KBopuSrgnmJlQI9N+snthyrnPKoO6oGK6jDtEtqMy0Ee1N8LY7VWSSGJjaff78RrZPWJ1kBptLxHuDi2Gl482vLr5afjLqJ8z2TE2Gnm99sCeHuKebVenoVQoMDzdeoA7xHLH11emHsnnEOyfD9FUim5jy1BBlrgmSJblnqB2GCKFF9VUeYwhp5VW8qp6g9Zx6vROpwsKxpQCCd5MXi2F8OABcBGQ2kMQelgIJiO2GyhjJZlqukCqZCAtpC2admlbH0tsbdnMvSfXUh7hgJKgzCqekdziRxFvUiodIqA+YvUlT7OuwsIW949OuEMF8QcMP3WpLjlSoTy76pNr2i977nGGPkATQIYAEeX0nVIIHy64+gfEWU83K1qc6S9NlB3gkRMY+W83xmrTcI8M1CoSraCCxFhqWbCb98YTi3NSRtBri0fQnhbI+RTVPMIYuLcuoqV6Ai41XmOhx3xv4fGZomnVJqAKTcCQZEEaQL23w/9n3GzmslRqOAHZASB0n/AIicS3EaOtioUk6f1lRcmJi9jJtjYy7nz34X4a2WzwUmRq03/SYN/l7rY94o8JsatRlEMrmGjoTIB79MXz7QfD/k1ErIL7Ei3QkEesz/ALsSGQpU6tUalLCqFgzYEGLibxbodscsVxyv9NpO4plU4TUavw7T/wDUVCIP6lEQY9Ri9eBON/eqNPTVnmuOUwVBM7TuMU7P5I5DPRfy67H4OBPyIH09cQ/gbPjJ8Rq5WG0ksVAYgFWMrFxsDB/4xOKPtzkgn9kmb4uWbWGLzAIssbkG9/T645hzIsTTSTJ0iT3MXPzx7HYYEPxvNkIpNNwA4M8h6EdHP9jA2Z4pVd/YAVdREEzP5DERO9pi59MG8fpk0DEWINzHpHvviDqLXdl0AqoYh4EzBIsTt8QcXCCktujHLOUXpB1biZ0P+CglliNm5geeQP574OyfGgqqrUtBM2WNI3Nrzt6bnFe8rMkVFJUkEBCUIIvMsJg2i1sG0crWKjXJcTdUIHXoxPSOu+LWKK3dmLyz8Bmc4xrEilylDzHTqEi0X+d8LXikyChTU+62JXuxtDe7p1xHVspVACqIQKQQUMmBy80wPW2O5QVSWDCbyulTZTsDJubb2nth+3G+oe7PwG5nic09OgtciW6C8EE7sBGAMjxkrWZn0FWNo8sMNRttBM7XOF5taoKhVuTJlT7IiQINjcXwNluH15h9LU4gAU2B9ObV9YHwwnhhJ/xdP0azTS6f4JtONAOYpmANII0TbpEiFiI9+B6vFZy7KqtqZSRIEFmk+vU4Fy+SqKTIkQJ5DJbqZJiIiB0jDZo1NOhVAbSdLFSwsQLgR3FpwPHGuoe9PwFZXM+Wy/hLAUAkAWIF2S0XJjpsMOZWtmBLJl6e55pAMSTe2ARlK+qkBpANnmk1z3B1co984svC8oyUtNQqWkzpsIJMWO3LE4znijWpP+5rjySk9pAmUzzs2o0yx0gNpKwDJMDUQT78P5WsdTsab8zWsNgqr+ruD88E5PJLTBCyZN5wik1TVfRoJItJPeZ2+EYT0ar9BMtSKMrFG1FTrIElmJG9+kGB0mBhylmmDuBSckw26DcaerfwnEizQCTtgHKMzOHYKupBygyYmRI9JN/X5oYl89rAUU2JbWIlbaDBvMXP7HGF/atwE06wr+WQNmmLgkxsT1t8cb5TyCK2oC9+pgTcwJgSd4F8Vvx/wZa9B1IVgUIIMyYg2Av8ZEYl7Q4umZ39j3HPxWpgMUpQdQ6KZGk32LR+/rjXznfxFYI8FSN0E3UjdvfjPPsv+60fPpUsuabSPMdm1ahfSL3A9qwtJOLpnS1Kg5oqax/KkiwNtzvG8b4UZK3G9oqS7mdfbzxqqq5cUyU0sS6wGsRAaYIESR8RiB8B+LGerR1K40i3bcxpmJse+D/tWJqZbKM4Ic1dBuQY0kwfWY+XuxF8CpOaqIDYXjubf9T0wmk5JVsOxN/bZn6qPlKtFmSzHSFkyN26yIIG/X1tTuK8V1pSzMNqpFOYwCzbRANubcW2Jiwm0fbdqK8ORbMy1GnYxCW+v0xUhkg2X8t3O5LSYBIhgJ7cwmO59cEq5Ia6G/8Agzj/AN4oUzoI1Jq3Hp/W2O4qX2eufICmToUAGSOgB2PWB8hj2NEZl14lWpVFVTUWCw2YT1vjminBHn1IAJiREDf8u2HqlVngKo0ioBM35G5rR6Eb4XnKDOQVK+yykNOzRe3aNus7jCTaCiPzOXpBLVmmwElRYkDqvrh7MKSVFPMMSZ3ZW2UnYAbxv2nB2ZpEpAuQVNzEhWUm/qAcKy1YsWDKFZY2M2NxeB8sHJhRE5zy3oNOYJLJOkulzEgRHfBNClSBCpmGuYAUrf5Lg7MObqiauW9wImw33OCK1MlRBAPqLfEWw02BEVaVI+1mGMH8zLY9d1wxTyqvSQeeZ5bFkMe4RvfE1T2CkyZMmIvc7YeFEdh8hit+RaIoUgsh8ywIP6lH0IwLlEoqs+eykSDBXYEgbL8cT60FHQfLHDS5SotaMGwInMZelqh8w4Ze7LY776fdiR4cgCWYuCTckGenS2HMvSIB1NqJPaPphdKnAwb7geRIwL9/ppKs4BBNuu9vpgpKcTffHFpxPrgYDD8RpwJcQwkeo7+7AWXeitUaGQBUj2hfUR69Ao+eDsrSaSWjaAB27m257dPXDvkCZxKQwNasMHNUaTMLK6YGxB3nbr1xRftC4pUerRXKvTZgTILC/uJMH3b40c0FtYW6RiseNOArUpFvzQYtMHvHXEZIcotF45cZWZ7WzsKpSEYuVf8AKTAvUPYAhgB6jEvlfHBpVadNhpS2oyPSCR6/PriD46qVQtJKehVENU0c19wQDJBtJJJnEbnsq/8Ah4yiqoqMAVcnu6ljKyQCARBx5scb5xc4uzvlOMoPi0VvxL4vzGdzxNRg6UqjLTVRChdRhrC5i0nGj/Z/lqRfVUKkXmY7TMfDFG4R4V8r8NTqdo1Eft640HjCNkeEZgqypVKgJIknWYIA9VLCdhcnHp1Wzz/wqHjrxavEM4ClqeXUpTFrknnafWAI7YjvB9RawPmTFQwVYyACYaLCLE/LEfkOBNSozp1VCpOmNgRYD+IjF58CcGPnJbYzBtvJjboTiYrdjfQs3hnh+gmnSOlAvKFg2FovOwjHMX/J0lKghYkfKLEfA49jQgEzOTTUrBV1FxzAXmO/qBHrhzN1yhEAHlZjJgQsT0N7/vgXN5SkNLMlMAMJJCi1xc++MFUcvSZZUKykFbQRBsR29+IGezi6kWRYskgjprWxwRRoKkhVCz2EX/uMRvEKNADSRT1ypAMavaHQ3vfD2YyYVlNOkttQhQFNxAM2tvI9R2wAGVjysfQ4VVaCF6R+xGA/8NQIBoSQAJCj0E7YIz1FHC6ua8TJ7GZgidsWugjgUTMf3EYUmaXWELDUR7M3i94+Bw3STSoEkwIk+mHFMG1pP8jhLqMKWnyx6RjypAjHFpwsT8cdppAjGhJynTgYjeKeIctlIFetTpFpIDMAT3gbnEkqRii+IuC5hc9UzNKkay1aHlAoaeukw6gVOUg/HEybS0b4Mcckqk61/wC2Wirx/L06QrvXQUnPK5YaSTOx/vbDWT8S5V0qVaeYpvTp+2wYELNxJxUOKeG86/C6FJk110rhyqGmpCAsREBUkAgbb98FjheYfh2comlX8x15BWekxYkbKacAAevU4jm/B0fHxcb5fzV1XS+pbKXG6BemFqoWrrqpAEc6gSSvcRfA+Z8UZSnX8p8zSWrYaCwBk7A9jfr3xSeAeCs1l8/km0lstTRmMkTSepSIdN5I8y4idzhvO+Fc0tPOZUZVa33qsaiZgsoVQxHtTzArHQHc4XOVdC/i4OVc7VX2Xdrv4W6NDzPFqNKqlOpVRalT2FJu3TlwOONZWt5sVkbyQfNAYHQLzq7bH5Yqvi7wpXq1KLUlLtQy/I8i9am9NkFz10n0vhrw/wCEsxRp50NT5q2WQSCOasRUNTr+ptzhucrqiF6fD7fPnvxrz/1sm8jmeHZh/Lo1qVRyCdKsCY6mPTDQ+z6nrLC2APAPC8zQaktalmFC0yp1VKJpA/wqvP7pPU4vzpMX2xUG2tmHqIRxzcYO1/cq3DvAqU6mv1nEZ9p3h9a3kOXZVpE6qYEhxZh7iCvyJxfKlOYxF8dylKoFWrEeont09MOSTWzBMzvw/wADNRnqMBYarjeSQAPl9Ri1cN8M+VUBYSC/X/0t/PEtQyuXoDy4EsBICzYXBaNgN5OK3/mGpVh6GSR6JeFOpQ7w0Tp6AkEbdDgSbC0XiiVA0rFhsOgx7Fe4YtZqzV6uWKLoCU6cpqF5ZiJAg8vWbY9gYrJPMMYEGCWAmJjc7fDDmWo6ZkyWMkxF4AsOlgMC1qNTkl1HMNk9D3Y45mMwabQakAo5BYKBqGmIgDubYzLHMxSZNTq3tMpIIBvyrv2Ij+uCsxmVS7Tc2gEn5KCcDVaDMo5zJKmGUfqB6Rgujl6moFmQgTspB/8AkcNKxHHfUsq0TEHexIv8sdbKNpPMGaZEiBbp16YSMrU2LJHopn/5fywa6yIxSXkVkTVFRPbqIAVMQsQRHUsZ90YKo5A2JqOT6hQNvQD98E1qAYQQDFxN7jrjpW0TfD4hZ1VgRj1JIETOBc9WqJSJpr5jzYTbe8knoPXAdXiGYBciiGQHlAJDeyDJFwb26fHFCJULAxj+WzxTiKlalSuzZogpNWnWQMb6kJKNSUegFjtONHXi9cm+XYCO5sZiDA7dp/p4cTraNf3VtRaNM3juT7/dviZRs6cGf2uVq7RRPEeapjP5sZ+pmEXQn3QUmcTbm0aOUvq/V+2JrjVdv8Q4QA1QKwqyGMFhoSNYFif54sX36uwaaGkjTEgvuSGIAiQAAQAZv02x7/E63/4zbxM7esQbd4ncb3xPD9NH6pOvr0TXXXStKv6/8macSzFP/EM4K9UKoqjSHqZhbQJ0+UY+eJXxZm8ynFi+XLN5WVFVqUmKiB4dQP1QZBiZUYuP+M1if/KN3N5MXFrQTbofpfDqcTrsXP3crpAifzXWR8i3yGF7f6afOXJS49FVPp2/DP6OcrHgVFg1XSa585lLFxS85tVxzdhbpiY4XmMsctnxkqmYamtI8zs5QNoP+mzc09/h6Ys68SrgkHLWBgQ28i8W7g3MbieuELxSvo/8sQ0nuBF9PSb+4bdJAw/bruRL1akmlGt3111T3opX2ZV6Zq0pqBqppmVL1y09ZVj5W3b4Y1F6cxfEXk89VZlDZfQOrTta1o/n17zEo6kxeIxUY8VRh6jN703OqPVEnrGG61zHQg7ekf1w66zGGc4p5YJUzEiOoPcHqBhswK9neItlxXTyK1R6hYoUQsGDCFBYWWNoaPrhfhngtTK5WijOVaQWUAHmZpZZjaDFowdncy1PUDVPsgrISSQTqVeUAmI7+0MP16DSgFRjLdVU7AmbAdYwm7BIKq5lVieu3wx7DdPLtr1MwNiBCxuRuZPb645iRkfJ8wa9ftmPZ0bHT67fX4YPjAWZzLcn4bDmtdT0NrNhipmvMfRpqKyo50yVvbQQQYP5o7XxDaXUokq5gSQTcWXeZth2gzMNiom02MR/X9sR1XiYU01YMGdgASABIInriUqVdhtP/OKi1ZLHaiki2POpiMMvWlZFuvww86mLb41EeKmIm+A+I0KrIvlvoYGSe4giLg9wdunXbBgU6YO+PBbYAIarw/Ml9S1xFuWOoWG6EAE32tj1DJZtYmsjgfwxP/tJ7/OekGZCnTE3jfHkW18AERlMjmQTrrgrBiFE6jMG42k7T0GG04dmh7NdVXoI1kH1ZxJv7rSB3xNU1IFzOO01I3M4AIfLZLNBgXrKwtIgC3WOW1vj64SeH5sAxmFk3EptJki4JgbC+3TEzTBvOPKDJ7YAIUZLNxHnKIECwvGk6tjedQjtEzgkZSvIJqj2YIA3OmCRaRzQbR1xIqDJvbHgpn0wAQ4yGZAQLVUBZmZbVPQkiYG//WEpk82AAa6kxc6V3sABy+8kx2iOk0FM+mOFTq3tgAi8hk80rrrrK6A3GkAkRAvG8337+4SrqZEHHmUyO2OssxfAAmqhOxwNXnVBUlWPtA7e+879pwVUU2gxf+xhrNvGnlLX6R23uR3wmABwHOebTYE6jTqNT1fq0mx98GPgcE57dOVmN/ZbSYi/UT7vTFN8PZny2qZSqrLVViaYkS2tiS4v7QWOuy26jFuzOZMofLezfwjcFf1dyMKXUEE5TVoXV7UX7/GLT3jHscTMy2kqVMTcjvHQnHMSMGzQMKViVYGCY6Eb/EYaNIVhJGl0YgMpmCN4MXHvG/uwvPUwdAMEaxYiR7LYF4vxFaGXqOhQFFkARAOwsPUjGckmvsEnSsq/jzN1gqNKjynixAJYgEMJgi0W2sTNjie8LcWNSkDXq0zVJmA0ELAEEGPjEieuM+4bmamZzSB2NUHlYNzWcgMRO0LtG040mlWNPTRNNSVHIbAFVHSx5ukY5oOpJnNhn7jc1ok3qqQQrLPvGCFrFpAiRGBakNT6QyzB7HvgtMuEWEAX0AAx2xs6WKYHT646AdPrH1x4gx646Jj1xoI4gOmCb98epTF98dWYvvjyTF98AHkBi+E0FaOYzjlANHNvjtAMBzGTgAC4XQrqX85wwMaYG1zM2Hp8sF0UbU+oyCRp9BpEj/dOFUpvP9/3bHaYMmf7/sYAB8tTqCo5Yyp9m+w92m3vkzhFKlVFd2ZgaRHKvVbLva8nV1t6zYpA0mdumBaa1vPYsVNEg6R1B5I6XHt+71kQAPIHFVtjTIEXuGEzaOtuvTDVSlVNZSGApxcf7p/L30XkbbXx0ir508vlaY3vq3nbbpvj1RavnKQR5WnmFt7wdp7de/xAPZqlVNWmVYCmJ1r3naLdPeMEuDIjbA+ZWr5i6SBT/MIufd2/vbBDzIjAB6oDaP79MMZvWCCmmwPtEjt2Hph+oDaMN1WAYEwARF/S4/nhMCmfaUOTLsi/j6/w43m0L7tZX5Ys2bqEsELIvsEarSQ08p63AER1G04jvFHDPvApVKVSmKlB9YluU+hImLgHbph/JvWZYrNRYl1gUzMAEFpJgbDoMD3ES6kpXyoYg3BGxUwYMSPdYfLHsIrO5fSpVeWZYEzeLcw2/mMdxBRGZinS1IqrT1B9gBOxnEL4/pqMuRKrqEWAkc6MTHUQpBPSRiwmiUKwx0l/Zgfmkm+++2Ms47x/z8zmCSYR2pqvYI2n6kH54580mo6Ms0+ES4+F/D1OjlVqtDtUKMzECApZeUTsB1wVx3L6ny33amCfOh2UABE0ksWMWtEDqSOmGfBVdzkAZgGpCHflZ1WRNty0T6Ys1KhpJJYsW3JjptYYaipQpjgk4KhqrQooIKoszHKLf06YkdRKgjrGBiYM+lz6YILkICd7f846ImjFGY9cdExhOolZGFCY9cWI9B0+sfXCV1R2P9xhSk6fXHFYxfAByjq/Nj1CY5t8eovIvvhVMnrgAHyQqy3mR/DHvO/rEYdpatTatp5fdAmf/wBpwtJvPw92EoTJnbAAmgz6nDC08pttAt3mZwxT87z2mPKi22/LHSZ9uekafXBFKrJPaLYXJ1emAAVRV84//a0iNva6z17Y5UWr56kEeVFx11c0n3ex9cFwZ9McJM+mABqsj60IMKJ1C1+3Sd+2HXmRGE1Xjr0Jwk1TAi5kD63wrQ6HXBtGGc0AdNgYItvvbHWqmCbCCfkDhutTbUCrQCRIjf4npAwmxDObyjEnSFIYKLmNJUkg7X/qB3t3PU0DJqVYk7j+EiDb1+mHsxnVTebCTAJgdz2G/wAjjmbLSgVtMkjYHoSAZ6WO0YkZ6jlaY5kVRI3UC4946Y9hzL0dKqu8CP8AnHcAEXmKDyn4jHnEalU9CegGMn8T+CczQzFVkRqlF2Zw4uBrOpgwHswSfSIvjX88oIUFSx1WhtJmD1kdJ+eGM1Qb7tWDTdHgEyQIMAm8/XeOmM5K0RkgprYxR4aaWWp01cBUFMABQNmW8km/WYvgmuDTZSajlbgyARsY9lQd4+UdcN1ASAWDFNKEaWAA7yJBPTocS0RhroWuhFPRcUQxqPqKiQwTcgWss9cSdSTF9r4Zz8eWZBItYGDciLz3vOOZGkw1SCATyhm1ECBN5PWep3wxhFMECJwxTzLNTRhuwUkdBMT/ADxzOK0rAYi8hTpO1ryLb9fnheQINNIBAgQDc/PrirEKFYhSzGIk/Af8Y9TLMg1WJUT6Ei/1xzPR5T6gSNLSBuRBmMNcPpFQ02BaQNWqBAFz3JBNrXwWASikE33P8gMOUibz3w3VUlSBYxjmUSAwvv1JPQd8OLAcpk3nHA5M++MKRj1xXeK8bWi5MS4aILECI7TtsdsTlyRxxuTKhFydInaVOIv0i/phH3k+YUJ/KCPiSD+w+eKvn/FjCoqCoqbk7GwE7md8Q2T8SLTFRvNOoSAJtspNj1JvPpjj+djXSzZenmaEtRpAO1/nNvp++HFc6o6R/X/jFCoeJqoOnW9Qm5KiStpiw2O18e4NxniFetRqUhqy/mmnXV1UMFE8wsCfy7eu/TTD6uOWVVQsmCUFbJ7xLkWBastTRqUJB6QTcXtY392KR96reblwtR0oqD5jAkF2AMEXtLx0uJxePGHAamaVVR9KqCSu2pjtJg7CbeuIVeGPl8kWrUDVrF9MKC2lVsrcvSBP0xhmxT91uNpUbYpRUFe30oJyXigkVCzAosQDYk7kT2Nvri0U6pqKhHISuqImJ6fU4qXgau9SrXZ020gBliFva+59fXE/xvMorDVTZ208pG2/vF8V6dyx4+U5a/TLNFc+MUGVMkzapf2go9m0KSbibzJB9MJzVJ+UmofbXZQPaOnrPfFNXjJB1EN5fQ9mBsZPrbC+IZiog1+YpYkFTvp7DtY3xmv9Rj3iyn6aS7lwNXy3GuoYIPt6RcEdgP7Ppj2KPm+P1eUrWYEiTEETAmxmL49h/wC4Y/DD4ky45nNGU/Df2x1QTZrXbHc1myUdWpkTTc7g7C+x9RjnnFyvsABzaebl1DaN/jbFf8acSgrSVijFTLA/lb8vuMftjryzUI2zknJRVslclxDzMtT0qWsgJVkN5WR7W/TB9WXZQ1JtIkkMViY5ZAYzB6HrfoMZvwfPLw1KgVCyM6tpXqwZYJP5RAM/DEr/AJ0zWZhKFFhJjUiyB72awHrjHH6iMoprZgs6S318Freoy5aPKflpi5KCNIH8c9MGnNMCJpldRi7L+wJxSl4Jn+ZamYpg6ZuzbEkRMR7/AH4s3D8vXI0ZnS43V0JBBHfYg+oxrCcm/tFo1jO+qYU3EG0lvKaBP5l6T3PphoFjTpr5dQRoButwIm4aQIvgqtlQKTILDSQCT3BuTue847lcwWJB08oF1Mi82+nyIxsaDdEsFKsjkSwBlTKyYuWk273w3ls6wpAmmSVWDdblbGL9wcF5qtpWQJJIAExckC56D54ZylENTYNpIZmPKxIuSTex3n3YAFnNHUwCE6TG6ibA9T64Dr+IKVFZqtoLFiBBPX+GfdiQy+WCezNzJJJJJ2uTc9B8MZX45NWrVp0V0M4bSADsLMTMSJGr5dcTKXFaKhHk6Zb/AA74pRlq1arFASIQydOkXI63N8VbjviPKVKtZkJLQGlgRI0gWBHQg23viLzNT7vNNwkaIJKyTU3gHeN+nrMnDP3/AC6ZIoFXzWBADrJLfKb9PTHmeozSl9JK12O6GJR+ysez/Gk+7LooM5dVAbRuWFzqibGeuFZlajJqXL6VAAIMDTAub+8YbznGzUoKqq/mKq2IjToj6ThVDjNR8q48lipJWQQZJHTmn6Y5ez0bK0S/D3anTFJNBYai7KRIvABve0f7cTPhPjHkU2Fa+puXTewkX+IOKJwXgGay9dmCKdVPm57C9pPUyTtO5wn/ADFVDU6AonzGc6JIhoOo+4Wb4YcHKGRyxbFkhGSpmx1uPKtLztLaLztI0yO/pgDO+OcvS/1CygAEnSTGowPZnqD8sZ7W8QZ3ya1I0x5WwEiQTcgHcib9N8AnhuZquysgWUgioZMMZC2m4M2tAx2fNld6qtnOvSpdS3VuJl+KUMwlR/uzJAEMNg8grYwTBmOmDPEniVK1BXy5ZoZlkqV2sYBEyCI2xSMxxfQKUU6hSmdDgKStxpgHtMfPHafGHp0/LqIUYVNQAU+zqkQPjjCfqJyi1XVm/sK0/AlOI1qdJ6WkyssesK/UxPUHCc9m0QItNrCBcklrC89b4997XzuUwjABr9pImN9z8cC1OGqVoqqhBZSwHMSTcz1O+M6hVvubVssdTiC10Q0ULBbNpFg3bl6i+OYZyLLk5p09XlyTBM8xN2BN77nHscs5u/qtAotmoV/LJQjTOsSRHYi5xRPtLTRXpVOhWx6cpuPkRi+Z+knIWVY1iZAiIO/xxWPG9PKVMs9MGktU/wCnCidQ6WHWIx9DlScdnz+ZXForuW4igam7QVDKSIm0icabRq0xyqUHXSCB6mwxgXBuINrRGBhWAMiNiJXFuz32nMDYU+UmAq9CI2PW+OX06WH6nNizKCfI0nPZqm1NyrIxCmLg3i0YeruVCqkXIUE3AEG9jfaN+uMl8N+Pcxms3RokqKRmRpE6FUnffoMazQp0mMqq6lO+iCPmAduuO5Ozqx5FkVoZZy9B9RWSHAiwMSAY9bGMO083TAEMizeJAufTvhVWlSTdUE/wj+nxwxSy+qggWAYU3FjpIMH3x9cUahDvTaVZkPcEg39RgelX0UWcRPMwG1iTpmOkRhwUNFJpAY8zQB1JLQMNZXLUWAXQrFVX2k3HQ3F5g39MAD+UrGXDlSVMSBA2B2JPfvjLONVamXzZqPSPkyQtVSCNoMgc0iNzbeN8apWy1ManZEncsVE26zHbAdLLB6dZAog6lUkQCGEkbdCxHw9MTJWqKjLiZXU4l5j+ag8xdwxEqARyt0n4XvgOhnqnnK7L5hJgaVItHSeuLLx/KfdQ1OFCxyop2SLCSACf6DFSTxMR5YamWbUFF1OrUYHWRvGPNzwbbSV0d+KSqwbjnGG0vpW5ADSCNP8AzMYO4HxQU8otNwxqKTp5faEyMe41xHQ7E0SNjeLyNPSen88Gf44PwaxpsARBttIO3xA+eOWUrxJV+m3FXYZ/mujr/PBWDyMYabAwNzJ2xSEzhpZ5KpDEI0sCLgEMCY9xBxYW41TqUa+kkHUdMKbm3y26x1wz4drpSSsKxMkAyVJtEAdeuHi44oy111RMo3sksz4gAViUcazqUFDcQJI9bYezPiukHFSm2tWWGgGx6T2PSMAcc4h5q01pEo5U6iUPIDEkiL9rY9wlqdLJhCWeHMnQZJLdB27TjH24uHJrfgffoSf+JU/uoJa45tJ9rVMm28/8YRm+N0mrDS4JCMSYnqIE9D/Q4RnuIU/NDwW0qZOk8s6d7dh9cAcJqBMxUq1VMOIQR7zMdyP2woQVN7KIXxbWAdXplklSpYQLxIG19j9cTXDcnWNKkzOLQRG/cTjuZK16wTTpUy1+46fInDFanUTNUqNJwqOOaQDBkQAO5k2x0KXKKgtVYv4XYVmMhmq9QrSZECgEsRqJJJtuPfjuJjLu1C3tT1m849jnWaSVKKG270LzfHc1l+DJmalYkatJX87EsQCzyfzCIAED3Yx3NHO5ip95KuASYIIAUEyYk/XrbFwqeK6jZVMsRNJW16T87GOhMjEFms2yVNLEsrjV7we42nHup12PmFl+trwOHibkU5Oqppkse8kHbeY3wzw/K1a3LTK62BgMbwI1EAA7BsNZ6qKdVYEo66I6gxqBHxke7AfGF8kgoWUkBwQYINg0RtcWvhJeO5Cxp02X3wdwpspqqpW/FI0FgoOgEgsACDv3ti3/AGfeJq1fPVVYuylCagN9LKQFIIEBSJAHX4YpuYyNXLU6NbMVFrBkrCFUqxqUdShWadLJqg+Zo1EbjGieCfD3kE10qkit5auumOYTJ9oyvMOxtuZxOOE+f2ZrHHJSW9FzrUNUHUVIm4jYiDuD/YwzRzJWkrNLExERJ1ez2E7Xw2Mu/lk+Y8ww/LEif4bYWmUJVeckDSQConlgi4jHUdo41ctTYrytDAejCR7t8dytEAapLFgLmNugsAIufnjiZIiR5hAJJ2X8xJNyDgNKLeUD5jyOWOWJB07BRbABI16IZSptPUbjsR6g4ZybmHLMWAYwTFgoAOwAjUGwlKbMz87ABhAGmw0g9VPWcNZXKMaZGsw2qQVB9omdgO+AQjPZKjm0am6m62YrBAOxUn9vpjOK32V5guXpNShXkFmYEsjESRpMbd+uNQXKnUSHIkAbA2Hv+eGsvSOqout+VumkTIVv09ycJxUilJozLP8AhPiFmfLJVYSAEYEQepLEEW3scMVMhmFC02y9XTS3PlsRIEabAzIMyD0xq9Km50g1G9gbabsPaJkHeR8sco5dtTxUPtdQpnlXsBjkl6KDWtG69RIxMK9Gm6rlqgE6gClQzHUct9sP5TNVa2tkpOUZbsEYhTsNRA99sbKMkRpioQV1dBB1EHYztED34QlEirp8x+ZJ2Qey0fp/i/fC+FF7sr5L8GQ5jNRL8oKA6pME7EfC1p74RV4qFphdSHWxYXEC+r+zjW3yweVbmAqFTIUkggEC67bYDr+C8rUcq9Gk4ADc1KkbmRPsDoBjP4C8lfJ8oyoce1iqupBqn8w/SBPrEY6vFldFqFkGiRpnfp8LY1v/ACZlYjyKFjI/Ap2ERERt19+HU4BTTSqKiqSZVadNRMbxo3tgXoV2YfK/DEK3FkddatBUQIOx3jV3i+DMlwjWUgPWeVYrBLH8wI6+v7Y2TOZYBXBuFCNcKdiZjlgGBGCauTIZIdrEnZegIH5fXF/DS/mE/VPwZrS8M5qoS3l1ADsrEKwF7kNt8b45jUaVEhtRabRsB6/z+px7D+FD9I+TM//Z"/>
          <p:cNvSpPr>
            <a:spLocks noChangeAspect="1" noChangeArrowheads="1"/>
          </p:cNvSpPr>
          <p:nvPr/>
        </p:nvSpPr>
        <p:spPr bwMode="auto">
          <a:xfrm>
            <a:off x="460375" y="160338"/>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alibri" charset="0"/>
            </a:endParaRPr>
          </a:p>
        </p:txBody>
      </p:sp>
      <p:grpSp>
        <p:nvGrpSpPr>
          <p:cNvPr id="76807" name="Group 2"/>
          <p:cNvGrpSpPr>
            <a:grpSpLocks/>
          </p:cNvGrpSpPr>
          <p:nvPr/>
        </p:nvGrpSpPr>
        <p:grpSpPr bwMode="auto">
          <a:xfrm>
            <a:off x="457200" y="1371600"/>
            <a:ext cx="2743200" cy="2028825"/>
            <a:chOff x="381000" y="1752600"/>
            <a:chExt cx="2743200" cy="2029178"/>
          </a:xfrm>
        </p:grpSpPr>
        <p:pic>
          <p:nvPicPr>
            <p:cNvPr id="76824" name="Picture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981521">
              <a:off x="381000" y="1752600"/>
              <a:ext cx="1349939" cy="1841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2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2340" y="1842015"/>
              <a:ext cx="1511860" cy="19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76809" name="Group 3"/>
          <p:cNvGrpSpPr>
            <a:grpSpLocks/>
          </p:cNvGrpSpPr>
          <p:nvPr/>
        </p:nvGrpSpPr>
        <p:grpSpPr bwMode="auto">
          <a:xfrm>
            <a:off x="4564090" y="4131562"/>
            <a:ext cx="2584396" cy="1471613"/>
            <a:chOff x="4430490" y="3815212"/>
            <a:chExt cx="2707166" cy="1469453"/>
          </a:xfrm>
        </p:grpSpPr>
        <p:grpSp>
          <p:nvGrpSpPr>
            <p:cNvPr id="76820" name="Group 14"/>
            <p:cNvGrpSpPr>
              <a:grpSpLocks noChangeAspect="1"/>
            </p:cNvGrpSpPr>
            <p:nvPr/>
          </p:nvGrpSpPr>
          <p:grpSpPr bwMode="auto">
            <a:xfrm rot="1213329">
              <a:off x="5271647" y="3815212"/>
              <a:ext cx="1866009" cy="1469453"/>
              <a:chOff x="3792" y="1104"/>
              <a:chExt cx="2640" cy="2088"/>
            </a:xfrm>
          </p:grpSpPr>
          <p:pic>
            <p:nvPicPr>
              <p:cNvPr id="76822" name="Picture 9" descr="ipad_vertica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400000">
                <a:off x="4068" y="828"/>
                <a:ext cx="2088" cy="2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23" name="Picture 10" descr="IMG_004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14" y="1338"/>
                <a:ext cx="2188" cy="1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6821" name="Picture 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30490" y="4555895"/>
              <a:ext cx="1294462" cy="68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6810" name="Picture 5" descr="G:\digital camera images\summer_camps\2013-summer-camp\20130808-fun-poster\DSC_9673.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4788" y="3546475"/>
            <a:ext cx="2170112" cy="143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11" name="Picture 2" descr="G:\NSF ATE 2010\Evaluation\2012 Workshops\Maine evaluation\IMG_8336.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352800" y="2209800"/>
            <a:ext cx="244792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12" name="Picture 3" descr="G:\Beijing School 166\video-beijing166\images\HarlemDNALab.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57400" y="4114800"/>
            <a:ext cx="2058988" cy="174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13" name="TextBox 1"/>
          <p:cNvSpPr txBox="1">
            <a:spLocks noChangeArrowheads="1"/>
          </p:cNvSpPr>
          <p:nvPr/>
        </p:nvSpPr>
        <p:spPr bwMode="auto">
          <a:xfrm>
            <a:off x="3361049" y="1407351"/>
            <a:ext cx="1828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mn-lt"/>
              </a:rPr>
              <a:t>Curriculum Development</a:t>
            </a:r>
          </a:p>
        </p:txBody>
      </p:sp>
      <p:sp>
        <p:nvSpPr>
          <p:cNvPr id="76814" name="TextBox 3"/>
          <p:cNvSpPr txBox="1">
            <a:spLocks noChangeArrowheads="1"/>
          </p:cNvSpPr>
          <p:nvPr/>
        </p:nvSpPr>
        <p:spPr bwMode="auto">
          <a:xfrm>
            <a:off x="63500" y="5282912"/>
            <a:ext cx="19939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mn-lt"/>
              </a:rPr>
              <a:t>Student Enrichment &amp; extended research</a:t>
            </a:r>
          </a:p>
        </p:txBody>
      </p:sp>
      <p:sp>
        <p:nvSpPr>
          <p:cNvPr id="5" name="TextBox 4"/>
          <p:cNvSpPr txBox="1"/>
          <p:nvPr/>
        </p:nvSpPr>
        <p:spPr>
          <a:xfrm>
            <a:off x="4265038" y="4139625"/>
            <a:ext cx="1361536" cy="584775"/>
          </a:xfrm>
          <a:prstGeom prst="rect">
            <a:avLst/>
          </a:prstGeom>
          <a:noFill/>
        </p:spPr>
        <p:txBody>
          <a:bodyPr wrap="square">
            <a:spAutoFit/>
          </a:bodyPr>
          <a:lstStyle/>
          <a:p>
            <a:pPr>
              <a:defRPr/>
            </a:pPr>
            <a:r>
              <a:rPr lang="en-US" sz="1600" dirty="0">
                <a:latin typeface="+mn-lt"/>
              </a:rPr>
              <a:t>Teacher Training</a:t>
            </a:r>
          </a:p>
        </p:txBody>
      </p:sp>
      <p:sp>
        <p:nvSpPr>
          <p:cNvPr id="6" name="TextBox 5"/>
          <p:cNvSpPr txBox="1"/>
          <p:nvPr/>
        </p:nvSpPr>
        <p:spPr>
          <a:xfrm>
            <a:off x="4247444" y="5755644"/>
            <a:ext cx="3352270" cy="584775"/>
          </a:xfrm>
          <a:prstGeom prst="rect">
            <a:avLst/>
          </a:prstGeom>
          <a:noFill/>
        </p:spPr>
        <p:txBody>
          <a:bodyPr wrap="square">
            <a:spAutoFit/>
          </a:bodyPr>
          <a:lstStyle/>
          <a:p>
            <a:pPr>
              <a:defRPr/>
            </a:pPr>
            <a:r>
              <a:rPr lang="en-US" sz="1600" dirty="0">
                <a:latin typeface="+mn-lt"/>
              </a:rPr>
              <a:t>Internet Multimedia and Computational Infrastructure</a:t>
            </a:r>
          </a:p>
        </p:txBody>
      </p:sp>
      <p:pic>
        <p:nvPicPr>
          <p:cNvPr id="76817" name="Picture 6"/>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019800" y="1524000"/>
            <a:ext cx="2133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6" descr="G:\DNALC Licensing\Notre Dame 2013\notre-dame-building.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15200" y="2743200"/>
            <a:ext cx="1601788" cy="987425"/>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19800" y="3200400"/>
            <a:ext cx="944489" cy="338554"/>
          </a:xfrm>
          <a:prstGeom prst="rect">
            <a:avLst/>
          </a:prstGeom>
          <a:noFill/>
        </p:spPr>
        <p:txBody>
          <a:bodyPr wrap="none">
            <a:spAutoFit/>
          </a:bodyPr>
          <a:lstStyle/>
          <a:p>
            <a:pPr>
              <a:defRPr/>
            </a:pPr>
            <a:r>
              <a:rPr lang="en-US" sz="1600" dirty="0">
                <a:latin typeface="+mn-lt"/>
              </a:rPr>
              <a:t>Licensing</a:t>
            </a:r>
          </a:p>
        </p:txBody>
      </p:sp>
      <p:pic>
        <p:nvPicPr>
          <p:cNvPr id="28" name="Picture 27">
            <a:extLst>
              <a:ext uri="{FF2B5EF4-FFF2-40B4-BE49-F238E27FC236}">
                <a16:creationId xmlns:a16="http://schemas.microsoft.com/office/drawing/2014/main" xmlns="" id="{AF3D5590-788C-E640-96AD-2FCC930B47B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20068" y="4042873"/>
            <a:ext cx="2263923" cy="1715468"/>
          </a:xfrm>
          <a:prstGeom prst="rect">
            <a:avLst/>
          </a:prstGeom>
        </p:spPr>
      </p:pic>
      <p:sp>
        <p:nvSpPr>
          <p:cNvPr id="29" name="Title 1">
            <a:extLst>
              <a:ext uri="{FF2B5EF4-FFF2-40B4-BE49-F238E27FC236}">
                <a16:creationId xmlns:a16="http://schemas.microsoft.com/office/drawing/2014/main" xmlns="" id="{F6EA3B70-676D-FB4C-9505-E5C28756C34B}"/>
              </a:ext>
            </a:extLst>
          </p:cNvPr>
          <p:cNvSpPr txBox="1">
            <a:spLocks/>
          </p:cNvSpPr>
          <p:nvPr/>
        </p:nvSpPr>
        <p:spPr>
          <a:xfrm>
            <a:off x="0" y="22860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a:solidFill>
                  <a:schemeClr val="tx2"/>
                </a:solidFill>
                <a:latin typeface="Calibri" charset="0"/>
              </a:rPr>
              <a:t>Vertical Integration in Genetics</a:t>
            </a:r>
            <a:r>
              <a:rPr lang="en-US" sz="3600">
                <a:solidFill>
                  <a:srgbClr val="055C6B"/>
                </a:solidFill>
                <a:latin typeface="Calibri" charset="0"/>
              </a:rPr>
              <a:t/>
            </a:r>
            <a:br>
              <a:rPr lang="en-US" sz="3600">
                <a:solidFill>
                  <a:srgbClr val="055C6B"/>
                </a:solidFill>
                <a:latin typeface="Calibri" charset="0"/>
              </a:rPr>
            </a:br>
            <a:r>
              <a:rPr lang="en-US" sz="2400">
                <a:solidFill>
                  <a:schemeClr val="tx2"/>
                </a:solidFill>
                <a:latin typeface="Calibri" charset="0"/>
              </a:rPr>
              <a:t>A successful formula developed over 25 years</a:t>
            </a:r>
            <a:endParaRPr lang="en-US" sz="2400" b="1" i="1" dirty="0">
              <a:solidFill>
                <a:schemeClr val="tx2"/>
              </a:solidFill>
              <a:latin typeface="Calibri" charset="0"/>
            </a:endParaRPr>
          </a:p>
        </p:txBody>
      </p:sp>
    </p:spTree>
    <p:extLst>
      <p:ext uri="{BB962C8B-B14F-4D97-AF65-F5344CB8AC3E}">
        <p14:creationId xmlns:p14="http://schemas.microsoft.com/office/powerpoint/2010/main" val="39059717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0" y="7938"/>
            <a:ext cx="9144000" cy="1135062"/>
          </a:xfrm>
        </p:spPr>
        <p:txBody>
          <a:bodyPr>
            <a:normAutofit/>
          </a:bodyPr>
          <a:lstStyle/>
          <a:p>
            <a:r>
              <a:rPr lang="en-US" sz="3600" dirty="0">
                <a:solidFill>
                  <a:schemeClr val="accent1"/>
                </a:solidFill>
                <a:latin typeface="Calibri"/>
                <a:cs typeface="Calibri"/>
              </a:rPr>
              <a:t>Scaling DNALC Barcode Infrastructure (2017)  </a:t>
            </a:r>
          </a:p>
        </p:txBody>
      </p:sp>
      <p:sp>
        <p:nvSpPr>
          <p:cNvPr id="13" name="Text Placeholder 12"/>
          <p:cNvSpPr>
            <a:spLocks noGrp="1"/>
          </p:cNvSpPr>
          <p:nvPr>
            <p:ph type="body" idx="4294967295"/>
          </p:nvPr>
        </p:nvSpPr>
        <p:spPr>
          <a:xfrm>
            <a:off x="541168" y="901700"/>
            <a:ext cx="4495800" cy="3302000"/>
          </a:xfrm>
        </p:spPr>
        <p:txBody>
          <a:bodyPr/>
          <a:lstStyle/>
          <a:p>
            <a:r>
              <a:rPr lang="en-US" sz="2000" dirty="0">
                <a:latin typeface="Calibri"/>
                <a:cs typeface="Calibri"/>
              </a:rPr>
              <a:t>Two semester sequence</a:t>
            </a:r>
          </a:p>
          <a:p>
            <a:r>
              <a:rPr lang="en-US" sz="2000" dirty="0">
                <a:latin typeface="Calibri"/>
                <a:cs typeface="Calibri"/>
              </a:rPr>
              <a:t>Replaced intro bio</a:t>
            </a:r>
          </a:p>
          <a:p>
            <a:r>
              <a:rPr lang="en-US" sz="2000" dirty="0">
                <a:latin typeface="Calibri"/>
                <a:cs typeface="Calibri"/>
              </a:rPr>
              <a:t>~900 students/semester, culminating in poster presentation </a:t>
            </a:r>
          </a:p>
          <a:p>
            <a:r>
              <a:rPr lang="en-US" sz="2000" dirty="0">
                <a:latin typeface="Calibri"/>
                <a:cs typeface="Calibri"/>
              </a:rPr>
              <a:t>Bio majors (~60%)</a:t>
            </a:r>
          </a:p>
          <a:p>
            <a:r>
              <a:rPr lang="en-US" sz="2000" dirty="0">
                <a:latin typeface="Calibri"/>
                <a:cs typeface="Calibri"/>
              </a:rPr>
              <a:t>20 instructors (mostly adjunct faculty and masters students)</a:t>
            </a:r>
          </a:p>
          <a:p>
            <a:endParaRPr lang="en-US" sz="2000" dirty="0">
              <a:latin typeface="Calibri"/>
              <a:cs typeface="Calibri"/>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2766" y="3200400"/>
            <a:ext cx="4430234" cy="2952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600" y="3962400"/>
            <a:ext cx="2920409" cy="2190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stretch>
            <a:fillRect/>
          </a:stretch>
        </p:blipFill>
        <p:spPr>
          <a:xfrm>
            <a:off x="4572000" y="1436794"/>
            <a:ext cx="4280186" cy="1199936"/>
          </a:xfrm>
          <a:prstGeom prst="rect">
            <a:avLst/>
          </a:prstGeom>
        </p:spPr>
      </p:pic>
    </p:spTree>
    <p:extLst>
      <p:ext uri="{BB962C8B-B14F-4D97-AF65-F5344CB8AC3E}">
        <p14:creationId xmlns:p14="http://schemas.microsoft.com/office/powerpoint/2010/main" val="346097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0" y="0"/>
            <a:ext cx="9144000" cy="1135062"/>
          </a:xfrm>
        </p:spPr>
        <p:txBody>
          <a:bodyPr>
            <a:normAutofit/>
          </a:bodyPr>
          <a:lstStyle/>
          <a:p>
            <a:endParaRPr lang="en-US" sz="3200" dirty="0">
              <a:solidFill>
                <a:schemeClr val="accent1"/>
              </a:solidFill>
              <a:latin typeface="Calibri"/>
              <a:cs typeface="Calibri"/>
            </a:endParaRPr>
          </a:p>
        </p:txBody>
      </p:sp>
      <p:sp>
        <p:nvSpPr>
          <p:cNvPr id="13" name="Text Placeholder 12"/>
          <p:cNvSpPr>
            <a:spLocks noGrp="1"/>
          </p:cNvSpPr>
          <p:nvPr>
            <p:ph type="body" idx="4294967295"/>
          </p:nvPr>
        </p:nvSpPr>
        <p:spPr>
          <a:xfrm>
            <a:off x="3215811" y="6019800"/>
            <a:ext cx="5943600" cy="2362200"/>
          </a:xfrm>
        </p:spPr>
        <p:txBody>
          <a:bodyPr/>
          <a:lstStyle/>
          <a:p>
            <a:pPr marL="0" indent="0">
              <a:buNone/>
            </a:pPr>
            <a:r>
              <a:rPr lang="en-US" sz="1600" dirty="0">
                <a:cs typeface="Calibri"/>
                <a:hlinkClick r:id="rId3"/>
              </a:rPr>
              <a:t>https://www.coursesource.org/courses/cure-all-large-scale-implementation-of-authentic-dna-barcoding-research-into-first-year</a:t>
            </a:r>
            <a:endParaRPr lang="en-US" sz="1600" dirty="0">
              <a:cs typeface="Calibri"/>
            </a:endParaRPr>
          </a:p>
          <a:p>
            <a:endParaRPr lang="en-US" sz="2000" dirty="0">
              <a:latin typeface="Calibri"/>
              <a:cs typeface="Calibri"/>
            </a:endParaRPr>
          </a:p>
        </p:txBody>
      </p:sp>
      <p:pic>
        <p:nvPicPr>
          <p:cNvPr id="3" name="Picture 2">
            <a:extLst>
              <a:ext uri="{FF2B5EF4-FFF2-40B4-BE49-F238E27FC236}">
                <a16:creationId xmlns:a16="http://schemas.microsoft.com/office/drawing/2014/main" xmlns="" id="{04E6C738-D5AB-B946-ABE2-677311DD1B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 y="228600"/>
            <a:ext cx="8077200" cy="5613753"/>
          </a:xfrm>
          <a:prstGeom prst="rect">
            <a:avLst/>
          </a:prstGeom>
        </p:spPr>
      </p:pic>
    </p:spTree>
    <p:extLst>
      <p:ext uri="{BB962C8B-B14F-4D97-AF65-F5344CB8AC3E}">
        <p14:creationId xmlns:p14="http://schemas.microsoft.com/office/powerpoint/2010/main" val="16207561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xmlns="" id="{44D1AEB8-7CCD-6447-90D5-719FCC2E1A88}"/>
              </a:ext>
            </a:extLst>
          </p:cNvPr>
          <p:cNvSpPr>
            <a:spLocks noGrp="1" noChangeArrowheads="1"/>
          </p:cNvSpPr>
          <p:nvPr>
            <p:ph type="title" idx="4294967295"/>
          </p:nvPr>
        </p:nvSpPr>
        <p:spPr>
          <a:xfrm>
            <a:off x="0" y="274638"/>
            <a:ext cx="9144000" cy="1143000"/>
          </a:xfrm>
        </p:spPr>
        <p:txBody>
          <a:bodyPr>
            <a:normAutofit/>
          </a:bodyPr>
          <a:lstStyle/>
          <a:p>
            <a:pPr eaLnBrk="1" hangingPunct="1"/>
            <a:r>
              <a:rPr lang="en-US" altLang="en-US" sz="3600" dirty="0">
                <a:solidFill>
                  <a:schemeClr val="accent1"/>
                </a:solidFill>
                <a:latin typeface="Calibri" panose="020F0502020204030204" pitchFamily="34" charset="0"/>
              </a:rPr>
              <a:t>Ginkgo Product Fraud</a:t>
            </a:r>
            <a:r>
              <a:rPr lang="en-US" altLang="en-US" dirty="0">
                <a:solidFill>
                  <a:srgbClr val="055C6B"/>
                </a:solidFill>
                <a:latin typeface="Calibri" panose="020F0502020204030204" pitchFamily="34" charset="0"/>
              </a:rPr>
              <a:t/>
            </a:r>
            <a:br>
              <a:rPr lang="en-US" altLang="en-US" dirty="0">
                <a:solidFill>
                  <a:srgbClr val="055C6B"/>
                </a:solidFill>
                <a:latin typeface="Calibri" panose="020F0502020204030204" pitchFamily="34" charset="0"/>
              </a:rPr>
            </a:br>
            <a:r>
              <a:rPr lang="en-US" altLang="en-US" sz="2800" dirty="0">
                <a:solidFill>
                  <a:schemeClr val="accent1"/>
                </a:solidFill>
                <a:latin typeface="Calibri" panose="020F0502020204030204" pitchFamily="34" charset="0"/>
              </a:rPr>
              <a:t>(2012)</a:t>
            </a:r>
          </a:p>
        </p:txBody>
      </p:sp>
      <p:pic>
        <p:nvPicPr>
          <p:cNvPr id="57346" name="Picture 2" descr="G:\Sloan Foundation DNA Barcoding 2010\Urban Barcode Project\Presentations\dnasubway-photo\DSC_0356.JPG">
            <a:extLst>
              <a:ext uri="{FF2B5EF4-FFF2-40B4-BE49-F238E27FC236}">
                <a16:creationId xmlns:a16="http://schemas.microsoft.com/office/drawing/2014/main" xmlns="" id="{D3E5563C-2E44-A240-AE9B-8CFA8B6D5C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576388"/>
            <a:ext cx="85344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1">
            <a:extLst>
              <a:ext uri="{FF2B5EF4-FFF2-40B4-BE49-F238E27FC236}">
                <a16:creationId xmlns:a16="http://schemas.microsoft.com/office/drawing/2014/main" xmlns="" id="{C375B373-E7C6-3A4F-A2DB-81CB936F478C}"/>
              </a:ext>
            </a:extLst>
          </p:cNvPr>
          <p:cNvSpPr txBox="1">
            <a:spLocks noChangeArrowheads="1"/>
          </p:cNvSpPr>
          <p:nvPr/>
        </p:nvSpPr>
        <p:spPr bwMode="auto">
          <a:xfrm>
            <a:off x="914400" y="1981200"/>
            <a:ext cx="55022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bg1"/>
                </a:solidFill>
                <a:latin typeface="Calibri" panose="020F0502020204030204" pitchFamily="34" charset="0"/>
              </a:rPr>
              <a:t>Mary Acheampong, Bobby Glover, and Marisa VanBrakle</a:t>
            </a:r>
          </a:p>
          <a:p>
            <a:pPr eaLnBrk="1" hangingPunct="1">
              <a:spcBef>
                <a:spcPct val="0"/>
              </a:spcBef>
              <a:buClrTx/>
              <a:buSzTx/>
              <a:buFontTx/>
              <a:buNone/>
            </a:pPr>
            <a:r>
              <a:rPr lang="en-US" altLang="en-US" sz="1800">
                <a:solidFill>
                  <a:schemeClr val="bg1"/>
                </a:solidFill>
                <a:latin typeface="Calibri" panose="020F0502020204030204" pitchFamily="34" charset="0"/>
              </a:rPr>
              <a:t>Mentor: Allison Granberry</a:t>
            </a:r>
          </a:p>
          <a:p>
            <a:pPr eaLnBrk="1" hangingPunct="1">
              <a:spcBef>
                <a:spcPct val="0"/>
              </a:spcBef>
              <a:buClrTx/>
              <a:buSzTx/>
              <a:buFontTx/>
              <a:buNone/>
            </a:pPr>
            <a:r>
              <a:rPr lang="en-US" altLang="en-US" sz="1800">
                <a:solidFill>
                  <a:schemeClr val="bg1"/>
                </a:solidFill>
                <a:latin typeface="Calibri" panose="020F0502020204030204" pitchFamily="34" charset="0"/>
              </a:rPr>
              <a:t>Hostos-Lincoln Academy of Science, The Bronx</a:t>
            </a:r>
          </a:p>
          <a:p>
            <a:pPr eaLnBrk="1" hangingPunct="1">
              <a:spcBef>
                <a:spcPct val="0"/>
              </a:spcBef>
              <a:buClrTx/>
              <a:buSzTx/>
              <a:buFontTx/>
              <a:buNone/>
            </a:pPr>
            <a:r>
              <a:rPr lang="en-US" altLang="en-US" sz="1800">
                <a:solidFill>
                  <a:schemeClr val="bg1"/>
                </a:solidFill>
                <a:latin typeface="Calibri" panose="020F0502020204030204" pitchFamily="34" charset="0"/>
              </a:rPr>
              <a:t>2012 UBP Grand Prize Winners</a:t>
            </a:r>
          </a:p>
          <a:p>
            <a:pPr eaLnBrk="1" hangingPunct="1">
              <a:spcBef>
                <a:spcPct val="0"/>
              </a:spcBef>
              <a:buClrTx/>
              <a:buSzTx/>
              <a:buFontTx/>
              <a:buNone/>
            </a:pPr>
            <a:endParaRPr lang="en-US" altLang="en-US" sz="1800">
              <a:solidFill>
                <a:schemeClr val="bg1"/>
              </a:solidFill>
              <a:latin typeface="Arial" panose="020B0604020202020204" pitchFamily="34" charset="0"/>
            </a:endParaRPr>
          </a:p>
        </p:txBody>
      </p:sp>
    </p:spTree>
    <p:extLst>
      <p:ext uri="{BB962C8B-B14F-4D97-AF65-F5344CB8AC3E}">
        <p14:creationId xmlns:p14="http://schemas.microsoft.com/office/powerpoint/2010/main" val="34967690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xmlns="" id="{F0CC5A21-4FC3-C443-979C-A85E9710F35E}"/>
              </a:ext>
            </a:extLst>
          </p:cNvPr>
          <p:cNvSpPr>
            <a:spLocks noGrp="1" noChangeArrowheads="1"/>
          </p:cNvSpPr>
          <p:nvPr>
            <p:ph type="title" idx="4294967295"/>
          </p:nvPr>
        </p:nvSpPr>
        <p:spPr>
          <a:xfrm>
            <a:off x="0" y="268288"/>
            <a:ext cx="9144000" cy="1143000"/>
          </a:xfrm>
        </p:spPr>
        <p:txBody>
          <a:bodyPr>
            <a:noAutofit/>
          </a:bodyPr>
          <a:lstStyle/>
          <a:p>
            <a:pPr eaLnBrk="1" hangingPunct="1"/>
            <a:r>
              <a:rPr lang="en-US" altLang="en-US" sz="3600" dirty="0">
                <a:solidFill>
                  <a:schemeClr val="accent1"/>
                </a:solidFill>
                <a:latin typeface="Calibri" panose="020F0502020204030204" pitchFamily="34" charset="0"/>
              </a:rPr>
              <a:t>Ginkgo Product Fraud</a:t>
            </a:r>
            <a:br>
              <a:rPr lang="en-US" altLang="en-US" sz="3600" dirty="0">
                <a:solidFill>
                  <a:schemeClr val="accent1"/>
                </a:solidFill>
                <a:latin typeface="Calibri" panose="020F0502020204030204" pitchFamily="34" charset="0"/>
              </a:rPr>
            </a:br>
            <a:r>
              <a:rPr lang="en-US" altLang="en-US" sz="2800" dirty="0">
                <a:solidFill>
                  <a:schemeClr val="accent1"/>
                </a:solidFill>
                <a:latin typeface="Calibri" panose="020F0502020204030204" pitchFamily="34" charset="0"/>
              </a:rPr>
              <a:t>(2012)</a:t>
            </a:r>
            <a:endParaRPr lang="en-US" altLang="en-US" sz="2800" b="1" dirty="0">
              <a:solidFill>
                <a:schemeClr val="accent1"/>
              </a:solidFill>
              <a:latin typeface="Calibri" panose="020F0502020204030204" pitchFamily="34" charset="0"/>
            </a:endParaRPr>
          </a:p>
        </p:txBody>
      </p:sp>
      <p:pic>
        <p:nvPicPr>
          <p:cNvPr id="58370" name="Picture 3">
            <a:extLst>
              <a:ext uri="{FF2B5EF4-FFF2-40B4-BE49-F238E27FC236}">
                <a16:creationId xmlns:a16="http://schemas.microsoft.com/office/drawing/2014/main" xmlns="" id="{358CA792-90C2-D944-91FB-87E591B0DA7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44800" y="1541463"/>
            <a:ext cx="39909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4">
            <a:extLst>
              <a:ext uri="{FF2B5EF4-FFF2-40B4-BE49-F238E27FC236}">
                <a16:creationId xmlns:a16="http://schemas.microsoft.com/office/drawing/2014/main" xmlns="" id="{3B46CBB3-EE82-4B4C-A531-0317A9E357D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70138" y="2979738"/>
            <a:ext cx="6648450"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a:extLst>
              <a:ext uri="{FF2B5EF4-FFF2-40B4-BE49-F238E27FC236}">
                <a16:creationId xmlns:a16="http://schemas.microsoft.com/office/drawing/2014/main" xmlns="" id="{55FB27C7-422D-CF4C-BC4A-752E186982B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3188" y="2525713"/>
            <a:ext cx="2193925" cy="425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2235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a:extLst>
              <a:ext uri="{FF2B5EF4-FFF2-40B4-BE49-F238E27FC236}">
                <a16:creationId xmlns:a16="http://schemas.microsoft.com/office/drawing/2014/main" xmlns="" id="{5E810A84-DE6A-3E44-AAC5-6F524652F7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225" y="5410200"/>
            <a:ext cx="8234363" cy="117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4" name="Picture 5">
            <a:extLst>
              <a:ext uri="{FF2B5EF4-FFF2-40B4-BE49-F238E27FC236}">
                <a16:creationId xmlns:a16="http://schemas.microsoft.com/office/drawing/2014/main" xmlns="" id="{0182C19F-E0B0-8542-865D-8E12D4F6F7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03400" y="1271588"/>
            <a:ext cx="5434013" cy="391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4">
            <a:extLst>
              <a:ext uri="{FF2B5EF4-FFF2-40B4-BE49-F238E27FC236}">
                <a16:creationId xmlns:a16="http://schemas.microsoft.com/office/drawing/2014/main" xmlns="" id="{3B026199-C98F-1E4D-9199-21C3115A086F}"/>
              </a:ext>
            </a:extLst>
          </p:cNvPr>
          <p:cNvSpPr txBox="1">
            <a:spLocks noChangeArrowheads="1"/>
          </p:cNvSpPr>
          <p:nvPr/>
        </p:nvSpPr>
        <p:spPr bwMode="auto">
          <a:xfrm>
            <a:off x="0" y="152400"/>
            <a:ext cx="9144000" cy="1077913"/>
          </a:xfrm>
          <a:prstGeom prst="rect">
            <a:avLst/>
          </a:prstGeom>
          <a:noFill/>
          <a:ln>
            <a:noFill/>
          </a:ln>
          <a:effectLst>
            <a:outerShdw blurRad="50800" dist="50800" dir="5400000" algn="ctr" rotWithShape="0">
              <a:srgbClr val="BFBFB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600" dirty="0">
                <a:solidFill>
                  <a:schemeClr val="accent1"/>
                </a:solidFill>
              </a:rPr>
              <a:t>Ginkgo Product Fraud Revisited</a:t>
            </a:r>
          </a:p>
          <a:p>
            <a:pPr algn="ctr" eaLnBrk="1" hangingPunct="1">
              <a:defRPr/>
            </a:pPr>
            <a:r>
              <a:rPr lang="en-US" sz="2800" dirty="0">
                <a:solidFill>
                  <a:schemeClr val="accent1"/>
                </a:solidFill>
              </a:rPr>
              <a:t>NY Attorney General Cease and Desist Order (2015)</a:t>
            </a:r>
          </a:p>
        </p:txBody>
      </p:sp>
      <p:sp>
        <p:nvSpPr>
          <p:cNvPr id="9" name="Rectangle 8">
            <a:extLst>
              <a:ext uri="{FF2B5EF4-FFF2-40B4-BE49-F238E27FC236}">
                <a16:creationId xmlns:a16="http://schemas.microsoft.com/office/drawing/2014/main" xmlns="" id="{12BE1488-479F-E84E-924B-28C959D4469B}"/>
              </a:ext>
            </a:extLst>
          </p:cNvPr>
          <p:cNvSpPr>
            <a:spLocks noChangeArrowheads="1"/>
          </p:cNvSpPr>
          <p:nvPr/>
        </p:nvSpPr>
        <p:spPr bwMode="auto">
          <a:xfrm>
            <a:off x="5105400" y="5797550"/>
            <a:ext cx="2590800" cy="255588"/>
          </a:xfrm>
          <a:prstGeom prst="rect">
            <a:avLst/>
          </a:prstGeom>
          <a:noFill/>
          <a:ln w="57150">
            <a:solidFill>
              <a:srgbClr val="FF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Tree>
    <p:extLst>
      <p:ext uri="{BB962C8B-B14F-4D97-AF65-F5344CB8AC3E}">
        <p14:creationId xmlns:p14="http://schemas.microsoft.com/office/powerpoint/2010/main" val="8879330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xmlns="" id="{96CAE347-5C4D-2846-BBFC-78FB3ECE72CF}"/>
              </a:ext>
            </a:extLst>
          </p:cNvPr>
          <p:cNvSpPr>
            <a:spLocks noGrp="1" noChangeArrowheads="1"/>
          </p:cNvSpPr>
          <p:nvPr>
            <p:ph type="title" idx="4294967295"/>
          </p:nvPr>
        </p:nvSpPr>
        <p:spPr>
          <a:xfrm>
            <a:off x="0" y="228600"/>
            <a:ext cx="9144000" cy="1143000"/>
          </a:xfrm>
        </p:spPr>
        <p:txBody>
          <a:bodyPr>
            <a:normAutofit/>
          </a:bodyPr>
          <a:lstStyle/>
          <a:p>
            <a:pPr eaLnBrk="1" hangingPunct="1"/>
            <a:r>
              <a:rPr lang="en-US" altLang="en-US" sz="4000" dirty="0">
                <a:solidFill>
                  <a:schemeClr val="accent1"/>
                </a:solidFill>
                <a:latin typeface="Calibri" panose="020F0502020204030204" pitchFamily="34" charset="0"/>
              </a:rPr>
              <a:t>Bird’s Nest Soup</a:t>
            </a:r>
            <a:r>
              <a:rPr lang="en-US" altLang="en-US" dirty="0">
                <a:solidFill>
                  <a:schemeClr val="accent1"/>
                </a:solidFill>
                <a:latin typeface="Calibri" panose="020F0502020204030204" pitchFamily="34" charset="0"/>
              </a:rPr>
              <a:t/>
            </a:r>
            <a:br>
              <a:rPr lang="en-US" altLang="en-US" dirty="0">
                <a:solidFill>
                  <a:schemeClr val="accent1"/>
                </a:solidFill>
                <a:latin typeface="Calibri" panose="020F0502020204030204" pitchFamily="34" charset="0"/>
              </a:rPr>
            </a:br>
            <a:r>
              <a:rPr lang="en-US" altLang="en-US" sz="2800" dirty="0">
                <a:solidFill>
                  <a:schemeClr val="accent1"/>
                </a:solidFill>
                <a:latin typeface="Calibri" panose="020F0502020204030204" pitchFamily="34" charset="0"/>
              </a:rPr>
              <a:t>(2013)</a:t>
            </a:r>
          </a:p>
        </p:txBody>
      </p:sp>
      <p:sp>
        <p:nvSpPr>
          <p:cNvPr id="60418" name="Shape 166">
            <a:extLst>
              <a:ext uri="{FF2B5EF4-FFF2-40B4-BE49-F238E27FC236}">
                <a16:creationId xmlns:a16="http://schemas.microsoft.com/office/drawing/2014/main" xmlns="" id="{D6516C1B-0BF9-C14E-8885-EB6773CC6EDA}"/>
              </a:ext>
            </a:extLst>
          </p:cNvPr>
          <p:cNvSpPr>
            <a:spLocks noChangeArrowheads="1"/>
          </p:cNvSpPr>
          <p:nvPr/>
        </p:nvSpPr>
        <p:spPr bwMode="auto">
          <a:xfrm>
            <a:off x="125413" y="2147888"/>
            <a:ext cx="5368925" cy="32766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pic>
        <p:nvPicPr>
          <p:cNvPr id="60419" name="Picture 17" descr="https://lh6.googleusercontent.com/819JEopeL6662o7AhQK7YvBqZIkwNmAfi_vSG2qu0MfjPmJ5HSTI2yPaWSX3_B0qePAwubFk2_reGaRPmUeC80oChY7DGbA3J4xXp6lwWLQXPat1QbLx4L6eqe0">
            <a:extLst>
              <a:ext uri="{FF2B5EF4-FFF2-40B4-BE49-F238E27FC236}">
                <a16:creationId xmlns:a16="http://schemas.microsoft.com/office/drawing/2014/main" xmlns="" id="{03362084-61B5-054A-829A-BE705EF4E87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3962400"/>
            <a:ext cx="3243263" cy="2432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420" name="Picture 18" descr="DSC_7359.jpg">
            <a:extLst>
              <a:ext uri="{FF2B5EF4-FFF2-40B4-BE49-F238E27FC236}">
                <a16:creationId xmlns:a16="http://schemas.microsoft.com/office/drawing/2014/main" xmlns="" id="{95558CE7-125B-8742-B5AF-A9727CF0489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15000" y="1639888"/>
            <a:ext cx="3243263"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1">
            <a:extLst>
              <a:ext uri="{FF2B5EF4-FFF2-40B4-BE49-F238E27FC236}">
                <a16:creationId xmlns:a16="http://schemas.microsoft.com/office/drawing/2014/main" xmlns="" id="{8A0CE42A-58EF-9641-8CFC-04EBC4B6AAF1}"/>
              </a:ext>
            </a:extLst>
          </p:cNvPr>
          <p:cNvSpPr txBox="1">
            <a:spLocks noChangeArrowheads="1"/>
          </p:cNvSpPr>
          <p:nvPr/>
        </p:nvSpPr>
        <p:spPr bwMode="auto">
          <a:xfrm>
            <a:off x="381000" y="5562600"/>
            <a:ext cx="5181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2000">
                <a:solidFill>
                  <a:schemeClr val="tx1"/>
                </a:solidFill>
                <a:latin typeface="Calibri" panose="020F0502020204030204" pitchFamily="34" charset="0"/>
              </a:rPr>
              <a:t>Maximum Likelihood tree shows that soup contains Swiftlet DNA!</a:t>
            </a:r>
          </a:p>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20" name="Rectangle 19">
            <a:extLst>
              <a:ext uri="{FF2B5EF4-FFF2-40B4-BE49-F238E27FC236}">
                <a16:creationId xmlns:a16="http://schemas.microsoft.com/office/drawing/2014/main" xmlns="" id="{816E33C6-2321-A245-A86F-5C33BE9C9929}"/>
              </a:ext>
            </a:extLst>
          </p:cNvPr>
          <p:cNvSpPr>
            <a:spLocks noChangeArrowheads="1"/>
          </p:cNvSpPr>
          <p:nvPr/>
        </p:nvSpPr>
        <p:spPr bwMode="auto">
          <a:xfrm>
            <a:off x="914400" y="2819400"/>
            <a:ext cx="3810000" cy="457200"/>
          </a:xfrm>
          <a:prstGeom prst="rect">
            <a:avLst/>
          </a:prstGeom>
          <a:noFill/>
          <a:ln w="5715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21" name="Rectangle 20">
            <a:extLst>
              <a:ext uri="{FF2B5EF4-FFF2-40B4-BE49-F238E27FC236}">
                <a16:creationId xmlns:a16="http://schemas.microsoft.com/office/drawing/2014/main" xmlns="" id="{D2AC378C-D2BF-BC4A-8803-811EF72CE6CE}"/>
              </a:ext>
            </a:extLst>
          </p:cNvPr>
          <p:cNvSpPr>
            <a:spLocks noChangeArrowheads="1"/>
          </p:cNvSpPr>
          <p:nvPr/>
        </p:nvSpPr>
        <p:spPr bwMode="auto">
          <a:xfrm>
            <a:off x="1066800" y="3810000"/>
            <a:ext cx="1600200" cy="381000"/>
          </a:xfrm>
          <a:prstGeom prst="rect">
            <a:avLst/>
          </a:prstGeom>
          <a:noFill/>
          <a:ln w="5715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Tree>
    <p:extLst>
      <p:ext uri="{BB962C8B-B14F-4D97-AF65-F5344CB8AC3E}">
        <p14:creationId xmlns:p14="http://schemas.microsoft.com/office/powerpoint/2010/main" val="3776895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xmlns="" id="{7BE8C316-3831-D84B-AEDA-1EDFF4C20B8A}"/>
              </a:ext>
            </a:extLst>
          </p:cNvPr>
          <p:cNvSpPr>
            <a:spLocks noGrp="1" noChangeArrowheads="1"/>
          </p:cNvSpPr>
          <p:nvPr>
            <p:ph type="title" idx="4294967295"/>
          </p:nvPr>
        </p:nvSpPr>
        <p:spPr>
          <a:xfrm>
            <a:off x="0" y="228600"/>
            <a:ext cx="9144000" cy="1143000"/>
          </a:xfrm>
        </p:spPr>
        <p:txBody>
          <a:bodyPr>
            <a:normAutofit/>
          </a:bodyPr>
          <a:lstStyle/>
          <a:p>
            <a:pPr eaLnBrk="1" hangingPunct="1"/>
            <a:r>
              <a:rPr lang="en-US" altLang="en-US" sz="4000" dirty="0">
                <a:solidFill>
                  <a:schemeClr val="accent1"/>
                </a:solidFill>
                <a:latin typeface="Calibri" panose="020F0502020204030204" pitchFamily="34" charset="0"/>
              </a:rPr>
              <a:t>Bird’s Nest Soup Revisited</a:t>
            </a:r>
            <a:r>
              <a:rPr lang="en-US" altLang="en-US" dirty="0">
                <a:solidFill>
                  <a:schemeClr val="accent1"/>
                </a:solidFill>
                <a:latin typeface="Calibri" panose="020F0502020204030204" pitchFamily="34" charset="0"/>
              </a:rPr>
              <a:t/>
            </a:r>
            <a:br>
              <a:rPr lang="en-US" altLang="en-US" dirty="0">
                <a:solidFill>
                  <a:schemeClr val="accent1"/>
                </a:solidFill>
                <a:latin typeface="Calibri" panose="020F0502020204030204" pitchFamily="34" charset="0"/>
              </a:rPr>
            </a:br>
            <a:r>
              <a:rPr lang="en-US" altLang="en-US" sz="2800" dirty="0">
                <a:solidFill>
                  <a:schemeClr val="accent1"/>
                </a:solidFill>
                <a:latin typeface="Calibri" panose="020F0502020204030204" pitchFamily="34" charset="0"/>
              </a:rPr>
              <a:t>Hong Kong Airport 2015</a:t>
            </a:r>
          </a:p>
        </p:txBody>
      </p:sp>
      <p:pic>
        <p:nvPicPr>
          <p:cNvPr id="61442" name="Picture 2" descr="Bird Nest Shop.jpg">
            <a:extLst>
              <a:ext uri="{FF2B5EF4-FFF2-40B4-BE49-F238E27FC236}">
                <a16:creationId xmlns:a16="http://schemas.microsoft.com/office/drawing/2014/main" xmlns="" id="{59B564AB-4213-3441-89B8-9EFE74A45BF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2743200"/>
            <a:ext cx="5105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a:extLst>
              <a:ext uri="{FF2B5EF4-FFF2-40B4-BE49-F238E27FC236}">
                <a16:creationId xmlns:a16="http://schemas.microsoft.com/office/drawing/2014/main" xmlns="" id="{12931089-AF22-1148-88DB-76E94D5379D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4267200"/>
            <a:ext cx="30353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6">
            <a:extLst>
              <a:ext uri="{FF2B5EF4-FFF2-40B4-BE49-F238E27FC236}">
                <a16:creationId xmlns:a16="http://schemas.microsoft.com/office/drawing/2014/main" xmlns="" id="{C5DE0F44-AFB3-694C-8D0D-18A10172C86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400" y="1752600"/>
            <a:ext cx="49530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2043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xmlns="" id="{F9855D3A-AB96-0844-B198-9A6360DA2291}"/>
              </a:ext>
            </a:extLst>
          </p:cNvPr>
          <p:cNvSpPr>
            <a:spLocks noGrp="1" noChangeArrowheads="1"/>
          </p:cNvSpPr>
          <p:nvPr>
            <p:ph type="title" idx="4294967295"/>
          </p:nvPr>
        </p:nvSpPr>
        <p:spPr>
          <a:xfrm>
            <a:off x="0" y="228600"/>
            <a:ext cx="9144000" cy="1143000"/>
          </a:xfrm>
        </p:spPr>
        <p:txBody>
          <a:bodyPr>
            <a:normAutofit/>
          </a:bodyPr>
          <a:lstStyle/>
          <a:p>
            <a:pPr eaLnBrk="1" hangingPunct="1"/>
            <a:r>
              <a:rPr lang="en-US" altLang="en-US" sz="3600" dirty="0">
                <a:solidFill>
                  <a:schemeClr val="accent1"/>
                </a:solidFill>
                <a:latin typeface="Calibri" panose="020F0502020204030204" pitchFamily="34" charset="0"/>
              </a:rPr>
              <a:t>Bird’s Nest Soup Revisited</a:t>
            </a:r>
            <a:r>
              <a:rPr lang="en-US" altLang="en-US" dirty="0">
                <a:solidFill>
                  <a:schemeClr val="accent1"/>
                </a:solidFill>
                <a:latin typeface="Calibri" panose="020F0502020204030204" pitchFamily="34" charset="0"/>
              </a:rPr>
              <a:t/>
            </a:r>
            <a:br>
              <a:rPr lang="en-US" altLang="en-US" dirty="0">
                <a:solidFill>
                  <a:schemeClr val="accent1"/>
                </a:solidFill>
                <a:latin typeface="Calibri" panose="020F0502020204030204" pitchFamily="34" charset="0"/>
              </a:rPr>
            </a:br>
            <a:r>
              <a:rPr lang="en-US" altLang="en-US" sz="2800" dirty="0">
                <a:solidFill>
                  <a:schemeClr val="accent1"/>
                </a:solidFill>
                <a:latin typeface="Calibri" panose="020F0502020204030204" pitchFamily="34" charset="0"/>
              </a:rPr>
              <a:t>Hong Kong Airport 2015</a:t>
            </a:r>
            <a:endParaRPr lang="en-US" altLang="en-US" dirty="0">
              <a:solidFill>
                <a:schemeClr val="accent1"/>
              </a:solidFill>
              <a:latin typeface="Calibri" panose="020F0502020204030204" pitchFamily="34" charset="0"/>
            </a:endParaRPr>
          </a:p>
        </p:txBody>
      </p:sp>
      <p:pic>
        <p:nvPicPr>
          <p:cNvPr id="62466" name="Picture 1" descr="Bird's Nest Soup Sequence.tiff">
            <a:extLst>
              <a:ext uri="{FF2B5EF4-FFF2-40B4-BE49-F238E27FC236}">
                <a16:creationId xmlns:a16="http://schemas.microsoft.com/office/drawing/2014/main" xmlns="" id="{E3DEFAAC-C0FE-3543-AD80-78F443782B7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4400" y="1474788"/>
            <a:ext cx="7396163" cy="538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0071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xmlns="" id="{8B31D372-B793-4542-A304-7FB68520BC5F}"/>
              </a:ext>
            </a:extLst>
          </p:cNvPr>
          <p:cNvSpPr>
            <a:spLocks noGrp="1" noChangeArrowheads="1"/>
          </p:cNvSpPr>
          <p:nvPr>
            <p:ph type="title" idx="4294967295"/>
          </p:nvPr>
        </p:nvSpPr>
        <p:spPr>
          <a:xfrm>
            <a:off x="0" y="228600"/>
            <a:ext cx="9144000" cy="1143000"/>
          </a:xfrm>
        </p:spPr>
        <p:txBody>
          <a:bodyPr>
            <a:normAutofit/>
          </a:bodyPr>
          <a:lstStyle/>
          <a:p>
            <a:pPr eaLnBrk="1" hangingPunct="1"/>
            <a:r>
              <a:rPr lang="en-US" altLang="en-US" sz="3600" dirty="0">
                <a:solidFill>
                  <a:schemeClr val="accent1"/>
                </a:solidFill>
                <a:latin typeface="Calibri" panose="020F0502020204030204" pitchFamily="34" charset="0"/>
              </a:rPr>
              <a:t>Bird’s Nest Soup Revisited</a:t>
            </a:r>
            <a:r>
              <a:rPr lang="en-US" altLang="en-US" dirty="0">
                <a:solidFill>
                  <a:schemeClr val="accent1"/>
                </a:solidFill>
                <a:latin typeface="Calibri" panose="020F0502020204030204" pitchFamily="34" charset="0"/>
              </a:rPr>
              <a:t/>
            </a:r>
            <a:br>
              <a:rPr lang="en-US" altLang="en-US" dirty="0">
                <a:solidFill>
                  <a:schemeClr val="accent1"/>
                </a:solidFill>
                <a:latin typeface="Calibri" panose="020F0502020204030204" pitchFamily="34" charset="0"/>
              </a:rPr>
            </a:br>
            <a:r>
              <a:rPr lang="en-US" altLang="en-US" sz="2800" dirty="0">
                <a:solidFill>
                  <a:schemeClr val="accent1"/>
                </a:solidFill>
                <a:latin typeface="Calibri" panose="020F0502020204030204" pitchFamily="34" charset="0"/>
              </a:rPr>
              <a:t>Hong Kong Airport 2015</a:t>
            </a:r>
            <a:endParaRPr lang="en-US" altLang="en-US" dirty="0">
              <a:solidFill>
                <a:schemeClr val="accent1"/>
              </a:solidFill>
              <a:latin typeface="Calibri" panose="020F0502020204030204" pitchFamily="34" charset="0"/>
            </a:endParaRPr>
          </a:p>
        </p:txBody>
      </p:sp>
      <p:pic>
        <p:nvPicPr>
          <p:cNvPr id="64514" name="Picture 1" descr="Bird's Nest Soup, BLAST.tiff">
            <a:extLst>
              <a:ext uri="{FF2B5EF4-FFF2-40B4-BE49-F238E27FC236}">
                <a16:creationId xmlns:a16="http://schemas.microsoft.com/office/drawing/2014/main" xmlns="" id="{ABCBDBC1-DDBE-6047-804F-5A25BF78222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4400" y="1485900"/>
            <a:ext cx="73914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sally-j-bensusen-map-of-range-of-white-nest-aerodramus-fuciphagus-and-black-nest-aerodramus-maximus-swiftlets.jpg">
            <a:extLst>
              <a:ext uri="{FF2B5EF4-FFF2-40B4-BE49-F238E27FC236}">
                <a16:creationId xmlns:a16="http://schemas.microsoft.com/office/drawing/2014/main" xmlns="" id="{12E0CF92-DF3D-044D-A0FC-08158FF57C7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57800" y="2438400"/>
            <a:ext cx="29813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1775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xmlns="" id="{8A0175B6-1438-F94D-AFFA-E64722201235}"/>
              </a:ext>
            </a:extLst>
          </p:cNvPr>
          <p:cNvSpPr>
            <a:spLocks noGrp="1" noChangeArrowheads="1"/>
          </p:cNvSpPr>
          <p:nvPr>
            <p:ph type="title" idx="4294967295"/>
          </p:nvPr>
        </p:nvSpPr>
        <p:spPr>
          <a:xfrm>
            <a:off x="0" y="228600"/>
            <a:ext cx="9144000" cy="1143000"/>
          </a:xfrm>
        </p:spPr>
        <p:txBody>
          <a:bodyPr>
            <a:normAutofit/>
          </a:bodyPr>
          <a:lstStyle/>
          <a:p>
            <a:pPr eaLnBrk="1" hangingPunct="1"/>
            <a:r>
              <a:rPr lang="en-US" altLang="en-US" sz="3600" dirty="0">
                <a:solidFill>
                  <a:schemeClr val="accent1"/>
                </a:solidFill>
                <a:latin typeface="Calibri" panose="020F0502020204030204" pitchFamily="34" charset="0"/>
              </a:rPr>
              <a:t>Bird’s Nest Soup Revisited</a:t>
            </a:r>
            <a:r>
              <a:rPr lang="en-US" altLang="en-US" dirty="0">
                <a:solidFill>
                  <a:schemeClr val="accent1"/>
                </a:solidFill>
                <a:latin typeface="Calibri" panose="020F0502020204030204" pitchFamily="34" charset="0"/>
              </a:rPr>
              <a:t/>
            </a:r>
            <a:br>
              <a:rPr lang="en-US" altLang="en-US" dirty="0">
                <a:solidFill>
                  <a:schemeClr val="accent1"/>
                </a:solidFill>
                <a:latin typeface="Calibri" panose="020F0502020204030204" pitchFamily="34" charset="0"/>
              </a:rPr>
            </a:br>
            <a:r>
              <a:rPr lang="en-US" altLang="en-US" sz="2800" dirty="0">
                <a:solidFill>
                  <a:schemeClr val="accent1"/>
                </a:solidFill>
                <a:latin typeface="Calibri" panose="020F0502020204030204" pitchFamily="34" charset="0"/>
              </a:rPr>
              <a:t>Hong Kong Airport 2015</a:t>
            </a:r>
            <a:endParaRPr lang="en-US" altLang="en-US" dirty="0">
              <a:solidFill>
                <a:schemeClr val="accent1"/>
              </a:solidFill>
              <a:latin typeface="Calibri" panose="020F0502020204030204" pitchFamily="34" charset="0"/>
            </a:endParaRPr>
          </a:p>
        </p:txBody>
      </p:sp>
      <p:pic>
        <p:nvPicPr>
          <p:cNvPr id="66562" name="Picture 1" descr="Bird's Nest Soup, Alignment nt.tiff">
            <a:extLst>
              <a:ext uri="{FF2B5EF4-FFF2-40B4-BE49-F238E27FC236}">
                <a16:creationId xmlns:a16="http://schemas.microsoft.com/office/drawing/2014/main" xmlns="" id="{F1AFB648-7909-004F-99C1-7718C0D73D6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4400" y="1462088"/>
            <a:ext cx="7467600" cy="542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972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tarburs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5930" y="2442613"/>
            <a:ext cx="10248874" cy="1894692"/>
          </a:xfrm>
          <a:prstGeom prst="rect">
            <a:avLst/>
          </a:prstGeom>
        </p:spPr>
      </p:pic>
      <p:sp>
        <p:nvSpPr>
          <p:cNvPr id="3" name="TextBox 2"/>
          <p:cNvSpPr txBox="1"/>
          <p:nvPr/>
        </p:nvSpPr>
        <p:spPr>
          <a:xfrm>
            <a:off x="-55635" y="1369249"/>
            <a:ext cx="9144000" cy="461665"/>
          </a:xfrm>
          <a:prstGeom prst="rect">
            <a:avLst/>
          </a:prstGeom>
          <a:noFill/>
        </p:spPr>
        <p:txBody>
          <a:bodyPr wrap="square" rtlCol="0">
            <a:spAutoFit/>
          </a:bodyPr>
          <a:lstStyle/>
          <a:p>
            <a:pPr algn="ctr"/>
            <a:r>
              <a:rPr lang="en-US" sz="2400" dirty="0">
                <a:solidFill>
                  <a:schemeClr val="tx2"/>
                </a:solidFill>
              </a:rPr>
              <a:t>569,738 Annual Student Lab Exposures</a:t>
            </a:r>
          </a:p>
        </p:txBody>
      </p:sp>
      <p:sp>
        <p:nvSpPr>
          <p:cNvPr id="4" name="TextBox 3"/>
          <p:cNvSpPr txBox="1"/>
          <p:nvPr/>
        </p:nvSpPr>
        <p:spPr>
          <a:xfrm>
            <a:off x="4783999" y="3395710"/>
            <a:ext cx="1197413" cy="461665"/>
          </a:xfrm>
          <a:prstGeom prst="rect">
            <a:avLst/>
          </a:prstGeom>
          <a:noFill/>
        </p:spPr>
        <p:txBody>
          <a:bodyPr wrap="none" rtlCol="0">
            <a:spAutoFit/>
          </a:bodyPr>
          <a:lstStyle/>
          <a:p>
            <a:r>
              <a:rPr lang="fi-FI" sz="2400" dirty="0"/>
              <a:t>109,931</a:t>
            </a:r>
            <a:endParaRPr lang="en-US" sz="2400" dirty="0"/>
          </a:p>
        </p:txBody>
      </p:sp>
      <p:sp>
        <p:nvSpPr>
          <p:cNvPr id="5" name="TextBox 4"/>
          <p:cNvSpPr txBox="1"/>
          <p:nvPr/>
        </p:nvSpPr>
        <p:spPr>
          <a:xfrm>
            <a:off x="1872169" y="3389961"/>
            <a:ext cx="885429" cy="461665"/>
          </a:xfrm>
          <a:prstGeom prst="rect">
            <a:avLst/>
          </a:prstGeom>
          <a:noFill/>
        </p:spPr>
        <p:txBody>
          <a:bodyPr wrap="none" rtlCol="0">
            <a:spAutoFit/>
          </a:bodyPr>
          <a:lstStyle/>
          <a:p>
            <a:r>
              <a:rPr lang="uk-UA" sz="2400" dirty="0"/>
              <a:t>1,347 </a:t>
            </a:r>
            <a:endParaRPr lang="en-US" sz="2400" dirty="0"/>
          </a:p>
        </p:txBody>
      </p:sp>
      <p:sp>
        <p:nvSpPr>
          <p:cNvPr id="6" name="TextBox 5"/>
          <p:cNvSpPr txBox="1"/>
          <p:nvPr/>
        </p:nvSpPr>
        <p:spPr>
          <a:xfrm>
            <a:off x="6335940" y="3389960"/>
            <a:ext cx="1197413" cy="461665"/>
          </a:xfrm>
          <a:prstGeom prst="rect">
            <a:avLst/>
          </a:prstGeom>
          <a:noFill/>
        </p:spPr>
        <p:txBody>
          <a:bodyPr wrap="none" rtlCol="0">
            <a:spAutoFit/>
          </a:bodyPr>
          <a:lstStyle/>
          <a:p>
            <a:r>
              <a:rPr lang="is-IS" sz="2400" dirty="0"/>
              <a:t>364,218</a:t>
            </a:r>
          </a:p>
        </p:txBody>
      </p:sp>
      <p:sp>
        <p:nvSpPr>
          <p:cNvPr id="7" name="TextBox 6"/>
          <p:cNvSpPr txBox="1"/>
          <p:nvPr/>
        </p:nvSpPr>
        <p:spPr>
          <a:xfrm>
            <a:off x="7923441" y="3389959"/>
            <a:ext cx="1041421" cy="461665"/>
          </a:xfrm>
          <a:prstGeom prst="rect">
            <a:avLst/>
          </a:prstGeom>
          <a:noFill/>
        </p:spPr>
        <p:txBody>
          <a:bodyPr wrap="none" rtlCol="0">
            <a:spAutoFit/>
          </a:bodyPr>
          <a:lstStyle/>
          <a:p>
            <a:r>
              <a:rPr lang="is-IS" sz="2400" dirty="0"/>
              <a:t>62,809 </a:t>
            </a:r>
          </a:p>
        </p:txBody>
      </p:sp>
      <p:sp>
        <p:nvSpPr>
          <p:cNvPr id="8" name="TextBox 7"/>
          <p:cNvSpPr txBox="1"/>
          <p:nvPr/>
        </p:nvSpPr>
        <p:spPr>
          <a:xfrm>
            <a:off x="264976" y="3389959"/>
            <a:ext cx="1043876" cy="461665"/>
          </a:xfrm>
          <a:prstGeom prst="rect">
            <a:avLst/>
          </a:prstGeom>
          <a:noFill/>
        </p:spPr>
        <p:txBody>
          <a:bodyPr wrap="square" rtlCol="0">
            <a:spAutoFit/>
          </a:bodyPr>
          <a:lstStyle/>
          <a:p>
            <a:r>
              <a:rPr lang="is-IS" sz="2400" dirty="0"/>
              <a:t>31,064 </a:t>
            </a:r>
          </a:p>
        </p:txBody>
      </p:sp>
      <p:sp>
        <p:nvSpPr>
          <p:cNvPr id="9" name="TextBox 8"/>
          <p:cNvSpPr txBox="1"/>
          <p:nvPr/>
        </p:nvSpPr>
        <p:spPr>
          <a:xfrm>
            <a:off x="4516365" y="4252380"/>
            <a:ext cx="1760354" cy="1200329"/>
          </a:xfrm>
          <a:prstGeom prst="rect">
            <a:avLst/>
          </a:prstGeom>
          <a:noFill/>
        </p:spPr>
        <p:txBody>
          <a:bodyPr wrap="none" rtlCol="0">
            <a:spAutoFit/>
          </a:bodyPr>
          <a:lstStyle/>
          <a:p>
            <a:pPr algn="ctr"/>
            <a:r>
              <a:rPr lang="en-US" dirty="0"/>
              <a:t>Labs at Licensed </a:t>
            </a:r>
          </a:p>
          <a:p>
            <a:pPr algn="ctr"/>
            <a:r>
              <a:rPr lang="en-US" dirty="0"/>
              <a:t>and Modeled </a:t>
            </a:r>
          </a:p>
          <a:p>
            <a:pPr algn="ctr"/>
            <a:r>
              <a:rPr lang="en-US" dirty="0"/>
              <a:t>Programs</a:t>
            </a:r>
          </a:p>
          <a:p>
            <a:pPr algn="ctr"/>
            <a:r>
              <a:rPr lang="en-US" dirty="0"/>
              <a:t>Worldwide</a:t>
            </a:r>
          </a:p>
        </p:txBody>
      </p:sp>
      <p:sp>
        <p:nvSpPr>
          <p:cNvPr id="10" name="TextBox 9"/>
          <p:cNvSpPr txBox="1"/>
          <p:nvPr/>
        </p:nvSpPr>
        <p:spPr>
          <a:xfrm>
            <a:off x="6292490" y="4298266"/>
            <a:ext cx="1330300" cy="923330"/>
          </a:xfrm>
          <a:prstGeom prst="rect">
            <a:avLst/>
          </a:prstGeom>
          <a:noFill/>
        </p:spPr>
        <p:txBody>
          <a:bodyPr wrap="none" rtlCol="0">
            <a:spAutoFit/>
          </a:bodyPr>
          <a:lstStyle/>
          <a:p>
            <a:pPr algn="ctr"/>
            <a:r>
              <a:rPr lang="en-US" dirty="0"/>
              <a:t>DNALC</a:t>
            </a:r>
          </a:p>
          <a:p>
            <a:pPr algn="ctr"/>
            <a:r>
              <a:rPr lang="en-US" dirty="0"/>
              <a:t>commercial </a:t>
            </a:r>
          </a:p>
          <a:p>
            <a:pPr algn="ctr"/>
            <a:r>
              <a:rPr lang="en-US" dirty="0"/>
              <a:t>Kits</a:t>
            </a:r>
          </a:p>
        </p:txBody>
      </p:sp>
      <p:sp>
        <p:nvSpPr>
          <p:cNvPr id="11" name="TextBox 10"/>
          <p:cNvSpPr txBox="1"/>
          <p:nvPr/>
        </p:nvSpPr>
        <p:spPr>
          <a:xfrm>
            <a:off x="7622791" y="4252311"/>
            <a:ext cx="1498231" cy="923330"/>
          </a:xfrm>
          <a:prstGeom prst="rect">
            <a:avLst/>
          </a:prstGeom>
          <a:noFill/>
        </p:spPr>
        <p:txBody>
          <a:bodyPr wrap="none" rtlCol="0">
            <a:spAutoFit/>
          </a:bodyPr>
          <a:lstStyle/>
          <a:p>
            <a:pPr algn="ctr"/>
            <a:r>
              <a:rPr lang="en-US" dirty="0"/>
              <a:t>Online DNALC</a:t>
            </a:r>
          </a:p>
          <a:p>
            <a:pPr algn="ctr"/>
            <a:r>
              <a:rPr lang="en-US" dirty="0"/>
              <a:t>Sequence </a:t>
            </a:r>
          </a:p>
          <a:p>
            <a:pPr algn="ctr"/>
            <a:r>
              <a:rPr lang="en-US" dirty="0"/>
              <a:t>Analysis</a:t>
            </a:r>
          </a:p>
        </p:txBody>
      </p:sp>
      <p:sp>
        <p:nvSpPr>
          <p:cNvPr id="12" name="TextBox 11"/>
          <p:cNvSpPr txBox="1"/>
          <p:nvPr/>
        </p:nvSpPr>
        <p:spPr>
          <a:xfrm>
            <a:off x="123028" y="4252311"/>
            <a:ext cx="1264192" cy="646331"/>
          </a:xfrm>
          <a:prstGeom prst="rect">
            <a:avLst/>
          </a:prstGeom>
          <a:noFill/>
        </p:spPr>
        <p:txBody>
          <a:bodyPr wrap="none" rtlCol="0">
            <a:spAutoFit/>
          </a:bodyPr>
          <a:lstStyle/>
          <a:p>
            <a:pPr algn="ctr"/>
            <a:r>
              <a:rPr lang="en-US" dirty="0"/>
              <a:t>DNALC Lab </a:t>
            </a:r>
          </a:p>
          <a:p>
            <a:pPr algn="ctr"/>
            <a:r>
              <a:rPr lang="en-US" dirty="0"/>
              <a:t>Field Trips</a:t>
            </a:r>
          </a:p>
        </p:txBody>
      </p:sp>
      <p:sp>
        <p:nvSpPr>
          <p:cNvPr id="13" name="TextBox 12"/>
          <p:cNvSpPr txBox="1"/>
          <p:nvPr/>
        </p:nvSpPr>
        <p:spPr>
          <a:xfrm>
            <a:off x="1728448" y="4252311"/>
            <a:ext cx="1013418" cy="923330"/>
          </a:xfrm>
          <a:prstGeom prst="rect">
            <a:avLst/>
          </a:prstGeom>
          <a:noFill/>
        </p:spPr>
        <p:txBody>
          <a:bodyPr wrap="none" rtlCol="0">
            <a:spAutoFit/>
          </a:bodyPr>
          <a:lstStyle/>
          <a:p>
            <a:pPr algn="ctr"/>
            <a:r>
              <a:rPr lang="en-US" dirty="0"/>
              <a:t>DNALC </a:t>
            </a:r>
          </a:p>
          <a:p>
            <a:pPr algn="ctr"/>
            <a:r>
              <a:rPr lang="en-US" dirty="0"/>
              <a:t>summer </a:t>
            </a:r>
          </a:p>
          <a:p>
            <a:pPr algn="ctr"/>
            <a:r>
              <a:rPr lang="en-US" dirty="0"/>
              <a:t>Campers</a:t>
            </a:r>
          </a:p>
        </p:txBody>
      </p:sp>
      <p:sp>
        <p:nvSpPr>
          <p:cNvPr id="17" name="TextBox 16"/>
          <p:cNvSpPr txBox="1"/>
          <p:nvPr/>
        </p:nvSpPr>
        <p:spPr>
          <a:xfrm>
            <a:off x="3056605" y="4252311"/>
            <a:ext cx="1581902" cy="923330"/>
          </a:xfrm>
          <a:prstGeom prst="rect">
            <a:avLst/>
          </a:prstGeom>
          <a:noFill/>
        </p:spPr>
        <p:txBody>
          <a:bodyPr wrap="square" rtlCol="0">
            <a:spAutoFit/>
          </a:bodyPr>
          <a:lstStyle/>
          <a:p>
            <a:pPr algn="ctr"/>
            <a:r>
              <a:rPr lang="en-US" dirty="0"/>
              <a:t>Extended Student Research</a:t>
            </a:r>
          </a:p>
        </p:txBody>
      </p:sp>
      <p:sp>
        <p:nvSpPr>
          <p:cNvPr id="18" name="TextBox 17"/>
          <p:cNvSpPr txBox="1"/>
          <p:nvPr/>
        </p:nvSpPr>
        <p:spPr>
          <a:xfrm>
            <a:off x="3543267" y="3389961"/>
            <a:ext cx="652643" cy="461665"/>
          </a:xfrm>
          <a:prstGeom prst="rect">
            <a:avLst/>
          </a:prstGeom>
          <a:noFill/>
        </p:spPr>
        <p:txBody>
          <a:bodyPr wrap="none" rtlCol="0">
            <a:spAutoFit/>
          </a:bodyPr>
          <a:lstStyle/>
          <a:p>
            <a:r>
              <a:rPr lang="is-IS" sz="2400" dirty="0"/>
              <a:t>369</a:t>
            </a:r>
          </a:p>
        </p:txBody>
      </p:sp>
      <p:sp>
        <p:nvSpPr>
          <p:cNvPr id="2" name="TextBox 1">
            <a:extLst>
              <a:ext uri="{FF2B5EF4-FFF2-40B4-BE49-F238E27FC236}">
                <a16:creationId xmlns:a16="http://schemas.microsoft.com/office/drawing/2014/main" xmlns="" id="{740E18CF-AED6-1D4D-A0A1-BCE8079DE33E}"/>
              </a:ext>
            </a:extLst>
          </p:cNvPr>
          <p:cNvSpPr txBox="1"/>
          <p:nvPr/>
        </p:nvSpPr>
        <p:spPr>
          <a:xfrm>
            <a:off x="0" y="553990"/>
            <a:ext cx="9143999" cy="523220"/>
          </a:xfrm>
          <a:prstGeom prst="rect">
            <a:avLst/>
          </a:prstGeom>
          <a:noFill/>
        </p:spPr>
        <p:txBody>
          <a:bodyPr wrap="square" rtlCol="0">
            <a:spAutoFit/>
          </a:bodyPr>
          <a:lstStyle/>
          <a:p>
            <a:pPr algn="ctr"/>
            <a:r>
              <a:rPr lang="en-US" sz="2800" dirty="0">
                <a:solidFill>
                  <a:schemeClr val="tx2"/>
                </a:solidFill>
              </a:rPr>
              <a:t>Focus on Lab Experiences</a:t>
            </a:r>
          </a:p>
        </p:txBody>
      </p:sp>
    </p:spTree>
    <p:extLst>
      <p:ext uri="{BB962C8B-B14F-4D97-AF65-F5344CB8AC3E}">
        <p14:creationId xmlns:p14="http://schemas.microsoft.com/office/powerpoint/2010/main" val="30250578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0">
            <a:extLst>
              <a:ext uri="{FF2B5EF4-FFF2-40B4-BE49-F238E27FC236}">
                <a16:creationId xmlns:a16="http://schemas.microsoft.com/office/drawing/2014/main" xmlns="" id="{11601CDC-9387-1947-BF42-0601DC7081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2894013"/>
            <a:ext cx="7494588" cy="385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6" name="Title 1">
            <a:extLst>
              <a:ext uri="{FF2B5EF4-FFF2-40B4-BE49-F238E27FC236}">
                <a16:creationId xmlns:a16="http://schemas.microsoft.com/office/drawing/2014/main" xmlns="" id="{DB2BF6BA-95B4-B349-9C50-700B72C11070}"/>
              </a:ext>
            </a:extLst>
          </p:cNvPr>
          <p:cNvSpPr txBox="1">
            <a:spLocks/>
          </p:cNvSpPr>
          <p:nvPr/>
        </p:nvSpPr>
        <p:spPr bwMode="auto">
          <a:xfrm>
            <a:off x="0" y="152400"/>
            <a:ext cx="91440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0" tIns="46795" rIns="89990" bIns="46795" anchorCtr="1"/>
          <a:lstStyle>
            <a:lvl1pPr defTabSz="457200">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defTabSz="45720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 typeface="Times New Roman" panose="02020603050405020304" pitchFamily="18" charset="0"/>
              <a:buNone/>
            </a:pPr>
            <a:r>
              <a:rPr lang="en-US" altLang="en-US" dirty="0">
                <a:solidFill>
                  <a:schemeClr val="accent1"/>
                </a:solidFill>
                <a:latin typeface="Calibri" panose="020F0502020204030204" pitchFamily="34" charset="0"/>
              </a:rPr>
              <a:t>DNA Barcoding of Microscopic Organisms</a:t>
            </a:r>
          </a:p>
          <a:p>
            <a:pPr algn="ctr" eaLnBrk="1" hangingPunct="1">
              <a:spcBef>
                <a:spcPct val="0"/>
              </a:spcBef>
              <a:buClrTx/>
              <a:buSzTx/>
              <a:buFont typeface="Times New Roman" panose="02020603050405020304" pitchFamily="18" charset="0"/>
              <a:buNone/>
            </a:pPr>
            <a:r>
              <a:rPr lang="en-US" altLang="en-US" sz="2000" dirty="0">
                <a:solidFill>
                  <a:schemeClr val="accent1"/>
                </a:solidFill>
                <a:latin typeface="Calibri" panose="020F0502020204030204" pitchFamily="34" charset="0"/>
              </a:rPr>
              <a:t>Damien </a:t>
            </a:r>
            <a:r>
              <a:rPr lang="en-US" altLang="en-US" sz="2000" dirty="0" err="1">
                <a:solidFill>
                  <a:schemeClr val="accent1"/>
                </a:solidFill>
                <a:latin typeface="Calibri" panose="020F0502020204030204" pitchFamily="34" charset="0"/>
              </a:rPr>
              <a:t>Edeled</a:t>
            </a:r>
            <a:r>
              <a:rPr lang="en-US" altLang="en-US" sz="2000" dirty="0">
                <a:solidFill>
                  <a:schemeClr val="accent1"/>
                </a:solidFill>
                <a:latin typeface="Calibri" panose="020F0502020204030204" pitchFamily="34" charset="0"/>
              </a:rPr>
              <a:t>, Christopher </a:t>
            </a:r>
            <a:r>
              <a:rPr lang="en-US" altLang="en-US" sz="2000" dirty="0" err="1">
                <a:solidFill>
                  <a:schemeClr val="accent1"/>
                </a:solidFill>
                <a:latin typeface="Calibri" panose="020F0502020204030204" pitchFamily="34" charset="0"/>
              </a:rPr>
              <a:t>Jannotta</a:t>
            </a:r>
            <a:r>
              <a:rPr lang="en-US" altLang="en-US" sz="2000" dirty="0">
                <a:solidFill>
                  <a:schemeClr val="accent1"/>
                </a:solidFill>
                <a:latin typeface="Calibri" panose="020F0502020204030204" pitchFamily="34" charset="0"/>
              </a:rPr>
              <a:t>, and Joseph Orenstein, Eastport-South Manor HS</a:t>
            </a:r>
          </a:p>
        </p:txBody>
      </p:sp>
      <p:sp>
        <p:nvSpPr>
          <p:cNvPr id="67587" name="TextBox 3">
            <a:extLst>
              <a:ext uri="{FF2B5EF4-FFF2-40B4-BE49-F238E27FC236}">
                <a16:creationId xmlns:a16="http://schemas.microsoft.com/office/drawing/2014/main" xmlns="" id="{4ADB405F-9CC8-0448-9B88-BAA0A9C6775E}"/>
              </a:ext>
            </a:extLst>
          </p:cNvPr>
          <p:cNvSpPr txBox="1">
            <a:spLocks noChangeArrowheads="1"/>
          </p:cNvSpPr>
          <p:nvPr/>
        </p:nvSpPr>
        <p:spPr bwMode="auto">
          <a:xfrm>
            <a:off x="0" y="12192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000">
                <a:solidFill>
                  <a:schemeClr val="tx1"/>
                </a:solidFill>
                <a:latin typeface="Arial" panose="020B0604020202020204" pitchFamily="34" charset="0"/>
              </a:rPr>
              <a:t>DNA barcodes from individual crustaceans isolated with forceps and microscope.</a:t>
            </a:r>
          </a:p>
        </p:txBody>
      </p:sp>
      <p:sp>
        <p:nvSpPr>
          <p:cNvPr id="67588" name="Rectangle 4">
            <a:extLst>
              <a:ext uri="{FF2B5EF4-FFF2-40B4-BE49-F238E27FC236}">
                <a16:creationId xmlns:a16="http://schemas.microsoft.com/office/drawing/2014/main" xmlns="" id="{C202DF4B-88BB-4F40-90D7-C80665AF1E80}"/>
              </a:ext>
            </a:extLst>
          </p:cNvPr>
          <p:cNvSpPr>
            <a:spLocks noChangeArrowheads="1"/>
          </p:cNvSpPr>
          <p:nvPr/>
        </p:nvSpPr>
        <p:spPr bwMode="auto">
          <a:xfrm>
            <a:off x="7315200" y="19050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i="1">
                <a:solidFill>
                  <a:schemeClr val="tx1"/>
                </a:solidFill>
                <a:latin typeface="Arial" panose="020B0604020202020204" pitchFamily="34" charset="0"/>
              </a:rPr>
              <a:t>Cypridopsis sp.</a:t>
            </a:r>
            <a:r>
              <a:rPr lang="en-US" altLang="en-US" sz="1800">
                <a:solidFill>
                  <a:schemeClr val="tx1"/>
                </a:solidFill>
                <a:latin typeface="Arial" panose="020B0604020202020204" pitchFamily="34" charset="0"/>
              </a:rPr>
              <a:t> </a:t>
            </a:r>
          </a:p>
          <a:p>
            <a:pPr eaLnBrk="1" hangingPunct="1">
              <a:spcBef>
                <a:spcPct val="0"/>
              </a:spcBef>
              <a:buClrTx/>
              <a:buSzTx/>
              <a:buFontTx/>
              <a:buNone/>
            </a:pPr>
            <a:r>
              <a:rPr lang="en-US" altLang="en-US" sz="1800">
                <a:solidFill>
                  <a:schemeClr val="tx1"/>
                </a:solidFill>
                <a:latin typeface="Arial" panose="020B0604020202020204" pitchFamily="34" charset="0"/>
              </a:rPr>
              <a:t>&lt;0.5 mm</a:t>
            </a:r>
          </a:p>
        </p:txBody>
      </p:sp>
      <p:sp>
        <p:nvSpPr>
          <p:cNvPr id="67589" name="Rectangle 5">
            <a:extLst>
              <a:ext uri="{FF2B5EF4-FFF2-40B4-BE49-F238E27FC236}">
                <a16:creationId xmlns:a16="http://schemas.microsoft.com/office/drawing/2014/main" xmlns="" id="{86AF7AD5-A4DB-3949-B5B4-09A5E970A9AC}"/>
              </a:ext>
            </a:extLst>
          </p:cNvPr>
          <p:cNvSpPr>
            <a:spLocks noChangeArrowheads="1"/>
          </p:cNvSpPr>
          <p:nvPr/>
        </p:nvSpPr>
        <p:spPr bwMode="auto">
          <a:xfrm>
            <a:off x="1219200" y="1981200"/>
            <a:ext cx="167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i="1">
                <a:solidFill>
                  <a:schemeClr val="tx1"/>
                </a:solidFill>
                <a:latin typeface="Arial" panose="020B0604020202020204" pitchFamily="34" charset="0"/>
              </a:rPr>
              <a:t>Daphnia magna </a:t>
            </a:r>
          </a:p>
          <a:p>
            <a:pPr eaLnBrk="1" hangingPunct="1">
              <a:spcBef>
                <a:spcPct val="0"/>
              </a:spcBef>
              <a:buClrTx/>
              <a:buSzTx/>
              <a:buFontTx/>
              <a:buNone/>
            </a:pPr>
            <a:r>
              <a:rPr lang="en-US" altLang="en-US" sz="1800">
                <a:solidFill>
                  <a:schemeClr val="tx1"/>
                </a:solidFill>
                <a:latin typeface="Arial" panose="020B0604020202020204" pitchFamily="34" charset="0"/>
              </a:rPr>
              <a:t>~0.5  mm</a:t>
            </a:r>
          </a:p>
        </p:txBody>
      </p:sp>
      <p:pic>
        <p:nvPicPr>
          <p:cNvPr id="67590" name="Picture 4" descr="https://sampledb.dnalc.org/files/files/400-f3609b66178f06e099ea63d6f653cfac.jpg">
            <a:extLst>
              <a:ext uri="{FF2B5EF4-FFF2-40B4-BE49-F238E27FC236}">
                <a16:creationId xmlns:a16="http://schemas.microsoft.com/office/drawing/2014/main" xmlns="" id="{BD1B8702-E4AC-D848-B64D-55283795370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1828800"/>
            <a:ext cx="102393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6" descr="https://sampledb.dnalc.org/files/files/400-e01fd780dfb560e2864f92ad4b2e2ea5.jpg">
            <a:extLst>
              <a:ext uri="{FF2B5EF4-FFF2-40B4-BE49-F238E27FC236}">
                <a16:creationId xmlns:a16="http://schemas.microsoft.com/office/drawing/2014/main" xmlns="" id="{BD49FEDD-1ED3-7D4B-9BD7-83DD6D2BC6D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400" y="1828800"/>
            <a:ext cx="101441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descr="https://sampledb.dnalc.org/files/files/400-e3c74e8920e276861cf9db4afa090dda.jpg">
            <a:extLst>
              <a:ext uri="{FF2B5EF4-FFF2-40B4-BE49-F238E27FC236}">
                <a16:creationId xmlns:a16="http://schemas.microsoft.com/office/drawing/2014/main" xmlns="" id="{526F23C8-1E9A-DC4A-BDB8-C9CC65453EA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1828800"/>
            <a:ext cx="101441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Rectangle 17">
            <a:extLst>
              <a:ext uri="{FF2B5EF4-FFF2-40B4-BE49-F238E27FC236}">
                <a16:creationId xmlns:a16="http://schemas.microsoft.com/office/drawing/2014/main" xmlns="" id="{144C9169-245D-A84D-A243-AF32C15E6B8F}"/>
              </a:ext>
            </a:extLst>
          </p:cNvPr>
          <p:cNvSpPr>
            <a:spLocks noChangeArrowheads="1"/>
          </p:cNvSpPr>
          <p:nvPr/>
        </p:nvSpPr>
        <p:spPr bwMode="auto">
          <a:xfrm>
            <a:off x="4191000" y="1981200"/>
            <a:ext cx="2236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i="1">
                <a:solidFill>
                  <a:schemeClr val="tx1"/>
                </a:solidFill>
                <a:latin typeface="Arial" panose="020B0604020202020204" pitchFamily="34" charset="0"/>
              </a:rPr>
              <a:t>Physella acuta</a:t>
            </a:r>
          </a:p>
          <a:p>
            <a:pPr eaLnBrk="1" hangingPunct="1">
              <a:spcBef>
                <a:spcPct val="0"/>
              </a:spcBef>
              <a:buClrTx/>
              <a:buSzTx/>
              <a:buFontTx/>
              <a:buNone/>
            </a:pPr>
            <a:r>
              <a:rPr lang="en-US" altLang="en-US" sz="1800">
                <a:solidFill>
                  <a:schemeClr val="tx1"/>
                </a:solidFill>
                <a:latin typeface="Arial" panose="020B0604020202020204" pitchFamily="34" charset="0"/>
              </a:rPr>
              <a:t>~3 mm</a:t>
            </a:r>
          </a:p>
        </p:txBody>
      </p:sp>
      <p:pic>
        <p:nvPicPr>
          <p:cNvPr id="67594" name="Picture 9" descr="\\dnalcmedia\data\digital-camera-images\BLI-Symposium\BLI Symposium 2017\DSC_1396.JPG">
            <a:extLst>
              <a:ext uri="{FF2B5EF4-FFF2-40B4-BE49-F238E27FC236}">
                <a16:creationId xmlns:a16="http://schemas.microsoft.com/office/drawing/2014/main" xmlns="" id="{FF3C93C5-B6A4-8046-8894-4BFAFA52F87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513" y="3505200"/>
            <a:ext cx="2630487"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56839083-B910-3C4E-8F5C-87EC6045EFAF}"/>
              </a:ext>
            </a:extLst>
          </p:cNvPr>
          <p:cNvSpPr/>
          <p:nvPr/>
        </p:nvSpPr>
        <p:spPr>
          <a:xfrm>
            <a:off x="3048000" y="4038600"/>
            <a:ext cx="62484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eaLnBrk="1" hangingPunct="1">
              <a:defRPr/>
            </a:pPr>
            <a:endParaRPr lang="en-US"/>
          </a:p>
        </p:txBody>
      </p:sp>
      <p:sp>
        <p:nvSpPr>
          <p:cNvPr id="23" name="Rectangle 22">
            <a:extLst>
              <a:ext uri="{FF2B5EF4-FFF2-40B4-BE49-F238E27FC236}">
                <a16:creationId xmlns:a16="http://schemas.microsoft.com/office/drawing/2014/main" xmlns="" id="{B3C09F32-7F4D-9F4B-996A-38B616BC02DA}"/>
              </a:ext>
            </a:extLst>
          </p:cNvPr>
          <p:cNvSpPr/>
          <p:nvPr/>
        </p:nvSpPr>
        <p:spPr>
          <a:xfrm>
            <a:off x="3048000" y="4648200"/>
            <a:ext cx="6400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eaLnBrk="1" hangingPunct="1">
              <a:defRPr/>
            </a:pPr>
            <a:endParaRPr lang="en-US"/>
          </a:p>
        </p:txBody>
      </p:sp>
      <p:sp>
        <p:nvSpPr>
          <p:cNvPr id="24" name="Rectangle 23">
            <a:extLst>
              <a:ext uri="{FF2B5EF4-FFF2-40B4-BE49-F238E27FC236}">
                <a16:creationId xmlns:a16="http://schemas.microsoft.com/office/drawing/2014/main" xmlns="" id="{BEDE54C2-E99E-D247-9238-C1009CBC622A}"/>
              </a:ext>
            </a:extLst>
          </p:cNvPr>
          <p:cNvSpPr/>
          <p:nvPr/>
        </p:nvSpPr>
        <p:spPr>
          <a:xfrm>
            <a:off x="3124200" y="5715000"/>
            <a:ext cx="6477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eaLnBrk="1" hangingPunct="1">
              <a:defRPr/>
            </a:pPr>
            <a:endParaRPr lang="en-US"/>
          </a:p>
        </p:txBody>
      </p:sp>
    </p:spTree>
    <p:extLst>
      <p:ext uri="{BB962C8B-B14F-4D97-AF65-F5344CB8AC3E}">
        <p14:creationId xmlns:p14="http://schemas.microsoft.com/office/powerpoint/2010/main" val="13301993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4B38481-9203-5C4F-8CD4-DC7663F467CD}"/>
              </a:ext>
            </a:extLst>
          </p:cNvPr>
          <p:cNvSpPr/>
          <p:nvPr/>
        </p:nvSpPr>
        <p:spPr>
          <a:xfrm>
            <a:off x="457200" y="304800"/>
            <a:ext cx="8277225" cy="1292225"/>
          </a:xfrm>
          <a:prstGeom prst="rect">
            <a:avLst/>
          </a:prstGeom>
        </p:spPr>
        <p:txBody>
          <a:bodyPr lIns="91429" tIns="45715" rIns="91429" bIns="45715">
            <a:spAutoFit/>
          </a:bodyPr>
          <a:lstStyle/>
          <a:p>
            <a:pPr algn="ctr" eaLnBrk="1" hangingPunct="1">
              <a:spcAft>
                <a:spcPts val="1200"/>
              </a:spcAft>
              <a:buSzPct val="25000"/>
              <a:defRPr/>
            </a:pPr>
            <a:r>
              <a:rPr lang="en-US" sz="3200" dirty="0">
                <a:solidFill>
                  <a:schemeClr val="accent1"/>
                </a:solidFill>
                <a:latin typeface="Calibri"/>
                <a:ea typeface="Times New Roman"/>
                <a:cs typeface="Calibri"/>
                <a:sym typeface="Times New Roman"/>
              </a:rPr>
              <a:t>DNA Barcoding in the Bronx River (2017)</a:t>
            </a:r>
          </a:p>
          <a:p>
            <a:pPr algn="ctr" eaLnBrk="1" hangingPunct="1">
              <a:spcAft>
                <a:spcPts val="1200"/>
              </a:spcAft>
              <a:buSzPct val="25000"/>
              <a:defRPr/>
            </a:pPr>
            <a:endParaRPr lang="en-US" sz="3600" dirty="0">
              <a:solidFill>
                <a:schemeClr val="accent1">
                  <a:lumMod val="50000"/>
                </a:schemeClr>
              </a:solidFill>
              <a:latin typeface="Calibri"/>
              <a:ea typeface="Times New Roman"/>
              <a:cs typeface="Calibri"/>
              <a:sym typeface="Times New Roman"/>
            </a:endParaRPr>
          </a:p>
        </p:txBody>
      </p:sp>
      <p:pic>
        <p:nvPicPr>
          <p:cNvPr id="69634" name="Picture 4" descr="UBRP 2017 winner-cropped .jpg">
            <a:extLst>
              <a:ext uri="{FF2B5EF4-FFF2-40B4-BE49-F238E27FC236}">
                <a16:creationId xmlns:a16="http://schemas.microsoft.com/office/drawing/2014/main" xmlns="" id="{1ABC1F2E-D32C-074E-A467-B6227A26379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0200" y="2293938"/>
            <a:ext cx="199548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Shape 93">
            <a:extLst>
              <a:ext uri="{FF2B5EF4-FFF2-40B4-BE49-F238E27FC236}">
                <a16:creationId xmlns:a16="http://schemas.microsoft.com/office/drawing/2014/main" xmlns="" id="{28ECD8DD-E5AE-3C4F-9FC8-2E236AC0DD3D}"/>
              </a:ext>
            </a:extLst>
          </p:cNvPr>
          <p:cNvSpPr txBox="1">
            <a:spLocks noChangeArrowheads="1"/>
          </p:cNvSpPr>
          <p:nvPr/>
        </p:nvSpPr>
        <p:spPr bwMode="auto">
          <a:xfrm>
            <a:off x="228600" y="914400"/>
            <a:ext cx="87630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91414" rIns="91414" bIns="91414"/>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000" dirty="0">
                <a:solidFill>
                  <a:schemeClr val="accent1"/>
                </a:solidFill>
                <a:latin typeface="Calibri" panose="020F0502020204030204" pitchFamily="34" charset="0"/>
                <a:sym typeface="Times New Roman" panose="02020603050405020304" pitchFamily="18" charset="0"/>
              </a:rPr>
              <a:t>Jessica Fong Ng, High School for Construction Trades and Architecture; Lina Liu, Manhattan Center for Science and Mathematics; and Elizabeth Alter, York College</a:t>
            </a:r>
            <a:endParaRPr lang="en-US" altLang="en-US" sz="2000" baseline="30000" dirty="0">
              <a:solidFill>
                <a:schemeClr val="accent1"/>
              </a:solidFill>
              <a:latin typeface="Times New Roman" panose="02020603050405020304" pitchFamily="18" charset="0"/>
              <a:sym typeface="Times New Roman" panose="02020603050405020304" pitchFamily="18" charset="0"/>
            </a:endParaRPr>
          </a:p>
        </p:txBody>
      </p:sp>
      <p:pic>
        <p:nvPicPr>
          <p:cNvPr id="69636" name="Shape 101" descr="Evolutionary Tree COI.png">
            <a:extLst>
              <a:ext uri="{FF2B5EF4-FFF2-40B4-BE49-F238E27FC236}">
                <a16:creationId xmlns:a16="http://schemas.microsoft.com/office/drawing/2014/main" xmlns="" id="{7C7C9DF3-E9B9-4A43-B8D0-43E60E43FEDF}"/>
              </a:ext>
            </a:extLst>
          </p:cNvPr>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62200" y="2217738"/>
            <a:ext cx="2062163"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13">
            <a:extLst>
              <a:ext uri="{FF2B5EF4-FFF2-40B4-BE49-F238E27FC236}">
                <a16:creationId xmlns:a16="http://schemas.microsoft.com/office/drawing/2014/main" xmlns="" id="{95685B92-DB00-1A40-93CB-C1C759603B74}"/>
              </a:ext>
            </a:extLst>
          </p:cNvPr>
          <p:cNvSpPr txBox="1">
            <a:spLocks noChangeArrowheads="1"/>
          </p:cNvSpPr>
          <p:nvPr/>
        </p:nvSpPr>
        <p:spPr bwMode="auto">
          <a:xfrm>
            <a:off x="1981200" y="5562600"/>
            <a:ext cx="541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Arial" panose="020B0604020202020204" pitchFamily="34" charset="0"/>
              </a:rPr>
              <a:t>Identified one unknown sample as </a:t>
            </a:r>
            <a:r>
              <a:rPr lang="en-US" altLang="en-US" sz="1800" b="1">
                <a:solidFill>
                  <a:schemeClr val="tx1"/>
                </a:solidFill>
                <a:latin typeface="Arial" panose="020B0604020202020204" pitchFamily="34" charset="0"/>
              </a:rPr>
              <a:t>American Plaice, </a:t>
            </a:r>
            <a:r>
              <a:rPr lang="en-US" altLang="en-US" sz="1800">
                <a:solidFill>
                  <a:schemeClr val="tx1"/>
                </a:solidFill>
                <a:latin typeface="Arial" panose="020B0604020202020204" pitchFamily="34" charset="0"/>
              </a:rPr>
              <a:t>a species that is not known to occur in the Bronx River. </a:t>
            </a:r>
          </a:p>
        </p:txBody>
      </p:sp>
      <p:graphicFrame>
        <p:nvGraphicFramePr>
          <p:cNvPr id="15" name="Shape 108">
            <a:extLst>
              <a:ext uri="{FF2B5EF4-FFF2-40B4-BE49-F238E27FC236}">
                <a16:creationId xmlns:a16="http://schemas.microsoft.com/office/drawing/2014/main" xmlns="" id="{0D6DB4F0-3874-E245-8939-9CB86CC0A778}"/>
              </a:ext>
            </a:extLst>
          </p:cNvPr>
          <p:cNvGraphicFramePr>
            <a:graphicFrameLocks noGrp="1"/>
          </p:cNvGraphicFramePr>
          <p:nvPr/>
        </p:nvGraphicFramePr>
        <p:xfrm>
          <a:off x="4495800" y="2209800"/>
          <a:ext cx="4502150" cy="3451227"/>
        </p:xfrm>
        <a:graphic>
          <a:graphicData uri="http://schemas.openxmlformats.org/drawingml/2006/table">
            <a:tbl>
              <a:tblPr/>
              <a:tblGrid>
                <a:gridCol w="855663">
                  <a:extLst>
                    <a:ext uri="{9D8B030D-6E8A-4147-A177-3AD203B41FA5}">
                      <a16:colId xmlns:a16="http://schemas.microsoft.com/office/drawing/2014/main" xmlns="" val="4264087445"/>
                    </a:ext>
                  </a:extLst>
                </a:gridCol>
                <a:gridCol w="1638300">
                  <a:extLst>
                    <a:ext uri="{9D8B030D-6E8A-4147-A177-3AD203B41FA5}">
                      <a16:colId xmlns:a16="http://schemas.microsoft.com/office/drawing/2014/main" xmlns="" val="1564621608"/>
                    </a:ext>
                  </a:extLst>
                </a:gridCol>
                <a:gridCol w="1090612">
                  <a:extLst>
                    <a:ext uri="{9D8B030D-6E8A-4147-A177-3AD203B41FA5}">
                      <a16:colId xmlns:a16="http://schemas.microsoft.com/office/drawing/2014/main" xmlns="" val="2141039458"/>
                    </a:ext>
                  </a:extLst>
                </a:gridCol>
                <a:gridCol w="917575">
                  <a:extLst>
                    <a:ext uri="{9D8B030D-6E8A-4147-A177-3AD203B41FA5}">
                      <a16:colId xmlns:a16="http://schemas.microsoft.com/office/drawing/2014/main" xmlns="" val="3871078873"/>
                    </a:ext>
                  </a:extLst>
                </a:gridCol>
              </a:tblGrid>
              <a:tr h="304800">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Sample ID</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Sequence 5’ → 3’</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Common Name</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Scientific Name</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24269933"/>
                  </a:ext>
                </a:extLst>
              </a:tr>
              <a:tr h="547688">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 09_Pumpkin Seed</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CAGAGCTCAGTCAACCCGGCGCCCTCCTTGGGGATGACCAAA</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 Pumpkin Seed</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Lepomis gibbosus</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396938013"/>
                  </a:ext>
                </a:extLst>
              </a:tr>
              <a:tr h="687387">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 04_Large Unknown Fish</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CTTAGTCAACCCGGATCACTTCTAGGTGATGACCAAATTTAC</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 Goldfish Carassius      auratus OR</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 Prussian Carp</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Carassius auratus</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OR</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Carassius gibelio</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574141607"/>
                  </a:ext>
                </a:extLst>
              </a:tr>
              <a:tr h="407988">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 04B_Small Unknown Fish</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TGGATCACTCTTAGGAGATGACCAGATTTATAATGTTATCGTC</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Eastern blacknose dace</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Rhinichthys atratulus</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4282295295"/>
                  </a:ext>
                </a:extLst>
              </a:tr>
              <a:tr h="407988">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 08_Common Carp</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GGTCGCTTCTAGGTGATGACCAAATTTATAACGTTATCGTCA</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 Common carp      Cyprinus carpio</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Cyprinus carpio</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2540717706"/>
                  </a:ext>
                </a:extLst>
              </a:tr>
              <a:tr h="547688">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 80_Unknown Flounder</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GCAGAACTCAGCCAACCCGGGGCTCTCCTGGGAGACGATCAA</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 American Plaice</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Hippoglossoides platessoides </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116141708"/>
                  </a:ext>
                </a:extLst>
              </a:tr>
              <a:tr h="547688">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 81_Butterfish</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CTGAACTAAACCAACCAGGCGCCCTTCTTGGGGACGACCAGA</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 Butterfish</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ts val="800"/>
                        </a:spcBef>
                        <a:buClr>
                          <a:srgbClr val="000000"/>
                        </a:buClr>
                        <a:buSzPct val="100000"/>
                        <a:buFont typeface="Times New Roman" panose="02020603050405020304" pitchFamily="18" charset="0"/>
                        <a:defRPr sz="2800">
                          <a:solidFill>
                            <a:srgbClr val="000000"/>
                          </a:solidFill>
                          <a:latin typeface="Georgia" panose="02040502050405020303" pitchFamily="18" charset="0"/>
                          <a:ea typeface="ＭＳ Ｐゴシック" panose="020B0600070205080204" pitchFamily="34" charset="-128"/>
                        </a:defRPr>
                      </a:lvl1pPr>
                      <a:lvl2pPr marL="742950" indent="-285750" defTabSz="457200" eaLnBrk="0" hangingPunct="0">
                        <a:spcBef>
                          <a:spcPts val="7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defRPr>
                      </a:lvl2pPr>
                      <a:lvl3pPr marL="1143000" indent="-228600" defTabSz="457200" eaLnBrk="0" hangingPunct="0">
                        <a:spcBef>
                          <a:spcPts val="6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defRPr>
                      </a:lvl3pPr>
                      <a:lvl4pPr marL="16002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4pPr>
                      <a:lvl5pPr marL="2057400" indent="-228600" defTabSz="457200" eaLnBrk="0" hangingPunct="0">
                        <a:spcBef>
                          <a:spcPts val="500"/>
                        </a:spcBef>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ＭＳ Ｐゴシック"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Peprilus triacanthus</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sym typeface="Times New Roman" panose="02020603050405020304" pitchFamily="18" charset="0"/>
                        </a:rPr>
                        <a:t> </a:t>
                      </a:r>
                    </a:p>
                  </a:txBody>
                  <a:tcPr marL="63508" marR="63508" marT="63513" marB="635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771828429"/>
                  </a:ext>
                </a:extLst>
              </a:tr>
            </a:tbl>
          </a:graphicData>
        </a:graphic>
      </p:graphicFrame>
      <p:sp>
        <p:nvSpPr>
          <p:cNvPr id="16" name="Rectangle 15">
            <a:extLst>
              <a:ext uri="{FF2B5EF4-FFF2-40B4-BE49-F238E27FC236}">
                <a16:creationId xmlns:a16="http://schemas.microsoft.com/office/drawing/2014/main" xmlns="" id="{73B9E5F8-16F3-1347-9D0D-9FF2DD496881}"/>
              </a:ext>
            </a:extLst>
          </p:cNvPr>
          <p:cNvSpPr>
            <a:spLocks noChangeArrowheads="1"/>
          </p:cNvSpPr>
          <p:nvPr/>
        </p:nvSpPr>
        <p:spPr bwMode="auto">
          <a:xfrm>
            <a:off x="4451350" y="4281488"/>
            <a:ext cx="4589463" cy="428625"/>
          </a:xfrm>
          <a:prstGeom prst="rect">
            <a:avLst/>
          </a:prstGeom>
          <a:noFill/>
          <a:ln w="381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lIns="91429" tIns="45715" rIns="91429" bIns="45715" anchor="ctr"/>
          <a:lstStyle/>
          <a:p>
            <a:pPr algn="ctr" eaLnBrk="1" hangingPunct="1">
              <a:defRPr/>
            </a:pPr>
            <a:endParaRPr lang="en-US">
              <a:solidFill>
                <a:schemeClr val="lt1"/>
              </a:solidFill>
              <a:latin typeface="+mn-lt"/>
              <a:ea typeface="+mn-ea"/>
            </a:endParaRPr>
          </a:p>
        </p:txBody>
      </p:sp>
      <p:pic>
        <p:nvPicPr>
          <p:cNvPr id="69681" name="Picture 2">
            <a:extLst>
              <a:ext uri="{FF2B5EF4-FFF2-40B4-BE49-F238E27FC236}">
                <a16:creationId xmlns:a16="http://schemas.microsoft.com/office/drawing/2014/main" xmlns="" id="{FA469BAF-EAA5-6C43-9D8D-F254A6C1DD9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2217738"/>
            <a:ext cx="5302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2" name="Picture 8">
            <a:extLst>
              <a:ext uri="{FF2B5EF4-FFF2-40B4-BE49-F238E27FC236}">
                <a16:creationId xmlns:a16="http://schemas.microsoft.com/office/drawing/2014/main" xmlns="" id="{312D8E7D-CAC9-F94F-957C-E5EAD8174EA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86200" y="2903538"/>
            <a:ext cx="506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3" name="Picture 10">
            <a:extLst>
              <a:ext uri="{FF2B5EF4-FFF2-40B4-BE49-F238E27FC236}">
                <a16:creationId xmlns:a16="http://schemas.microsoft.com/office/drawing/2014/main" xmlns="" id="{2EFA14DD-B158-6444-B87D-90CC32586E2A}"/>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10000" y="5113338"/>
            <a:ext cx="581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4" name="Picture 27">
            <a:extLst>
              <a:ext uri="{FF2B5EF4-FFF2-40B4-BE49-F238E27FC236}">
                <a16:creationId xmlns:a16="http://schemas.microsoft.com/office/drawing/2014/main" xmlns="" id="{D728A22C-2415-5045-BA70-53B2F99DD418}"/>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86200" y="4503738"/>
            <a:ext cx="5365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5" name="Shape 99">
            <a:extLst>
              <a:ext uri="{FF2B5EF4-FFF2-40B4-BE49-F238E27FC236}">
                <a16:creationId xmlns:a16="http://schemas.microsoft.com/office/drawing/2014/main" xmlns="" id="{B9ED28EB-67F3-C647-8EA9-DD6A62A5E6ED}"/>
              </a:ext>
            </a:extLst>
          </p:cNvPr>
          <p:cNvPicPr preferRelativeResize="0">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86200" y="3970338"/>
            <a:ext cx="546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6" name="Picture 32">
            <a:extLst>
              <a:ext uri="{FF2B5EF4-FFF2-40B4-BE49-F238E27FC236}">
                <a16:creationId xmlns:a16="http://schemas.microsoft.com/office/drawing/2014/main" xmlns="" id="{AF42656E-C701-1442-89E1-2666D4BE4FEF}"/>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657600" y="3436938"/>
            <a:ext cx="762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F98A8ED8-42E3-B04A-BCE9-2A2A3BED8188}"/>
              </a:ext>
            </a:extLst>
          </p:cNvPr>
          <p:cNvSpPr/>
          <p:nvPr/>
        </p:nvSpPr>
        <p:spPr>
          <a:xfrm>
            <a:off x="250825" y="3970338"/>
            <a:ext cx="2339975" cy="368300"/>
          </a:xfrm>
          <a:prstGeom prst="rect">
            <a:avLst/>
          </a:prstGeom>
        </p:spPr>
        <p:txBody>
          <a:bodyPr wrap="none" lIns="91429" tIns="45715" rIns="91429" bIns="45715">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a:solidFill>
                  <a:srgbClr val="984807"/>
                </a:solidFill>
                <a:effectLst>
                  <a:outerShdw blurRad="38100" dist="38100" dir="2700000" algn="tl">
                    <a:srgbClr val="000000"/>
                  </a:outerShdw>
                </a:effectLst>
                <a:latin typeface="Calibri" panose="020F0502020204030204" pitchFamily="34" charset="0"/>
              </a:rPr>
              <a:t>2017 UBRP Best Poster</a:t>
            </a:r>
          </a:p>
        </p:txBody>
      </p:sp>
    </p:spTree>
    <p:extLst>
      <p:ext uri="{BB962C8B-B14F-4D97-AF65-F5344CB8AC3E}">
        <p14:creationId xmlns:p14="http://schemas.microsoft.com/office/powerpoint/2010/main" val="23996960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xmlns="" id="{89A6B520-BF3D-1848-83C9-60B7003E2BBE}"/>
              </a:ext>
            </a:extLst>
          </p:cNvPr>
          <p:cNvSpPr>
            <a:spLocks noGrp="1" noChangeArrowheads="1"/>
          </p:cNvSpPr>
          <p:nvPr>
            <p:ph type="title" idx="4294967295"/>
          </p:nvPr>
        </p:nvSpPr>
        <p:spPr>
          <a:xfrm>
            <a:off x="0" y="228600"/>
            <a:ext cx="9144000" cy="1143000"/>
          </a:xfrm>
        </p:spPr>
        <p:txBody>
          <a:bodyPr/>
          <a:lstStyle/>
          <a:p>
            <a:pPr eaLnBrk="1" hangingPunct="1"/>
            <a:r>
              <a:rPr lang="en-US" altLang="en-US" sz="3600" dirty="0">
                <a:solidFill>
                  <a:schemeClr val="accent1"/>
                </a:solidFill>
                <a:latin typeface="Calibri" panose="020F0502020204030204" pitchFamily="34" charset="0"/>
              </a:rPr>
              <a:t>Ant Diversity in a Bronx Park </a:t>
            </a:r>
            <a:r>
              <a:rPr lang="en-US" altLang="en-US" dirty="0">
                <a:solidFill>
                  <a:schemeClr val="accent1"/>
                </a:solidFill>
                <a:latin typeface="Calibri" panose="020F0502020204030204" pitchFamily="34" charset="0"/>
              </a:rPr>
              <a:t/>
            </a:r>
            <a:br>
              <a:rPr lang="en-US" altLang="en-US" dirty="0">
                <a:solidFill>
                  <a:schemeClr val="accent1"/>
                </a:solidFill>
                <a:latin typeface="Calibri" panose="020F0502020204030204" pitchFamily="34" charset="0"/>
              </a:rPr>
            </a:br>
            <a:r>
              <a:rPr lang="en-US" altLang="en-US" sz="2400" dirty="0">
                <a:solidFill>
                  <a:schemeClr val="accent1"/>
                </a:solidFill>
                <a:latin typeface="Calibri" panose="020F0502020204030204" pitchFamily="34" charset="0"/>
              </a:rPr>
              <a:t>2012-14</a:t>
            </a:r>
          </a:p>
        </p:txBody>
      </p:sp>
      <p:pic>
        <p:nvPicPr>
          <p:cNvPr id="71682" name="Picture 2" descr="G:\Sloan Foundation DNA Barcoding 2010\Urban Barcode Project\Presentations\dnasubway-photo\DSC_0634.JPG">
            <a:extLst>
              <a:ext uri="{FF2B5EF4-FFF2-40B4-BE49-F238E27FC236}">
                <a16:creationId xmlns:a16="http://schemas.microsoft.com/office/drawing/2014/main" xmlns="" id="{662D3751-0FB5-8D43-ADF9-83288E99A3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1600200"/>
            <a:ext cx="7608888"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xmlns="" id="{BA8DEC8D-556E-F34C-A075-27369EEF916F}"/>
              </a:ext>
            </a:extLst>
          </p:cNvPr>
          <p:cNvSpPr>
            <a:spLocks noChangeArrowheads="1"/>
          </p:cNvSpPr>
          <p:nvPr/>
        </p:nvSpPr>
        <p:spPr bwMode="auto">
          <a:xfrm>
            <a:off x="4883150" y="3657600"/>
            <a:ext cx="1404938" cy="1450975"/>
          </a:xfrm>
          <a:prstGeom prst="ellipse">
            <a:avLst/>
          </a:prstGeom>
          <a:noFill/>
          <a:ln w="5715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eaLnBrk="1" hangingPunct="1">
              <a:defRPr/>
            </a:pPr>
            <a:endParaRPr lang="en-US" sz="2400">
              <a:solidFill>
                <a:prstClr val="white"/>
              </a:solidFill>
              <a:latin typeface="Calibri"/>
              <a:ea typeface="+mn-ea"/>
            </a:endParaRPr>
          </a:p>
        </p:txBody>
      </p:sp>
    </p:spTree>
    <p:extLst>
      <p:ext uri="{BB962C8B-B14F-4D97-AF65-F5344CB8AC3E}">
        <p14:creationId xmlns:p14="http://schemas.microsoft.com/office/powerpoint/2010/main" val="3061044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xmlns="" id="{F00D03CA-3F40-FD44-ADC4-F757F10510A1}"/>
              </a:ext>
            </a:extLst>
          </p:cNvPr>
          <p:cNvSpPr>
            <a:spLocks noGrp="1" noChangeArrowheads="1"/>
          </p:cNvSpPr>
          <p:nvPr>
            <p:ph type="title" idx="4294967295"/>
          </p:nvPr>
        </p:nvSpPr>
        <p:spPr>
          <a:xfrm>
            <a:off x="0" y="228600"/>
            <a:ext cx="9144000" cy="1143000"/>
          </a:xfrm>
        </p:spPr>
        <p:txBody>
          <a:bodyPr/>
          <a:lstStyle/>
          <a:p>
            <a:pPr eaLnBrk="1" hangingPunct="1"/>
            <a:r>
              <a:rPr lang="en-US" altLang="en-US" sz="3600" dirty="0">
                <a:solidFill>
                  <a:schemeClr val="accent1"/>
                </a:solidFill>
                <a:latin typeface="Calibri" panose="020F0502020204030204" pitchFamily="34" charset="0"/>
              </a:rPr>
              <a:t>Ant Diversity in a Bronx Park </a:t>
            </a:r>
            <a:r>
              <a:rPr lang="en-US" altLang="en-US" dirty="0">
                <a:solidFill>
                  <a:schemeClr val="accent1"/>
                </a:solidFill>
                <a:latin typeface="Calibri" panose="020F0502020204030204" pitchFamily="34" charset="0"/>
              </a:rPr>
              <a:t/>
            </a:r>
            <a:br>
              <a:rPr lang="en-US" altLang="en-US" dirty="0">
                <a:solidFill>
                  <a:schemeClr val="accent1"/>
                </a:solidFill>
                <a:latin typeface="Calibri" panose="020F0502020204030204" pitchFamily="34" charset="0"/>
              </a:rPr>
            </a:br>
            <a:r>
              <a:rPr lang="en-US" altLang="en-US" sz="2800" dirty="0">
                <a:solidFill>
                  <a:schemeClr val="accent1"/>
                </a:solidFill>
                <a:latin typeface="Calibri" panose="020F0502020204030204" pitchFamily="34" charset="0"/>
              </a:rPr>
              <a:t>2012-14</a:t>
            </a:r>
          </a:p>
        </p:txBody>
      </p:sp>
      <p:pic>
        <p:nvPicPr>
          <p:cNvPr id="72706" name="Picture 4">
            <a:extLst>
              <a:ext uri="{FF2B5EF4-FFF2-40B4-BE49-F238E27FC236}">
                <a16:creationId xmlns:a16="http://schemas.microsoft.com/office/drawing/2014/main" xmlns="" id="{75988B24-AE03-6248-823C-2E4F2757312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78038" y="1530350"/>
            <a:ext cx="2560637"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6">
            <a:extLst>
              <a:ext uri="{FF2B5EF4-FFF2-40B4-BE49-F238E27FC236}">
                <a16:creationId xmlns:a16="http://schemas.microsoft.com/office/drawing/2014/main" xmlns="" id="{15B6CF59-1D09-4A4E-B4C7-8D3DF551D1E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52988" y="1530350"/>
            <a:ext cx="2308225"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8">
            <a:extLst>
              <a:ext uri="{FF2B5EF4-FFF2-40B4-BE49-F238E27FC236}">
                <a16:creationId xmlns:a16="http://schemas.microsoft.com/office/drawing/2014/main" xmlns="" id="{53E45D3D-1A6F-0F44-8155-47BFF275C7B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30388" y="4470400"/>
            <a:ext cx="568801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26106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52B2B3F8-4360-DB42-9BA2-897AFACCA6B8}"/>
              </a:ext>
            </a:extLst>
          </p:cNvPr>
          <p:cNvSpPr/>
          <p:nvPr/>
        </p:nvSpPr>
        <p:spPr>
          <a:xfrm>
            <a:off x="60325" y="5688013"/>
            <a:ext cx="9144000" cy="461962"/>
          </a:xfrm>
          <a:prstGeom prst="rect">
            <a:avLst/>
          </a:prstGeom>
        </p:spPr>
        <p:txBody>
          <a:bodyPr>
            <a:spAutoFit/>
          </a:bodyPr>
          <a:lstStyle/>
          <a:p>
            <a:pPr algn="ctr" eaLnBrk="1" fontAlgn="auto" hangingPunct="1">
              <a:spcBef>
                <a:spcPts val="0"/>
              </a:spcBef>
              <a:spcAft>
                <a:spcPts val="0"/>
              </a:spcAft>
              <a:defRPr/>
            </a:pPr>
            <a:r>
              <a:rPr lang="en-US" sz="2400" dirty="0">
                <a:solidFill>
                  <a:prstClr val="black"/>
                </a:solidFill>
                <a:latin typeface="Calibri"/>
                <a:ea typeface="+mn-ea"/>
              </a:rPr>
              <a:t>Seven different species were identified using DNA </a:t>
            </a:r>
            <a:r>
              <a:rPr lang="en-US" sz="2400" dirty="0">
                <a:solidFill>
                  <a:prstClr val="black"/>
                </a:solidFill>
                <a:latin typeface="Calibri"/>
                <a:ea typeface="ＭＳ Ｐゴシック" charset="0"/>
              </a:rPr>
              <a:t>b</a:t>
            </a:r>
            <a:r>
              <a:rPr lang="en-US" sz="2400" dirty="0">
                <a:solidFill>
                  <a:prstClr val="black"/>
                </a:solidFill>
                <a:latin typeface="Calibri"/>
                <a:ea typeface="+mn-ea"/>
              </a:rPr>
              <a:t>arcodes</a:t>
            </a:r>
          </a:p>
        </p:txBody>
      </p:sp>
      <p:pic>
        <p:nvPicPr>
          <p:cNvPr id="73730" name="Picture 7">
            <a:extLst>
              <a:ext uri="{FF2B5EF4-FFF2-40B4-BE49-F238E27FC236}">
                <a16:creationId xmlns:a16="http://schemas.microsoft.com/office/drawing/2014/main" xmlns="" id="{7930472B-290F-5A40-9DAD-047F853D9C6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87475" y="1822450"/>
            <a:ext cx="14478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8">
            <a:extLst>
              <a:ext uri="{FF2B5EF4-FFF2-40B4-BE49-F238E27FC236}">
                <a16:creationId xmlns:a16="http://schemas.microsoft.com/office/drawing/2014/main" xmlns="" id="{493FE897-66C4-4946-9789-2CEF5D59FCA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24250" y="1825625"/>
            <a:ext cx="17113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9">
            <a:extLst>
              <a:ext uri="{FF2B5EF4-FFF2-40B4-BE49-F238E27FC236}">
                <a16:creationId xmlns:a16="http://schemas.microsoft.com/office/drawing/2014/main" xmlns="" id="{36DD0354-F2C0-A743-AA97-675C3C4A2D8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26163" y="1857375"/>
            <a:ext cx="1611312"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3" name="Group 10">
            <a:extLst>
              <a:ext uri="{FF2B5EF4-FFF2-40B4-BE49-F238E27FC236}">
                <a16:creationId xmlns:a16="http://schemas.microsoft.com/office/drawing/2014/main" xmlns="" id="{F47A506B-EF82-CB47-B039-980A37E829F2}"/>
              </a:ext>
            </a:extLst>
          </p:cNvPr>
          <p:cNvGrpSpPr>
            <a:grpSpLocks/>
          </p:cNvGrpSpPr>
          <p:nvPr/>
        </p:nvGrpSpPr>
        <p:grpSpPr bwMode="auto">
          <a:xfrm>
            <a:off x="87313" y="3433763"/>
            <a:ext cx="9056687" cy="1889125"/>
            <a:chOff x="28566" y="4026535"/>
            <a:chExt cx="9056412" cy="1889975"/>
          </a:xfrm>
        </p:grpSpPr>
        <p:grpSp>
          <p:nvGrpSpPr>
            <p:cNvPr id="73740" name="Group 14">
              <a:extLst>
                <a:ext uri="{FF2B5EF4-FFF2-40B4-BE49-F238E27FC236}">
                  <a16:creationId xmlns:a16="http://schemas.microsoft.com/office/drawing/2014/main" xmlns="" id="{83025192-9687-C546-B958-0DB900C1D8A2}"/>
                </a:ext>
              </a:extLst>
            </p:cNvPr>
            <p:cNvGrpSpPr>
              <a:grpSpLocks/>
            </p:cNvGrpSpPr>
            <p:nvPr/>
          </p:nvGrpSpPr>
          <p:grpSpPr bwMode="auto">
            <a:xfrm>
              <a:off x="68523" y="4026535"/>
              <a:ext cx="9016455" cy="1585819"/>
              <a:chOff x="184081" y="4509941"/>
              <a:chExt cx="9016455" cy="1585819"/>
            </a:xfrm>
          </p:grpSpPr>
          <p:pic>
            <p:nvPicPr>
              <p:cNvPr id="73746" name="Picture 20">
                <a:extLst>
                  <a:ext uri="{FF2B5EF4-FFF2-40B4-BE49-F238E27FC236}">
                    <a16:creationId xmlns:a16="http://schemas.microsoft.com/office/drawing/2014/main" xmlns="" id="{A6702B02-5875-314B-B680-A05339E5103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4081" y="4511170"/>
                <a:ext cx="2265089" cy="158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Picture 21">
                <a:extLst>
                  <a:ext uri="{FF2B5EF4-FFF2-40B4-BE49-F238E27FC236}">
                    <a16:creationId xmlns:a16="http://schemas.microsoft.com/office/drawing/2014/main" xmlns="" id="{AD82F74B-CC89-C148-97A4-1AA0FF0D5A45}"/>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74593" y="4509942"/>
                <a:ext cx="2371315" cy="158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8" name="Picture 22">
                <a:extLst>
                  <a:ext uri="{FF2B5EF4-FFF2-40B4-BE49-F238E27FC236}">
                    <a16:creationId xmlns:a16="http://schemas.microsoft.com/office/drawing/2014/main" xmlns="" id="{6C26C04E-63D1-A44D-A16A-2A2D885CC72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22390" y="4509942"/>
                <a:ext cx="2366951" cy="158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23">
                <a:extLst>
                  <a:ext uri="{FF2B5EF4-FFF2-40B4-BE49-F238E27FC236}">
                    <a16:creationId xmlns:a16="http://schemas.microsoft.com/office/drawing/2014/main" xmlns="" id="{C8846799-6439-6B42-B418-E5CAFA520142}"/>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68341" y="4509941"/>
                <a:ext cx="2132195" cy="158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741" name="Group 15">
              <a:extLst>
                <a:ext uri="{FF2B5EF4-FFF2-40B4-BE49-F238E27FC236}">
                  <a16:creationId xmlns:a16="http://schemas.microsoft.com/office/drawing/2014/main" xmlns="" id="{A11BE753-DC94-F64A-A45B-BBD16BB4A8F5}"/>
                </a:ext>
              </a:extLst>
            </p:cNvPr>
            <p:cNvGrpSpPr>
              <a:grpSpLocks/>
            </p:cNvGrpSpPr>
            <p:nvPr/>
          </p:nvGrpSpPr>
          <p:grpSpPr bwMode="auto">
            <a:xfrm>
              <a:off x="28566" y="5543228"/>
              <a:ext cx="9016455" cy="373282"/>
              <a:chOff x="68523" y="6095759"/>
              <a:chExt cx="9016455" cy="373282"/>
            </a:xfrm>
          </p:grpSpPr>
          <p:sp>
            <p:nvSpPr>
              <p:cNvPr id="73742" name="TextBox 16">
                <a:extLst>
                  <a:ext uri="{FF2B5EF4-FFF2-40B4-BE49-F238E27FC236}">
                    <a16:creationId xmlns:a16="http://schemas.microsoft.com/office/drawing/2014/main" xmlns="" id="{886E81B1-CEF2-674F-BCF3-B1619D2309D1}"/>
                  </a:ext>
                </a:extLst>
              </p:cNvPr>
              <p:cNvSpPr txBox="1">
                <a:spLocks noChangeArrowheads="1"/>
              </p:cNvSpPr>
              <p:nvPr/>
            </p:nvSpPr>
            <p:spPr bwMode="auto">
              <a:xfrm>
                <a:off x="68523" y="6098875"/>
                <a:ext cx="2190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800" i="1">
                    <a:solidFill>
                      <a:schemeClr val="tx1"/>
                    </a:solidFill>
                    <a:latin typeface="Arial" panose="020B0604020202020204" pitchFamily="34" charset="0"/>
                  </a:rPr>
                  <a:t>C. pennsylvanicus</a:t>
                </a:r>
              </a:p>
            </p:txBody>
          </p:sp>
          <p:sp>
            <p:nvSpPr>
              <p:cNvPr id="73743" name="TextBox 17">
                <a:extLst>
                  <a:ext uri="{FF2B5EF4-FFF2-40B4-BE49-F238E27FC236}">
                    <a16:creationId xmlns:a16="http://schemas.microsoft.com/office/drawing/2014/main" xmlns="" id="{6787574A-3F3A-3B4F-9C9A-D6C51F0FED6A}"/>
                  </a:ext>
                </a:extLst>
              </p:cNvPr>
              <p:cNvSpPr txBox="1">
                <a:spLocks noChangeArrowheads="1"/>
              </p:cNvSpPr>
              <p:nvPr/>
            </p:nvSpPr>
            <p:spPr bwMode="auto">
              <a:xfrm>
                <a:off x="2259035" y="6099709"/>
                <a:ext cx="23713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800" i="1">
                    <a:solidFill>
                      <a:schemeClr val="tx1"/>
                    </a:solidFill>
                    <a:latin typeface="Arial" panose="020B0604020202020204" pitchFamily="34" charset="0"/>
                  </a:rPr>
                  <a:t>L. alienus</a:t>
                </a:r>
              </a:p>
            </p:txBody>
          </p:sp>
          <p:sp>
            <p:nvSpPr>
              <p:cNvPr id="73744" name="TextBox 18">
                <a:extLst>
                  <a:ext uri="{FF2B5EF4-FFF2-40B4-BE49-F238E27FC236}">
                    <a16:creationId xmlns:a16="http://schemas.microsoft.com/office/drawing/2014/main" xmlns="" id="{5DF5A820-7656-744D-A7D0-B7A19A4E6E1A}"/>
                  </a:ext>
                </a:extLst>
              </p:cNvPr>
              <p:cNvSpPr txBox="1">
                <a:spLocks noChangeArrowheads="1"/>
              </p:cNvSpPr>
              <p:nvPr/>
            </p:nvSpPr>
            <p:spPr bwMode="auto">
              <a:xfrm>
                <a:off x="6952783" y="6095759"/>
                <a:ext cx="2132195" cy="37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800" i="1">
                    <a:solidFill>
                      <a:schemeClr val="tx1"/>
                    </a:solidFill>
                    <a:latin typeface="Arial" panose="020B0604020202020204" pitchFamily="34" charset="0"/>
                  </a:rPr>
                  <a:t>M. floricola</a:t>
                </a:r>
              </a:p>
            </p:txBody>
          </p:sp>
          <p:sp>
            <p:nvSpPr>
              <p:cNvPr id="73745" name="TextBox 19">
                <a:extLst>
                  <a:ext uri="{FF2B5EF4-FFF2-40B4-BE49-F238E27FC236}">
                    <a16:creationId xmlns:a16="http://schemas.microsoft.com/office/drawing/2014/main" xmlns="" id="{D2A2A0AD-6FBB-CF47-871E-4F3A2C52E9B3}"/>
                  </a:ext>
                </a:extLst>
              </p:cNvPr>
              <p:cNvSpPr txBox="1">
                <a:spLocks noChangeArrowheads="1"/>
              </p:cNvSpPr>
              <p:nvPr/>
            </p:nvSpPr>
            <p:spPr bwMode="auto">
              <a:xfrm>
                <a:off x="4630350" y="6095760"/>
                <a:ext cx="2343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800" i="1">
                    <a:solidFill>
                      <a:schemeClr val="tx1"/>
                    </a:solidFill>
                    <a:latin typeface="Arial" panose="020B0604020202020204" pitchFamily="34" charset="0"/>
                  </a:rPr>
                  <a:t>F.  fusca</a:t>
                </a:r>
              </a:p>
            </p:txBody>
          </p:sp>
        </p:grpSp>
      </p:grpSp>
      <p:sp>
        <p:nvSpPr>
          <p:cNvPr id="73734" name="TextBox 24">
            <a:extLst>
              <a:ext uri="{FF2B5EF4-FFF2-40B4-BE49-F238E27FC236}">
                <a16:creationId xmlns:a16="http://schemas.microsoft.com/office/drawing/2014/main" xmlns="" id="{9373686F-95A7-9644-8250-BB9D0ED8A76F}"/>
              </a:ext>
            </a:extLst>
          </p:cNvPr>
          <p:cNvSpPr txBox="1">
            <a:spLocks noChangeArrowheads="1"/>
          </p:cNvSpPr>
          <p:nvPr/>
        </p:nvSpPr>
        <p:spPr bwMode="auto">
          <a:xfrm>
            <a:off x="1384300" y="2968625"/>
            <a:ext cx="1516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i="1">
                <a:solidFill>
                  <a:schemeClr val="tx1"/>
                </a:solidFill>
                <a:latin typeface="Calibri" panose="020F0502020204030204" pitchFamily="34" charset="0"/>
              </a:rPr>
              <a:t>T. caespitum</a:t>
            </a:r>
          </a:p>
        </p:txBody>
      </p:sp>
      <p:sp>
        <p:nvSpPr>
          <p:cNvPr id="73735" name="TextBox 25">
            <a:extLst>
              <a:ext uri="{FF2B5EF4-FFF2-40B4-BE49-F238E27FC236}">
                <a16:creationId xmlns:a16="http://schemas.microsoft.com/office/drawing/2014/main" xmlns="" id="{2B1400D9-9991-FD47-BC63-3EDB43501EB2}"/>
              </a:ext>
            </a:extLst>
          </p:cNvPr>
          <p:cNvSpPr txBox="1">
            <a:spLocks noChangeArrowheads="1"/>
          </p:cNvSpPr>
          <p:nvPr/>
        </p:nvSpPr>
        <p:spPr bwMode="auto">
          <a:xfrm>
            <a:off x="3744913" y="2971800"/>
            <a:ext cx="1260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i="1">
                <a:solidFill>
                  <a:schemeClr val="tx1"/>
                </a:solidFill>
                <a:latin typeface="Calibri" panose="020F0502020204030204" pitchFamily="34" charset="0"/>
              </a:rPr>
              <a:t>P.</a:t>
            </a:r>
            <a:r>
              <a:rPr lang="en-US" altLang="en-US" sz="1800">
                <a:solidFill>
                  <a:schemeClr val="tx1"/>
                </a:solidFill>
                <a:latin typeface="Calibri" panose="020F0502020204030204" pitchFamily="34" charset="0"/>
              </a:rPr>
              <a:t> </a:t>
            </a:r>
            <a:r>
              <a:rPr lang="en-US" altLang="en-US" sz="1800" i="1">
                <a:solidFill>
                  <a:schemeClr val="tx1"/>
                </a:solidFill>
                <a:latin typeface="Calibri" panose="020F0502020204030204" pitchFamily="34" charset="0"/>
              </a:rPr>
              <a:t>imparis</a:t>
            </a:r>
          </a:p>
        </p:txBody>
      </p:sp>
      <p:sp>
        <p:nvSpPr>
          <p:cNvPr id="73736" name="TextBox 26">
            <a:extLst>
              <a:ext uri="{FF2B5EF4-FFF2-40B4-BE49-F238E27FC236}">
                <a16:creationId xmlns:a16="http://schemas.microsoft.com/office/drawing/2014/main" xmlns="" id="{95B296F5-B0F0-5347-B5EB-99BEF747CB2D}"/>
              </a:ext>
            </a:extLst>
          </p:cNvPr>
          <p:cNvSpPr txBox="1">
            <a:spLocks noChangeArrowheads="1"/>
          </p:cNvSpPr>
          <p:nvPr/>
        </p:nvSpPr>
        <p:spPr bwMode="auto">
          <a:xfrm>
            <a:off x="6321425" y="2965450"/>
            <a:ext cx="1231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i="1">
                <a:solidFill>
                  <a:schemeClr val="tx1"/>
                </a:solidFill>
                <a:latin typeface="Calibri" panose="020F0502020204030204" pitchFamily="34" charset="0"/>
              </a:rPr>
              <a:t>L. claviger</a:t>
            </a:r>
          </a:p>
        </p:txBody>
      </p:sp>
      <p:sp>
        <p:nvSpPr>
          <p:cNvPr id="73737" name="Title 1">
            <a:extLst>
              <a:ext uri="{FF2B5EF4-FFF2-40B4-BE49-F238E27FC236}">
                <a16:creationId xmlns:a16="http://schemas.microsoft.com/office/drawing/2014/main" xmlns="" id="{4DC359FF-4A30-1844-AF83-A1588D6C7255}"/>
              </a:ext>
            </a:extLst>
          </p:cNvPr>
          <p:cNvSpPr>
            <a:spLocks noGrp="1" noChangeArrowheads="1"/>
          </p:cNvSpPr>
          <p:nvPr>
            <p:ph type="title" idx="4294967295"/>
          </p:nvPr>
        </p:nvSpPr>
        <p:spPr>
          <a:xfrm>
            <a:off x="0" y="211138"/>
            <a:ext cx="9144000" cy="1160462"/>
          </a:xfrm>
        </p:spPr>
        <p:txBody>
          <a:bodyPr/>
          <a:lstStyle/>
          <a:p>
            <a:r>
              <a:rPr lang="en-US" altLang="en-US" sz="3600" dirty="0">
                <a:solidFill>
                  <a:schemeClr val="accent1"/>
                </a:solidFill>
                <a:latin typeface="Calibri" panose="020F0502020204030204" pitchFamily="34" charset="0"/>
              </a:rPr>
              <a:t>Ant Diversity in a Bronx Park</a:t>
            </a:r>
            <a:r>
              <a:rPr lang="en-US" altLang="en-US" dirty="0">
                <a:solidFill>
                  <a:srgbClr val="055C6B"/>
                </a:solidFill>
                <a:latin typeface="Calibri" panose="020F0502020204030204" pitchFamily="34" charset="0"/>
              </a:rPr>
              <a:t/>
            </a:r>
            <a:br>
              <a:rPr lang="en-US" altLang="en-US" dirty="0">
                <a:solidFill>
                  <a:srgbClr val="055C6B"/>
                </a:solidFill>
                <a:latin typeface="Calibri" panose="020F0502020204030204" pitchFamily="34" charset="0"/>
              </a:rPr>
            </a:br>
            <a:r>
              <a:rPr lang="en-US" altLang="en-US" sz="2800" dirty="0">
                <a:solidFill>
                  <a:schemeClr val="accent1"/>
                </a:solidFill>
                <a:latin typeface="Calibri" panose="020F0502020204030204" pitchFamily="34" charset="0"/>
              </a:rPr>
              <a:t>2012-14</a:t>
            </a:r>
          </a:p>
        </p:txBody>
      </p:sp>
      <p:pic>
        <p:nvPicPr>
          <p:cNvPr id="73738" name="Picture 2" descr="G:\logos\cshl\cshl-dnalc-8-13.jpg">
            <a:extLst>
              <a:ext uri="{FF2B5EF4-FFF2-40B4-BE49-F238E27FC236}">
                <a16:creationId xmlns:a16="http://schemas.microsoft.com/office/drawing/2014/main" xmlns="" id="{1C58A0BA-9260-4148-B7DD-BD5B0E92232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450263" y="6162675"/>
            <a:ext cx="63023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29" descr="nih-logo.gif">
            <a:extLst>
              <a:ext uri="{FF2B5EF4-FFF2-40B4-BE49-F238E27FC236}">
                <a16:creationId xmlns:a16="http://schemas.microsoft.com/office/drawing/2014/main" xmlns="" id="{809D026B-B335-FF43-946F-3651F8FA8F6C}"/>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1125" y="6162675"/>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4586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a:extLst>
              <a:ext uri="{FF2B5EF4-FFF2-40B4-BE49-F238E27FC236}">
                <a16:creationId xmlns:a16="http://schemas.microsoft.com/office/drawing/2014/main" xmlns="" id="{FF1A44A9-DBD7-3545-8381-9758B9DD568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6350" y="4070350"/>
            <a:ext cx="52324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11">
            <a:extLst>
              <a:ext uri="{FF2B5EF4-FFF2-40B4-BE49-F238E27FC236}">
                <a16:creationId xmlns:a16="http://schemas.microsoft.com/office/drawing/2014/main" xmlns="" id="{EA331DD9-8011-1748-88B1-628D36C98E90}"/>
              </a:ext>
            </a:extLst>
          </p:cNvPr>
          <p:cNvSpPr>
            <a:spLocks noChangeArrowheads="1"/>
          </p:cNvSpPr>
          <p:nvPr/>
        </p:nvSpPr>
        <p:spPr bwMode="auto">
          <a:xfrm>
            <a:off x="0" y="4878388"/>
            <a:ext cx="3911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800">
                <a:latin typeface="Calibri" panose="020F0502020204030204" pitchFamily="34" charset="0"/>
              </a:rPr>
              <a:t>…..and two novel barcodes, potentially a novel species</a:t>
            </a:r>
          </a:p>
        </p:txBody>
      </p:sp>
      <p:pic>
        <p:nvPicPr>
          <p:cNvPr id="74755" name="Picture 2">
            <a:extLst>
              <a:ext uri="{FF2B5EF4-FFF2-40B4-BE49-F238E27FC236}">
                <a16:creationId xmlns:a16="http://schemas.microsoft.com/office/drawing/2014/main" xmlns="" id="{97B16645-2665-5F4A-AF86-311FD10DB89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0" y="1447800"/>
            <a:ext cx="596106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xmlns="" id="{0B8BC01C-C26E-284D-B7C3-424203B4F91A}"/>
              </a:ext>
            </a:extLst>
          </p:cNvPr>
          <p:cNvSpPr>
            <a:spLocks noChangeArrowheads="1"/>
          </p:cNvSpPr>
          <p:nvPr/>
        </p:nvSpPr>
        <p:spPr bwMode="auto">
          <a:xfrm>
            <a:off x="349250" y="2505075"/>
            <a:ext cx="5961063" cy="255588"/>
          </a:xfrm>
          <a:prstGeom prst="rect">
            <a:avLst/>
          </a:prstGeom>
          <a:noFill/>
          <a:ln w="5715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7" name="Rectangle 6">
            <a:extLst>
              <a:ext uri="{FF2B5EF4-FFF2-40B4-BE49-F238E27FC236}">
                <a16:creationId xmlns:a16="http://schemas.microsoft.com/office/drawing/2014/main" xmlns="" id="{035C7827-1ED4-B240-BB25-0B15437CD6BC}"/>
              </a:ext>
            </a:extLst>
          </p:cNvPr>
          <p:cNvSpPr>
            <a:spLocks noChangeArrowheads="1"/>
          </p:cNvSpPr>
          <p:nvPr/>
        </p:nvSpPr>
        <p:spPr bwMode="auto">
          <a:xfrm>
            <a:off x="7670800" y="5505450"/>
            <a:ext cx="1377950" cy="608013"/>
          </a:xfrm>
          <a:prstGeom prst="rect">
            <a:avLst/>
          </a:prstGeom>
          <a:noFill/>
          <a:ln w="5715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74758" name="Title 1">
            <a:extLst>
              <a:ext uri="{FF2B5EF4-FFF2-40B4-BE49-F238E27FC236}">
                <a16:creationId xmlns:a16="http://schemas.microsoft.com/office/drawing/2014/main" xmlns="" id="{43B34ABA-A805-D14E-BA3E-BF52DABFEEE9}"/>
              </a:ext>
            </a:extLst>
          </p:cNvPr>
          <p:cNvSpPr>
            <a:spLocks noGrp="1" noChangeArrowheads="1"/>
          </p:cNvSpPr>
          <p:nvPr>
            <p:ph type="title" idx="4294967295"/>
          </p:nvPr>
        </p:nvSpPr>
        <p:spPr>
          <a:xfrm>
            <a:off x="0" y="228600"/>
            <a:ext cx="9144000" cy="1084263"/>
          </a:xfrm>
        </p:spPr>
        <p:txBody>
          <a:bodyPr>
            <a:normAutofit/>
          </a:bodyPr>
          <a:lstStyle/>
          <a:p>
            <a:r>
              <a:rPr lang="en-US" altLang="en-US" sz="3600" dirty="0">
                <a:solidFill>
                  <a:schemeClr val="accent1"/>
                </a:solidFill>
                <a:latin typeface="Calibri" panose="020F0502020204030204" pitchFamily="34" charset="0"/>
              </a:rPr>
              <a:t>Ant Diversity in a Bronx Park</a:t>
            </a:r>
            <a:r>
              <a:rPr lang="en-US" altLang="en-US" dirty="0">
                <a:solidFill>
                  <a:schemeClr val="accent1"/>
                </a:solidFill>
                <a:latin typeface="Calibri" panose="020F0502020204030204" pitchFamily="34" charset="0"/>
              </a:rPr>
              <a:t/>
            </a:r>
            <a:br>
              <a:rPr lang="en-US" altLang="en-US" dirty="0">
                <a:solidFill>
                  <a:schemeClr val="accent1"/>
                </a:solidFill>
                <a:latin typeface="Calibri" panose="020F0502020204030204" pitchFamily="34" charset="0"/>
              </a:rPr>
            </a:br>
            <a:r>
              <a:rPr lang="en-US" altLang="en-US" sz="2800" dirty="0">
                <a:solidFill>
                  <a:schemeClr val="accent1"/>
                </a:solidFill>
                <a:latin typeface="Calibri" panose="020F0502020204030204" pitchFamily="34" charset="0"/>
              </a:rPr>
              <a:t>2012-14</a:t>
            </a:r>
          </a:p>
        </p:txBody>
      </p:sp>
      <p:pic>
        <p:nvPicPr>
          <p:cNvPr id="74759" name="Picture 2" descr="G:\logos\cshl\cshl-dnalc-8-13.jpg">
            <a:extLst>
              <a:ext uri="{FF2B5EF4-FFF2-40B4-BE49-F238E27FC236}">
                <a16:creationId xmlns:a16="http://schemas.microsoft.com/office/drawing/2014/main" xmlns="" id="{A5E63CF6-8D35-2A4E-8AF8-6A4D52F6A4F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50263" y="6162675"/>
            <a:ext cx="63023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9" descr="nih-logo.gif">
            <a:extLst>
              <a:ext uri="{FF2B5EF4-FFF2-40B4-BE49-F238E27FC236}">
                <a16:creationId xmlns:a16="http://schemas.microsoft.com/office/drawing/2014/main" xmlns="" id="{ABF57DBD-2948-5543-A351-7E018A37356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125" y="6162675"/>
            <a:ext cx="6016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2365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5">
            <a:extLst>
              <a:ext uri="{FF2B5EF4-FFF2-40B4-BE49-F238E27FC236}">
                <a16:creationId xmlns:a16="http://schemas.microsoft.com/office/drawing/2014/main" xmlns="" id="{373EE137-8795-FB46-8BA4-E5A6A7A4C04D}"/>
              </a:ext>
            </a:extLst>
          </p:cNvPr>
          <p:cNvSpPr>
            <a:spLocks noChangeArrowheads="1"/>
          </p:cNvSpPr>
          <p:nvPr/>
        </p:nvSpPr>
        <p:spPr bwMode="auto">
          <a:xfrm>
            <a:off x="0" y="55563"/>
            <a:ext cx="91440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3600" dirty="0">
                <a:solidFill>
                  <a:schemeClr val="accent1"/>
                </a:solidFill>
                <a:latin typeface="Calibri" panose="020F0502020204030204" pitchFamily="34" charset="0"/>
              </a:rPr>
              <a:t>DNA Barcoding Brooklyn (2014-16)</a:t>
            </a:r>
            <a:endParaRPr lang="en-US" altLang="en-US" sz="3600" b="1" dirty="0">
              <a:solidFill>
                <a:schemeClr val="accent1"/>
              </a:solidFill>
              <a:latin typeface="Calibri" panose="020F0502020204030204" pitchFamily="34" charset="0"/>
            </a:endParaRPr>
          </a:p>
          <a:p>
            <a:pPr algn="ctr" eaLnBrk="1" hangingPunct="1">
              <a:spcBef>
                <a:spcPct val="0"/>
              </a:spcBef>
              <a:buClrTx/>
              <a:buSzTx/>
              <a:buFontTx/>
              <a:buNone/>
            </a:pPr>
            <a:r>
              <a:rPr lang="en-US" altLang="en-US" sz="2000" dirty="0">
                <a:solidFill>
                  <a:schemeClr val="accent1"/>
                </a:solidFill>
                <a:latin typeface="Calibri" panose="020F0502020204030204" pitchFamily="34" charset="0"/>
              </a:rPr>
              <a:t>First </a:t>
            </a:r>
            <a:r>
              <a:rPr lang="en-US" altLang="en-US" sz="2000" dirty="0" err="1">
                <a:solidFill>
                  <a:schemeClr val="accent1"/>
                </a:solidFill>
                <a:latin typeface="Calibri" panose="020F0502020204030204" pitchFamily="34" charset="0"/>
              </a:rPr>
              <a:t>Biodiversiy</a:t>
            </a:r>
            <a:r>
              <a:rPr lang="en-US" altLang="en-US" sz="2000" dirty="0">
                <a:solidFill>
                  <a:schemeClr val="accent1"/>
                </a:solidFill>
                <a:latin typeface="Calibri" panose="020F0502020204030204" pitchFamily="34" charset="0"/>
              </a:rPr>
              <a:t> Assessment of Marine Park by Citizen Scientists </a:t>
            </a:r>
          </a:p>
          <a:p>
            <a:pPr algn="ctr" eaLnBrk="1" hangingPunct="1">
              <a:spcBef>
                <a:spcPct val="0"/>
              </a:spcBef>
              <a:buClrTx/>
              <a:buSzTx/>
              <a:buFontTx/>
              <a:buNone/>
            </a:pPr>
            <a:r>
              <a:rPr lang="en-US" altLang="en-US" sz="2000" dirty="0">
                <a:solidFill>
                  <a:schemeClr val="accent1"/>
                </a:solidFill>
                <a:latin typeface="Calibri" panose="020F0502020204030204" pitchFamily="34" charset="0"/>
              </a:rPr>
              <a:t>Ants campaign</a:t>
            </a:r>
          </a:p>
        </p:txBody>
      </p:sp>
      <p:sp>
        <p:nvSpPr>
          <p:cNvPr id="77826" name="Rectangle 8">
            <a:extLst>
              <a:ext uri="{FF2B5EF4-FFF2-40B4-BE49-F238E27FC236}">
                <a16:creationId xmlns:a16="http://schemas.microsoft.com/office/drawing/2014/main" xmlns="" id="{DD4301C6-9E08-A145-AC56-4D518F958913}"/>
              </a:ext>
            </a:extLst>
          </p:cNvPr>
          <p:cNvSpPr>
            <a:spLocks noChangeArrowheads="1"/>
          </p:cNvSpPr>
          <p:nvPr/>
        </p:nvSpPr>
        <p:spPr bwMode="auto">
          <a:xfrm>
            <a:off x="4267200" y="2590800"/>
            <a:ext cx="4476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Calibri" panose="020F0502020204030204" pitchFamily="34" charset="0"/>
              </a:rPr>
              <a:t>A subset were ID’d by a taxonomist. </a:t>
            </a:r>
            <a:r>
              <a:rPr lang="en-US" altLang="en-US" sz="1800" b="1">
                <a:solidFill>
                  <a:schemeClr val="tx1"/>
                </a:solidFill>
                <a:latin typeface="Calibri" panose="020F0502020204030204" pitchFamily="34" charset="0"/>
              </a:rPr>
              <a:t>In all cases, amateur high school taxonomists were able to use DNA barcoding to identify the same genus as the trained taxonomist</a:t>
            </a:r>
          </a:p>
          <a:p>
            <a:pPr eaLnBrk="1" hangingPunct="1">
              <a:spcBef>
                <a:spcPct val="0"/>
              </a:spcBef>
              <a:buClrTx/>
              <a:buSzTx/>
              <a:buFontTx/>
              <a:buNone/>
            </a:pPr>
            <a:endParaRPr lang="en-US" altLang="en-US" sz="1800" b="1">
              <a:solidFill>
                <a:schemeClr val="tx1"/>
              </a:solidFill>
              <a:latin typeface="Calibri" panose="020F0502020204030204" pitchFamily="34" charset="0"/>
            </a:endParaRPr>
          </a:p>
          <a:p>
            <a:pPr eaLnBrk="1" hangingPunct="1">
              <a:spcBef>
                <a:spcPct val="0"/>
              </a:spcBef>
              <a:buClrTx/>
              <a:buSzTx/>
              <a:buFontTx/>
              <a:buNone/>
            </a:pPr>
            <a:r>
              <a:rPr lang="en-US" altLang="en-US" sz="1800" b="1">
                <a:solidFill>
                  <a:schemeClr val="tx1"/>
                </a:solidFill>
                <a:latin typeface="Calibri" panose="020F0502020204030204" pitchFamily="34" charset="0"/>
              </a:rPr>
              <a:t>In one case DNA barcodes identified samples to the species-level when morphology was ambiguous</a:t>
            </a:r>
            <a:r>
              <a:rPr lang="en-US" altLang="en-US" sz="1800">
                <a:solidFill>
                  <a:schemeClr val="tx1"/>
                </a:solidFill>
                <a:latin typeface="Calibri" panose="020F0502020204030204" pitchFamily="34" charset="0"/>
              </a:rPr>
              <a:t> (KHN-009, </a:t>
            </a:r>
            <a:r>
              <a:rPr lang="en-US" altLang="en-US" sz="1800" i="1">
                <a:solidFill>
                  <a:schemeClr val="tx1"/>
                </a:solidFill>
                <a:latin typeface="Calibri" panose="020F0502020204030204" pitchFamily="34" charset="0"/>
              </a:rPr>
              <a:t>Aphaenogaster rudis</a:t>
            </a:r>
            <a:r>
              <a:rPr lang="en-US" altLang="en-US" sz="1800">
                <a:solidFill>
                  <a:schemeClr val="tx1"/>
                </a:solidFill>
                <a:latin typeface="Calibri" panose="020F0502020204030204" pitchFamily="34" charset="0"/>
              </a:rPr>
              <a:t>)</a:t>
            </a:r>
            <a:endParaRPr lang="en-US" altLang="en-US" sz="1800" b="1">
              <a:solidFill>
                <a:schemeClr val="tx1"/>
              </a:solidFill>
              <a:latin typeface="Calibri" panose="020F0502020204030204" pitchFamily="34" charset="0"/>
            </a:endParaRPr>
          </a:p>
        </p:txBody>
      </p:sp>
      <p:sp>
        <p:nvSpPr>
          <p:cNvPr id="77827" name="Rectangle 11">
            <a:extLst>
              <a:ext uri="{FF2B5EF4-FFF2-40B4-BE49-F238E27FC236}">
                <a16:creationId xmlns:a16="http://schemas.microsoft.com/office/drawing/2014/main" xmlns="" id="{0C615F76-EE48-6D4E-A554-94A1BC84162B}"/>
              </a:ext>
            </a:extLst>
          </p:cNvPr>
          <p:cNvSpPr>
            <a:spLocks noChangeArrowheads="1"/>
          </p:cNvSpPr>
          <p:nvPr/>
        </p:nvSpPr>
        <p:spPr bwMode="auto">
          <a:xfrm>
            <a:off x="4648200" y="5562600"/>
            <a:ext cx="3308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Calibri" panose="020F0502020204030204" pitchFamily="34" charset="0"/>
              </a:rPr>
              <a:t>Marizzi et al., </a:t>
            </a:r>
            <a:r>
              <a:rPr lang="en-US" altLang="en-US" sz="1800" i="1">
                <a:solidFill>
                  <a:schemeClr val="tx1"/>
                </a:solidFill>
                <a:latin typeface="Calibri" panose="020F0502020204030204" pitchFamily="34" charset="0"/>
              </a:rPr>
              <a:t>PLoS ONE</a:t>
            </a:r>
            <a:r>
              <a:rPr lang="en-US" altLang="en-US" sz="1800">
                <a:solidFill>
                  <a:schemeClr val="tx1"/>
                </a:solidFill>
                <a:latin typeface="Calibri" panose="020F0502020204030204" pitchFamily="34" charset="0"/>
              </a:rPr>
              <a:t> (in press)</a:t>
            </a:r>
          </a:p>
        </p:txBody>
      </p:sp>
      <p:grpSp>
        <p:nvGrpSpPr>
          <p:cNvPr id="77828" name="Group 13">
            <a:extLst>
              <a:ext uri="{FF2B5EF4-FFF2-40B4-BE49-F238E27FC236}">
                <a16:creationId xmlns:a16="http://schemas.microsoft.com/office/drawing/2014/main" xmlns="" id="{926FD597-8AAD-2D45-B8F6-4DE84EC5A158}"/>
              </a:ext>
            </a:extLst>
          </p:cNvPr>
          <p:cNvGrpSpPr>
            <a:grpSpLocks/>
          </p:cNvGrpSpPr>
          <p:nvPr/>
        </p:nvGrpSpPr>
        <p:grpSpPr bwMode="auto">
          <a:xfrm>
            <a:off x="457200" y="2514600"/>
            <a:ext cx="3768725" cy="2752725"/>
            <a:chOff x="415220" y="2117867"/>
            <a:chExt cx="3768594" cy="2752512"/>
          </a:xfrm>
        </p:grpSpPr>
        <p:graphicFrame>
          <p:nvGraphicFramePr>
            <p:cNvPr id="77830" name="Object 6">
              <a:extLst>
                <a:ext uri="{FF2B5EF4-FFF2-40B4-BE49-F238E27FC236}">
                  <a16:creationId xmlns:a16="http://schemas.microsoft.com/office/drawing/2014/main" xmlns="" id="{AD7A5CC8-1C0A-1F4E-8BF4-B475F32F9840}"/>
                </a:ext>
              </a:extLst>
            </p:cNvPr>
            <p:cNvGraphicFramePr>
              <a:graphicFrameLocks noChangeAspect="1"/>
            </p:cNvGraphicFramePr>
            <p:nvPr/>
          </p:nvGraphicFramePr>
          <p:xfrm>
            <a:off x="431929" y="2117867"/>
            <a:ext cx="3751885" cy="2752512"/>
          </p:xfrm>
          <a:graphic>
            <a:graphicData uri="http://schemas.openxmlformats.org/presentationml/2006/ole">
              <mc:AlternateContent xmlns:mc="http://schemas.openxmlformats.org/markup-compatibility/2006">
                <mc:Choice xmlns:v="urn:schemas-microsoft-com:vml" Requires="v">
                  <p:oleObj spid="_x0000_s1035" name="Document" r:id="rId3" imgW="11252200" imgH="8255000" progId="Word.Document.12">
                    <p:embed/>
                  </p:oleObj>
                </mc:Choice>
                <mc:Fallback>
                  <p:oleObj name="Document" r:id="rId3" imgW="11252200" imgH="8255000" progId="Word.Document.12">
                    <p:embed/>
                    <p:pic>
                      <p:nvPicPr>
                        <p:cNvPr id="77830" name="Object 6">
                          <a:extLst>
                            <a:ext uri="{FF2B5EF4-FFF2-40B4-BE49-F238E27FC236}">
                              <a16:creationId xmlns:a16="http://schemas.microsoft.com/office/drawing/2014/main" xmlns="" id="{AD7A5CC8-1C0A-1F4E-8BF4-B475F32F9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929" y="2117867"/>
                          <a:ext cx="3751885" cy="27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2">
              <a:extLst>
                <a:ext uri="{FF2B5EF4-FFF2-40B4-BE49-F238E27FC236}">
                  <a16:creationId xmlns:a16="http://schemas.microsoft.com/office/drawing/2014/main" xmlns="" id="{013EDF5D-6A2F-9E44-BD5A-2351ED69AD24}"/>
                </a:ext>
              </a:extLst>
            </p:cNvPr>
            <p:cNvSpPr>
              <a:spLocks noChangeArrowheads="1"/>
            </p:cNvSpPr>
            <p:nvPr/>
          </p:nvSpPr>
          <p:spPr bwMode="auto">
            <a:xfrm>
              <a:off x="415220" y="4016370"/>
              <a:ext cx="3751133" cy="163500"/>
            </a:xfrm>
            <a:prstGeom prst="rect">
              <a:avLst/>
            </a:prstGeom>
            <a:noFill/>
            <a:ln w="381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dirty="0">
                <a:latin typeface="Calibri"/>
                <a:ea typeface="+mn-ea"/>
              </a:endParaRPr>
            </a:p>
          </p:txBody>
        </p:sp>
      </p:grpSp>
      <p:sp>
        <p:nvSpPr>
          <p:cNvPr id="77829" name="Rectangle 14">
            <a:extLst>
              <a:ext uri="{FF2B5EF4-FFF2-40B4-BE49-F238E27FC236}">
                <a16:creationId xmlns:a16="http://schemas.microsoft.com/office/drawing/2014/main" xmlns="" id="{8494227D-014F-B347-945B-04E14B77A2B5}"/>
              </a:ext>
            </a:extLst>
          </p:cNvPr>
          <p:cNvSpPr>
            <a:spLocks noChangeArrowheads="1"/>
          </p:cNvSpPr>
          <p:nvPr/>
        </p:nvSpPr>
        <p:spPr bwMode="auto">
          <a:xfrm>
            <a:off x="685800" y="1371600"/>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Calibri" panose="020F0502020204030204" pitchFamily="34" charset="0"/>
              </a:rPr>
              <a:t>Students identified 8 ant species of the the Formicidae family, 3 previously unreported in NYC parks (</a:t>
            </a:r>
            <a:r>
              <a:rPr lang="en-US" altLang="en-US" sz="1800" i="1">
                <a:solidFill>
                  <a:schemeClr val="tx1"/>
                </a:solidFill>
                <a:latin typeface="Calibri" panose="020F0502020204030204" pitchFamily="34" charset="0"/>
              </a:rPr>
              <a:t>Monomorium viridae, Nylanderia parvula </a:t>
            </a:r>
            <a:r>
              <a:rPr lang="en-US" altLang="en-US" sz="1800">
                <a:solidFill>
                  <a:schemeClr val="tx1"/>
                </a:solidFill>
                <a:latin typeface="Calibri" panose="020F0502020204030204" pitchFamily="34" charset="0"/>
              </a:rPr>
              <a:t>and</a:t>
            </a:r>
            <a:r>
              <a:rPr lang="en-US" altLang="en-US" sz="1800" i="1">
                <a:solidFill>
                  <a:schemeClr val="tx1"/>
                </a:solidFill>
                <a:latin typeface="Calibri" panose="020F0502020204030204" pitchFamily="34" charset="0"/>
              </a:rPr>
              <a:t> Liometopum microcephalum).</a:t>
            </a:r>
          </a:p>
        </p:txBody>
      </p:sp>
    </p:spTree>
    <p:extLst>
      <p:ext uri="{BB962C8B-B14F-4D97-AF65-F5344CB8AC3E}">
        <p14:creationId xmlns:p14="http://schemas.microsoft.com/office/powerpoint/2010/main" val="31324325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594D014-0392-4643-A57B-4685B2926998}"/>
              </a:ext>
            </a:extLst>
          </p:cNvPr>
          <p:cNvSpPr>
            <a:spLocks noGrp="1"/>
          </p:cNvSpPr>
          <p:nvPr>
            <p:ph type="title" idx="4294967295"/>
          </p:nvPr>
        </p:nvSpPr>
        <p:spPr>
          <a:xfrm>
            <a:off x="0" y="274638"/>
            <a:ext cx="9144000" cy="1014412"/>
          </a:xfrm>
        </p:spPr>
        <p:txBody>
          <a:bodyPr>
            <a:normAutofit fontScale="90000"/>
          </a:bodyPr>
          <a:lstStyle/>
          <a:p>
            <a:pPr>
              <a:buFont typeface="Times New Roman" charset="0"/>
              <a:buNone/>
              <a:defRPr/>
            </a:pPr>
            <a:r>
              <a:rPr lang="en-US" sz="4000" dirty="0">
                <a:solidFill>
                  <a:schemeClr val="accent1"/>
                </a:solidFill>
              </a:rPr>
              <a:t>Range Mapping</a:t>
            </a:r>
            <a:br>
              <a:rPr lang="en-US" sz="4000" dirty="0">
                <a:solidFill>
                  <a:schemeClr val="accent1"/>
                </a:solidFill>
              </a:rPr>
            </a:br>
            <a:r>
              <a:rPr lang="en-US" sz="3100" dirty="0">
                <a:solidFill>
                  <a:schemeClr val="accent1"/>
                </a:solidFill>
              </a:rPr>
              <a:t>The Role of Citizen Scientists</a:t>
            </a:r>
          </a:p>
        </p:txBody>
      </p:sp>
      <p:pic>
        <p:nvPicPr>
          <p:cNvPr id="5" name="Picture 4">
            <a:extLst>
              <a:ext uri="{FF2B5EF4-FFF2-40B4-BE49-F238E27FC236}">
                <a16:creationId xmlns:a16="http://schemas.microsoft.com/office/drawing/2014/main" xmlns="" id="{FF28AF25-1F38-7440-B759-409E844E57A8}"/>
              </a:ext>
            </a:extLst>
          </p:cNvPr>
          <p:cNvPicPr/>
          <p:nvPr/>
        </p:nvPicPr>
        <p:blipFill>
          <a:blip r:embed="rId2">
            <a:extLst>
              <a:ext uri="{28A0092B-C50C-407E-A947-70E740481C1C}">
                <a14:useLocalDpi xmlns:a14="http://schemas.microsoft.com/office/drawing/2010/main"/>
              </a:ext>
            </a:extLst>
          </a:blip>
          <a:stretch>
            <a:fillRect/>
          </a:stretch>
        </p:blipFill>
        <p:spPr>
          <a:xfrm>
            <a:off x="5257800" y="1676400"/>
            <a:ext cx="3718544" cy="4425950"/>
          </a:xfrm>
          <a:prstGeom prst="rect">
            <a:avLst/>
          </a:prstGeom>
        </p:spPr>
      </p:pic>
      <p:sp>
        <p:nvSpPr>
          <p:cNvPr id="2" name="TextBox 1">
            <a:extLst>
              <a:ext uri="{FF2B5EF4-FFF2-40B4-BE49-F238E27FC236}">
                <a16:creationId xmlns:a16="http://schemas.microsoft.com/office/drawing/2014/main" xmlns="" id="{BAEEF870-18FE-0D4A-9BDD-B1EA3DBFD940}"/>
              </a:ext>
            </a:extLst>
          </p:cNvPr>
          <p:cNvSpPr txBox="1"/>
          <p:nvPr/>
        </p:nvSpPr>
        <p:spPr>
          <a:xfrm>
            <a:off x="685800" y="1676400"/>
            <a:ext cx="472440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What are the data sources?</a:t>
            </a:r>
          </a:p>
          <a:p>
            <a:pPr marL="285750" indent="-285750">
              <a:buFont typeface="Arial" panose="020B0604020202020204" pitchFamily="34" charset="0"/>
              <a:buChar char="•"/>
            </a:pPr>
            <a:r>
              <a:rPr lang="en-US" sz="2400" dirty="0"/>
              <a:t>Who collects them?</a:t>
            </a:r>
          </a:p>
        </p:txBody>
      </p:sp>
      <p:pic>
        <p:nvPicPr>
          <p:cNvPr id="3" name="Picture 2">
            <a:extLst>
              <a:ext uri="{FF2B5EF4-FFF2-40B4-BE49-F238E27FC236}">
                <a16:creationId xmlns:a16="http://schemas.microsoft.com/office/drawing/2014/main" xmlns="" id="{C6960E4D-C380-914C-8AE6-7C06CBB766A3}"/>
              </a:ext>
            </a:extLst>
          </p:cNvPr>
          <p:cNvPicPr>
            <a:picLocks noChangeAspect="1"/>
          </p:cNvPicPr>
          <p:nvPr/>
        </p:nvPicPr>
        <p:blipFill>
          <a:blip r:embed="rId3"/>
          <a:stretch>
            <a:fillRect/>
          </a:stretch>
        </p:blipFill>
        <p:spPr>
          <a:xfrm>
            <a:off x="229531" y="2667000"/>
            <a:ext cx="3060700" cy="3048000"/>
          </a:xfrm>
          <a:prstGeom prst="rect">
            <a:avLst/>
          </a:prstGeom>
        </p:spPr>
      </p:pic>
      <p:sp>
        <p:nvSpPr>
          <p:cNvPr id="9" name="Rectangle 8">
            <a:extLst>
              <a:ext uri="{FF2B5EF4-FFF2-40B4-BE49-F238E27FC236}">
                <a16:creationId xmlns:a16="http://schemas.microsoft.com/office/drawing/2014/main" xmlns="" id="{A3489C85-C3F3-414C-9D28-1E85D4A7F527}"/>
              </a:ext>
            </a:extLst>
          </p:cNvPr>
          <p:cNvSpPr/>
          <p:nvPr/>
        </p:nvSpPr>
        <p:spPr>
          <a:xfrm>
            <a:off x="2999061" y="5198652"/>
            <a:ext cx="3733800" cy="1200329"/>
          </a:xfrm>
          <a:prstGeom prst="rect">
            <a:avLst/>
          </a:prstGeom>
        </p:spPr>
        <p:txBody>
          <a:bodyPr wrap="square">
            <a:spAutoFit/>
          </a:bodyPr>
          <a:lstStyle/>
          <a:p>
            <a:pPr marL="285750" indent="-285750">
              <a:buFont typeface="Arial" panose="020B0604020202020204" pitchFamily="34" charset="0"/>
              <a:buChar char="•"/>
            </a:pPr>
            <a:r>
              <a:rPr lang="en-US" sz="2400" dirty="0"/>
              <a:t>How are data integrated?</a:t>
            </a:r>
          </a:p>
          <a:p>
            <a:pPr marL="285750" indent="-285750">
              <a:buFont typeface="Arial" panose="020B0604020202020204" pitchFamily="34" charset="0"/>
              <a:buChar char="•"/>
            </a:pPr>
            <a:r>
              <a:rPr lang="en-US" sz="2400" dirty="0"/>
              <a:t>What do they say about climate change?</a:t>
            </a:r>
          </a:p>
        </p:txBody>
      </p:sp>
    </p:spTree>
    <p:extLst>
      <p:ext uri="{BB962C8B-B14F-4D97-AF65-F5344CB8AC3E}">
        <p14:creationId xmlns:p14="http://schemas.microsoft.com/office/powerpoint/2010/main" val="28652964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594D014-0392-4643-A57B-4685B2926998}"/>
              </a:ext>
            </a:extLst>
          </p:cNvPr>
          <p:cNvSpPr>
            <a:spLocks noGrp="1"/>
          </p:cNvSpPr>
          <p:nvPr>
            <p:ph type="title" idx="4294967295"/>
          </p:nvPr>
        </p:nvSpPr>
        <p:spPr>
          <a:xfrm>
            <a:off x="0" y="274638"/>
            <a:ext cx="9144000" cy="1014412"/>
          </a:xfrm>
        </p:spPr>
        <p:txBody>
          <a:bodyPr>
            <a:normAutofit fontScale="90000"/>
          </a:bodyPr>
          <a:lstStyle/>
          <a:p>
            <a:pPr>
              <a:buFont typeface="Times New Roman" charset="0"/>
              <a:buNone/>
              <a:defRPr/>
            </a:pPr>
            <a:r>
              <a:rPr lang="en-US" sz="4000" dirty="0">
                <a:solidFill>
                  <a:schemeClr val="accent1"/>
                </a:solidFill>
              </a:rPr>
              <a:t>Range Mapping</a:t>
            </a:r>
            <a:br>
              <a:rPr lang="en-US" sz="4000" dirty="0">
                <a:solidFill>
                  <a:schemeClr val="accent1"/>
                </a:solidFill>
              </a:rPr>
            </a:br>
            <a:r>
              <a:rPr lang="en-US" sz="3100" dirty="0">
                <a:solidFill>
                  <a:schemeClr val="accent1"/>
                </a:solidFill>
              </a:rPr>
              <a:t>Student Observations on Long Island: Ant</a:t>
            </a:r>
          </a:p>
        </p:txBody>
      </p:sp>
      <p:pic>
        <p:nvPicPr>
          <p:cNvPr id="6" name="Picture 5">
            <a:extLst>
              <a:ext uri="{FF2B5EF4-FFF2-40B4-BE49-F238E27FC236}">
                <a16:creationId xmlns:a16="http://schemas.microsoft.com/office/drawing/2014/main" xmlns="" id="{280CD346-53D2-774E-9DCA-65AE0BD0E28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 y="1600199"/>
            <a:ext cx="8153400" cy="4320085"/>
          </a:xfrm>
          <a:prstGeom prst="rect">
            <a:avLst/>
          </a:prstGeom>
        </p:spPr>
      </p:pic>
    </p:spTree>
    <p:extLst>
      <p:ext uri="{BB962C8B-B14F-4D97-AF65-F5344CB8AC3E}">
        <p14:creationId xmlns:p14="http://schemas.microsoft.com/office/powerpoint/2010/main" val="1302591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594D014-0392-4643-A57B-4685B2926998}"/>
              </a:ext>
            </a:extLst>
          </p:cNvPr>
          <p:cNvSpPr>
            <a:spLocks noGrp="1"/>
          </p:cNvSpPr>
          <p:nvPr>
            <p:ph type="title" idx="4294967295"/>
          </p:nvPr>
        </p:nvSpPr>
        <p:spPr>
          <a:xfrm>
            <a:off x="0" y="274638"/>
            <a:ext cx="9144000" cy="1014412"/>
          </a:xfrm>
        </p:spPr>
        <p:txBody>
          <a:bodyPr>
            <a:normAutofit fontScale="90000"/>
          </a:bodyPr>
          <a:lstStyle/>
          <a:p>
            <a:pPr>
              <a:buFont typeface="Times New Roman" charset="0"/>
              <a:buNone/>
              <a:defRPr/>
            </a:pPr>
            <a:r>
              <a:rPr lang="en-US" sz="4000" dirty="0">
                <a:solidFill>
                  <a:schemeClr val="accent1"/>
                </a:solidFill>
              </a:rPr>
              <a:t>Range Mapping</a:t>
            </a:r>
            <a:br>
              <a:rPr lang="en-US" sz="4000" dirty="0">
                <a:solidFill>
                  <a:schemeClr val="accent1"/>
                </a:solidFill>
              </a:rPr>
            </a:br>
            <a:r>
              <a:rPr lang="en-US" sz="3100" dirty="0">
                <a:solidFill>
                  <a:schemeClr val="accent1"/>
                </a:solidFill>
              </a:rPr>
              <a:t>Student Observations on Long Island: Mosquito</a:t>
            </a:r>
          </a:p>
        </p:txBody>
      </p:sp>
      <p:pic>
        <p:nvPicPr>
          <p:cNvPr id="3" name="Picture 2">
            <a:extLst>
              <a:ext uri="{FF2B5EF4-FFF2-40B4-BE49-F238E27FC236}">
                <a16:creationId xmlns:a16="http://schemas.microsoft.com/office/drawing/2014/main" xmlns="" id="{446B4BB3-93DB-A442-985E-319F0DDD00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3289" y="1447800"/>
            <a:ext cx="6957421" cy="4863710"/>
          </a:xfrm>
          <a:prstGeom prst="rect">
            <a:avLst/>
          </a:prstGeom>
        </p:spPr>
      </p:pic>
    </p:spTree>
    <p:extLst>
      <p:ext uri="{BB962C8B-B14F-4D97-AF65-F5344CB8AC3E}">
        <p14:creationId xmlns:p14="http://schemas.microsoft.com/office/powerpoint/2010/main" val="2892454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1CC979-4DED-B640-A4AA-9DD3161253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9908" y="1600200"/>
            <a:ext cx="3884184" cy="4757285"/>
          </a:xfrm>
          <a:prstGeom prst="rect">
            <a:avLst/>
          </a:prstGeom>
        </p:spPr>
      </p:pic>
      <p:pic>
        <p:nvPicPr>
          <p:cNvPr id="5" name="Picture 1">
            <a:extLst>
              <a:ext uri="{FF2B5EF4-FFF2-40B4-BE49-F238E27FC236}">
                <a16:creationId xmlns:a16="http://schemas.microsoft.com/office/drawing/2014/main" xmlns="" id="{6BC8FEF9-1FAB-3C42-89BE-4EA26AD6FAE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304800"/>
            <a:ext cx="309238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062030D9-EE5C-7E43-B577-EA3D9E92B944}"/>
              </a:ext>
            </a:extLst>
          </p:cNvPr>
          <p:cNvSpPr txBox="1"/>
          <p:nvPr/>
        </p:nvSpPr>
        <p:spPr>
          <a:xfrm>
            <a:off x="4038600" y="517448"/>
            <a:ext cx="3747308" cy="523220"/>
          </a:xfrm>
          <a:prstGeom prst="rect">
            <a:avLst/>
          </a:prstGeom>
          <a:noFill/>
        </p:spPr>
        <p:txBody>
          <a:bodyPr wrap="none" rtlCol="0">
            <a:spAutoFit/>
          </a:bodyPr>
          <a:lstStyle/>
          <a:p>
            <a:r>
              <a:rPr lang="en-US" sz="2800" dirty="0">
                <a:solidFill>
                  <a:schemeClr val="tx2"/>
                </a:solidFill>
              </a:rPr>
              <a:t>DNA Restriction Analysis</a:t>
            </a:r>
          </a:p>
        </p:txBody>
      </p:sp>
    </p:spTree>
    <p:extLst>
      <p:ext uri="{BB962C8B-B14F-4D97-AF65-F5344CB8AC3E}">
        <p14:creationId xmlns:p14="http://schemas.microsoft.com/office/powerpoint/2010/main" val="35172700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ChangeArrowheads="1"/>
          </p:cNvSpPr>
          <p:nvPr/>
        </p:nvSpPr>
        <p:spPr bwMode="auto">
          <a:xfrm>
            <a:off x="76200" y="532472"/>
            <a:ext cx="90678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2800" dirty="0">
                <a:solidFill>
                  <a:schemeClr val="tx2"/>
                </a:solidFill>
                <a:latin typeface="+mj-lt"/>
              </a:rPr>
              <a:t>(Bio)Geographical Regions</a:t>
            </a:r>
          </a:p>
          <a:p>
            <a:pPr algn="ctr">
              <a:defRPr/>
            </a:pPr>
            <a:r>
              <a:rPr lang="en-US" sz="2800" dirty="0">
                <a:solidFill>
                  <a:schemeClr val="tx2"/>
                </a:solidFill>
                <a:latin typeface="+mj-lt"/>
              </a:rPr>
              <a:t>Break-out Rooms</a:t>
            </a:r>
          </a:p>
        </p:txBody>
      </p:sp>
      <p:sp>
        <p:nvSpPr>
          <p:cNvPr id="82946" name="AutoShape 2"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63500" y="-15557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2947" name="AutoShape 4"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215900" y="-317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2948" name="AutoShape 6"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368300" y="14922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 name="TextBox 2"/>
          <p:cNvSpPr txBox="1"/>
          <p:nvPr/>
        </p:nvSpPr>
        <p:spPr>
          <a:xfrm>
            <a:off x="368300" y="1913372"/>
            <a:ext cx="8242300" cy="4062651"/>
          </a:xfrm>
          <a:prstGeom prst="rect">
            <a:avLst/>
          </a:prstGeom>
          <a:noFill/>
        </p:spPr>
        <p:txBody>
          <a:bodyPr>
            <a:spAutoFit/>
          </a:bodyPr>
          <a:lstStyle/>
          <a:p>
            <a:pPr marL="285750" indent="-285750">
              <a:buFont typeface="Arial" panose="020B0604020202020204" pitchFamily="34" charset="0"/>
              <a:buChar char="•"/>
            </a:pPr>
            <a:r>
              <a:rPr lang="en-US" sz="2000" dirty="0"/>
              <a:t>Northern Rockies/Pacific Coast (MT, WA, AK), 5 teams: Dave </a:t>
            </a:r>
            <a:r>
              <a:rPr lang="en-US" sz="2000" dirty="0" err="1"/>
              <a:t>Micklos</a:t>
            </a:r>
            <a:endParaRPr lang="en-US" sz="2000" dirty="0"/>
          </a:p>
          <a:p>
            <a:pPr marL="285750" indent="-285750">
              <a:buFont typeface="Arial" panose="020B0604020202020204" pitchFamily="34" charset="0"/>
              <a:buChar char="•"/>
            </a:pPr>
            <a:r>
              <a:rPr lang="en-US" sz="2000" dirty="0"/>
              <a:t>San Francisco Bay (CA), 3 teams: Bruce Nash</a:t>
            </a:r>
          </a:p>
          <a:p>
            <a:pPr marL="285750" indent="-285750">
              <a:buFont typeface="Arial" panose="020B0604020202020204" pitchFamily="34" charset="0"/>
              <a:buChar char="•"/>
            </a:pPr>
            <a:r>
              <a:rPr lang="en-US" sz="2000" dirty="0"/>
              <a:t>Great Basin (NV, UT), 3 teams: Catherine Zhang</a:t>
            </a:r>
          </a:p>
          <a:p>
            <a:pPr marL="285750" indent="-285750">
              <a:buFont typeface="Arial" panose="020B0604020202020204" pitchFamily="34" charset="0"/>
              <a:buChar char="•"/>
            </a:pPr>
            <a:r>
              <a:rPr lang="en-US" sz="2000" dirty="0"/>
              <a:t>Sonoran (AZ), 3 teams: Jeffry </a:t>
            </a:r>
            <a:r>
              <a:rPr lang="en-US" sz="2000" dirty="0" err="1"/>
              <a:t>Petraca</a:t>
            </a:r>
            <a:endParaRPr lang="en-US" sz="2000" dirty="0"/>
          </a:p>
          <a:p>
            <a:pPr marL="285750" indent="-285750">
              <a:buFont typeface="Arial" panose="020B0604020202020204" pitchFamily="34" charset="0"/>
              <a:buChar char="•"/>
            </a:pPr>
            <a:r>
              <a:rPr lang="en-US" sz="2000" dirty="0"/>
              <a:t>Texas, Puerto Rico, 3 teams: Shawn Dash</a:t>
            </a:r>
          </a:p>
          <a:p>
            <a:pPr marL="285750" indent="-285750">
              <a:buFont typeface="Arial" panose="020B0604020202020204" pitchFamily="34" charset="0"/>
              <a:buChar char="•"/>
            </a:pPr>
            <a:r>
              <a:rPr lang="en-US" sz="2000" dirty="0"/>
              <a:t>Ozarks (AR, MO), 4 teams: Cristina Fernandez-Marco</a:t>
            </a:r>
          </a:p>
          <a:p>
            <a:pPr marL="285750" indent="-285750">
              <a:buFont typeface="Arial" panose="020B0604020202020204" pitchFamily="34" charset="0"/>
              <a:buChar char="•"/>
            </a:pPr>
            <a:r>
              <a:rPr lang="en-US" sz="2000" dirty="0"/>
              <a:t>Great Lakes (NY, IL, IN, MI), 5 teams: Allison </a:t>
            </a:r>
            <a:r>
              <a:rPr lang="en-US" sz="2000" dirty="0" err="1"/>
              <a:t>Mayle</a:t>
            </a:r>
            <a:endParaRPr lang="en-US" sz="2000" dirty="0"/>
          </a:p>
          <a:p>
            <a:pPr marL="285750" indent="-285750">
              <a:buFont typeface="Arial" panose="020B0604020202020204" pitchFamily="34" charset="0"/>
              <a:buChar char="•"/>
            </a:pPr>
            <a:r>
              <a:rPr lang="en-US" sz="2000" dirty="0"/>
              <a:t>Northern Coastal Plain (NY, NJ, MA, RI), 6 teams: Sharon </a:t>
            </a:r>
            <a:r>
              <a:rPr lang="en-US" sz="2000" dirty="0" err="1"/>
              <a:t>Pepenella</a:t>
            </a:r>
            <a:endParaRPr lang="en-US" sz="2000" dirty="0"/>
          </a:p>
          <a:p>
            <a:pPr marL="285750" indent="-285750">
              <a:buFont typeface="Arial" panose="020B0604020202020204" pitchFamily="34" charset="0"/>
              <a:buChar char="•"/>
            </a:pPr>
            <a:r>
              <a:rPr lang="en-US" sz="2000" dirty="0"/>
              <a:t>Southern Piedmont and </a:t>
            </a:r>
            <a:r>
              <a:rPr lang="en-US" sz="2000" dirty="0" err="1"/>
              <a:t>Appalacia</a:t>
            </a:r>
            <a:r>
              <a:rPr lang="en-US" sz="2000" dirty="0"/>
              <a:t> (MD, WV, NC, GA), 4 teams: Louise </a:t>
            </a:r>
            <a:r>
              <a:rPr lang="en-US" sz="2000" dirty="0" err="1"/>
              <a:t>Bodt</a:t>
            </a:r>
            <a:endParaRPr lang="en-US" sz="2000" dirty="0"/>
          </a:p>
          <a:p>
            <a:r>
              <a:rPr lang="en-US" sz="2000" dirty="0"/>
              <a:t>    </a:t>
            </a:r>
          </a:p>
          <a:p>
            <a:r>
              <a:rPr lang="en-US" sz="2000" dirty="0"/>
              <a:t>Jennifer Hackett, floater</a:t>
            </a:r>
          </a:p>
          <a:p>
            <a:pPr>
              <a:defRPr/>
            </a:pPr>
            <a:endParaRPr lang="en-US" sz="2000" dirty="0"/>
          </a:p>
          <a:p>
            <a:pPr>
              <a:defRPr/>
            </a:pPr>
            <a:r>
              <a:rPr lang="en-US" dirty="0"/>
              <a:t>  </a:t>
            </a:r>
          </a:p>
        </p:txBody>
      </p:sp>
      <p:sp>
        <p:nvSpPr>
          <p:cNvPr id="82950" name="Slide Number Placeholder 2"/>
          <p:cNvSpPr>
            <a:spLocks noGrp="1"/>
          </p:cNvSpPr>
          <p:nvPr>
            <p:ph type="sldNum" sz="quarter" idx="4294967295"/>
          </p:nvPr>
        </p:nvSpPr>
        <p:spPr bwMode="auto">
          <a:xfrm>
            <a:off x="7010400" y="6492875"/>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34B26A04-BB3C-BA40-82ED-1A9AEC0451B4}" type="slidenum">
              <a:rPr lang="en-US" sz="1200">
                <a:solidFill>
                  <a:schemeClr val="bg1"/>
                </a:solidFill>
                <a:latin typeface="Calibri" charset="0"/>
              </a:rPr>
              <a:pPr eaLnBrk="1" fontAlgn="base" hangingPunct="1">
                <a:spcBef>
                  <a:spcPct val="0"/>
                </a:spcBef>
                <a:spcAft>
                  <a:spcPct val="0"/>
                </a:spcAft>
              </a:pPr>
              <a:t>120</a:t>
            </a:fld>
            <a:endParaRPr lang="en-US" sz="1200">
              <a:solidFill>
                <a:schemeClr val="bg1"/>
              </a:solidFill>
              <a:latin typeface="Calibri" charset="0"/>
            </a:endParaRPr>
          </a:p>
        </p:txBody>
      </p:sp>
    </p:spTree>
    <p:extLst>
      <p:ext uri="{BB962C8B-B14F-4D97-AF65-F5344CB8AC3E}">
        <p14:creationId xmlns:p14="http://schemas.microsoft.com/office/powerpoint/2010/main" val="9590569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ChangeArrowheads="1"/>
          </p:cNvSpPr>
          <p:nvPr/>
        </p:nvSpPr>
        <p:spPr bwMode="auto">
          <a:xfrm>
            <a:off x="76200" y="532472"/>
            <a:ext cx="90678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2800" dirty="0">
                <a:solidFill>
                  <a:schemeClr val="tx2"/>
                </a:solidFill>
                <a:latin typeface="+mj-lt"/>
              </a:rPr>
              <a:t>(Bio)Geographical Regions</a:t>
            </a:r>
          </a:p>
          <a:p>
            <a:pPr algn="ctr">
              <a:defRPr/>
            </a:pPr>
            <a:r>
              <a:rPr lang="en-US" sz="2800" dirty="0">
                <a:solidFill>
                  <a:schemeClr val="tx2"/>
                </a:solidFill>
                <a:latin typeface="+mj-lt"/>
              </a:rPr>
              <a:t>Break-out Rooms</a:t>
            </a:r>
          </a:p>
        </p:txBody>
      </p:sp>
      <p:sp>
        <p:nvSpPr>
          <p:cNvPr id="82946" name="AutoShape 2"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63500" y="-15557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2947" name="AutoShape 4"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215900" y="-317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2948" name="AutoShape 6"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368300" y="14922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 name="TextBox 2"/>
          <p:cNvSpPr txBox="1"/>
          <p:nvPr/>
        </p:nvSpPr>
        <p:spPr>
          <a:xfrm>
            <a:off x="673100" y="1869826"/>
            <a:ext cx="8242300" cy="1938992"/>
          </a:xfrm>
          <a:prstGeom prst="rect">
            <a:avLst/>
          </a:prstGeom>
          <a:noFill/>
        </p:spPr>
        <p:txBody>
          <a:bodyPr>
            <a:spAutoFit/>
          </a:bodyPr>
          <a:lstStyle/>
          <a:p>
            <a:pPr marL="285750" indent="-285750">
              <a:buFont typeface="Arial" panose="020B0604020202020204" pitchFamily="34" charset="0"/>
              <a:buChar char="•"/>
            </a:pPr>
            <a:r>
              <a:rPr lang="en-US" sz="2400" dirty="0"/>
              <a:t>Introduce one another</a:t>
            </a:r>
          </a:p>
          <a:p>
            <a:pPr marL="285750" indent="-285750">
              <a:buFont typeface="Arial" panose="020B0604020202020204" pitchFamily="34" charset="0"/>
              <a:buChar char="•"/>
            </a:pPr>
            <a:r>
              <a:rPr lang="en-US" sz="2400" dirty="0"/>
              <a:t>Discuss interesting habitats you can access</a:t>
            </a:r>
          </a:p>
          <a:p>
            <a:pPr marL="285750" indent="-285750">
              <a:buFont typeface="Arial" panose="020B0604020202020204" pitchFamily="34" charset="0"/>
              <a:buChar char="•"/>
            </a:pPr>
            <a:r>
              <a:rPr lang="en-US" sz="2400" dirty="0"/>
              <a:t>Discuss lab methods</a:t>
            </a:r>
          </a:p>
          <a:p>
            <a:pPr marL="285750" indent="-285750">
              <a:buFont typeface="Arial" panose="020B0604020202020204" pitchFamily="34" charset="0"/>
              <a:buChar char="•"/>
            </a:pPr>
            <a:r>
              <a:rPr lang="en-US" sz="2400" dirty="0"/>
              <a:t>Gauge current lab resources you have</a:t>
            </a:r>
          </a:p>
          <a:p>
            <a:pPr marL="285750" indent="-285750">
              <a:buFont typeface="Arial" panose="020B0604020202020204" pitchFamily="34" charset="0"/>
              <a:buChar char="•"/>
            </a:pPr>
            <a:r>
              <a:rPr lang="en-US" sz="2400" dirty="0"/>
              <a:t>Discuss your level of expertise and comfort with lab methods</a:t>
            </a:r>
          </a:p>
        </p:txBody>
      </p:sp>
      <p:sp>
        <p:nvSpPr>
          <p:cNvPr id="82950" name="Slide Number Placeholder 2"/>
          <p:cNvSpPr>
            <a:spLocks noGrp="1"/>
          </p:cNvSpPr>
          <p:nvPr>
            <p:ph type="sldNum" sz="quarter" idx="4294967295"/>
          </p:nvPr>
        </p:nvSpPr>
        <p:spPr bwMode="auto">
          <a:xfrm>
            <a:off x="7010400" y="6492875"/>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34B26A04-BB3C-BA40-82ED-1A9AEC0451B4}" type="slidenum">
              <a:rPr lang="en-US" sz="1200">
                <a:solidFill>
                  <a:schemeClr val="bg1"/>
                </a:solidFill>
                <a:latin typeface="Calibri" charset="0"/>
              </a:rPr>
              <a:pPr eaLnBrk="1" fontAlgn="base" hangingPunct="1">
                <a:spcBef>
                  <a:spcPct val="0"/>
                </a:spcBef>
                <a:spcAft>
                  <a:spcPct val="0"/>
                </a:spcAft>
              </a:pPr>
              <a:t>121</a:t>
            </a:fld>
            <a:endParaRPr lang="en-US" sz="1200">
              <a:solidFill>
                <a:schemeClr val="bg1"/>
              </a:solidFill>
              <a:latin typeface="Calibri" charset="0"/>
            </a:endParaRPr>
          </a:p>
        </p:txBody>
      </p:sp>
    </p:spTree>
    <p:extLst>
      <p:ext uri="{BB962C8B-B14F-4D97-AF65-F5344CB8AC3E}">
        <p14:creationId xmlns:p14="http://schemas.microsoft.com/office/powerpoint/2010/main" val="17157941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ChangeArrowheads="1"/>
          </p:cNvSpPr>
          <p:nvPr/>
        </p:nvSpPr>
        <p:spPr bwMode="auto">
          <a:xfrm>
            <a:off x="76200" y="532472"/>
            <a:ext cx="9067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2800" dirty="0">
                <a:solidFill>
                  <a:schemeClr val="tx2"/>
                </a:solidFill>
                <a:latin typeface="+mj-lt"/>
              </a:rPr>
              <a:t>Follow-up After this Meeting</a:t>
            </a:r>
          </a:p>
        </p:txBody>
      </p:sp>
      <p:sp>
        <p:nvSpPr>
          <p:cNvPr id="82946" name="AutoShape 2"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63500" y="-15557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2947" name="AutoShape 4"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215900" y="-317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2948" name="AutoShape 6"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368300" y="14922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 name="TextBox 2"/>
          <p:cNvSpPr txBox="1"/>
          <p:nvPr/>
        </p:nvSpPr>
        <p:spPr>
          <a:xfrm>
            <a:off x="673100" y="1286539"/>
            <a:ext cx="8242300" cy="4708981"/>
          </a:xfrm>
          <a:prstGeom prst="rect">
            <a:avLst/>
          </a:prstGeom>
          <a:noFill/>
        </p:spPr>
        <p:txBody>
          <a:bodyPr>
            <a:spAutoFit/>
          </a:bodyPr>
          <a:lstStyle/>
          <a:p>
            <a:pPr marL="285750" indent="-285750">
              <a:buFont typeface="Arial" panose="020B0604020202020204" pitchFamily="34" charset="0"/>
              <a:buChar char="•"/>
            </a:pPr>
            <a:r>
              <a:rPr lang="en-US" sz="2000" dirty="0"/>
              <a:t>Participant contact list</a:t>
            </a:r>
          </a:p>
          <a:p>
            <a:pPr marL="285750" indent="-285750">
              <a:buFont typeface="Arial" panose="020B0604020202020204" pitchFamily="34" charset="0"/>
              <a:buChar char="•"/>
            </a:pPr>
            <a:r>
              <a:rPr lang="en-US" sz="2000" dirty="0"/>
              <a:t>Profiles of teams and participants by region</a:t>
            </a:r>
          </a:p>
          <a:p>
            <a:pPr marL="285750" indent="-285750">
              <a:buFont typeface="Arial" panose="020B0604020202020204" pitchFamily="34" charset="0"/>
              <a:buChar char="•"/>
            </a:pPr>
            <a:r>
              <a:rPr lang="en-US" sz="2000" dirty="0"/>
              <a:t>“Hit list” of un-barcoded species for your region</a:t>
            </a:r>
          </a:p>
          <a:p>
            <a:pPr marL="285750" indent="-285750">
              <a:buFont typeface="Arial" panose="020B0604020202020204" pitchFamily="34" charset="0"/>
              <a:buChar char="•"/>
            </a:pPr>
            <a:r>
              <a:rPr lang="en-US" sz="2000" dirty="0"/>
              <a:t>Collection procedures and Metadata</a:t>
            </a:r>
          </a:p>
          <a:p>
            <a:r>
              <a:rPr lang="en-US" sz="2000" dirty="0"/>
              <a:t>	Specific instructions</a:t>
            </a:r>
          </a:p>
          <a:p>
            <a:r>
              <a:rPr lang="en-US" sz="2000" dirty="0"/>
              <a:t>	Live clinics</a:t>
            </a:r>
          </a:p>
          <a:p>
            <a:pPr marL="342900" indent="-342900">
              <a:buFont typeface="Arial" panose="020B0604020202020204" pitchFamily="34" charset="0"/>
              <a:buChar char="•"/>
            </a:pPr>
            <a:r>
              <a:rPr lang="en-US" sz="2000" dirty="0"/>
              <a:t>Lab methods: DNA extraction, PCR, and gel electrophoresis</a:t>
            </a:r>
          </a:p>
          <a:p>
            <a:r>
              <a:rPr lang="en-US" sz="2000" dirty="0"/>
              <a:t>	Specific instructions</a:t>
            </a:r>
          </a:p>
          <a:p>
            <a:r>
              <a:rPr lang="en-US" sz="2000" dirty="0"/>
              <a:t>	Live clinics</a:t>
            </a:r>
          </a:p>
          <a:p>
            <a:pPr marL="342900" indent="-342900">
              <a:buFont typeface="Arial" panose="020B0604020202020204" pitchFamily="34" charset="0"/>
              <a:buChar char="•"/>
            </a:pPr>
            <a:r>
              <a:rPr lang="en-US" sz="2000" dirty="0"/>
              <a:t>Bioinformatics Analysis (later!)</a:t>
            </a:r>
          </a:p>
          <a:p>
            <a:pPr lvl="1"/>
            <a:r>
              <a:rPr lang="en-US" sz="2000" dirty="0"/>
              <a:t>	Specific instructions</a:t>
            </a:r>
          </a:p>
          <a:p>
            <a:pPr lvl="1"/>
            <a:r>
              <a:rPr lang="en-US" sz="2000" dirty="0"/>
              <a:t>	Live clinics</a:t>
            </a:r>
          </a:p>
          <a:p>
            <a:pPr marL="342900" indent="-342900">
              <a:buFont typeface="Arial" panose="020B0604020202020204" pitchFamily="34" charset="0"/>
              <a:buChar char="•"/>
            </a:pPr>
            <a:r>
              <a:rPr lang="en-US" sz="2000" dirty="0"/>
              <a:t>Continuing Support</a:t>
            </a:r>
          </a:p>
          <a:p>
            <a:r>
              <a:rPr lang="en-US" sz="2000" dirty="0"/>
              <a:t>	Access to mentors</a:t>
            </a:r>
          </a:p>
          <a:p>
            <a:r>
              <a:rPr lang="en-US" sz="2000" dirty="0"/>
              <a:t>	Office hours</a:t>
            </a:r>
            <a:endParaRPr lang="en-US" dirty="0"/>
          </a:p>
        </p:txBody>
      </p:sp>
      <p:sp>
        <p:nvSpPr>
          <p:cNvPr id="82950" name="Slide Number Placeholder 2"/>
          <p:cNvSpPr>
            <a:spLocks noGrp="1"/>
          </p:cNvSpPr>
          <p:nvPr>
            <p:ph type="sldNum" sz="quarter" idx="4294967295"/>
          </p:nvPr>
        </p:nvSpPr>
        <p:spPr bwMode="auto">
          <a:xfrm>
            <a:off x="7010400" y="6492875"/>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34B26A04-BB3C-BA40-82ED-1A9AEC0451B4}" type="slidenum">
              <a:rPr lang="en-US" sz="1200">
                <a:solidFill>
                  <a:schemeClr val="bg1"/>
                </a:solidFill>
                <a:latin typeface="Calibri" charset="0"/>
              </a:rPr>
              <a:pPr eaLnBrk="1" fontAlgn="base" hangingPunct="1">
                <a:spcBef>
                  <a:spcPct val="0"/>
                </a:spcBef>
                <a:spcAft>
                  <a:spcPct val="0"/>
                </a:spcAft>
              </a:pPr>
              <a:t>122</a:t>
            </a:fld>
            <a:endParaRPr lang="en-US" sz="1200">
              <a:solidFill>
                <a:schemeClr val="bg1"/>
              </a:solidFill>
              <a:latin typeface="Calibri" charset="0"/>
            </a:endParaRPr>
          </a:p>
        </p:txBody>
      </p:sp>
    </p:spTree>
    <p:extLst>
      <p:ext uri="{BB962C8B-B14F-4D97-AF65-F5344CB8AC3E}">
        <p14:creationId xmlns:p14="http://schemas.microsoft.com/office/powerpoint/2010/main" val="3350862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85D5EE2-ED0D-6449-96D2-94E8DCC7E6BE}"/>
              </a:ext>
            </a:extLst>
          </p:cNvPr>
          <p:cNvSpPr txBox="1"/>
          <p:nvPr/>
        </p:nvSpPr>
        <p:spPr>
          <a:xfrm>
            <a:off x="2220913" y="5418138"/>
            <a:ext cx="184150" cy="461962"/>
          </a:xfrm>
          <a:prstGeom prst="rect">
            <a:avLst/>
          </a:prstGeom>
          <a:noFill/>
        </p:spPr>
        <p:txBody>
          <a:bodyPr wrap="none">
            <a:spAutoFit/>
          </a:bodyPr>
          <a:lstStyle/>
          <a:p>
            <a:pPr algn="ctr" eaLnBrk="1" hangingPunct="1">
              <a:defRPr/>
            </a:pPr>
            <a:endParaRPr lang="en-US" dirty="0">
              <a:latin typeface="+mn-lt"/>
              <a:ea typeface="+mn-ea"/>
            </a:endParaRPr>
          </a:p>
        </p:txBody>
      </p:sp>
      <p:pic>
        <p:nvPicPr>
          <p:cNvPr id="19458" name="Picture 1" descr="Sambrook, Sugden, Sharp Gel Elecrophoresis.tiff">
            <a:extLst>
              <a:ext uri="{FF2B5EF4-FFF2-40B4-BE49-F238E27FC236}">
                <a16:creationId xmlns:a16="http://schemas.microsoft.com/office/drawing/2014/main" xmlns="" id="{262A0DEF-21A0-1B4E-8428-82E94971526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92138"/>
            <a:ext cx="7564438" cy="651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a:extLst>
              <a:ext uri="{FF2B5EF4-FFF2-40B4-BE49-F238E27FC236}">
                <a16:creationId xmlns:a16="http://schemas.microsoft.com/office/drawing/2014/main" xmlns="" id="{DED5FA8A-0C94-3E4D-9EFB-E7C281DC0C5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38788" y="0"/>
            <a:ext cx="358775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descr="1972 Phil Sharp Joe Sambrook.jpg">
            <a:extLst>
              <a:ext uri="{FF2B5EF4-FFF2-40B4-BE49-F238E27FC236}">
                <a16:creationId xmlns:a16="http://schemas.microsoft.com/office/drawing/2014/main" xmlns="" id="{629AF070-C7A4-184D-86F3-32056415FE3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743200"/>
            <a:ext cx="40497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28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33654" cy="523220"/>
          </a:xfrm>
          <a:prstGeom prst="rect">
            <a:avLst/>
          </a:prstGeom>
        </p:spPr>
        <p:txBody>
          <a:bodyPr wrap="square">
            <a:spAutoFit/>
          </a:bodyPr>
          <a:lstStyle/>
          <a:p>
            <a:pPr marL="228600" indent="-228600" algn="ctr">
              <a:defRPr/>
            </a:pPr>
            <a:r>
              <a:rPr lang="en-US" sz="2800" dirty="0">
                <a:solidFill>
                  <a:schemeClr val="tx2"/>
                </a:solidFill>
              </a:rPr>
              <a:t>Human Mitochondrial DNA Sequencing (1997)</a:t>
            </a:r>
          </a:p>
        </p:txBody>
      </p:sp>
      <p:pic>
        <p:nvPicPr>
          <p:cNvPr id="4098" name="Picture 2" descr="G:\digital camera images\dave's\mitodn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1551906"/>
            <a:ext cx="2428875" cy="1981200"/>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1406053"/>
            <a:ext cx="4724400" cy="22729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1" name="Picture 5" descr="G:\Genome Exhibit\_Fall 2012 shifting\mitochondria.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00200" y="3657600"/>
            <a:ext cx="2412604" cy="2708243"/>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Picture 6" descr="G:\digital camera images\summer_camps\2013-summer-camp\20130826-dna science\DSC_995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3860470"/>
            <a:ext cx="4153852" cy="275125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1" y="843538"/>
            <a:ext cx="9144000" cy="738664"/>
          </a:xfrm>
          <a:prstGeom prst="rect">
            <a:avLst/>
          </a:prstGeom>
          <a:noFill/>
        </p:spPr>
        <p:txBody>
          <a:bodyPr wrap="square" rtlCol="0">
            <a:spAutoFit/>
          </a:bodyPr>
          <a:lstStyle/>
          <a:p>
            <a:pPr algn="ctr"/>
            <a:r>
              <a:rPr lang="en-US" sz="2400" dirty="0">
                <a:solidFill>
                  <a:schemeClr val="tx2"/>
                </a:solidFill>
              </a:rPr>
              <a:t>110,000 student sequences, 1.6 million user sessions </a:t>
            </a:r>
          </a:p>
          <a:p>
            <a:endParaRPr lang="en-US" dirty="0"/>
          </a:p>
        </p:txBody>
      </p:sp>
    </p:spTree>
    <p:extLst>
      <p:ext uri="{BB962C8B-B14F-4D97-AF65-F5344CB8AC3E}">
        <p14:creationId xmlns:p14="http://schemas.microsoft.com/office/powerpoint/2010/main" val="1507625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Sequence Server 3.tiff">
            <a:extLst>
              <a:ext uri="{FF2B5EF4-FFF2-40B4-BE49-F238E27FC236}">
                <a16:creationId xmlns:a16="http://schemas.microsoft.com/office/drawing/2014/main" xmlns="" id="{FA51AD56-E1E5-544F-9170-5AF90B99213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228600"/>
            <a:ext cx="87979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866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3" descr="Sequence Server 9.tiff">
            <a:extLst>
              <a:ext uri="{FF2B5EF4-FFF2-40B4-BE49-F238E27FC236}">
                <a16:creationId xmlns:a16="http://schemas.microsoft.com/office/drawing/2014/main" xmlns="" id="{A2B02E58-FF8C-0B4C-BCA5-D8A684878C4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4800"/>
            <a:ext cx="9144000"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564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E2D26F-0D20-AE45-AEB9-D55C462D7D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200"/>
            <a:ext cx="9144000" cy="6057320"/>
          </a:xfrm>
          <a:prstGeom prst="rect">
            <a:avLst/>
          </a:prstGeom>
        </p:spPr>
      </p:pic>
    </p:spTree>
    <p:extLst>
      <p:ext uri="{BB962C8B-B14F-4D97-AF65-F5344CB8AC3E}">
        <p14:creationId xmlns:p14="http://schemas.microsoft.com/office/powerpoint/2010/main" val="2249840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4F07EEF-CEB5-044B-A3D8-5CAD04B72E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200"/>
            <a:ext cx="9144000" cy="6057320"/>
          </a:xfrm>
          <a:prstGeom prst="rect">
            <a:avLst/>
          </a:prstGeom>
        </p:spPr>
      </p:pic>
    </p:spTree>
    <p:extLst>
      <p:ext uri="{BB962C8B-B14F-4D97-AF65-F5344CB8AC3E}">
        <p14:creationId xmlns:p14="http://schemas.microsoft.com/office/powerpoint/2010/main" val="2350530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469F7F3-02E2-9D4D-9F20-E1FD0A2574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00340"/>
            <a:ext cx="9144000" cy="6057320"/>
          </a:xfrm>
          <a:prstGeom prst="rect">
            <a:avLst/>
          </a:prstGeom>
        </p:spPr>
      </p:pic>
    </p:spTree>
    <p:extLst>
      <p:ext uri="{BB962C8B-B14F-4D97-AF65-F5344CB8AC3E}">
        <p14:creationId xmlns:p14="http://schemas.microsoft.com/office/powerpoint/2010/main" val="3484536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ChangeArrowheads="1"/>
          </p:cNvSpPr>
          <p:nvPr/>
        </p:nvSpPr>
        <p:spPr bwMode="auto">
          <a:xfrm>
            <a:off x="76200" y="532472"/>
            <a:ext cx="9067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2800" dirty="0">
                <a:solidFill>
                  <a:schemeClr val="tx2"/>
                </a:solidFill>
                <a:latin typeface="+mj-lt"/>
              </a:rPr>
              <a:t>Today’s Event</a:t>
            </a:r>
          </a:p>
        </p:txBody>
      </p:sp>
      <p:sp>
        <p:nvSpPr>
          <p:cNvPr id="82946" name="AutoShape 2"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63500" y="-15557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2947" name="AutoShape 4"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215900" y="-317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2948" name="AutoShape 6"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368300" y="14922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 name="TextBox 2"/>
          <p:cNvSpPr txBox="1"/>
          <p:nvPr/>
        </p:nvSpPr>
        <p:spPr>
          <a:xfrm>
            <a:off x="673100" y="1190592"/>
            <a:ext cx="7632700" cy="4893647"/>
          </a:xfrm>
          <a:prstGeom prst="rect">
            <a:avLst/>
          </a:prstGeom>
          <a:noFill/>
        </p:spPr>
        <p:txBody>
          <a:bodyPr wrap="square">
            <a:spAutoFit/>
          </a:bodyPr>
          <a:lstStyle/>
          <a:p>
            <a:pPr marL="285750" indent="-285750">
              <a:buFont typeface="Arial" panose="020B0604020202020204" pitchFamily="34" charset="0"/>
              <a:buChar char="•"/>
            </a:pPr>
            <a:r>
              <a:rPr lang="en-US" sz="2400" dirty="0"/>
              <a:t>Dave </a:t>
            </a:r>
            <a:r>
              <a:rPr lang="en-US" sz="2400" dirty="0" err="1"/>
              <a:t>Micklos</a:t>
            </a:r>
            <a:endParaRPr lang="en-US" sz="2400" dirty="0"/>
          </a:p>
          <a:p>
            <a:r>
              <a:rPr lang="en-US" sz="2400" dirty="0"/>
              <a:t>	Project funding</a:t>
            </a:r>
          </a:p>
          <a:p>
            <a:r>
              <a:rPr lang="en-US" sz="2400" dirty="0"/>
              <a:t>	Project goals</a:t>
            </a:r>
          </a:p>
          <a:p>
            <a:r>
              <a:rPr lang="en-US" sz="2400" dirty="0"/>
              <a:t>	Background on DNA Learning Center</a:t>
            </a:r>
          </a:p>
          <a:p>
            <a:r>
              <a:rPr lang="en-US" sz="2400" dirty="0"/>
              <a:t>	Introduction to DNA barcoding</a:t>
            </a:r>
          </a:p>
          <a:p>
            <a:pPr marL="342900" indent="-342900">
              <a:buFont typeface="Arial" panose="020B0604020202020204" pitchFamily="34" charset="0"/>
              <a:buChar char="•"/>
            </a:pPr>
            <a:r>
              <a:rPr lang="en-US" sz="2400" dirty="0"/>
              <a:t>Shawn Dash and Jeffry </a:t>
            </a:r>
            <a:r>
              <a:rPr lang="en-US" sz="2400" dirty="0" err="1"/>
              <a:t>Petracca</a:t>
            </a:r>
            <a:endParaRPr lang="en-US" sz="2400" dirty="0"/>
          </a:p>
          <a:p>
            <a:r>
              <a:rPr lang="en-US" sz="2400" dirty="0"/>
              <a:t>	Ants of the US</a:t>
            </a:r>
          </a:p>
          <a:p>
            <a:r>
              <a:rPr lang="en-US" sz="2400" dirty="0"/>
              <a:t>	(Bio)geographical regions</a:t>
            </a:r>
          </a:p>
          <a:p>
            <a:r>
              <a:rPr lang="en-US" sz="2400" dirty="0"/>
              <a:t>	Collection strategy</a:t>
            </a:r>
          </a:p>
          <a:p>
            <a:r>
              <a:rPr lang="en-US" sz="2400" dirty="0"/>
              <a:t>	“Hit List”</a:t>
            </a:r>
          </a:p>
          <a:p>
            <a:pPr marL="285750" indent="-285750">
              <a:buFont typeface="Arial" panose="020B0604020202020204" pitchFamily="34" charset="0"/>
              <a:buChar char="•"/>
            </a:pPr>
            <a:r>
              <a:rPr lang="en-US" sz="2400" dirty="0"/>
              <a:t>Break-out Rooms, with DNALC staff members</a:t>
            </a:r>
          </a:p>
          <a:p>
            <a:pPr lvl="1"/>
            <a:r>
              <a:rPr lang="en-US" sz="2400" dirty="0"/>
              <a:t>	Introductions</a:t>
            </a:r>
          </a:p>
          <a:p>
            <a:pPr lvl="1"/>
            <a:r>
              <a:rPr lang="en-US" sz="2400" dirty="0"/>
              <a:t>	Assess readiness and needs</a:t>
            </a:r>
          </a:p>
        </p:txBody>
      </p:sp>
      <p:sp>
        <p:nvSpPr>
          <p:cNvPr id="82950" name="Slide Number Placeholder 2"/>
          <p:cNvSpPr>
            <a:spLocks noGrp="1"/>
          </p:cNvSpPr>
          <p:nvPr>
            <p:ph type="sldNum" sz="quarter" idx="4294967295"/>
          </p:nvPr>
        </p:nvSpPr>
        <p:spPr bwMode="auto">
          <a:xfrm>
            <a:off x="7010400" y="6492875"/>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34B26A04-BB3C-BA40-82ED-1A9AEC0451B4}" type="slidenum">
              <a:rPr lang="en-US" sz="1200">
                <a:solidFill>
                  <a:schemeClr val="bg1"/>
                </a:solidFill>
                <a:latin typeface="Calibri" charset="0"/>
              </a:rPr>
              <a:pPr eaLnBrk="1" fontAlgn="base" hangingPunct="1">
                <a:spcBef>
                  <a:spcPct val="0"/>
                </a:spcBef>
                <a:spcAft>
                  <a:spcPct val="0"/>
                </a:spcAft>
              </a:pPr>
              <a:t>2</a:t>
            </a:fld>
            <a:endParaRPr lang="en-US" sz="1200">
              <a:solidFill>
                <a:schemeClr val="bg1"/>
              </a:solidFill>
              <a:latin typeface="Calibri" charset="0"/>
            </a:endParaRPr>
          </a:p>
        </p:txBody>
      </p:sp>
    </p:spTree>
    <p:extLst>
      <p:ext uri="{BB962C8B-B14F-4D97-AF65-F5344CB8AC3E}">
        <p14:creationId xmlns:p14="http://schemas.microsoft.com/office/powerpoint/2010/main" val="1485986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7264FBF-5561-8449-B3B5-F5E311873A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200"/>
            <a:ext cx="9144000" cy="6057320"/>
          </a:xfrm>
          <a:prstGeom prst="rect">
            <a:avLst/>
          </a:prstGeom>
        </p:spPr>
      </p:pic>
    </p:spTree>
    <p:extLst>
      <p:ext uri="{BB962C8B-B14F-4D97-AF65-F5344CB8AC3E}">
        <p14:creationId xmlns:p14="http://schemas.microsoft.com/office/powerpoint/2010/main" val="2924828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089F4AD-76BB-DE45-830A-B10441182B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32" y="76200"/>
            <a:ext cx="9144000" cy="6057320"/>
          </a:xfrm>
          <a:prstGeom prst="rect">
            <a:avLst/>
          </a:prstGeom>
        </p:spPr>
      </p:pic>
    </p:spTree>
    <p:extLst>
      <p:ext uri="{BB962C8B-B14F-4D97-AF65-F5344CB8AC3E}">
        <p14:creationId xmlns:p14="http://schemas.microsoft.com/office/powerpoint/2010/main" val="1143119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E2241D0-7B3E-514D-BD12-D5673A945A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200"/>
            <a:ext cx="9144000" cy="6057320"/>
          </a:xfrm>
          <a:prstGeom prst="rect">
            <a:avLst/>
          </a:prstGeom>
        </p:spPr>
      </p:pic>
    </p:spTree>
    <p:extLst>
      <p:ext uri="{BB962C8B-B14F-4D97-AF65-F5344CB8AC3E}">
        <p14:creationId xmlns:p14="http://schemas.microsoft.com/office/powerpoint/2010/main" val="3195338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1F1DAD7-B3F4-3B47-BA8D-AE70AC189E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200"/>
            <a:ext cx="9144000" cy="6057320"/>
          </a:xfrm>
          <a:prstGeom prst="rect">
            <a:avLst/>
          </a:prstGeom>
        </p:spPr>
      </p:pic>
    </p:spTree>
    <p:extLst>
      <p:ext uri="{BB962C8B-B14F-4D97-AF65-F5344CB8AC3E}">
        <p14:creationId xmlns:p14="http://schemas.microsoft.com/office/powerpoint/2010/main" val="3184204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9BA15A-BB7A-6748-890B-A067A0F4B3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200"/>
            <a:ext cx="9144000" cy="6057320"/>
          </a:xfrm>
          <a:prstGeom prst="rect">
            <a:avLst/>
          </a:prstGeom>
        </p:spPr>
      </p:pic>
    </p:spTree>
    <p:extLst>
      <p:ext uri="{BB962C8B-B14F-4D97-AF65-F5344CB8AC3E}">
        <p14:creationId xmlns:p14="http://schemas.microsoft.com/office/powerpoint/2010/main" val="4156886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C03B012-B3D0-E04C-AC11-79BFFB0459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200"/>
            <a:ext cx="9144000" cy="6096000"/>
          </a:xfrm>
          <a:prstGeom prst="rect">
            <a:avLst/>
          </a:prstGeom>
        </p:spPr>
      </p:pic>
    </p:spTree>
    <p:extLst>
      <p:ext uri="{BB962C8B-B14F-4D97-AF65-F5344CB8AC3E}">
        <p14:creationId xmlns:p14="http://schemas.microsoft.com/office/powerpoint/2010/main" val="3208027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7E4CA0-542F-3C45-AB71-CB9B31B1B3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200"/>
            <a:ext cx="9144000" cy="6096000"/>
          </a:xfrm>
          <a:prstGeom prst="rect">
            <a:avLst/>
          </a:prstGeom>
        </p:spPr>
      </p:pic>
    </p:spTree>
    <p:extLst>
      <p:ext uri="{BB962C8B-B14F-4D97-AF65-F5344CB8AC3E}">
        <p14:creationId xmlns:p14="http://schemas.microsoft.com/office/powerpoint/2010/main" val="740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7DD7A07-38BE-6C41-B74D-5F72B55503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6900" y="1905000"/>
            <a:ext cx="5410200" cy="3048000"/>
          </a:xfrm>
          <a:prstGeom prst="rect">
            <a:avLst/>
          </a:prstGeom>
        </p:spPr>
      </p:pic>
    </p:spTree>
    <p:extLst>
      <p:ext uri="{BB962C8B-B14F-4D97-AF65-F5344CB8AC3E}">
        <p14:creationId xmlns:p14="http://schemas.microsoft.com/office/powerpoint/2010/main" val="44812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D7B9A94-3D76-F447-B510-0DA6B8665C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14400"/>
            <a:ext cx="9144000" cy="4156364"/>
          </a:xfrm>
          <a:prstGeom prst="rect">
            <a:avLst/>
          </a:prstGeom>
        </p:spPr>
      </p:pic>
    </p:spTree>
    <p:extLst>
      <p:ext uri="{BB962C8B-B14F-4D97-AF65-F5344CB8AC3E}">
        <p14:creationId xmlns:p14="http://schemas.microsoft.com/office/powerpoint/2010/main" val="286347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CDFE5A9-2342-0149-8828-99EF9AF7A7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759410"/>
            <a:ext cx="9144000" cy="3339180"/>
          </a:xfrm>
          <a:prstGeom prst="rect">
            <a:avLst/>
          </a:prstGeom>
        </p:spPr>
      </p:pic>
    </p:spTree>
    <p:extLst>
      <p:ext uri="{BB962C8B-B14F-4D97-AF65-F5344CB8AC3E}">
        <p14:creationId xmlns:p14="http://schemas.microsoft.com/office/powerpoint/2010/main" val="1689054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19A8AC1-32BB-9744-B77A-7E3F64EE37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900" y="1981200"/>
            <a:ext cx="8712200" cy="1917700"/>
          </a:xfrm>
          <a:prstGeom prst="rect">
            <a:avLst/>
          </a:prstGeom>
        </p:spPr>
      </p:pic>
    </p:spTree>
    <p:extLst>
      <p:ext uri="{BB962C8B-B14F-4D97-AF65-F5344CB8AC3E}">
        <p14:creationId xmlns:p14="http://schemas.microsoft.com/office/powerpoint/2010/main" val="2550138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F4E244A-387C-9D45-B998-9CE269F529E2}"/>
              </a:ext>
            </a:extLst>
          </p:cNvPr>
          <p:cNvPicPr/>
          <p:nvPr/>
        </p:nvPicPr>
        <p:blipFill>
          <a:blip r:embed="rId2">
            <a:extLst>
              <a:ext uri="{28A0092B-C50C-407E-A947-70E740481C1C}">
                <a14:useLocalDpi xmlns:a14="http://schemas.microsoft.com/office/drawing/2010/main"/>
              </a:ext>
            </a:extLst>
          </a:blip>
          <a:stretch>
            <a:fillRect/>
          </a:stretch>
        </p:blipFill>
        <p:spPr>
          <a:xfrm>
            <a:off x="2133600" y="2286000"/>
            <a:ext cx="6400800" cy="3859786"/>
          </a:xfrm>
          <a:prstGeom prst="rect">
            <a:avLst/>
          </a:prstGeom>
        </p:spPr>
      </p:pic>
      <p:sp>
        <p:nvSpPr>
          <p:cNvPr id="4" name="TextBox 3">
            <a:extLst>
              <a:ext uri="{FF2B5EF4-FFF2-40B4-BE49-F238E27FC236}">
                <a16:creationId xmlns:a16="http://schemas.microsoft.com/office/drawing/2014/main" xmlns="" id="{95A3B4C7-C57B-9E41-B785-AFC8B8E41373}"/>
              </a:ext>
            </a:extLst>
          </p:cNvPr>
          <p:cNvSpPr txBox="1"/>
          <p:nvPr/>
        </p:nvSpPr>
        <p:spPr>
          <a:xfrm>
            <a:off x="0" y="457200"/>
            <a:ext cx="9144000" cy="523220"/>
          </a:xfrm>
          <a:prstGeom prst="rect">
            <a:avLst/>
          </a:prstGeom>
          <a:noFill/>
        </p:spPr>
        <p:txBody>
          <a:bodyPr wrap="square" rtlCol="0">
            <a:spAutoFit/>
          </a:bodyPr>
          <a:lstStyle/>
          <a:p>
            <a:pPr algn="ctr"/>
            <a:r>
              <a:rPr lang="en-US" sz="2800" dirty="0">
                <a:solidFill>
                  <a:schemeClr val="tx2"/>
                </a:solidFill>
              </a:rPr>
              <a:t>DNALC LIVE!</a:t>
            </a:r>
          </a:p>
        </p:txBody>
      </p:sp>
      <p:sp>
        <p:nvSpPr>
          <p:cNvPr id="5" name="TextBox 4">
            <a:extLst>
              <a:ext uri="{FF2B5EF4-FFF2-40B4-BE49-F238E27FC236}">
                <a16:creationId xmlns:a16="http://schemas.microsoft.com/office/drawing/2014/main" xmlns="" id="{ECE9CC1F-8B78-FA4A-860B-61B4F753E86B}"/>
              </a:ext>
            </a:extLst>
          </p:cNvPr>
          <p:cNvSpPr txBox="1"/>
          <p:nvPr/>
        </p:nvSpPr>
        <p:spPr>
          <a:xfrm>
            <a:off x="533400" y="1041974"/>
            <a:ext cx="67818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Launched March 20 on YouTube</a:t>
            </a:r>
          </a:p>
          <a:p>
            <a:pPr marL="285750" indent="-285750">
              <a:buFont typeface="Arial" panose="020B0604020202020204" pitchFamily="34" charset="0"/>
              <a:buChar char="•"/>
            </a:pPr>
            <a:r>
              <a:rPr lang="en-US" dirty="0"/>
              <a:t>Online labs with moderated chats stood in for lab field trips</a:t>
            </a:r>
          </a:p>
          <a:p>
            <a:pPr marL="285750" indent="-285750">
              <a:buFont typeface="Arial" panose="020B0604020202020204" pitchFamily="34" charset="0"/>
              <a:buChar char="•"/>
            </a:pPr>
            <a:r>
              <a:rPr lang="en-US" dirty="0"/>
              <a:t>Museum tours, multi-part courses, teacher chats, and series shorts</a:t>
            </a:r>
          </a:p>
          <a:p>
            <a:pPr marL="285750" indent="-285750">
              <a:buFont typeface="Arial" panose="020B0604020202020204" pitchFamily="34" charset="0"/>
              <a:buChar char="•"/>
            </a:pPr>
            <a:r>
              <a:rPr lang="en-US" dirty="0"/>
              <a:t>10-12 live events per week broadcast mainly from instructors homes</a:t>
            </a:r>
          </a:p>
          <a:p>
            <a:endParaRPr lang="en-US" dirty="0"/>
          </a:p>
        </p:txBody>
      </p:sp>
      <p:sp>
        <p:nvSpPr>
          <p:cNvPr id="6" name="TextBox 5">
            <a:extLst>
              <a:ext uri="{FF2B5EF4-FFF2-40B4-BE49-F238E27FC236}">
                <a16:creationId xmlns:a16="http://schemas.microsoft.com/office/drawing/2014/main" xmlns="" id="{90401EB8-DF85-EB47-8202-57E04333AB17}"/>
              </a:ext>
            </a:extLst>
          </p:cNvPr>
          <p:cNvSpPr txBox="1"/>
          <p:nvPr/>
        </p:nvSpPr>
        <p:spPr>
          <a:xfrm>
            <a:off x="457201" y="3888144"/>
            <a:ext cx="1600200" cy="923330"/>
          </a:xfrm>
          <a:prstGeom prst="rect">
            <a:avLst/>
          </a:prstGeom>
          <a:noFill/>
        </p:spPr>
        <p:txBody>
          <a:bodyPr wrap="square" rtlCol="0">
            <a:spAutoFit/>
          </a:bodyPr>
          <a:lstStyle/>
          <a:p>
            <a:r>
              <a:rPr lang="en-US" dirty="0"/>
              <a:t>Kitchen DNA extraction with </a:t>
            </a:r>
            <a:r>
              <a:rPr lang="en-US" dirty="0" smtClean="0"/>
              <a:t>“Chief</a:t>
            </a:r>
            <a:r>
              <a:rPr lang="en-US" dirty="0"/>
              <a:t>”</a:t>
            </a:r>
          </a:p>
        </p:txBody>
      </p:sp>
    </p:spTree>
    <p:extLst>
      <p:ext uri="{BB962C8B-B14F-4D97-AF65-F5344CB8AC3E}">
        <p14:creationId xmlns:p14="http://schemas.microsoft.com/office/powerpoint/2010/main" val="1177214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B584EB2-7B4D-7442-97F8-5FD5ADEA83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29263" y="3494066"/>
            <a:ext cx="3799843" cy="2849882"/>
          </a:xfrm>
          <a:prstGeom prst="rect">
            <a:avLst/>
          </a:prstGeom>
        </p:spPr>
      </p:pic>
      <p:pic>
        <p:nvPicPr>
          <p:cNvPr id="3" name="Picture 2">
            <a:extLst>
              <a:ext uri="{FF2B5EF4-FFF2-40B4-BE49-F238E27FC236}">
                <a16:creationId xmlns:a16="http://schemas.microsoft.com/office/drawing/2014/main" xmlns="" id="{BFE5E9E0-B52A-1D43-ADB2-B71B65972D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4213825"/>
          </a:xfrm>
          <a:prstGeom prst="rect">
            <a:avLst/>
          </a:prstGeom>
        </p:spPr>
      </p:pic>
      <p:pic>
        <p:nvPicPr>
          <p:cNvPr id="5" name="Picture 4">
            <a:extLst>
              <a:ext uri="{FF2B5EF4-FFF2-40B4-BE49-F238E27FC236}">
                <a16:creationId xmlns:a16="http://schemas.microsoft.com/office/drawing/2014/main" xmlns="" id="{155FB8AD-4871-2945-B18D-A42F91A67D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9282" y="3276600"/>
            <a:ext cx="3429000" cy="3429000"/>
          </a:xfrm>
          <a:prstGeom prst="rect">
            <a:avLst/>
          </a:prstGeom>
        </p:spPr>
      </p:pic>
    </p:spTree>
    <p:extLst>
      <p:ext uri="{BB962C8B-B14F-4D97-AF65-F5344CB8AC3E}">
        <p14:creationId xmlns:p14="http://schemas.microsoft.com/office/powerpoint/2010/main" val="3886568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7E813D2-B76C-0642-AB1F-4A22221560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76200"/>
            <a:ext cx="9220200" cy="7142889"/>
          </a:xfrm>
          <a:prstGeom prst="rect">
            <a:avLst/>
          </a:prstGeom>
        </p:spPr>
      </p:pic>
    </p:spTree>
    <p:extLst>
      <p:ext uri="{BB962C8B-B14F-4D97-AF65-F5344CB8AC3E}">
        <p14:creationId xmlns:p14="http://schemas.microsoft.com/office/powerpoint/2010/main" val="2193522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2673BF-2975-9642-BBB9-EFADA49284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 y="28135"/>
            <a:ext cx="9159240" cy="7079890"/>
          </a:xfrm>
          <a:prstGeom prst="rect">
            <a:avLst/>
          </a:prstGeom>
        </p:spPr>
      </p:pic>
    </p:spTree>
    <p:extLst>
      <p:ext uri="{BB962C8B-B14F-4D97-AF65-F5344CB8AC3E}">
        <p14:creationId xmlns:p14="http://schemas.microsoft.com/office/powerpoint/2010/main" val="1983070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xmlns="" id="{AF323FE2-C089-4837-AD17-467103C1E522}"/>
              </a:ext>
            </a:extLst>
          </p:cNvPr>
          <p:cNvGraphicFramePr>
            <a:graphicFrameLocks/>
          </p:cNvGraphicFramePr>
          <p:nvPr>
            <p:extLst>
              <p:ext uri="{D42A27DB-BD31-4B8C-83A1-F6EECF244321}">
                <p14:modId xmlns:p14="http://schemas.microsoft.com/office/powerpoint/2010/main" val="3914278757"/>
              </p:ext>
            </p:extLst>
          </p:nvPr>
        </p:nvGraphicFramePr>
        <p:xfrm>
          <a:off x="533400" y="1143000"/>
          <a:ext cx="7772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xmlns="" id="{1C89B35B-5726-E44C-AB6D-FDF21D6A250B}"/>
              </a:ext>
            </a:extLst>
          </p:cNvPr>
          <p:cNvSpPr txBox="1"/>
          <p:nvPr/>
        </p:nvSpPr>
        <p:spPr>
          <a:xfrm>
            <a:off x="0" y="457200"/>
            <a:ext cx="9144000" cy="523220"/>
          </a:xfrm>
          <a:prstGeom prst="rect">
            <a:avLst/>
          </a:prstGeom>
          <a:noFill/>
        </p:spPr>
        <p:txBody>
          <a:bodyPr wrap="square" rtlCol="0">
            <a:spAutoFit/>
          </a:bodyPr>
          <a:lstStyle/>
          <a:p>
            <a:pPr algn="ctr"/>
            <a:r>
              <a:rPr lang="en-US" sz="2800" dirty="0">
                <a:solidFill>
                  <a:schemeClr val="tx2"/>
                </a:solidFill>
              </a:rPr>
              <a:t>Weekly YouTube Channel Views</a:t>
            </a:r>
          </a:p>
        </p:txBody>
      </p:sp>
    </p:spTree>
    <p:extLst>
      <p:ext uri="{BB962C8B-B14F-4D97-AF65-F5344CB8AC3E}">
        <p14:creationId xmlns:p14="http://schemas.microsoft.com/office/powerpoint/2010/main" val="3597563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xmlns="" id="{03158147-501A-4D13-8649-27BFCF7FF45D}"/>
              </a:ext>
            </a:extLst>
          </p:cNvPr>
          <p:cNvGraphicFramePr>
            <a:graphicFrameLocks noGrp="1"/>
          </p:cNvGraphicFramePr>
          <p:nvPr>
            <p:extLst>
              <p:ext uri="{D42A27DB-BD31-4B8C-83A1-F6EECF244321}">
                <p14:modId xmlns:p14="http://schemas.microsoft.com/office/powerpoint/2010/main" val="1196145360"/>
              </p:ext>
            </p:extLst>
          </p:nvPr>
        </p:nvGraphicFramePr>
        <p:xfrm>
          <a:off x="310613" y="457200"/>
          <a:ext cx="8522774" cy="5425440"/>
        </p:xfrm>
        <a:graphic>
          <a:graphicData uri="http://schemas.openxmlformats.org/drawingml/2006/table">
            <a:tbl>
              <a:tblPr firstRow="1" bandRow="1">
                <a:tableStyleId>{6E25E649-3F16-4E02-A733-19D2CDBF48F0}</a:tableStyleId>
              </a:tblPr>
              <a:tblGrid>
                <a:gridCol w="2895600">
                  <a:extLst>
                    <a:ext uri="{9D8B030D-6E8A-4147-A177-3AD203B41FA5}">
                      <a16:colId xmlns:a16="http://schemas.microsoft.com/office/drawing/2014/main" xmlns="" val="688011942"/>
                    </a:ext>
                  </a:extLst>
                </a:gridCol>
                <a:gridCol w="1371600">
                  <a:extLst>
                    <a:ext uri="{9D8B030D-6E8A-4147-A177-3AD203B41FA5}">
                      <a16:colId xmlns:a16="http://schemas.microsoft.com/office/drawing/2014/main" xmlns="" val="3666641570"/>
                    </a:ext>
                  </a:extLst>
                </a:gridCol>
                <a:gridCol w="990600">
                  <a:extLst>
                    <a:ext uri="{9D8B030D-6E8A-4147-A177-3AD203B41FA5}">
                      <a16:colId xmlns:a16="http://schemas.microsoft.com/office/drawing/2014/main" xmlns="" val="3994205282"/>
                    </a:ext>
                  </a:extLst>
                </a:gridCol>
                <a:gridCol w="1143000">
                  <a:extLst>
                    <a:ext uri="{9D8B030D-6E8A-4147-A177-3AD203B41FA5}">
                      <a16:colId xmlns:a16="http://schemas.microsoft.com/office/drawing/2014/main" xmlns="" val="4164221738"/>
                    </a:ext>
                  </a:extLst>
                </a:gridCol>
                <a:gridCol w="1143000">
                  <a:extLst>
                    <a:ext uri="{9D8B030D-6E8A-4147-A177-3AD203B41FA5}">
                      <a16:colId xmlns:a16="http://schemas.microsoft.com/office/drawing/2014/main" xmlns="" val="3877684480"/>
                    </a:ext>
                  </a:extLst>
                </a:gridCol>
                <a:gridCol w="978974">
                  <a:extLst>
                    <a:ext uri="{9D8B030D-6E8A-4147-A177-3AD203B41FA5}">
                      <a16:colId xmlns:a16="http://schemas.microsoft.com/office/drawing/2014/main" xmlns="" val="2742790633"/>
                    </a:ext>
                  </a:extLst>
                </a:gridCol>
              </a:tblGrid>
              <a:tr h="640080">
                <a:tc>
                  <a:txBody>
                    <a:bodyPr/>
                    <a:lstStyle/>
                    <a:p>
                      <a:pPr algn="ctr"/>
                      <a:r>
                        <a:rPr lang="en-US" sz="1400" dirty="0"/>
                        <a:t>Institution</a:t>
                      </a:r>
                    </a:p>
                  </a:txBody>
                  <a:tcPr anchor="ctr"/>
                </a:tc>
                <a:tc>
                  <a:txBody>
                    <a:bodyPr/>
                    <a:lstStyle/>
                    <a:p>
                      <a:pPr algn="ctr"/>
                      <a:r>
                        <a:rPr lang="en-US" sz="1400" dirty="0"/>
                        <a:t>Location</a:t>
                      </a:r>
                    </a:p>
                  </a:txBody>
                  <a:tcPr anchor="ctr"/>
                </a:tc>
                <a:tc>
                  <a:txBody>
                    <a:bodyPr/>
                    <a:lstStyle/>
                    <a:p>
                      <a:pPr algn="ctr"/>
                      <a:r>
                        <a:rPr lang="en-US" sz="1400" dirty="0"/>
                        <a:t>Videos Uploaded 3/1/20 - 6/12/20</a:t>
                      </a:r>
                    </a:p>
                  </a:txBody>
                  <a:tcPr anchor="ctr"/>
                </a:tc>
                <a:tc>
                  <a:txBody>
                    <a:bodyPr/>
                    <a:lstStyle/>
                    <a:p>
                      <a:pPr algn="ctr"/>
                      <a:r>
                        <a:rPr lang="en-US" sz="1400" dirty="0"/>
                        <a:t>Channel Subscribers</a:t>
                      </a:r>
                    </a:p>
                  </a:txBody>
                  <a:tcPr anchor="ctr"/>
                </a:tc>
                <a:tc>
                  <a:txBody>
                    <a:bodyPr/>
                    <a:lstStyle/>
                    <a:p>
                      <a:pPr algn="ctr"/>
                      <a:r>
                        <a:rPr lang="en-US" sz="1400" dirty="0"/>
                        <a:t>All-Time Channel Views</a:t>
                      </a:r>
                    </a:p>
                  </a:txBody>
                  <a:tcPr anchor="ctr"/>
                </a:tc>
                <a:tc>
                  <a:txBody>
                    <a:bodyPr/>
                    <a:lstStyle/>
                    <a:p>
                      <a:pPr algn="ctr"/>
                      <a:r>
                        <a:rPr lang="en-US" sz="1400" dirty="0"/>
                        <a:t>In-Person Annual Visitation</a:t>
                      </a:r>
                    </a:p>
                  </a:txBody>
                  <a:tcPr anchor="ctr"/>
                </a:tc>
                <a:extLst>
                  <a:ext uri="{0D108BD9-81ED-4DB2-BD59-A6C34878D82A}">
                    <a16:rowId xmlns:a16="http://schemas.microsoft.com/office/drawing/2014/main" xmlns="" val="89203773"/>
                  </a:ext>
                </a:extLst>
              </a:tr>
              <a:tr h="640080">
                <a:tc>
                  <a:txBody>
                    <a:bodyPr/>
                    <a:lstStyle/>
                    <a:p>
                      <a:r>
                        <a:rPr lang="en-US" sz="1400" dirty="0"/>
                        <a:t>DNA Learning Center</a:t>
                      </a:r>
                    </a:p>
                  </a:txBody>
                  <a:tcPr anchor="ctr"/>
                </a:tc>
                <a:tc>
                  <a:txBody>
                    <a:bodyPr/>
                    <a:lstStyle/>
                    <a:p>
                      <a:r>
                        <a:rPr lang="en-US" sz="1400" dirty="0"/>
                        <a:t>Cold Spring Harbor, NY</a:t>
                      </a:r>
                    </a:p>
                  </a:txBody>
                  <a:tcPr anchor="ctr"/>
                </a:tc>
                <a:tc>
                  <a:txBody>
                    <a:bodyPr/>
                    <a:lstStyle/>
                    <a:p>
                      <a:pPr algn="ctr"/>
                      <a:r>
                        <a:rPr lang="en-US" sz="1400" dirty="0"/>
                        <a:t>129</a:t>
                      </a:r>
                    </a:p>
                  </a:txBody>
                  <a:tcPr anchor="ctr"/>
                </a:tc>
                <a:tc>
                  <a:txBody>
                    <a:bodyPr/>
                    <a:lstStyle/>
                    <a:p>
                      <a:pPr algn="ctr"/>
                      <a:r>
                        <a:rPr lang="en-US" sz="1400" dirty="0"/>
                        <a:t>33,700</a:t>
                      </a:r>
                    </a:p>
                  </a:txBody>
                  <a:tcPr anchor="ctr"/>
                </a:tc>
                <a:tc>
                  <a:txBody>
                    <a:bodyPr/>
                    <a:lstStyle/>
                    <a:p>
                      <a:pPr algn="ctr"/>
                      <a:r>
                        <a:rPr lang="en-US" sz="1400" dirty="0"/>
                        <a:t>8,822,627</a:t>
                      </a:r>
                    </a:p>
                  </a:txBody>
                  <a:tcPr anchor="ctr"/>
                </a:tc>
                <a:tc>
                  <a:txBody>
                    <a:bodyPr/>
                    <a:lstStyle/>
                    <a:p>
                      <a:pPr algn="ctr"/>
                      <a:r>
                        <a:rPr lang="en-US" sz="1400" dirty="0"/>
                        <a:t>26,400</a:t>
                      </a:r>
                    </a:p>
                  </a:txBody>
                  <a:tcPr anchor="ctr"/>
                </a:tc>
                <a:extLst>
                  <a:ext uri="{0D108BD9-81ED-4DB2-BD59-A6C34878D82A}">
                    <a16:rowId xmlns:a16="http://schemas.microsoft.com/office/drawing/2014/main" xmlns="" val="422678982"/>
                  </a:ext>
                </a:extLst>
              </a:tr>
              <a:tr h="640080">
                <a:tc>
                  <a:txBody>
                    <a:bodyPr/>
                    <a:lstStyle/>
                    <a:p>
                      <a:r>
                        <a:rPr lang="en-US" sz="1400" dirty="0"/>
                        <a:t>Perot Museum of Nature &amp; Science</a:t>
                      </a:r>
                    </a:p>
                  </a:txBody>
                  <a:tcPr anchor="ctr"/>
                </a:tc>
                <a:tc>
                  <a:txBody>
                    <a:bodyPr/>
                    <a:lstStyle/>
                    <a:p>
                      <a:r>
                        <a:rPr lang="en-US" sz="1400" dirty="0"/>
                        <a:t>Dallas, TX</a:t>
                      </a:r>
                    </a:p>
                  </a:txBody>
                  <a:tcPr anchor="ctr"/>
                </a:tc>
                <a:tc>
                  <a:txBody>
                    <a:bodyPr/>
                    <a:lstStyle/>
                    <a:p>
                      <a:pPr algn="ctr"/>
                      <a:r>
                        <a:rPr lang="en-US" sz="1400" dirty="0"/>
                        <a:t>94</a:t>
                      </a:r>
                    </a:p>
                  </a:txBody>
                  <a:tcPr anchor="ctr"/>
                </a:tc>
                <a:tc>
                  <a:txBody>
                    <a:bodyPr/>
                    <a:lstStyle/>
                    <a:p>
                      <a:pPr algn="ctr"/>
                      <a:r>
                        <a:rPr lang="en-US" sz="1400" dirty="0"/>
                        <a:t>880</a:t>
                      </a:r>
                    </a:p>
                  </a:txBody>
                  <a:tcPr anchor="ctr"/>
                </a:tc>
                <a:tc>
                  <a:txBody>
                    <a:bodyPr/>
                    <a:lstStyle/>
                    <a:p>
                      <a:pPr algn="ctr"/>
                      <a:r>
                        <a:rPr lang="en-US" sz="1400" dirty="0"/>
                        <a:t>450,658</a:t>
                      </a:r>
                    </a:p>
                  </a:txBody>
                  <a:tcPr anchor="ctr"/>
                </a:tc>
                <a:tc>
                  <a:txBody>
                    <a:bodyPr/>
                    <a:lstStyle/>
                    <a:p>
                      <a:pPr algn="ctr"/>
                      <a:r>
                        <a:rPr lang="en-US" sz="1400" dirty="0"/>
                        <a:t>950,396</a:t>
                      </a:r>
                    </a:p>
                  </a:txBody>
                  <a:tcPr anchor="ctr"/>
                </a:tc>
                <a:extLst>
                  <a:ext uri="{0D108BD9-81ED-4DB2-BD59-A6C34878D82A}">
                    <a16:rowId xmlns:a16="http://schemas.microsoft.com/office/drawing/2014/main" xmlns="" val="3523692655"/>
                  </a:ext>
                </a:extLst>
              </a:tr>
              <a:tr h="640080">
                <a:tc>
                  <a:txBody>
                    <a:bodyPr/>
                    <a:lstStyle/>
                    <a:p>
                      <a:r>
                        <a:rPr lang="en-US" sz="1400" dirty="0"/>
                        <a:t>California Academy of Science</a:t>
                      </a:r>
                    </a:p>
                  </a:txBody>
                  <a:tcPr anchor="ctr"/>
                </a:tc>
                <a:tc>
                  <a:txBody>
                    <a:bodyPr/>
                    <a:lstStyle/>
                    <a:p>
                      <a:r>
                        <a:rPr lang="en-US" sz="1400" dirty="0"/>
                        <a:t>San Francisco, CA</a:t>
                      </a:r>
                    </a:p>
                  </a:txBody>
                  <a:tcPr anchor="ctr"/>
                </a:tc>
                <a:tc>
                  <a:txBody>
                    <a:bodyPr/>
                    <a:lstStyle/>
                    <a:p>
                      <a:pPr algn="ctr"/>
                      <a:r>
                        <a:rPr lang="en-US" sz="1400" dirty="0"/>
                        <a:t>55</a:t>
                      </a:r>
                    </a:p>
                  </a:txBody>
                  <a:tcPr anchor="ctr"/>
                </a:tc>
                <a:tc>
                  <a:txBody>
                    <a:bodyPr/>
                    <a:lstStyle/>
                    <a:p>
                      <a:pPr algn="ctr"/>
                      <a:r>
                        <a:rPr lang="en-US" sz="1400" dirty="0"/>
                        <a:t>130,000</a:t>
                      </a:r>
                    </a:p>
                  </a:txBody>
                  <a:tcPr anchor="ctr"/>
                </a:tc>
                <a:tc>
                  <a:txBody>
                    <a:bodyPr/>
                    <a:lstStyle/>
                    <a:p>
                      <a:pPr algn="ctr"/>
                      <a:r>
                        <a:rPr lang="en-US" sz="1400" dirty="0"/>
                        <a:t>16,269,343</a:t>
                      </a:r>
                    </a:p>
                  </a:txBody>
                  <a:tcPr anchor="ctr"/>
                </a:tc>
                <a:tc>
                  <a:txBody>
                    <a:bodyPr/>
                    <a:lstStyle/>
                    <a:p>
                      <a:pPr algn="ctr"/>
                      <a:r>
                        <a:rPr lang="en-US" sz="1400" dirty="0"/>
                        <a:t>1,300,000</a:t>
                      </a:r>
                    </a:p>
                  </a:txBody>
                  <a:tcPr anchor="ctr"/>
                </a:tc>
                <a:extLst>
                  <a:ext uri="{0D108BD9-81ED-4DB2-BD59-A6C34878D82A}">
                    <a16:rowId xmlns:a16="http://schemas.microsoft.com/office/drawing/2014/main" xmlns="" val="3817184386"/>
                  </a:ext>
                </a:extLst>
              </a:tr>
              <a:tr h="640080">
                <a:tc>
                  <a:txBody>
                    <a:bodyPr/>
                    <a:lstStyle/>
                    <a:p>
                      <a:r>
                        <a:rPr lang="en-US" sz="1400" dirty="0"/>
                        <a:t>Liberty Science Center</a:t>
                      </a:r>
                    </a:p>
                  </a:txBody>
                  <a:tcPr anchor="ctr"/>
                </a:tc>
                <a:tc>
                  <a:txBody>
                    <a:bodyPr/>
                    <a:lstStyle/>
                    <a:p>
                      <a:r>
                        <a:rPr lang="en-US" sz="1400" dirty="0"/>
                        <a:t>Jersey City, NJ</a:t>
                      </a:r>
                    </a:p>
                  </a:txBody>
                  <a:tcPr anchor="ctr"/>
                </a:tc>
                <a:tc>
                  <a:txBody>
                    <a:bodyPr/>
                    <a:lstStyle/>
                    <a:p>
                      <a:pPr algn="ctr"/>
                      <a:r>
                        <a:rPr lang="en-US" sz="1400" dirty="0"/>
                        <a:t>49</a:t>
                      </a:r>
                    </a:p>
                  </a:txBody>
                  <a:tcPr anchor="ctr"/>
                </a:tc>
                <a:tc>
                  <a:txBody>
                    <a:bodyPr/>
                    <a:lstStyle/>
                    <a:p>
                      <a:pPr algn="ctr"/>
                      <a:r>
                        <a:rPr lang="en-US" sz="1400" dirty="0"/>
                        <a:t>1,600</a:t>
                      </a:r>
                    </a:p>
                  </a:txBody>
                  <a:tcPr anchor="ctr"/>
                </a:tc>
                <a:tc>
                  <a:txBody>
                    <a:bodyPr/>
                    <a:lstStyle/>
                    <a:p>
                      <a:pPr algn="ctr"/>
                      <a:r>
                        <a:rPr lang="en-US" sz="1400" dirty="0"/>
                        <a:t>1,208,869</a:t>
                      </a:r>
                    </a:p>
                  </a:txBody>
                  <a:tcPr anchor="ctr"/>
                </a:tc>
                <a:tc>
                  <a:txBody>
                    <a:bodyPr/>
                    <a:lstStyle/>
                    <a:p>
                      <a:pPr algn="ctr"/>
                      <a:r>
                        <a:rPr lang="en-US" sz="1400" dirty="0"/>
                        <a:t>750,000</a:t>
                      </a:r>
                    </a:p>
                  </a:txBody>
                  <a:tcPr anchor="ctr"/>
                </a:tc>
                <a:extLst>
                  <a:ext uri="{0D108BD9-81ED-4DB2-BD59-A6C34878D82A}">
                    <a16:rowId xmlns:a16="http://schemas.microsoft.com/office/drawing/2014/main" xmlns="" val="1230658263"/>
                  </a:ext>
                </a:extLst>
              </a:tr>
              <a:tr h="640080">
                <a:tc>
                  <a:txBody>
                    <a:bodyPr/>
                    <a:lstStyle/>
                    <a:p>
                      <a:r>
                        <a:rPr lang="en-US" sz="1400" dirty="0"/>
                        <a:t>American Museum of Natural History</a:t>
                      </a:r>
                    </a:p>
                  </a:txBody>
                  <a:tcPr anchor="ctr"/>
                </a:tc>
                <a:tc>
                  <a:txBody>
                    <a:bodyPr/>
                    <a:lstStyle/>
                    <a:p>
                      <a:r>
                        <a:rPr lang="en-US" sz="1400" dirty="0"/>
                        <a:t>New York, NY</a:t>
                      </a:r>
                    </a:p>
                  </a:txBody>
                  <a:tcPr anchor="ctr"/>
                </a:tc>
                <a:tc>
                  <a:txBody>
                    <a:bodyPr/>
                    <a:lstStyle/>
                    <a:p>
                      <a:pPr algn="ctr"/>
                      <a:r>
                        <a:rPr lang="en-US" sz="1400" dirty="0"/>
                        <a:t>16</a:t>
                      </a:r>
                    </a:p>
                  </a:txBody>
                  <a:tcPr anchor="ctr"/>
                </a:tc>
                <a:tc>
                  <a:txBody>
                    <a:bodyPr/>
                    <a:lstStyle/>
                    <a:p>
                      <a:pPr algn="ctr"/>
                      <a:r>
                        <a:rPr lang="en-US" sz="1400" dirty="0"/>
                        <a:t>251,000</a:t>
                      </a:r>
                    </a:p>
                  </a:txBody>
                  <a:tcPr anchor="ctr"/>
                </a:tc>
                <a:tc>
                  <a:txBody>
                    <a:bodyPr/>
                    <a:lstStyle/>
                    <a:p>
                      <a:pPr algn="ctr" rtl="0" fontAlgn="b"/>
                      <a:r>
                        <a:rPr lang="en-US" sz="1400" dirty="0">
                          <a:effectLst/>
                        </a:rPr>
                        <a:t>65,502,616</a:t>
                      </a:r>
                    </a:p>
                  </a:txBody>
                  <a:tcPr marL="28575" marR="28575" marT="19050" marB="19050" anchor="ctr"/>
                </a:tc>
                <a:tc>
                  <a:txBody>
                    <a:bodyPr/>
                    <a:lstStyle/>
                    <a:p>
                      <a:pPr algn="ctr" rtl="0" fontAlgn="b"/>
                      <a:r>
                        <a:rPr lang="en-US" sz="1400" dirty="0">
                          <a:effectLst/>
                        </a:rPr>
                        <a:t>5,000,000</a:t>
                      </a:r>
                    </a:p>
                  </a:txBody>
                  <a:tcPr marL="28575" marR="28575" marT="19050" marB="19050" anchor="ctr"/>
                </a:tc>
                <a:extLst>
                  <a:ext uri="{0D108BD9-81ED-4DB2-BD59-A6C34878D82A}">
                    <a16:rowId xmlns:a16="http://schemas.microsoft.com/office/drawing/2014/main" xmlns="" val="1869556608"/>
                  </a:ext>
                </a:extLst>
              </a:tr>
              <a:tr h="640080">
                <a:tc>
                  <a:txBody>
                    <a:bodyPr/>
                    <a:lstStyle/>
                    <a:p>
                      <a:r>
                        <a:rPr lang="en-US" sz="1400" dirty="0"/>
                        <a:t>Museum of Science &amp; Industry</a:t>
                      </a:r>
                    </a:p>
                  </a:txBody>
                  <a:tcPr anchor="ctr"/>
                </a:tc>
                <a:tc>
                  <a:txBody>
                    <a:bodyPr/>
                    <a:lstStyle/>
                    <a:p>
                      <a:r>
                        <a:rPr lang="en-US" sz="1400" dirty="0"/>
                        <a:t>Chicago, IL</a:t>
                      </a:r>
                    </a:p>
                  </a:txBody>
                  <a:tcPr anchor="ctr"/>
                </a:tc>
                <a:tc>
                  <a:txBody>
                    <a:bodyPr/>
                    <a:lstStyle/>
                    <a:p>
                      <a:pPr algn="ctr"/>
                      <a:r>
                        <a:rPr lang="en-US" sz="1400" dirty="0"/>
                        <a:t>8</a:t>
                      </a:r>
                    </a:p>
                  </a:txBody>
                  <a:tcPr anchor="ctr"/>
                </a:tc>
                <a:tc>
                  <a:txBody>
                    <a:bodyPr/>
                    <a:lstStyle/>
                    <a:p>
                      <a:pPr algn="ctr"/>
                      <a:r>
                        <a:rPr lang="en-US" sz="1400" dirty="0"/>
                        <a:t>8,200</a:t>
                      </a:r>
                    </a:p>
                  </a:txBody>
                  <a:tcPr anchor="ctr"/>
                </a:tc>
                <a:tc>
                  <a:txBody>
                    <a:bodyPr/>
                    <a:lstStyle/>
                    <a:p>
                      <a:pPr algn="ctr" rtl="0" fontAlgn="b"/>
                      <a:r>
                        <a:rPr lang="en-US" sz="1400" dirty="0">
                          <a:effectLst/>
                        </a:rPr>
                        <a:t>10,733,273</a:t>
                      </a:r>
                    </a:p>
                  </a:txBody>
                  <a:tcPr marL="28575" marR="28575" marT="19050" marB="19050" anchor="ctr"/>
                </a:tc>
                <a:tc>
                  <a:txBody>
                    <a:bodyPr/>
                    <a:lstStyle/>
                    <a:p>
                      <a:pPr algn="ctr" rtl="0" fontAlgn="b"/>
                      <a:r>
                        <a:rPr lang="en-US" sz="1400" dirty="0">
                          <a:effectLst/>
                        </a:rPr>
                        <a:t>1,400,000</a:t>
                      </a:r>
                    </a:p>
                  </a:txBody>
                  <a:tcPr marL="28575" marR="28575" marT="19050" marB="19050" anchor="ctr"/>
                </a:tc>
                <a:extLst>
                  <a:ext uri="{0D108BD9-81ED-4DB2-BD59-A6C34878D82A}">
                    <a16:rowId xmlns:a16="http://schemas.microsoft.com/office/drawing/2014/main" xmlns="" val="3801308805"/>
                  </a:ext>
                </a:extLst>
              </a:tr>
              <a:tr h="640080">
                <a:tc>
                  <a:txBody>
                    <a:bodyPr/>
                    <a:lstStyle/>
                    <a:p>
                      <a:r>
                        <a:rPr lang="en-US" sz="1400" dirty="0"/>
                        <a:t>New York Hall of Science</a:t>
                      </a:r>
                    </a:p>
                  </a:txBody>
                  <a:tcPr anchor="ctr"/>
                </a:tc>
                <a:tc>
                  <a:txBody>
                    <a:bodyPr/>
                    <a:lstStyle/>
                    <a:p>
                      <a:r>
                        <a:rPr lang="en-US" sz="1400" dirty="0"/>
                        <a:t>New York, NY</a:t>
                      </a:r>
                    </a:p>
                  </a:txBody>
                  <a:tcPr anchor="ctr"/>
                </a:tc>
                <a:tc>
                  <a:txBody>
                    <a:bodyPr/>
                    <a:lstStyle/>
                    <a:p>
                      <a:pPr algn="ctr"/>
                      <a:r>
                        <a:rPr lang="en-US" sz="1400" dirty="0"/>
                        <a:t>0</a:t>
                      </a:r>
                    </a:p>
                  </a:txBody>
                  <a:tcPr anchor="ctr"/>
                </a:tc>
                <a:tc>
                  <a:txBody>
                    <a:bodyPr/>
                    <a:lstStyle/>
                    <a:p>
                      <a:pPr algn="ctr"/>
                      <a:r>
                        <a:rPr lang="en-US" sz="1400" dirty="0"/>
                        <a:t>177,000</a:t>
                      </a:r>
                    </a:p>
                  </a:txBody>
                  <a:tcPr anchor="ctr"/>
                </a:tc>
                <a:tc>
                  <a:txBody>
                    <a:bodyPr/>
                    <a:lstStyle/>
                    <a:p>
                      <a:pPr algn="ctr" rtl="0" fontAlgn="b"/>
                      <a:r>
                        <a:rPr lang="en-US" sz="1400">
                          <a:effectLst/>
                        </a:rPr>
                        <a:t>482,159</a:t>
                      </a:r>
                    </a:p>
                  </a:txBody>
                  <a:tcPr marL="28575" marR="28575" marT="19050" marB="19050" anchor="ctr"/>
                </a:tc>
                <a:tc>
                  <a:txBody>
                    <a:bodyPr/>
                    <a:lstStyle/>
                    <a:p>
                      <a:pPr algn="ctr" rtl="0" fontAlgn="b"/>
                      <a:r>
                        <a:rPr lang="en-US" sz="1400" dirty="0">
                          <a:effectLst/>
                        </a:rPr>
                        <a:t>500,000</a:t>
                      </a:r>
                    </a:p>
                  </a:txBody>
                  <a:tcPr marL="28575" marR="28575" marT="19050" marB="19050" anchor="ctr"/>
                </a:tc>
                <a:extLst>
                  <a:ext uri="{0D108BD9-81ED-4DB2-BD59-A6C34878D82A}">
                    <a16:rowId xmlns:a16="http://schemas.microsoft.com/office/drawing/2014/main" xmlns="" val="3042547125"/>
                  </a:ext>
                </a:extLst>
              </a:tr>
            </a:tbl>
          </a:graphicData>
        </a:graphic>
      </p:graphicFrame>
    </p:spTree>
    <p:extLst>
      <p:ext uri="{BB962C8B-B14F-4D97-AF65-F5344CB8AC3E}">
        <p14:creationId xmlns:p14="http://schemas.microsoft.com/office/powerpoint/2010/main" val="2085664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F39CFE1-8766-9340-A890-5F58C46A1B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67669"/>
            <a:ext cx="9144000" cy="4522662"/>
          </a:xfrm>
          <a:prstGeom prst="rect">
            <a:avLst/>
          </a:prstGeom>
        </p:spPr>
      </p:pic>
    </p:spTree>
    <p:extLst>
      <p:ext uri="{BB962C8B-B14F-4D97-AF65-F5344CB8AC3E}">
        <p14:creationId xmlns:p14="http://schemas.microsoft.com/office/powerpoint/2010/main" val="923696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924E7B8-C9BF-5643-BDC6-DDFB2CA424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620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4C3AE23-4A70-F54C-91D4-3CC954AB3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03600" y="253217"/>
            <a:ext cx="5689600" cy="4267200"/>
          </a:xfrm>
          <a:prstGeom prst="rect">
            <a:avLst/>
          </a:prstGeom>
        </p:spPr>
      </p:pic>
      <p:pic>
        <p:nvPicPr>
          <p:cNvPr id="5" name="Picture 4">
            <a:extLst>
              <a:ext uri="{FF2B5EF4-FFF2-40B4-BE49-F238E27FC236}">
                <a16:creationId xmlns:a16="http://schemas.microsoft.com/office/drawing/2014/main" xmlns="" id="{97E6C830-6307-654D-A731-70FE651802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28600" y="1219200"/>
            <a:ext cx="5486400" cy="4114800"/>
          </a:xfrm>
          <a:prstGeom prst="rect">
            <a:avLst/>
          </a:prstGeom>
        </p:spPr>
      </p:pic>
    </p:spTree>
    <p:extLst>
      <p:ext uri="{BB962C8B-B14F-4D97-AF65-F5344CB8AC3E}">
        <p14:creationId xmlns:p14="http://schemas.microsoft.com/office/powerpoint/2010/main" val="48644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5A7F3ED-3C1E-114F-A96A-20747A8A31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0" y="0"/>
            <a:ext cx="9347200" cy="7010400"/>
          </a:xfrm>
          <a:prstGeom prst="rect">
            <a:avLst/>
          </a:prstGeom>
        </p:spPr>
      </p:pic>
    </p:spTree>
    <p:extLst>
      <p:ext uri="{BB962C8B-B14F-4D97-AF65-F5344CB8AC3E}">
        <p14:creationId xmlns:p14="http://schemas.microsoft.com/office/powerpoint/2010/main" val="461775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ChangeArrowheads="1"/>
          </p:cNvSpPr>
          <p:nvPr/>
        </p:nvSpPr>
        <p:spPr bwMode="auto">
          <a:xfrm>
            <a:off x="76200" y="532472"/>
            <a:ext cx="9067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2800" dirty="0">
                <a:solidFill>
                  <a:schemeClr val="tx2"/>
                </a:solidFill>
                <a:latin typeface="+mj-lt"/>
              </a:rPr>
              <a:t>Goals of the Project</a:t>
            </a:r>
          </a:p>
        </p:txBody>
      </p:sp>
      <p:sp>
        <p:nvSpPr>
          <p:cNvPr id="82946" name="AutoShape 2"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63500" y="-15557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2947" name="AutoShape 4"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215900" y="-317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2948" name="AutoShape 6" descr="data:image/jpeg;base64,/9j/4AAQSkZJRgABAQAAAQABAAD/2wCEAAkGBxQTEhQUEhQVFhUXFxwYGBYXFxYgGBoXGhgaGBcXFxcdHCggHB0lGxgYITEhJikrLi4uFx8zODMsNygtLisBCgoKDg0OGhAQGywkHyUsLCwsLywsLCwsLCwsLCwsLCwsLCwsLCwsLCwsLCwsNywsLCwsLCwsNywsLCwsLCw3LP/AABEIAOIAoAMBIgACEQEDEQH/xAAcAAABBQEBAQAAAAAAAAAAAAAEAAIDBQYBBwj/xABEEAACAQMDAQUFBQYDBgYDAAABAhEAAyEEEjFBBRMiUWEGMnGBkRRCUqGxI2LB0eHwB3KSFTOCorLxNENTg8LSFiRz/8QAGAEAAwEBAAAAAAAAAAAAAAAAAAECAwT/xAAnEQACAgICAgIBBAMAAAAAAAAAAQIRAxIhMRNRBEFhFCLw8TJCUv/aAAwDAQACEQMRAD8A9mC09RXdtPAoAS0+mgU6gBV2uV2gDhpUqVADaaRUlcigCIio2WpytNK0AQFaYVogpTSlAEBWmFaIKU1koAFYU01OyUxloAgNKpClc20AW4Fdiuk1W+0PbC6Wy11hMRiYycDNFAWVKvP7Ptlqr3/h7KtIJXLMAIjMDJDESMTWs7IfUMitqAttsSimR7uZJ9fLyq3BpWxJlrUd65tiepA+tPoLtLtK1Z7rvXC95cFtJnxOQSFEdcH6VAw0V2uCu0AcpV2lQByuRTqVADCtc21JXKAIytNKVNSigAcpUZSittcKUABlKaUowpTClAGc1fbgCXlW4HuoAVTaQCx4AE+Lzj4Vk/aLtj7W+ltsls3FLIV3ncXIURIEKpaDOePSs0e3WVmYMpIcXF3iSrDgqTxzHqBR3Y2stPqF+y2mS9cJ3MLoFtCUYHu1gbgztMHgAxWiasrs2/sjb1KXwm633DW++2iy4ALtO0OWw8HIz0rbqKpexu1EKW7e8O8FGKSV3WoW54iPMirlXqZu2JoG7V1XdWbjxJVSQByT0A+dY4PqYAvo77WDqzK3hJ4IYDBAx861Pb2iN21sDFRuUtAmVDAlfnWE/wAQ+2dbp7wGlRrdlUDNdVCVLtOGYiABA+tVB0Zzhtwajsnt9nvi24ADTGM7hnOeINaUVQex/aB1OlsahxDOkkSSAeCV+MVfKamdWOCpDqVcmlUlHaVKlQAqVKlQAq5XaVAHKUV2lQA0iltrtKgD5W0lxhtZyOYg5M8ww6D16UZ9nZNoYbGHi8jsOVg8jGfnVHqmJUggKwk7kmGEkjr04x5Zo+ys/hb3ZiemPlipplp1wajS9uu3dp3ndBDIcZI8W9icZ8R4+HFeg+yntfevllZbK7YLN4h4AH3OxLGD4fI814v3iSY64IbkEGZiRn0NW1m9avNZtatYtW5m4shsjbnpCnJjpTi2N0z1/tr2wsrdtiw/fMwyiFiCpnaRHWRBWJg9IyP232tqjc22UtKgQKVvswBZveV125AHBBzPSM4//Du3YTW21t3RuIPdlsEqPuxiXYDMeRx5etsfMVcVa5MpPV8GM9pO0Rp9HZGkupNhlkKy+6FIGJzBIxWOu6+73pO7JG4FGMeLJI6x1wcVuv8AEMRprbKFBS+rZRWB8LYKkgHMTzXlyG6jnbaDEuSSu0pgSFAX3QJaQOgrDKk5UVBujS9le1mosuh717wnKEQDiDMn8/OvT/Zztn7Rb3N3YbBi3cDiDkSRwfSvIPtykd66tastdufs5JKRbQHYAssC23k9SOlXfsOLtq3day5c71DG33WxoAI3B/Ere+IA8qqEaG6Z65NdrF9n+0fcpsKm4Au+Uuq5UMRKuTGwiTANXOg7b3rvdragsAFk7geCHBiDPFWKi6qi/wDzHRSw+0W5UkHJiRjmIrFf4ne27bm0GiYm4cX7q57pWMBFj77THpXlvZ/sd9pe4NPC7LgQTuBJIxBj4Dnk1cY2L8n1Dp76uoZGDKRIZSCCPQipK88/wMWOzFBJ397c3hiSQQ22M8YA4r0Opap0AqVKmXLgUSSAOMmkA+lVbp+3NO4ZlvJCEhiWAiOTnp60XptWlwbrbq481YEfUGgD5GbabY2nM5E8gn7p9Kfuhm7xNnHw+QFBXRmVDQMbSCDn5xTRcJOd04JHqB5fxpAWm7eZDbpxujPWTVhbRo44GevNVWgVgTAJkE48uk/Q/SrtLLDJ2g9QGU/oeKqFXyU06G277IyuhKsp3Kw5B8xV1Z9uO0VII1bn/Mts/wDxqpS6DjaDMZHIED5Zrl+0Bx6g+hBPpW0ZxlxRm4NItO2va/V6u2trUOm1XDg21KNIBGSDEZ8qpbN5kMqzA5Eg9DM/qfrS20ttaax9E2w7s/ta5aACkMoIYK4DKDDCVB4988enlTU7SuBp3H4AkZAI6ehI+dCqKdtqXjhLtBu10H2u2XXeVkb43ZB445HPSfQV3/apJyW+J6DjEdc81X7KW2s38XGyllmXidr2m1Kat94ZO5U2h/5uwHe7GOcWwPnUHZPbb6a5cNtbT7mVvEHOVH3SGH51V1zbVrGkqQ/JfaNX7Eds6lHdtOoYvdu3WVvc2khmC53BvFA/716x7P8AtVY1VvcpKkEKytghiCY/I/SvAEWCDwR16/KitLrrlpt1u46N5qxoeJP7I25Pdu2+3hbUG0yvtb9oFBfYnUkKZB8h1rHe0Xb/ANqK2ru21auH9m0FjvBZSxIIRgvhbHHrWB0fa1xLguhyWlSZ+/tO4ByMsPzyfOjNabWotWrdoWbIXdus3GYWssW3AsIgS0IDxipeJ0DkxvYd9n1F42SQy23YuRuZ1aN+9PPHHrV57J6pluNcS9Zsd1tLlyCrqysWVQu2cxjniOtVWq0ps6xHtt3am0WF0Bu7usFhykAwhkCP3ulEeyXY1zUXr9h9yd2yqwUL+yEnwtJyI454GetZpc0L8nkavckjOesDMZz1p1pipDHw5jdBic9fOmaJUnxRBEZAxP3vWKs/stsbrYYtJG1vugdSR1MHis26Nkh1i5Jh46gifEBHMj1zVih06qy2yGkGVBgLmAc8zzTdLZ7sggKyR7pjpPX481dfa7L82G6j7h9fIVMWzXSXoqwwjwkQPh+ldLHz/WrNk0p/8r6IP4N51C2k0ZkSwjmA4gfKtlkXoyljmBA0qNtdj2XhbTXGdvdXc4Jj3oLDpUY7Gt8HUlWEgq1y3II5BkedX5ET42Df3zTxRg7DYjwahG/0E/8AK9JvZ/UjhkPxRv4MaryxJ0YIJ86VEXuzb68i3PTxMv6iohotQPetCP3Xn48gU/LENGNiuxTWt3hzYuf8h/iDUTXmHNu6P/bY/pNNTi/sVMnBNOB9KGOsUcyP8yuP1Wl9vt/+on+ofzp7IKYSGp4ehxeWJLKB5yIplu+1zFkA+dxh4B8B979KTmkFNlha7RaxLLca0SCsoSGaegAy3wqwXtrW3kZDca1bY+LaAL1ySTtZ190eI4GfWqtUtWDudme7Hxf6cKPypo1N27j/AHa8QpyR+838BArGeSzaGG2YlGAyAScj0iPrV52Z2fu8XCgwVPvHAMzQ/ZqEmQwVIO5mAwvxzya0vYeouIt24qXHKsFZiga0iFW2k7lLAk5EeVYvkItJhGp7IW1Zs3e9DLdJAXgqR4SJ4jcRQllYJXp8s/n8KK7Lsai6bS3CQovhYNowpMlwAw8LTLRx4POKm9oU7vV37abNlu4VUccRJ58z5064s6cWTZ0DKF9Rn9eOf51DrtVbsWzdbJPhVZGT0/jT2LEnjJjlh6etM9pNHZ1S2LdktbuAk/tHG1sAELjmRPwJoirZWWTjEy1vtxw6uLrqy8FcAfAeVTabt8oxLP3isfErDOeSD50M/ZoQMGaJO0llMiCDIHkfOhX0i7W2uGA8RIB44jNXRy7tOzdtpwQrKQUYblPpUZtjz+lS9lW7f2JGN3c/PdgZEtEAzTRdEZDQekH4z1is2jshJNWR77qibb7TEZk4nkZwfWprV+6AP2tw45LT0z0ovQdlNqVc22RdhUHvN6iXnZEKRnaave2OyGuOrWRpwBbAZVuIJcAlztMEjinTJbhtRmG7QvD7/wCSkfSKGPbl7ObZiObY8/Q0Pc7SWLhlcRGTJ3DmkbOWj6fOmkQ4xb4J27fujlLLDH/qA/XdH5Uxu3QxhtOkR0Y+XqpqBtM7Bilt7kQD3asxHXMAxwaJ9ouyBZvhLXesndq5d1OCyyQTAGKdIlxVlNrtbaLK/c7QJkeEyD1GBkfxozTdoPcEW/AoGIHiPz4FBsBwYO6QPrUvYAhfhIpAoLai30uhgTE/r/WrFEgeUefnVtb0Fm1Zs3tU7Bb6lrdu3yyqyhgWjEbl8veFZj2o7vaLhtblmUBIG0GGWTOcEYEzU62a7pJ0Y7TX85zECCJkA4x/KrfszUi0VNxHa0XXeFKjcEYMEkiJwRBORPrVJp7QkGZBxjjPmeRWg0HaTrZFgMNm7vPetiCF5DEeZM58qukcaND2BqRc1mkI7897rLl0pCgFmG87QGjbn064pvbmpW5qtSwMg37nmMd5GRHmKH9ntVd01+yT3rrom3unhEAp3eJUxHnnB+dDHddusAG7xyX2rBaWLXG4OceQ86bXBrj4dhKnk+voRO/09aX+xjqiFUgbCOjfeLZMKfwmqpNQxYFSI9AerHpNXGg1oFrULkl7YA2h/CQW5MeHLjNJRLlNtPgFuexWoEA3tODCna7lWiCxMMnECgrns5c06agXTaJ+z7l7twRhwPLnPFV/aOnQ3LDX2uC3Co7AhnAWN22RzkxNXI7i4+sOkRVs3LItWwZB7zwE4PB/KrOanZ3sIA2beefX97ymiXGOowf+n4GhOzla1ZRXHiEjDKc7pxyOKSXmyCrDoCY8iOhwOOfWokdcZpJJmy9j7KumrVkF0d5pTtLfgu3c48twq89nezVt6jcllrZ7q6CcwQURuo/dJ+tZH2e1ttVvi+QNzWCoZ0ElbpZiJPQZrT+z3aGmW8P2iL+zuLLXre0SpA5cDmqrg5sr/eeWX1gXVnICwIkGDAyPn+VG3LPiYgATn8/6ig78h70K0FegHnjrk/CiWuZBBIkCfCf3PT4/SoZ0p2y37E1jWLGse3cNo7tKQ6TMC9tceoi4MetWfsH2zf1A11q/qDe26R4UgiG3KufPr/Zqh0Wta3a1JR2QhLZLbCYi9bJwRHSr32C1T3NVqLfehydNfCkoBkPAkgScAU10YZP8jA3r3gQnMQeesCp+zLhG5RiCYwP760Bc746YXiE7rf3e7rv2bwIn8NFaC8NzQRIafz/pSfRpFpyPSdQd/ZmiuO4C27l1CSoLKocsSgCkzFofSs+6EqttnBUDaSyrkrC8c9D+VaPsJe/7Ga1utqe9YDvCAvNvJ3GIAuNnpNZnU3lSNr2r52qxdTKBsnYCBBIkg9PCKH0Tj4mzAaS+FPBI6ielXOhuW/GAA+8bSGJU5IPSJyPTmqG0mf7/AFoq0AIj+nzzTIj1yai12xcFx7oIDsyngBRtB8O0n3YG3b1HxqOxrGW6byKouTbKTkIVaYAPSAF+E1T29TjOcRzkc8Hkc0XaviZnyEGB58HbB+dFmtxJWsqWlbexSxKrM7VNyQs+ggfKptHeW2t5Sp/aW9gYcqRcQk59BFDWLmRA8sRn3vIimg+mIJ5/eXyosulVE+pvjE8ftTJ2n7uMHE5q59nb3dDUPAdDcFu6qxKI9sQ0A53Mqx62yJyKzuoUwDj3bpz6Kv8AOp9F2qdLfuXCodCdl22T4XtkLKyODmQRwQD6U0yJcOzTaPtMCz3bSGO/OCBuW0BiYM7COJEyKWk7SU2hbdS21GKMAsh2OUJAypG0nqCo8zQXayHTvbC/tLd0g2bnS5bbIbnpBBXoR6imJcOOT0x8vT8qVmyjF3QTe2taVSDIuOTjO1lthfEBnKtgcUTq71l9p7s7t43qEKhkUDIP3SRKnpKg9TVYGJxt5E5/oP0p10mBgfL5/u/0pbFa/kO1dxIGwg+8SQm0DxNtAGPux8J5MUPp2t+Lft3bf2ZadoeRlvSAc8TFQM+Ig8Rz5R9f4Uw3vQ9D73x/ufypNhoqO27NrZekoH3Js3EDwlbu/bOee74zgVKe77sG27Wr6qASrPLy2dscMBgrxEHzoffnP6j+fxrt28Cc/I/9jT2FoZ7tbRLvLJO3bJEyFbc5ZPMARwYNaHT27TG/7gYAG2Z8LMSIUAE5g9SYqlZil/cjFScz8SeZkEZ60dav2rqjeEsXCJ3D/cMdp5WCbZIHKyMcL1ZzJU3QLeuMQN2dskSOCeong+GmW9ZEhoPPkcZGPpU/aOkNvwsNs5UysMPHlGBhl9VxkVF2f2c9+SsBAUD3XlbSbyQpZ4wDn6Gk+S7SM6j/AD/Snrc/pUPemmh6KOeyxS5jJjI/Spbd8ESeBkf086qS9SJqCBilQrLpL4MA+nP86lL5xwMfWCR8MVRLe6f38qkOrOADHxooezLp7oYdT4XECcyB1HwobXOWN2MyR+gweKF0+v2zPX04Hx9an74lbhHigZJiBPGOpxzS5G5WgxNdcP2e0zA27d0siwMM8btpGYMAkTzVul4yOeePpj+81nLTk3LXM7x09B5f960KucGTz1Hwxj9OabOrC+x9uSByenpwPSusuMCOPzn0/T50xSYHP0+HAj8hmus4A6ziDH8hn5fOkbjgTMf39Y/pSYfHP8P+H8z8qiLAdW58hx9Pz4qFrnqRz06R6j++lIQQQOvmf74/rXGuDjPTpz+UVAxngn+/TmotVcKpM54xA/X+/OmS3QHqdQO+BJwCPXqhEn5nNO0GkuXlUWlmANzMQEXBEs3uj9a0faXYnehBYW2piTlpYkKQCzEjFVeu7P1lpVW/vNobYEghSJ528cnNUpJnLK1Ils623pvDuGqO4t3ZB+zKZUiAfE+dwO0iYqn1nar3d25vACu1AIRVW4xVVAjA3GKhtv8APg4jpH0+NQlsGAODOB02GY6fHrTJaRU0qVKgzFXZrlKgDorsU2umgBVbaAI1q9ja4TcGkwQCJULHPqT0qqFW/Y2gN1bu1huCQq7gCxPSPL+dNJvoaV9B/tB2c2k1So4IG5bi9ZRgCMjE46VO2uQY2uI/d+Hp6VZe2ZW7bs5uG6GUbmA27AhkSF5nbis4QoMF7nUcUndm0HKNplqnaCfhuSfTHI5x6UjrkPCXeAPd9OTVfbCHnvzPkKkS0vlqCf79aRez/n9Bf2tfw3f9H8aab4/A8/5fhxnmmbRgbNSfiR/Oum0CDtsagnz3RB9McUBsyK69wnwq0R1QH6ZpC0UiLbgmSTtt5HSJBjrUw7PZuLF7/Wf/AK1KvZDsY+z3Bj71x4+EhaVEOS+w7Qdt7iLZtlCR7zFckCM8xWh0Xa+At0B0PBlSRjMEEg/D6daxNzsonnTMPXvX+mVorQaq6hRGtqtsYk7SwxjxMKmUS4zjLiZbdv8AsgGXvdGfXaJg/DqD6etYPVo9slHG1pMieAYEY+Hwr0vs7UlYa06mYHv2ijRM+EEcTk8gmg/aTRNdRrty1b2uyEBXysK6Dx8wd0keainFmcsUk+DzsdnP5D6iom0jj7prT3uxdVII0t1Rx7pJn1rv+zNWJ/8A1r8RBOwg/IUrkY0zL/ZX/C30rh0zfhb6Gr/Uaa+gzbvAdN1t/wD680xL9xcFLh/4D+sUtp+hclF9nb8LfQ04aV/wN9DWlGsESVafgf4ipE7WTGQs5zzU+WX/ACFlF2O4tXUe7ZFxAcq6uRz0Cssn0JivULvtfowFTUDTOgkmyunQwdkrtvW42nhQRkHdPE1j/wDbdsY8JEk8jPHSp11th8tHGeDHnIqfO0+YhsS9u6UWdRf0zszKvulv95tIDIXXADiYOOhqv01+FA+2bP3PFj0/3Zqyt39Kx3MqndJLNJJPUkg8mnW7Gic4NsgngG4p+GD/AHFXL5afaZs82ypgtm/bLLu1bsseIDvMn0Pd1Mb2mkxfv/u5vY9DitJ2Zo+yJAuad5/d1N0/lvBrT9ney/ZFzxW9OD/nvaiZ+Bu1cc0ZdErVnmPeacc6jUHnjvpn/UKiGosSCL+qIn3ZeCByCS9e12/Y7s8caGyfU7mn6tU9v2b0S+7otKD/APyX+Iq7Y3qvZ5K/bmjEA6RyV96b4AI+d01V6jX6RiD3Cxzt71D14Jk171b7PsjjT2B8LSfyqdbaji3aH/Av8qLZP7fR4Ld19gOdmhQ+ED9mRt+I8HNRaUS0DRPBnnd8siwa+gxcI4j5KKcb7fiNLkLXo8DsnU2w3daG7LOGaVvtBGJA7tQMdKM7VZu4ZdlzoQGW4Dz5Rk17f3jfiNcOepqWjWOTVHlQ9sXIAi2G9SSPgIB8qm0ntkSASicCcsDuPA2kcAVghsPPTP8AIg0Vct7ugPm0nnoTmBWHnn7OQ3j+2SkEG0esZHHAIPnXB7Z249158vD5Y5HnisLauZGxWAOJIMEAgmVBx+VOt3xyCw55EROJEnNHnyL7Eb5vbFN0JaJwOQp56yOIFNb2ys8tY+9AxbJjEk+XP61irIZmhWY8A+7HnHA5Hr1rqZ/acCAPuhj0LRnnH0pPPl9gbW57TWIk6ZSJH3UMD94ASKda7a0bEbtGgUmZNm2YH4jiYrFgHbInccknwjnHx/rQ9vdncy/GTKgc7c/qKn9Tk9oDfm92USZ02m8//DpnP+Uf2a5PY5502k4n/ciY68DBE9awVvUXJ99WGJ8HEH4g/SpzeJmQc/dj4zJmRj1q18qf2kM3Y7N7FPGn0/MeE3Bk8QQRT9Pp+yLbFrZRWAkkXb8fTfFYEXfxhBgbY9epg+Riivs4GYtmIwJmfMg9B6VL+TJ/6od0eh2e2tEW2pe2tE/fH1JEA+hozR9sBwGt30cHo4g8xwQG6eVeY3yXBJ28kmBHPQ5pwcmSA3HOMkDoOnxpfq/waLJ7PWLfa68NtJ/cYH8qKXVqcSwPqpH514z3zLt2qu4EeJt0gdSpHXipR2rdU+DU3LbnMbtyzxBV5/SrXyU+yt4Ps9nweo+tLZXlun9vb1lZvaW1dgZNrcpnqTll/ShL/wDjN+DSJ8WvOfyVK6IyjLpiZ65t9aRivFbv+MOqPuWNOPit5o/5xNCan/FXtFvca0n+XTp/8y1VQU/RWNqQybiIjqZz+9B/hiiNLqYALgNJwQWgHmDkelA/a2yTJABALcQScBRiBRNrWC2Vlg5PKhTuEqMEt7w9a46MaCLWrXcSQwETI2kgwc5PBxg0wEkoHTY0gEkyIOcqBgCOQaG+2DeFdIAxtwMebkLkj19KkD7WncW/FGcQYMjMnyFTQUJrvkADwQQQIjwvMZngedFraA2glQPeKoplOkbmkTAmOc9KEF3dugsTtEy0BvQZ4EYpveqGBViCPEDAJDCIPy86VRCg5rJIJBUj7scNHQdT8TXFUiN0SOThhgVFdus499JgcW1iBmRydx6nrTmvFCAreI9dpgdCDiPh5RUSSb4EdugLyIHmTJM5+QqS0QR4XiT7pMkETyPI+YpaW0dwkgIRBBQMxDdGJPQA56eVQrZTDbWAEiCwmeCfhNLSkA+6eJPvHBCz8eOKkdhHvc8wBM5EjE5+lDpZYfhE/iLY+k/T1qQkcgZ4Ph8vXmpSpDCO+Ey2Qw8WPdPoeDTbN1G5LEdDJGPQEA0G7Mdu2QIndBgfzrphyGkxJ3RAxiTBzScbBIsUvj1yY25PHWoyifdEEjDeR+ETQi6/ZnaxkdJMAzBxx/Sidyynuk53L4g24GFAMf0yKfjEOG5AYAbA6x8cHmaCvdlLc5tbefEpEiPMTT3vAAQOJ3HEEnj/ADCfKulmBAMEnMiYM+nNCTj0FsrtT2BcibO1gR1MY/nTtL7K6257lpD5+JasyCcyRAyYH5L1qbQaq5aabVwrnyPJx1xPpW0c8l2arLJdmXLkh5J58/SpdIf2c/D/AKa7Sq2R9BQUeLA4J+cc0Bo7rArBIz0J8xSpUAW/aqgOsCMnj4UNoxNwz+AfwpUqiQE1gTfsA8ePHT6VMOH+B/6jSpVMu0SHuP2F74IfnJpWLhNx5JMKIknGOlKlTfQCA8Seok+pzk0DcclZJJJHJ+dcpVH0wHdnOdj5PvEfKTioNcJ3z5UqVBUemd3EW8H738qH3HfyeW/Wu0qBEq+8v+b+IqftgxeuKMANgdOB0pUqYiPTnclrdnHX/M1WKHxf8TfpXKVJgz//2Q=="/>
          <p:cNvSpPr>
            <a:spLocks noChangeAspect="1" noChangeArrowheads="1"/>
          </p:cNvSpPr>
          <p:nvPr/>
        </p:nvSpPr>
        <p:spPr bwMode="auto">
          <a:xfrm>
            <a:off x="368300" y="14922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 name="TextBox 2"/>
          <p:cNvSpPr txBox="1"/>
          <p:nvPr/>
        </p:nvSpPr>
        <p:spPr>
          <a:xfrm>
            <a:off x="673100" y="1869826"/>
            <a:ext cx="7632700" cy="3046988"/>
          </a:xfrm>
          <a:prstGeom prst="rect">
            <a:avLst/>
          </a:prstGeom>
          <a:noFill/>
        </p:spPr>
        <p:txBody>
          <a:bodyPr wrap="square">
            <a:spAutoFit/>
          </a:bodyPr>
          <a:lstStyle/>
          <a:p>
            <a:pPr marL="285750" indent="-285750">
              <a:buFont typeface="Arial" panose="020B0604020202020204" pitchFamily="34" charset="0"/>
              <a:buChar char="•"/>
            </a:pPr>
            <a:r>
              <a:rPr lang="en-US" sz="2400" dirty="0"/>
              <a:t>Add 100 new ant barcodes to the </a:t>
            </a:r>
            <a:r>
              <a:rPr lang="en-US" sz="2400" dirty="0" err="1"/>
              <a:t>Genbank</a:t>
            </a:r>
            <a:r>
              <a:rPr lang="en-US" sz="2400" dirty="0"/>
              <a:t> database with you as co-authors</a:t>
            </a:r>
          </a:p>
          <a:p>
            <a:pPr marL="285750" indent="-285750">
              <a:buFont typeface="Arial" panose="020B0604020202020204" pitchFamily="34" charset="0"/>
              <a:buChar char="•"/>
            </a:pPr>
            <a:r>
              <a:rPr lang="en-US" sz="2400" dirty="0"/>
              <a:t>Contribute to range maps that can help us understand how ants are reacting to global climate change and habitat loss</a:t>
            </a:r>
          </a:p>
          <a:p>
            <a:pPr marL="285750" indent="-285750">
              <a:buFont typeface="Arial" panose="020B0604020202020204" pitchFamily="34" charset="0"/>
              <a:buChar char="•"/>
            </a:pPr>
            <a:r>
              <a:rPr lang="en-US" sz="2400" dirty="0"/>
              <a:t>Have fun doing it</a:t>
            </a:r>
          </a:p>
          <a:p>
            <a:pPr marL="285750" indent="-285750">
              <a:buFont typeface="Arial" panose="020B0604020202020204" pitchFamily="34" charset="0"/>
              <a:buChar char="•"/>
            </a:pPr>
            <a:r>
              <a:rPr lang="en-US" sz="2400" dirty="0"/>
              <a:t>Allow everyone to find a comfortable pace and level at which to participate</a:t>
            </a:r>
          </a:p>
        </p:txBody>
      </p:sp>
      <p:sp>
        <p:nvSpPr>
          <p:cNvPr id="82950" name="Slide Number Placeholder 2"/>
          <p:cNvSpPr>
            <a:spLocks noGrp="1"/>
          </p:cNvSpPr>
          <p:nvPr>
            <p:ph type="sldNum" sz="quarter" idx="4294967295"/>
          </p:nvPr>
        </p:nvSpPr>
        <p:spPr bwMode="auto">
          <a:xfrm>
            <a:off x="7010400" y="6492875"/>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34B26A04-BB3C-BA40-82ED-1A9AEC0451B4}" type="slidenum">
              <a:rPr lang="en-US" sz="1200">
                <a:solidFill>
                  <a:schemeClr val="bg1"/>
                </a:solidFill>
                <a:latin typeface="Calibri" charset="0"/>
              </a:rPr>
              <a:pPr eaLnBrk="1" fontAlgn="base" hangingPunct="1">
                <a:spcBef>
                  <a:spcPct val="0"/>
                </a:spcBef>
                <a:spcAft>
                  <a:spcPct val="0"/>
                </a:spcAft>
              </a:pPr>
              <a:t>4</a:t>
            </a:fld>
            <a:endParaRPr lang="en-US" sz="1200">
              <a:solidFill>
                <a:schemeClr val="bg1"/>
              </a:solidFill>
              <a:latin typeface="Calibri" charset="0"/>
            </a:endParaRPr>
          </a:p>
        </p:txBody>
      </p:sp>
    </p:spTree>
    <p:extLst>
      <p:ext uri="{BB962C8B-B14F-4D97-AF65-F5344CB8AC3E}">
        <p14:creationId xmlns:p14="http://schemas.microsoft.com/office/powerpoint/2010/main" val="3737734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AC2B266-4876-7247-BF72-A42EE00F4BD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5030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7FA26A2-937E-2041-A459-24A44309D4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2543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8D691E9-5EAE-CA45-9C8B-73C15BC669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6660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E7E067E-0CD1-CD49-8740-D94DA76559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4864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B86604D-47B1-8140-844D-06646A9796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04850" y="247650"/>
            <a:ext cx="6858000" cy="5143500"/>
          </a:xfrm>
          <a:prstGeom prst="rect">
            <a:avLst/>
          </a:prstGeom>
        </p:spPr>
      </p:pic>
      <p:pic>
        <p:nvPicPr>
          <p:cNvPr id="7" name="Picture 6">
            <a:extLst>
              <a:ext uri="{FF2B5EF4-FFF2-40B4-BE49-F238E27FC236}">
                <a16:creationId xmlns:a16="http://schemas.microsoft.com/office/drawing/2014/main" xmlns="" id="{A13784A6-8582-7544-9F9E-F017421E2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8200" y="838200"/>
            <a:ext cx="4495800" cy="4495800"/>
          </a:xfrm>
          <a:prstGeom prst="rect">
            <a:avLst/>
          </a:prstGeom>
        </p:spPr>
      </p:pic>
    </p:spTree>
    <p:extLst>
      <p:ext uri="{BB962C8B-B14F-4D97-AF65-F5344CB8AC3E}">
        <p14:creationId xmlns:p14="http://schemas.microsoft.com/office/powerpoint/2010/main" val="4038529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F17AA08-69A0-4C45-B912-D20A290789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61975" y="962025"/>
            <a:ext cx="5867400" cy="4400550"/>
          </a:xfrm>
          <a:prstGeom prst="rect">
            <a:avLst/>
          </a:prstGeom>
        </p:spPr>
      </p:pic>
      <p:pic>
        <p:nvPicPr>
          <p:cNvPr id="5" name="Picture 4">
            <a:extLst>
              <a:ext uri="{FF2B5EF4-FFF2-40B4-BE49-F238E27FC236}">
                <a16:creationId xmlns:a16="http://schemas.microsoft.com/office/drawing/2014/main" xmlns="" id="{21B204D4-A3C6-274E-B2F7-07823CD9B8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304800"/>
            <a:ext cx="3810000" cy="2857500"/>
          </a:xfrm>
          <a:prstGeom prst="rect">
            <a:avLst/>
          </a:prstGeom>
        </p:spPr>
      </p:pic>
      <p:pic>
        <p:nvPicPr>
          <p:cNvPr id="7" name="Picture 6">
            <a:extLst>
              <a:ext uri="{FF2B5EF4-FFF2-40B4-BE49-F238E27FC236}">
                <a16:creationId xmlns:a16="http://schemas.microsoft.com/office/drawing/2014/main" xmlns="" id="{43C36801-4AD0-A54C-AC41-986EB69CB3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0335" y="3276600"/>
            <a:ext cx="3860800" cy="2895600"/>
          </a:xfrm>
          <a:prstGeom prst="rect">
            <a:avLst/>
          </a:prstGeom>
        </p:spPr>
      </p:pic>
    </p:spTree>
    <p:extLst>
      <p:ext uri="{BB962C8B-B14F-4D97-AF65-F5344CB8AC3E}">
        <p14:creationId xmlns:p14="http://schemas.microsoft.com/office/powerpoint/2010/main" val="2019966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9FFA01D-5970-D142-B9DA-1C8EBB8D02B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19400" y="230886"/>
            <a:ext cx="6127072" cy="4590731"/>
          </a:xfrm>
          <a:prstGeom prst="rect">
            <a:avLst/>
          </a:prstGeom>
        </p:spPr>
      </p:pic>
      <p:pic>
        <p:nvPicPr>
          <p:cNvPr id="5" name="Picture 4">
            <a:extLst>
              <a:ext uri="{FF2B5EF4-FFF2-40B4-BE49-F238E27FC236}">
                <a16:creationId xmlns:a16="http://schemas.microsoft.com/office/drawing/2014/main" xmlns="" id="{6EFF5AE2-1F1A-AC4F-8620-B9254AA17E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0" y="3181057"/>
            <a:ext cx="4927600" cy="3695700"/>
          </a:xfrm>
          <a:prstGeom prst="rect">
            <a:avLst/>
          </a:prstGeom>
        </p:spPr>
      </p:pic>
    </p:spTree>
    <p:extLst>
      <p:ext uri="{BB962C8B-B14F-4D97-AF65-F5344CB8AC3E}">
        <p14:creationId xmlns:p14="http://schemas.microsoft.com/office/powerpoint/2010/main" val="276990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687DA2A-70C9-5640-B083-8613E5305A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34616" y="-304800"/>
            <a:ext cx="6855968" cy="5143500"/>
          </a:xfrm>
          <a:prstGeom prst="rect">
            <a:avLst/>
          </a:prstGeom>
        </p:spPr>
      </p:pic>
      <p:pic>
        <p:nvPicPr>
          <p:cNvPr id="5" name="Picture 4">
            <a:extLst>
              <a:ext uri="{FF2B5EF4-FFF2-40B4-BE49-F238E27FC236}">
                <a16:creationId xmlns:a16="http://schemas.microsoft.com/office/drawing/2014/main" xmlns="" id="{B389A80D-7C41-7C47-BE6D-6A39200215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35169" y="4093405"/>
            <a:ext cx="3686126" cy="2764595"/>
          </a:xfrm>
          <a:prstGeom prst="rect">
            <a:avLst/>
          </a:prstGeom>
        </p:spPr>
      </p:pic>
    </p:spTree>
    <p:extLst>
      <p:ext uri="{BB962C8B-B14F-4D97-AF65-F5344CB8AC3E}">
        <p14:creationId xmlns:p14="http://schemas.microsoft.com/office/powerpoint/2010/main" val="804808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3533" y="253727"/>
            <a:ext cx="1391728" cy="523220"/>
          </a:xfrm>
          <a:prstGeom prst="rect">
            <a:avLst/>
          </a:prstGeom>
          <a:noFill/>
        </p:spPr>
        <p:txBody>
          <a:bodyPr wrap="none" rtlCol="0">
            <a:spAutoFit/>
          </a:bodyPr>
          <a:lstStyle/>
          <a:p>
            <a:r>
              <a:rPr lang="en-US" sz="2800" dirty="0">
                <a:solidFill>
                  <a:schemeClr val="tx2"/>
                </a:solidFill>
                <a:latin typeface="+mj-lt"/>
              </a:rPr>
              <a:t>1986-87</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203" y="-1295400"/>
            <a:ext cx="4828996" cy="6142892"/>
          </a:xfrm>
          <a:prstGeom prst="rect">
            <a:avLst/>
          </a:prstGeom>
        </p:spPr>
      </p:pic>
      <p:pic>
        <p:nvPicPr>
          <p:cNvPr id="8" name="Picture 7">
            <a:extLst>
              <a:ext uri="{FF2B5EF4-FFF2-40B4-BE49-F238E27FC236}">
                <a16:creationId xmlns:a16="http://schemas.microsoft.com/office/drawing/2014/main" xmlns="" id="{1EF0E591-BD80-ED44-A184-CB38CDDCFE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7943" y="1181686"/>
            <a:ext cx="4507835" cy="4494628"/>
          </a:xfrm>
          <a:prstGeom prst="rect">
            <a:avLst/>
          </a:prstGeom>
        </p:spPr>
      </p:pic>
      <p:pic>
        <p:nvPicPr>
          <p:cNvPr id="9" name="Picture 8">
            <a:extLst>
              <a:ext uri="{FF2B5EF4-FFF2-40B4-BE49-F238E27FC236}">
                <a16:creationId xmlns:a16="http://schemas.microsoft.com/office/drawing/2014/main" xmlns="" id="{C168B81A-99CD-AC4D-8866-3073C1515B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699" y="2590800"/>
            <a:ext cx="3581400" cy="249718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25552" y="4419600"/>
            <a:ext cx="2799588" cy="2026933"/>
          </a:xfrm>
          <a:prstGeom prst="rect">
            <a:avLst/>
          </a:prstGeom>
        </p:spPr>
      </p:pic>
    </p:spTree>
    <p:extLst>
      <p:ext uri="{BB962C8B-B14F-4D97-AF65-F5344CB8AC3E}">
        <p14:creationId xmlns:p14="http://schemas.microsoft.com/office/powerpoint/2010/main" val="3387848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xmlns="" id="{9A672F40-6B49-0848-B0B5-24C632DCFF46}"/>
              </a:ext>
            </a:extLst>
          </p:cNvPr>
          <p:cNvSpPr>
            <a:spLocks noGrp="1"/>
          </p:cNvSpPr>
          <p:nvPr>
            <p:ph type="title" idx="4294967295"/>
          </p:nvPr>
        </p:nvSpPr>
        <p:spPr>
          <a:xfrm>
            <a:off x="0" y="228600"/>
            <a:ext cx="9144000" cy="1020763"/>
          </a:xfrm>
        </p:spPr>
        <p:txBody>
          <a:bodyPr/>
          <a:lstStyle/>
          <a:p>
            <a:pPr eaLnBrk="1" hangingPunct="1"/>
            <a:r>
              <a:rPr lang="en-US" altLang="en-US" sz="2800" dirty="0">
                <a:solidFill>
                  <a:schemeClr val="tx2"/>
                </a:solidFill>
              </a:rPr>
              <a:t>Teachers Trained by DNALC Staff</a:t>
            </a:r>
            <a:r>
              <a:rPr lang="en-US" altLang="en-US" sz="3600" dirty="0">
                <a:solidFill>
                  <a:schemeClr val="tx2"/>
                </a:solidFill>
              </a:rPr>
              <a:t/>
            </a:r>
            <a:br>
              <a:rPr lang="en-US" altLang="en-US" sz="3600" dirty="0">
                <a:solidFill>
                  <a:schemeClr val="tx2"/>
                </a:solidFill>
              </a:rPr>
            </a:br>
            <a:r>
              <a:rPr lang="en-US" altLang="en-US" sz="2400" dirty="0">
                <a:solidFill>
                  <a:schemeClr val="tx2"/>
                </a:solidFill>
              </a:rPr>
              <a:t>1985–2018, 50 states, D.C., Puerto Rico and 18 countries</a:t>
            </a:r>
          </a:p>
        </p:txBody>
      </p:sp>
      <p:graphicFrame>
        <p:nvGraphicFramePr>
          <p:cNvPr id="3" name="Chart 2">
            <a:extLst>
              <a:ext uri="{FF2B5EF4-FFF2-40B4-BE49-F238E27FC236}">
                <a16:creationId xmlns:a16="http://schemas.microsoft.com/office/drawing/2014/main" xmlns="" id="{C974121D-A2C0-FF46-B20A-98559BEBAEEB}"/>
              </a:ext>
            </a:extLst>
          </p:cNvPr>
          <p:cNvGraphicFramePr>
            <a:graphicFrameLocks/>
          </p:cNvGraphicFramePr>
          <p:nvPr/>
        </p:nvGraphicFramePr>
        <p:xfrm>
          <a:off x="457200" y="1417638"/>
          <a:ext cx="7924800" cy="4830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400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B3A0992-44B4-724C-B65F-7F4AE76AAF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068" y="1447800"/>
            <a:ext cx="9035864" cy="3962400"/>
          </a:xfrm>
          <a:prstGeom prst="rect">
            <a:avLst/>
          </a:prstGeom>
          <a:effectLst>
            <a:softEdge rad="31750"/>
          </a:effectLst>
        </p:spPr>
      </p:pic>
      <p:sp>
        <p:nvSpPr>
          <p:cNvPr id="3" name="Rectangle 2">
            <a:extLst>
              <a:ext uri="{FF2B5EF4-FFF2-40B4-BE49-F238E27FC236}">
                <a16:creationId xmlns:a16="http://schemas.microsoft.com/office/drawing/2014/main" xmlns="" id="{EA7D06F4-395A-7C47-B01B-5F93446283E5}"/>
              </a:ext>
            </a:extLst>
          </p:cNvPr>
          <p:cNvSpPr/>
          <p:nvPr/>
        </p:nvSpPr>
        <p:spPr>
          <a:xfrm>
            <a:off x="2032999" y="609600"/>
            <a:ext cx="4604466" cy="523220"/>
          </a:xfrm>
          <a:prstGeom prst="rect">
            <a:avLst/>
          </a:prstGeom>
        </p:spPr>
        <p:txBody>
          <a:bodyPr wrap="none">
            <a:spAutoFit/>
          </a:bodyPr>
          <a:lstStyle/>
          <a:p>
            <a:pPr algn="ctr">
              <a:spcBef>
                <a:spcPct val="0"/>
              </a:spcBef>
            </a:pPr>
            <a:r>
              <a:rPr lang="en-US" altLang="en-US" sz="2800" dirty="0">
                <a:solidFill>
                  <a:schemeClr val="tx2"/>
                </a:solidFill>
                <a:latin typeface="Calibri" panose="020F0502020204030204" pitchFamily="34" charset="0"/>
              </a:rPr>
              <a:t>Cold Spring Harbor Laboratory</a:t>
            </a:r>
          </a:p>
        </p:txBody>
      </p:sp>
    </p:spTree>
    <p:extLst>
      <p:ext uri="{BB962C8B-B14F-4D97-AF65-F5344CB8AC3E}">
        <p14:creationId xmlns:p14="http://schemas.microsoft.com/office/powerpoint/2010/main" val="1252781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G:\conventions_conferences_meetings\conferences_2015\SciEd 2015 Licencing Talk\Carolina DNALC.jpg">
            <a:extLst>
              <a:ext uri="{FF2B5EF4-FFF2-40B4-BE49-F238E27FC236}">
                <a16:creationId xmlns:a16="http://schemas.microsoft.com/office/drawing/2014/main" xmlns="" id="{9A81755E-A022-2349-9DCA-AFB5D1A20BD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19600" y="381000"/>
            <a:ext cx="4306656"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2" descr="Carolina Biological Supply Company">
            <a:extLst>
              <a:ext uri="{FF2B5EF4-FFF2-40B4-BE49-F238E27FC236}">
                <a16:creationId xmlns:a16="http://schemas.microsoft.com/office/drawing/2014/main" xmlns="" id="{2396670E-94A7-E541-9A38-FC8B397E49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713" y="1626840"/>
            <a:ext cx="33528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2">
            <a:extLst>
              <a:ext uri="{FF2B5EF4-FFF2-40B4-BE49-F238E27FC236}">
                <a16:creationId xmlns:a16="http://schemas.microsoft.com/office/drawing/2014/main" xmlns="" id="{C92A215E-C9D1-8D4A-9222-1742C11B77CB}"/>
              </a:ext>
            </a:extLst>
          </p:cNvPr>
          <p:cNvSpPr txBox="1">
            <a:spLocks noChangeArrowheads="1"/>
          </p:cNvSpPr>
          <p:nvPr/>
        </p:nvSpPr>
        <p:spPr bwMode="auto">
          <a:xfrm>
            <a:off x="400844" y="4114800"/>
            <a:ext cx="369252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dirty="0">
                <a:ea typeface="ＭＳ Ｐゴシック" panose="020B0600070205080204" pitchFamily="34" charset="-128"/>
              </a:rPr>
              <a:t>Contract initiated in 1986</a:t>
            </a:r>
          </a:p>
          <a:p>
            <a:pPr eaLnBrk="1" hangingPunct="1">
              <a:spcBef>
                <a:spcPct val="0"/>
              </a:spcBef>
            </a:pPr>
            <a:r>
              <a:rPr lang="en-US" altLang="en-US" sz="2000" dirty="0">
                <a:ea typeface="ＭＳ Ｐゴシック" panose="020B0600070205080204" pitchFamily="34" charset="-128"/>
              </a:rPr>
              <a:t>First kits available in 1988</a:t>
            </a:r>
          </a:p>
          <a:p>
            <a:pPr eaLnBrk="1" hangingPunct="1">
              <a:spcBef>
                <a:spcPct val="0"/>
              </a:spcBef>
            </a:pPr>
            <a:r>
              <a:rPr lang="en-US" altLang="en-US" sz="2000" dirty="0">
                <a:ea typeface="ＭＳ Ｐゴシック" panose="020B0600070205080204" pitchFamily="34" charset="-128"/>
              </a:rPr>
              <a:t>Currently 20 kits and variations</a:t>
            </a:r>
          </a:p>
          <a:p>
            <a:pPr eaLnBrk="1" hangingPunct="1">
              <a:spcBef>
                <a:spcPct val="0"/>
              </a:spcBef>
            </a:pPr>
            <a:r>
              <a:rPr lang="en-US" altLang="en-US" sz="2000" dirty="0">
                <a:ea typeface="ＭＳ Ｐゴシック" panose="020B0600070205080204" pitchFamily="34" charset="-128"/>
              </a:rPr>
              <a:t>~$1 million annual sales</a:t>
            </a:r>
            <a:r>
              <a:rPr lang="en-US" altLang="en-US" sz="1800" dirty="0">
                <a:ea typeface="ＭＳ Ｐゴシック" panose="020B0600070205080204" pitchFamily="34" charset="-128"/>
              </a:rPr>
              <a:t/>
            </a:r>
            <a:br>
              <a:rPr lang="en-US" altLang="en-US" sz="1800" dirty="0">
                <a:ea typeface="ＭＳ Ｐゴシック" panose="020B0600070205080204" pitchFamily="34" charset="-128"/>
              </a:rPr>
            </a:br>
            <a:endParaRPr lang="en-US" altLang="en-US" sz="1800" dirty="0">
              <a:solidFill>
                <a:schemeClr val="accent1"/>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4" name="TextBox 3">
            <a:extLst>
              <a:ext uri="{FF2B5EF4-FFF2-40B4-BE49-F238E27FC236}">
                <a16:creationId xmlns:a16="http://schemas.microsoft.com/office/drawing/2014/main" xmlns="" id="{D9230F2A-D839-8145-B63D-6E6995018554}"/>
              </a:ext>
            </a:extLst>
          </p:cNvPr>
          <p:cNvSpPr txBox="1"/>
          <p:nvPr/>
        </p:nvSpPr>
        <p:spPr>
          <a:xfrm>
            <a:off x="246856" y="372169"/>
            <a:ext cx="3846513" cy="954107"/>
          </a:xfrm>
          <a:prstGeom prst="rect">
            <a:avLst/>
          </a:prstGeom>
          <a:noFill/>
        </p:spPr>
        <p:txBody>
          <a:bodyPr>
            <a:spAutoFit/>
          </a:bodyPr>
          <a:lstStyle/>
          <a:p>
            <a:pPr algn="ctr">
              <a:defRPr/>
            </a:pPr>
            <a:r>
              <a:rPr lang="en-US" sz="2800" dirty="0">
                <a:solidFill>
                  <a:schemeClr val="tx2"/>
                </a:solidFill>
                <a:latin typeface="+mn-lt"/>
              </a:rPr>
              <a:t>Carolina Biological Supply Company</a:t>
            </a:r>
          </a:p>
        </p:txBody>
      </p:sp>
    </p:spTree>
    <p:extLst>
      <p:ext uri="{BB962C8B-B14F-4D97-AF65-F5344CB8AC3E}">
        <p14:creationId xmlns:p14="http://schemas.microsoft.com/office/powerpoint/2010/main" val="28954950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495300" y="990600"/>
          <a:ext cx="8153400" cy="505077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3">
            <a:extLst>
              <a:ext uri="{FF2B5EF4-FFF2-40B4-BE49-F238E27FC236}">
                <a16:creationId xmlns:a16="http://schemas.microsoft.com/office/drawing/2014/main" xmlns="" id="{0B5949DE-59C4-D946-A184-47228EA870C4}"/>
              </a:ext>
            </a:extLst>
          </p:cNvPr>
          <p:cNvSpPr txBox="1">
            <a:spLocks/>
          </p:cNvSpPr>
          <p:nvPr/>
        </p:nvSpPr>
        <p:spPr>
          <a:xfrm>
            <a:off x="0" y="4953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a:solidFill>
                  <a:schemeClr val="tx2"/>
                </a:solidFill>
              </a:rPr>
              <a:t>Students Using DNALC Kits 1988 - 2018</a:t>
            </a:r>
          </a:p>
        </p:txBody>
      </p:sp>
    </p:spTree>
    <p:extLst>
      <p:ext uri="{BB962C8B-B14F-4D97-AF65-F5344CB8AC3E}">
        <p14:creationId xmlns:p14="http://schemas.microsoft.com/office/powerpoint/2010/main" val="17559621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NALC-centers-ma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382" y="2230156"/>
            <a:ext cx="8577236" cy="4244462"/>
          </a:xfrm>
          <a:prstGeom prst="rect">
            <a:avLst/>
          </a:prstGeom>
        </p:spPr>
      </p:pic>
      <p:sp>
        <p:nvSpPr>
          <p:cNvPr id="6" name="TextBox 5"/>
          <p:cNvSpPr txBox="1"/>
          <p:nvPr/>
        </p:nvSpPr>
        <p:spPr>
          <a:xfrm>
            <a:off x="899536" y="568165"/>
            <a:ext cx="1825884" cy="1461939"/>
          </a:xfrm>
          <a:prstGeom prst="rect">
            <a:avLst/>
          </a:prstGeom>
          <a:noFill/>
        </p:spPr>
        <p:txBody>
          <a:bodyPr wrap="none" rtlCol="0">
            <a:spAutoFit/>
          </a:bodyPr>
          <a:lstStyle/>
          <a:p>
            <a:r>
              <a:rPr lang="en-US" sz="1300" dirty="0">
                <a:cs typeface="Arial" panose="020B0604020202020204" pitchFamily="34" charset="0"/>
              </a:rPr>
              <a:t>Dolan DNALC, 1988</a:t>
            </a:r>
          </a:p>
          <a:p>
            <a:r>
              <a:rPr lang="en-US" sz="1300" dirty="0">
                <a:cs typeface="Arial" panose="020B0604020202020204" pitchFamily="34" charset="0"/>
              </a:rPr>
              <a:t>DNALC </a:t>
            </a:r>
            <a:r>
              <a:rPr lang="en-US" sz="1300" i="1" dirty="0">
                <a:cs typeface="Arial" panose="020B0604020202020204" pitchFamily="34" charset="0"/>
              </a:rPr>
              <a:t>West</a:t>
            </a:r>
            <a:r>
              <a:rPr lang="en-US" sz="1300" dirty="0">
                <a:cs typeface="Arial" panose="020B0604020202020204" pitchFamily="34" charset="0"/>
              </a:rPr>
              <a:t>, 2002</a:t>
            </a:r>
          </a:p>
          <a:p>
            <a:r>
              <a:rPr lang="en-US" sz="1300" i="1" dirty="0">
                <a:cs typeface="Arial" panose="020B0604020202020204" pitchFamily="34" charset="0"/>
              </a:rPr>
              <a:t>Harlem DNA Lab</a:t>
            </a:r>
            <a:r>
              <a:rPr lang="en-US" sz="1300" dirty="0">
                <a:cs typeface="Arial" panose="020B0604020202020204" pitchFamily="34" charset="0"/>
              </a:rPr>
              <a:t>, 2008</a:t>
            </a:r>
          </a:p>
          <a:p>
            <a:r>
              <a:rPr lang="en-US" sz="1300" i="1" dirty="0" err="1">
                <a:cs typeface="Arial" panose="020B0604020202020204" pitchFamily="34" charset="0"/>
              </a:rPr>
              <a:t>Regeneron</a:t>
            </a:r>
            <a:r>
              <a:rPr lang="en-US" sz="1300" i="1" dirty="0">
                <a:cs typeface="Arial" panose="020B0604020202020204" pitchFamily="34" charset="0"/>
              </a:rPr>
              <a:t> DNALC</a:t>
            </a:r>
            <a:r>
              <a:rPr lang="en-US" sz="1300" dirty="0">
                <a:cs typeface="Arial" panose="020B0604020202020204" pitchFamily="34" charset="0"/>
              </a:rPr>
              <a:t>, 2019</a:t>
            </a:r>
          </a:p>
          <a:p>
            <a:r>
              <a:rPr lang="en-US" sz="1300" i="1" dirty="0">
                <a:cs typeface="Arial" panose="020B0604020202020204" pitchFamily="34" charset="0"/>
              </a:rPr>
              <a:t>DNALC NYC</a:t>
            </a:r>
            <a:r>
              <a:rPr lang="en-US" sz="1300" dirty="0">
                <a:cs typeface="Arial" panose="020B0604020202020204" pitchFamily="34" charset="0"/>
              </a:rPr>
              <a:t>, 2020</a:t>
            </a:r>
          </a:p>
          <a:p>
            <a:endParaRPr lang="en-US" sz="1200" dirty="0"/>
          </a:p>
          <a:p>
            <a:endParaRPr lang="en-US" sz="1200" dirty="0"/>
          </a:p>
        </p:txBody>
      </p:sp>
      <p:sp>
        <p:nvSpPr>
          <p:cNvPr id="7" name="TextBox 6"/>
          <p:cNvSpPr txBox="1"/>
          <p:nvPr/>
        </p:nvSpPr>
        <p:spPr>
          <a:xfrm>
            <a:off x="3194667" y="528281"/>
            <a:ext cx="2754665" cy="1877437"/>
          </a:xfrm>
          <a:prstGeom prst="rect">
            <a:avLst/>
          </a:prstGeom>
          <a:noFill/>
        </p:spPr>
        <p:txBody>
          <a:bodyPr wrap="none" rtlCol="0">
            <a:spAutoFit/>
          </a:bodyPr>
          <a:lstStyle/>
          <a:p>
            <a:r>
              <a:rPr lang="en-US" sz="1300" dirty="0">
                <a:cs typeface="Arial" panose="020B0604020202020204" pitchFamily="34" charset="0"/>
              </a:rPr>
              <a:t>Singapore, 2003</a:t>
            </a:r>
          </a:p>
          <a:p>
            <a:r>
              <a:rPr lang="en-US" sz="1300" dirty="0">
                <a:cs typeface="Arial" panose="020B0604020202020204" pitchFamily="34" charset="0"/>
              </a:rPr>
              <a:t>Clemson, SC, 2003</a:t>
            </a:r>
          </a:p>
          <a:p>
            <a:r>
              <a:rPr lang="en-US" sz="1300" dirty="0">
                <a:cs typeface="Arial" panose="020B0604020202020204" pitchFamily="34" charset="0"/>
              </a:rPr>
              <a:t>Vienna, Austria, 2006</a:t>
            </a:r>
          </a:p>
          <a:p>
            <a:r>
              <a:rPr lang="en-US" sz="1300" dirty="0">
                <a:cs typeface="Arial" panose="020B0604020202020204" pitchFamily="34" charset="0"/>
              </a:rPr>
              <a:t>Notre Dame, IN, 2013</a:t>
            </a:r>
          </a:p>
          <a:p>
            <a:r>
              <a:rPr lang="en-US" sz="1300" dirty="0">
                <a:cs typeface="Arial" panose="020B0604020202020204" pitchFamily="34" charset="0"/>
              </a:rPr>
              <a:t>Beijing, China, 2014</a:t>
            </a:r>
          </a:p>
          <a:p>
            <a:r>
              <a:rPr lang="en-US" sz="1300" dirty="0">
                <a:cs typeface="Arial" panose="020B0604020202020204" pitchFamily="34" charset="0"/>
              </a:rPr>
              <a:t>Suzhou, China, 2016</a:t>
            </a:r>
          </a:p>
          <a:p>
            <a:r>
              <a:rPr lang="en-US" sz="1300" dirty="0">
                <a:cs typeface="Arial" panose="020B0604020202020204" pitchFamily="34" charset="0"/>
              </a:rPr>
              <a:t>Enugu, Nigeria, 2019</a:t>
            </a:r>
          </a:p>
          <a:p>
            <a:r>
              <a:rPr lang="en-US" sz="1300" dirty="0">
                <a:cs typeface="Arial" panose="020B0604020202020204" pitchFamily="34" charset="0"/>
              </a:rPr>
              <a:t>Mexico City, Mexico (in Development)</a:t>
            </a:r>
          </a:p>
          <a:p>
            <a:endParaRPr lang="en-US" sz="1200" dirty="0"/>
          </a:p>
        </p:txBody>
      </p:sp>
      <p:sp>
        <p:nvSpPr>
          <p:cNvPr id="8" name="TextBox 7"/>
          <p:cNvSpPr txBox="1"/>
          <p:nvPr/>
        </p:nvSpPr>
        <p:spPr>
          <a:xfrm>
            <a:off x="5949332" y="528281"/>
            <a:ext cx="2327432" cy="2092881"/>
          </a:xfrm>
          <a:prstGeom prst="rect">
            <a:avLst/>
          </a:prstGeom>
          <a:noFill/>
        </p:spPr>
        <p:txBody>
          <a:bodyPr wrap="none" rtlCol="0">
            <a:spAutoFit/>
          </a:bodyPr>
          <a:lstStyle/>
          <a:p>
            <a:r>
              <a:rPr lang="en-US" sz="1300" dirty="0">
                <a:cs typeface="Arial" panose="020B0604020202020204" pitchFamily="34" charset="0"/>
              </a:rPr>
              <a:t>Stony Brook, NY, 1995</a:t>
            </a:r>
          </a:p>
          <a:p>
            <a:r>
              <a:rPr lang="en-US" sz="1300" dirty="0">
                <a:cs typeface="Arial" panose="020B0604020202020204" pitchFamily="34" charset="0"/>
              </a:rPr>
              <a:t>San Francisco, CA, 1996</a:t>
            </a:r>
          </a:p>
          <a:p>
            <a:r>
              <a:rPr lang="en-US" sz="1300" dirty="0">
                <a:cs typeface="Arial" panose="020B0604020202020204" pitchFamily="34" charset="0"/>
              </a:rPr>
              <a:t>Nimes, France, 1998</a:t>
            </a:r>
          </a:p>
          <a:p>
            <a:r>
              <a:rPr lang="en-US" sz="1300" dirty="0">
                <a:cs typeface="Arial" panose="020B0604020202020204" pitchFamily="34" charset="0"/>
              </a:rPr>
              <a:t>Berlin, Germany, 1999</a:t>
            </a:r>
          </a:p>
          <a:p>
            <a:r>
              <a:rPr lang="en-US" sz="1300" dirty="0">
                <a:cs typeface="Arial" panose="020B0604020202020204" pitchFamily="34" charset="0"/>
              </a:rPr>
              <a:t>Parkville, Australia, 2000</a:t>
            </a:r>
          </a:p>
          <a:p>
            <a:r>
              <a:rPr lang="en-US" sz="1300" dirty="0">
                <a:cs typeface="Arial" panose="020B0604020202020204" pitchFamily="34" charset="0"/>
              </a:rPr>
              <a:t>Turin, Italy, 2000</a:t>
            </a:r>
          </a:p>
          <a:p>
            <a:r>
              <a:rPr lang="en-US" sz="1300" dirty="0">
                <a:cs typeface="Arial" panose="020B0604020202020204" pitchFamily="34" charset="0"/>
              </a:rPr>
              <a:t>Cambridge, MA, 2002</a:t>
            </a:r>
          </a:p>
          <a:p>
            <a:r>
              <a:rPr lang="en-US" sz="1300" dirty="0">
                <a:cs typeface="Arial" panose="020B0604020202020204" pitchFamily="34" charset="0"/>
              </a:rPr>
              <a:t>Newcastle upon Tyne, UK, 2002</a:t>
            </a:r>
          </a:p>
          <a:p>
            <a:r>
              <a:rPr lang="en-US" sz="1300" dirty="0">
                <a:cs typeface="Arial" panose="020B0604020202020204" pitchFamily="34" charset="0"/>
              </a:rPr>
              <a:t>Milan, Italy, 2004</a:t>
            </a:r>
          </a:p>
          <a:p>
            <a:r>
              <a:rPr lang="en-US" sz="1300" dirty="0">
                <a:cs typeface="Arial" panose="020B0604020202020204" pitchFamily="34" charset="0"/>
              </a:rPr>
              <a:t>New York, NY, 2007 </a:t>
            </a:r>
          </a:p>
        </p:txBody>
      </p:sp>
      <p:sp>
        <p:nvSpPr>
          <p:cNvPr id="9" name="TextBox 8"/>
          <p:cNvSpPr txBox="1"/>
          <p:nvPr/>
        </p:nvSpPr>
        <p:spPr>
          <a:xfrm>
            <a:off x="591658" y="136888"/>
            <a:ext cx="2056717" cy="461665"/>
          </a:xfrm>
          <a:prstGeom prst="rect">
            <a:avLst/>
          </a:prstGeom>
          <a:noFill/>
        </p:spPr>
        <p:txBody>
          <a:bodyPr wrap="none" rtlCol="0">
            <a:spAutoFit/>
          </a:bodyPr>
          <a:lstStyle/>
          <a:p>
            <a:r>
              <a:rPr lang="en-US" sz="2400" dirty="0">
                <a:solidFill>
                  <a:srgbClr val="0B369C"/>
                </a:solidFill>
                <a:cs typeface="Arial" panose="020B0604020202020204" pitchFamily="34" charset="0"/>
              </a:rPr>
              <a:t>5 CSHL Centers</a:t>
            </a:r>
          </a:p>
        </p:txBody>
      </p:sp>
      <p:sp>
        <p:nvSpPr>
          <p:cNvPr id="10" name="TextBox 9"/>
          <p:cNvSpPr txBox="1"/>
          <p:nvPr/>
        </p:nvSpPr>
        <p:spPr>
          <a:xfrm>
            <a:off x="2893689" y="135226"/>
            <a:ext cx="2511970" cy="461665"/>
          </a:xfrm>
          <a:prstGeom prst="rect">
            <a:avLst/>
          </a:prstGeom>
          <a:noFill/>
        </p:spPr>
        <p:txBody>
          <a:bodyPr wrap="none" rtlCol="0">
            <a:spAutoFit/>
          </a:bodyPr>
          <a:lstStyle/>
          <a:p>
            <a:r>
              <a:rPr lang="en-US" sz="2400" dirty="0">
                <a:solidFill>
                  <a:srgbClr val="AD0D26"/>
                </a:solidFill>
                <a:cs typeface="Arial" panose="020B0604020202020204" pitchFamily="34" charset="0"/>
              </a:rPr>
              <a:t>8 Licensed Centers</a:t>
            </a:r>
          </a:p>
        </p:txBody>
      </p:sp>
      <p:sp>
        <p:nvSpPr>
          <p:cNvPr id="11" name="TextBox 10"/>
          <p:cNvSpPr txBox="1"/>
          <p:nvPr/>
        </p:nvSpPr>
        <p:spPr>
          <a:xfrm>
            <a:off x="5505927" y="135226"/>
            <a:ext cx="2941831" cy="461665"/>
          </a:xfrm>
          <a:prstGeom prst="rect">
            <a:avLst/>
          </a:prstGeom>
          <a:noFill/>
        </p:spPr>
        <p:txBody>
          <a:bodyPr wrap="none" rtlCol="0">
            <a:spAutoFit/>
          </a:bodyPr>
          <a:lstStyle/>
          <a:p>
            <a:r>
              <a:rPr lang="en-US" sz="2400" dirty="0">
                <a:solidFill>
                  <a:srgbClr val="20A8DF"/>
                </a:solidFill>
                <a:cs typeface="Arial" panose="020B0604020202020204" pitchFamily="34" charset="0"/>
              </a:rPr>
              <a:t>10 Modeled Programs</a:t>
            </a:r>
          </a:p>
        </p:txBody>
      </p:sp>
      <p:sp>
        <p:nvSpPr>
          <p:cNvPr id="12" name="TextBox 11"/>
          <p:cNvSpPr txBox="1"/>
          <p:nvPr/>
        </p:nvSpPr>
        <p:spPr>
          <a:xfrm>
            <a:off x="5542609" y="5672969"/>
            <a:ext cx="3877985" cy="1107996"/>
          </a:xfrm>
          <a:prstGeom prst="rect">
            <a:avLst/>
          </a:prstGeom>
          <a:noFill/>
        </p:spPr>
        <p:txBody>
          <a:bodyPr wrap="none" rtlCol="0">
            <a:spAutoFit/>
          </a:bodyPr>
          <a:lstStyle/>
          <a:p>
            <a:pPr>
              <a:spcAft>
                <a:spcPts val="400"/>
              </a:spcAft>
            </a:pPr>
            <a:r>
              <a:rPr lang="en-US" sz="1400" dirty="0"/>
              <a:t>CSHL			</a:t>
            </a:r>
          </a:p>
          <a:p>
            <a:pPr>
              <a:spcAft>
                <a:spcPts val="400"/>
              </a:spcAft>
            </a:pPr>
            <a:r>
              <a:rPr lang="en-US" sz="1400" dirty="0">
                <a:cs typeface="Arial" panose="020B0604020202020204" pitchFamily="34" charset="0"/>
              </a:rPr>
              <a:t>Licensed Centers			</a:t>
            </a:r>
          </a:p>
          <a:p>
            <a:pPr>
              <a:spcAft>
                <a:spcPts val="400"/>
              </a:spcAft>
            </a:pPr>
            <a:r>
              <a:rPr lang="en-US" sz="1400" dirty="0">
                <a:cs typeface="Arial" panose="020B0604020202020204" pitchFamily="34" charset="0"/>
              </a:rPr>
              <a:t>Programs Modeled on the DNALC		</a:t>
            </a:r>
          </a:p>
          <a:p>
            <a:pPr>
              <a:spcAft>
                <a:spcPts val="400"/>
              </a:spcAft>
            </a:pPr>
            <a:r>
              <a:rPr lang="en-US" sz="1400" dirty="0">
                <a:cs typeface="Arial" panose="020B0604020202020204" pitchFamily="34" charset="0"/>
              </a:rPr>
              <a:t>Teacher Training Sites (US States and Countries)</a:t>
            </a:r>
          </a:p>
        </p:txBody>
      </p:sp>
      <p:sp>
        <p:nvSpPr>
          <p:cNvPr id="13" name="Oval 12"/>
          <p:cNvSpPr>
            <a:spLocks noChangeAspect="1"/>
          </p:cNvSpPr>
          <p:nvPr/>
        </p:nvSpPr>
        <p:spPr>
          <a:xfrm>
            <a:off x="5345784" y="6004404"/>
            <a:ext cx="183126" cy="183126"/>
          </a:xfrm>
          <a:prstGeom prst="ellipse">
            <a:avLst/>
          </a:prstGeom>
          <a:solidFill>
            <a:srgbClr val="AD0D26"/>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AD0D26"/>
              </a:solidFill>
            </a:endParaRPr>
          </a:p>
        </p:txBody>
      </p:sp>
      <p:sp>
        <p:nvSpPr>
          <p:cNvPr id="14" name="Oval 13"/>
          <p:cNvSpPr>
            <a:spLocks noChangeAspect="1"/>
          </p:cNvSpPr>
          <p:nvPr/>
        </p:nvSpPr>
        <p:spPr>
          <a:xfrm>
            <a:off x="5332085" y="6245898"/>
            <a:ext cx="183126" cy="183126"/>
          </a:xfrm>
          <a:prstGeom prst="ellipse">
            <a:avLst/>
          </a:prstGeom>
          <a:solidFill>
            <a:srgbClr val="20A8DF"/>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AD0D26"/>
              </a:solidFill>
            </a:endParaRPr>
          </a:p>
        </p:txBody>
      </p:sp>
      <p:sp>
        <p:nvSpPr>
          <p:cNvPr id="15" name="Rounded Rectangle 14"/>
          <p:cNvSpPr/>
          <p:nvPr/>
        </p:nvSpPr>
        <p:spPr>
          <a:xfrm>
            <a:off x="5368767" y="6532986"/>
            <a:ext cx="137160" cy="137160"/>
          </a:xfrm>
          <a:prstGeom prst="roundRect">
            <a:avLst/>
          </a:prstGeom>
          <a:solidFill>
            <a:srgbClr val="EFB7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sh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5784" y="5758371"/>
            <a:ext cx="200131" cy="201168"/>
          </a:xfrm>
          <a:prstGeom prst="rect">
            <a:avLst/>
          </a:prstGeom>
        </p:spPr>
      </p:pic>
    </p:spTree>
    <p:extLst>
      <p:ext uri="{BB962C8B-B14F-4D97-AF65-F5344CB8AC3E}">
        <p14:creationId xmlns:p14="http://schemas.microsoft.com/office/powerpoint/2010/main" val="23447908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2F9EDA8-F87A-514A-AB6B-C4AA9F2FC001}"/>
              </a:ext>
            </a:extLst>
          </p:cNvPr>
          <p:cNvPicPr>
            <a:picLocks noChangeAspect="1"/>
          </p:cNvPicPr>
          <p:nvPr/>
        </p:nvPicPr>
        <p:blipFill>
          <a:blip r:embed="rId3"/>
          <a:stretch>
            <a:fillRect/>
          </a:stretch>
        </p:blipFill>
        <p:spPr>
          <a:xfrm>
            <a:off x="-546302" y="3529554"/>
            <a:ext cx="3988830" cy="2678631"/>
          </a:xfrm>
          <a:prstGeom prst="rect">
            <a:avLst/>
          </a:prstGeom>
        </p:spPr>
      </p:pic>
      <p:pic>
        <p:nvPicPr>
          <p:cNvPr id="7" name="Picture 6">
            <a:extLst>
              <a:ext uri="{FF2B5EF4-FFF2-40B4-BE49-F238E27FC236}">
                <a16:creationId xmlns:a16="http://schemas.microsoft.com/office/drawing/2014/main" xmlns="" id="{3FC4948B-2A27-8F4F-8E60-0C13ABBDAA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7491" y="2851581"/>
            <a:ext cx="6272440" cy="3356604"/>
          </a:xfrm>
          <a:prstGeom prst="rect">
            <a:avLst/>
          </a:prstGeom>
        </p:spPr>
      </p:pic>
      <p:pic>
        <p:nvPicPr>
          <p:cNvPr id="5" name="Picture 4">
            <a:extLst>
              <a:ext uri="{FF2B5EF4-FFF2-40B4-BE49-F238E27FC236}">
                <a16:creationId xmlns:a16="http://schemas.microsoft.com/office/drawing/2014/main" xmlns="" id="{2CE85E1B-6F51-F640-9712-F2A176C5509E}"/>
              </a:ext>
            </a:extLst>
          </p:cNvPr>
          <p:cNvPicPr>
            <a:picLocks noChangeAspect="1"/>
          </p:cNvPicPr>
          <p:nvPr/>
        </p:nvPicPr>
        <p:blipFill>
          <a:blip r:embed="rId5"/>
          <a:stretch>
            <a:fillRect/>
          </a:stretch>
        </p:blipFill>
        <p:spPr>
          <a:xfrm>
            <a:off x="1678742" y="927327"/>
            <a:ext cx="4690761" cy="2626826"/>
          </a:xfrm>
          <a:prstGeom prst="rect">
            <a:avLst/>
          </a:prstGeom>
        </p:spPr>
      </p:pic>
      <p:pic>
        <p:nvPicPr>
          <p:cNvPr id="2" name="Picture 1">
            <a:extLst>
              <a:ext uri="{FF2B5EF4-FFF2-40B4-BE49-F238E27FC236}">
                <a16:creationId xmlns:a16="http://schemas.microsoft.com/office/drawing/2014/main" xmlns="" id="{438E2B19-751F-454C-A79B-56858BCD41CB}"/>
              </a:ext>
            </a:extLst>
          </p:cNvPr>
          <p:cNvPicPr>
            <a:picLocks noChangeAspect="1"/>
          </p:cNvPicPr>
          <p:nvPr/>
        </p:nvPicPr>
        <p:blipFill>
          <a:blip r:embed="rId6"/>
          <a:stretch>
            <a:fillRect/>
          </a:stretch>
        </p:blipFill>
        <p:spPr>
          <a:xfrm>
            <a:off x="-46709" y="852321"/>
            <a:ext cx="3124200" cy="1972013"/>
          </a:xfrm>
          <a:prstGeom prst="rect">
            <a:avLst/>
          </a:prstGeom>
        </p:spPr>
      </p:pic>
      <p:sp>
        <p:nvSpPr>
          <p:cNvPr id="3" name="Rectangle 9">
            <a:extLst>
              <a:ext uri="{FF2B5EF4-FFF2-40B4-BE49-F238E27FC236}">
                <a16:creationId xmlns:a16="http://schemas.microsoft.com/office/drawing/2014/main" xmlns="" id="{F11F9562-77AF-E24F-8E3A-A1BD6642C7BB}"/>
              </a:ext>
            </a:extLst>
          </p:cNvPr>
          <p:cNvSpPr>
            <a:spLocks noChangeArrowheads="1"/>
          </p:cNvSpPr>
          <p:nvPr/>
        </p:nvSpPr>
        <p:spPr bwMode="auto">
          <a:xfrm>
            <a:off x="0" y="239777"/>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defRPr/>
            </a:pPr>
            <a:r>
              <a:rPr lang="en-US" sz="2800" dirty="0">
                <a:solidFill>
                  <a:schemeClr val="tx2"/>
                </a:solidFill>
                <a:latin typeface="+mj-lt"/>
                <a:ea typeface="ＭＳ Ｐゴシック" charset="0"/>
                <a:cs typeface="ＭＳ Ｐゴシック" charset="0"/>
              </a:rPr>
              <a:t>Science Centre Singapore  (2003)</a:t>
            </a:r>
          </a:p>
        </p:txBody>
      </p:sp>
      <p:pic>
        <p:nvPicPr>
          <p:cNvPr id="9" name="Picture 8">
            <a:extLst>
              <a:ext uri="{FF2B5EF4-FFF2-40B4-BE49-F238E27FC236}">
                <a16:creationId xmlns:a16="http://schemas.microsoft.com/office/drawing/2014/main" xmlns="" id="{180E9A7F-82DD-8142-BBFF-FFC57E01B2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37867" y="947328"/>
            <a:ext cx="3512096" cy="2634072"/>
          </a:xfrm>
          <a:prstGeom prst="rect">
            <a:avLst/>
          </a:prstGeom>
        </p:spPr>
      </p:pic>
    </p:spTree>
    <p:extLst>
      <p:ext uri="{BB962C8B-B14F-4D97-AF65-F5344CB8AC3E}">
        <p14:creationId xmlns:p14="http://schemas.microsoft.com/office/powerpoint/2010/main" val="1599815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a:extLst>
              <a:ext uri="{FF2B5EF4-FFF2-40B4-BE49-F238E27FC236}">
                <a16:creationId xmlns:a16="http://schemas.microsoft.com/office/drawing/2014/main" xmlns="" id="{E7611470-E2E2-834A-9C5B-BC4ADFF570DB}"/>
              </a:ext>
            </a:extLst>
          </p:cNvPr>
          <p:cNvPicPr>
            <a:picLocks noChangeAspect="1"/>
          </p:cNvPicPr>
          <p:nvPr/>
        </p:nvPicPr>
        <p:blipFill>
          <a:blip r:embed="rId2" cstate="screen">
            <a:extLst>
              <a:ext uri="{28A0092B-C50C-407E-A947-70E740481C1C}">
                <a14:useLocalDpi xmlns:a14="http://schemas.microsoft.com/office/drawing/2010/main"/>
              </a:ext>
            </a:extLst>
          </a:blip>
          <a:srcRect t="4651"/>
          <a:stretch>
            <a:fillRect/>
          </a:stretch>
        </p:blipFill>
        <p:spPr bwMode="auto">
          <a:xfrm>
            <a:off x="1600200" y="914400"/>
            <a:ext cx="7696200" cy="536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23EA76A4-B910-EF49-8AC1-72A93D71A5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304800"/>
            <a:ext cx="6287831" cy="1701906"/>
          </a:xfrm>
          <a:prstGeom prst="rect">
            <a:avLst/>
          </a:prstGeom>
        </p:spPr>
      </p:pic>
      <p:sp>
        <p:nvSpPr>
          <p:cNvPr id="3" name="TextBox 2">
            <a:extLst>
              <a:ext uri="{FF2B5EF4-FFF2-40B4-BE49-F238E27FC236}">
                <a16:creationId xmlns:a16="http://schemas.microsoft.com/office/drawing/2014/main" xmlns="" id="{E87F8C5E-EEEA-F64D-9404-F9B6E7657246}"/>
              </a:ext>
            </a:extLst>
          </p:cNvPr>
          <p:cNvSpPr txBox="1"/>
          <p:nvPr/>
        </p:nvSpPr>
        <p:spPr>
          <a:xfrm>
            <a:off x="7144415" y="228600"/>
            <a:ext cx="1600200" cy="584775"/>
          </a:xfrm>
          <a:prstGeom prst="rect">
            <a:avLst/>
          </a:prstGeom>
          <a:noFill/>
        </p:spPr>
        <p:txBody>
          <a:bodyPr wrap="square" rtlCol="0">
            <a:spAutoFit/>
          </a:bodyPr>
          <a:lstStyle/>
          <a:p>
            <a:r>
              <a:rPr lang="en-US" sz="3200" dirty="0">
                <a:solidFill>
                  <a:schemeClr val="tx2"/>
                </a:solidFill>
              </a:rPr>
              <a:t>(2006)</a:t>
            </a:r>
          </a:p>
        </p:txBody>
      </p:sp>
      <p:pic>
        <p:nvPicPr>
          <p:cNvPr id="7" name="Picture 6">
            <a:extLst>
              <a:ext uri="{FF2B5EF4-FFF2-40B4-BE49-F238E27FC236}">
                <a16:creationId xmlns:a16="http://schemas.microsoft.com/office/drawing/2014/main" xmlns="" id="{2511345C-3C5D-9040-86D1-79A1C6A8BFE5}"/>
              </a:ext>
            </a:extLst>
          </p:cNvPr>
          <p:cNvPicPr>
            <a:picLocks noChangeAspect="1"/>
          </p:cNvPicPr>
          <p:nvPr/>
        </p:nvPicPr>
        <p:blipFill>
          <a:blip r:embed="rId4"/>
          <a:stretch>
            <a:fillRect/>
          </a:stretch>
        </p:blipFill>
        <p:spPr>
          <a:xfrm>
            <a:off x="609600" y="3570078"/>
            <a:ext cx="3857729" cy="2562434"/>
          </a:xfrm>
          <a:prstGeom prst="rect">
            <a:avLst/>
          </a:prstGeom>
        </p:spPr>
      </p:pic>
    </p:spTree>
    <p:extLst>
      <p:ext uri="{BB962C8B-B14F-4D97-AF65-F5344CB8AC3E}">
        <p14:creationId xmlns:p14="http://schemas.microsoft.com/office/powerpoint/2010/main" val="546709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F11F9562-77AF-E24F-8E3A-A1BD6642C7BB}"/>
              </a:ext>
            </a:extLst>
          </p:cNvPr>
          <p:cNvSpPr>
            <a:spLocks noChangeArrowheads="1"/>
          </p:cNvSpPr>
          <p:nvPr/>
        </p:nvSpPr>
        <p:spPr bwMode="auto">
          <a:xfrm>
            <a:off x="0" y="239777"/>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defRPr/>
            </a:pPr>
            <a:r>
              <a:rPr lang="en-US" sz="2800" dirty="0">
                <a:solidFill>
                  <a:schemeClr val="tx2"/>
                </a:solidFill>
                <a:latin typeface="+mj-lt"/>
                <a:ea typeface="ＭＳ Ｐゴシック" charset="0"/>
                <a:cs typeface="ＭＳ Ｐゴシック" charset="0"/>
              </a:rPr>
              <a:t>American Museum of Natural History, NY (2007)</a:t>
            </a:r>
          </a:p>
        </p:txBody>
      </p:sp>
      <p:pic>
        <p:nvPicPr>
          <p:cNvPr id="6" name="Picture 5">
            <a:extLst>
              <a:ext uri="{FF2B5EF4-FFF2-40B4-BE49-F238E27FC236}">
                <a16:creationId xmlns:a16="http://schemas.microsoft.com/office/drawing/2014/main" xmlns="" id="{F7B58DD0-46BE-2D4B-8601-D77596BFFE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1400" y="1335152"/>
            <a:ext cx="5029200" cy="3771900"/>
          </a:xfrm>
          <a:prstGeom prst="rect">
            <a:avLst/>
          </a:prstGeom>
        </p:spPr>
      </p:pic>
      <p:pic>
        <p:nvPicPr>
          <p:cNvPr id="7" name="Picture 6">
            <a:extLst>
              <a:ext uri="{FF2B5EF4-FFF2-40B4-BE49-F238E27FC236}">
                <a16:creationId xmlns:a16="http://schemas.microsoft.com/office/drawing/2014/main" xmlns="" id="{52A35390-41A6-174F-B683-D8CE240522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4038600"/>
            <a:ext cx="3810000" cy="2000250"/>
          </a:xfrm>
          <a:prstGeom prst="rect">
            <a:avLst/>
          </a:prstGeom>
        </p:spPr>
      </p:pic>
      <p:pic>
        <p:nvPicPr>
          <p:cNvPr id="8" name="Picture 7">
            <a:extLst>
              <a:ext uri="{FF2B5EF4-FFF2-40B4-BE49-F238E27FC236}">
                <a16:creationId xmlns:a16="http://schemas.microsoft.com/office/drawing/2014/main" xmlns="" id="{F7BE52F3-FBEE-0449-84DB-1FB1BDDB9B01}"/>
              </a:ext>
            </a:extLst>
          </p:cNvPr>
          <p:cNvPicPr>
            <a:picLocks noChangeAspect="1"/>
          </p:cNvPicPr>
          <p:nvPr/>
        </p:nvPicPr>
        <p:blipFill>
          <a:blip r:embed="rId4"/>
          <a:stretch>
            <a:fillRect/>
          </a:stretch>
        </p:blipFill>
        <p:spPr>
          <a:xfrm>
            <a:off x="762000" y="1066800"/>
            <a:ext cx="3200400" cy="2701977"/>
          </a:xfrm>
          <a:prstGeom prst="rect">
            <a:avLst/>
          </a:prstGeom>
        </p:spPr>
      </p:pic>
    </p:spTree>
    <p:extLst>
      <p:ext uri="{BB962C8B-B14F-4D97-AF65-F5344CB8AC3E}">
        <p14:creationId xmlns:p14="http://schemas.microsoft.com/office/powerpoint/2010/main" val="26425571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G:\DNALC Licensing\Notre Dame 2013\notre-dame-building.jpg">
            <a:extLst>
              <a:ext uri="{FF2B5EF4-FFF2-40B4-BE49-F238E27FC236}">
                <a16:creationId xmlns:a16="http://schemas.microsoft.com/office/drawing/2014/main" xmlns="" id="{CBE76537-B5A8-1141-A34E-2E6EAEF2865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3681" y="1295400"/>
            <a:ext cx="8031163" cy="4950151"/>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Picture 2" descr="G:\DNALC Licensing\Notre Dame 2013\ND lab.jpg">
            <a:extLst>
              <a:ext uri="{FF2B5EF4-FFF2-40B4-BE49-F238E27FC236}">
                <a16:creationId xmlns:a16="http://schemas.microsoft.com/office/drawing/2014/main" xmlns="" id="{EA1B7195-FFD8-FC40-AA6D-9EB3E0ED70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3636" y="4381500"/>
            <a:ext cx="408624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3" descr="G:\DNALC Licensing\Notre Dame 2013\nd logo.jpg">
            <a:extLst>
              <a:ext uri="{FF2B5EF4-FFF2-40B4-BE49-F238E27FC236}">
                <a16:creationId xmlns:a16="http://schemas.microsoft.com/office/drawing/2014/main" xmlns="" id="{C01FCEBF-E21E-5041-BC43-72A5AE435E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5884" y="3634581"/>
            <a:ext cx="3382963"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4" descr="G:\DNALC Licensing\Notre Dame 2013\notre-dame-logo.png">
            <a:extLst>
              <a:ext uri="{FF2B5EF4-FFF2-40B4-BE49-F238E27FC236}">
                <a16:creationId xmlns:a16="http://schemas.microsoft.com/office/drawing/2014/main" xmlns="" id="{CFC91CDC-95DC-444C-A23F-0C3E57A5455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1324" y="217488"/>
            <a:ext cx="2911476" cy="95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Rectangle 2">
            <a:extLst>
              <a:ext uri="{FF2B5EF4-FFF2-40B4-BE49-F238E27FC236}">
                <a16:creationId xmlns:a16="http://schemas.microsoft.com/office/drawing/2014/main" xmlns="" id="{BC993056-147A-D64E-9338-BF8357DD25C5}"/>
              </a:ext>
            </a:extLst>
          </p:cNvPr>
          <p:cNvSpPr>
            <a:spLocks noChangeArrowheads="1"/>
          </p:cNvSpPr>
          <p:nvPr/>
        </p:nvSpPr>
        <p:spPr bwMode="auto">
          <a:xfrm>
            <a:off x="3359624" y="257555"/>
            <a:ext cx="113364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sz="2800" dirty="0">
                <a:solidFill>
                  <a:schemeClr val="tx2"/>
                </a:solidFill>
                <a:latin typeface="+mn-lt"/>
                <a:ea typeface="ＭＳ Ｐゴシック" charset="0"/>
                <a:cs typeface="ＭＳ Ｐゴシック" charset="0"/>
              </a:rPr>
              <a:t>(2013)</a:t>
            </a:r>
          </a:p>
        </p:txBody>
      </p:sp>
    </p:spTree>
    <p:extLst>
      <p:ext uri="{BB962C8B-B14F-4D97-AF65-F5344CB8AC3E}">
        <p14:creationId xmlns:p14="http://schemas.microsoft.com/office/powerpoint/2010/main" val="26784589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5859B98-4690-544F-BA86-99950C1EB064}"/>
              </a:ext>
            </a:extLst>
          </p:cNvPr>
          <p:cNvSpPr txBox="1"/>
          <p:nvPr/>
        </p:nvSpPr>
        <p:spPr>
          <a:xfrm>
            <a:off x="0" y="304800"/>
            <a:ext cx="9144000" cy="523220"/>
          </a:xfrm>
          <a:prstGeom prst="rect">
            <a:avLst/>
          </a:prstGeom>
          <a:noFill/>
        </p:spPr>
        <p:txBody>
          <a:bodyPr wrap="square">
            <a:spAutoFit/>
          </a:bodyPr>
          <a:lstStyle/>
          <a:p>
            <a:pPr algn="ctr">
              <a:defRPr/>
            </a:pPr>
            <a:r>
              <a:rPr lang="en-US" sz="2800" dirty="0">
                <a:solidFill>
                  <a:schemeClr val="tx2"/>
                </a:solidFill>
                <a:latin typeface="+mn-lt"/>
                <a:ea typeface="+mn-ea"/>
              </a:rPr>
              <a:t>Beijing 166 School (2014)</a:t>
            </a:r>
          </a:p>
        </p:txBody>
      </p:sp>
      <p:pic>
        <p:nvPicPr>
          <p:cNvPr id="10" name="Picture 9">
            <a:extLst>
              <a:ext uri="{FF2B5EF4-FFF2-40B4-BE49-F238E27FC236}">
                <a16:creationId xmlns:a16="http://schemas.microsoft.com/office/drawing/2014/main" xmlns="" id="{F0FBB60C-461D-9E4A-8C0B-80F5042239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20992" y="3429000"/>
            <a:ext cx="6223091" cy="2897134"/>
          </a:xfrm>
          <a:prstGeom prst="rect">
            <a:avLst/>
          </a:prstGeom>
        </p:spPr>
      </p:pic>
      <p:pic>
        <p:nvPicPr>
          <p:cNvPr id="12" name="Picture 11">
            <a:extLst>
              <a:ext uri="{FF2B5EF4-FFF2-40B4-BE49-F238E27FC236}">
                <a16:creationId xmlns:a16="http://schemas.microsoft.com/office/drawing/2014/main" xmlns="" id="{F0DB4862-1A8A-2544-872D-25BAA3407C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58042" y="1802263"/>
            <a:ext cx="4664503" cy="3498377"/>
          </a:xfrm>
          <a:prstGeom prst="rect">
            <a:avLst/>
          </a:prstGeom>
        </p:spPr>
      </p:pic>
      <p:pic>
        <p:nvPicPr>
          <p:cNvPr id="14" name="Picture 13">
            <a:extLst>
              <a:ext uri="{FF2B5EF4-FFF2-40B4-BE49-F238E27FC236}">
                <a16:creationId xmlns:a16="http://schemas.microsoft.com/office/drawing/2014/main" xmlns="" id="{BB0C7D8E-04F6-5140-9C97-D14DAACE8F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3498" y="994299"/>
            <a:ext cx="3879376" cy="2909532"/>
          </a:xfrm>
          <a:prstGeom prst="rect">
            <a:avLst/>
          </a:prstGeom>
        </p:spPr>
      </p:pic>
      <p:pic>
        <p:nvPicPr>
          <p:cNvPr id="16" name="Picture 15">
            <a:extLst>
              <a:ext uri="{FF2B5EF4-FFF2-40B4-BE49-F238E27FC236}">
                <a16:creationId xmlns:a16="http://schemas.microsoft.com/office/drawing/2014/main" xmlns="" id="{EBC0C35B-81FC-B241-9F3A-78402A768C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631850" y="1384362"/>
            <a:ext cx="3120501" cy="2340376"/>
          </a:xfrm>
          <a:prstGeom prst="rect">
            <a:avLst/>
          </a:prstGeom>
        </p:spPr>
      </p:pic>
    </p:spTree>
    <p:extLst>
      <p:ext uri="{BB962C8B-B14F-4D97-AF65-F5344CB8AC3E}">
        <p14:creationId xmlns:p14="http://schemas.microsoft.com/office/powerpoint/2010/main" val="3108421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xmlns="" id="{28505620-DB93-EA46-864E-C2CAF77BAEEB}"/>
              </a:ext>
            </a:extLst>
          </p:cNvPr>
          <p:cNvSpPr>
            <a:spLocks noGrp="1"/>
          </p:cNvSpPr>
          <p:nvPr>
            <p:ph type="ctrTitle" idx="4294967295"/>
          </p:nvPr>
        </p:nvSpPr>
        <p:spPr>
          <a:xfrm>
            <a:off x="0" y="533400"/>
            <a:ext cx="9144000" cy="990600"/>
          </a:xfrm>
        </p:spPr>
        <p:txBody>
          <a:bodyPr>
            <a:noAutofit/>
          </a:bodyPr>
          <a:lstStyle/>
          <a:p>
            <a:pPr marL="287338" eaLnBrk="1" hangingPunct="1"/>
            <a:r>
              <a:rPr lang="en-US" altLang="en-US" sz="2800" dirty="0">
                <a:solidFill>
                  <a:schemeClr val="tx2"/>
                </a:solidFill>
                <a:ea typeface="ＭＳ Ｐゴシック" panose="020B0600070205080204" pitchFamily="34" charset="-128"/>
              </a:rPr>
              <a:t>Cold Spring Harbor Asia DNALC, Suzhou (2016)</a:t>
            </a:r>
            <a:br>
              <a:rPr lang="en-US" altLang="en-US" sz="2800" dirty="0">
                <a:solidFill>
                  <a:schemeClr val="tx2"/>
                </a:solidFill>
                <a:ea typeface="ＭＳ Ｐゴシック" panose="020B0600070205080204" pitchFamily="34" charset="-128"/>
              </a:rPr>
            </a:br>
            <a:r>
              <a:rPr lang="en-US" altLang="en-US" sz="2800" dirty="0">
                <a:solidFill>
                  <a:schemeClr val="tx2"/>
                </a:solidFill>
                <a:ea typeface="ＭＳ Ｐゴシック" panose="020B0600070205080204" pitchFamily="34" charset="-128"/>
              </a:rPr>
              <a:t/>
            </a:r>
            <a:br>
              <a:rPr lang="en-US" altLang="en-US" sz="2800" dirty="0">
                <a:solidFill>
                  <a:schemeClr val="tx2"/>
                </a:solidFill>
                <a:ea typeface="ＭＳ Ｐゴシック" panose="020B0600070205080204" pitchFamily="34" charset="-128"/>
              </a:rPr>
            </a:br>
            <a:endParaRPr lang="en-US" altLang="en-US" sz="2800" dirty="0">
              <a:solidFill>
                <a:schemeClr val="tx2"/>
              </a:solidFill>
              <a:ea typeface="ＭＳ Ｐゴシック" panose="020B0600070205080204" pitchFamily="34" charset="-128"/>
            </a:endParaRPr>
          </a:p>
        </p:txBody>
      </p:sp>
      <p:pic>
        <p:nvPicPr>
          <p:cNvPr id="11" name="Picture 10" descr="01-3.jpg">
            <a:extLst>
              <a:ext uri="{FF2B5EF4-FFF2-40B4-BE49-F238E27FC236}">
                <a16:creationId xmlns:a16="http://schemas.microsoft.com/office/drawing/2014/main" xmlns="" id="{5AFB95CB-913A-5640-85AD-B3E36FEC775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0600" y="1163472"/>
            <a:ext cx="11432679" cy="303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IMG_20161026_232638.jpg">
            <a:extLst>
              <a:ext uri="{FF2B5EF4-FFF2-40B4-BE49-F238E27FC236}">
                <a16:creationId xmlns:a16="http://schemas.microsoft.com/office/drawing/2014/main" xmlns="" id="{2BBD8663-F7A0-8145-9DC4-CB42D1053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63472"/>
            <a:ext cx="4860576" cy="3645432"/>
          </a:xfrm>
          <a:prstGeom prst="rect">
            <a:avLst/>
          </a:prstGeom>
        </p:spPr>
      </p:pic>
      <p:pic>
        <p:nvPicPr>
          <p:cNvPr id="15" name="Picture 14" descr="IMG_20161026_223611.jpg">
            <a:extLst>
              <a:ext uri="{FF2B5EF4-FFF2-40B4-BE49-F238E27FC236}">
                <a16:creationId xmlns:a16="http://schemas.microsoft.com/office/drawing/2014/main" xmlns="" id="{EAB3C7A6-D74F-4E46-8A6C-F1290065BF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0" y="3276600"/>
            <a:ext cx="5334000" cy="4000500"/>
          </a:xfrm>
          <a:prstGeom prst="rect">
            <a:avLst/>
          </a:prstGeom>
        </p:spPr>
      </p:pic>
      <p:pic>
        <p:nvPicPr>
          <p:cNvPr id="3" name="Picture 2">
            <a:extLst>
              <a:ext uri="{FF2B5EF4-FFF2-40B4-BE49-F238E27FC236}">
                <a16:creationId xmlns:a16="http://schemas.microsoft.com/office/drawing/2014/main" xmlns="" id="{D3F7BE9D-0D35-6E4F-A407-9298834EC4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4000" y="3580403"/>
            <a:ext cx="3276000" cy="2457001"/>
          </a:xfrm>
          <a:prstGeom prst="rect">
            <a:avLst/>
          </a:prstGeom>
        </p:spPr>
      </p:pic>
    </p:spTree>
    <p:extLst>
      <p:ext uri="{BB962C8B-B14F-4D97-AF65-F5344CB8AC3E}">
        <p14:creationId xmlns:p14="http://schemas.microsoft.com/office/powerpoint/2010/main" val="32017131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xmlns="" id="{28505620-DB93-EA46-864E-C2CAF77BAEEB}"/>
              </a:ext>
            </a:extLst>
          </p:cNvPr>
          <p:cNvSpPr>
            <a:spLocks noGrp="1"/>
          </p:cNvSpPr>
          <p:nvPr>
            <p:ph type="ctrTitle" idx="4294967295"/>
          </p:nvPr>
        </p:nvSpPr>
        <p:spPr>
          <a:xfrm>
            <a:off x="0" y="533400"/>
            <a:ext cx="9144000" cy="990600"/>
          </a:xfrm>
        </p:spPr>
        <p:txBody>
          <a:bodyPr>
            <a:noAutofit/>
          </a:bodyPr>
          <a:lstStyle/>
          <a:p>
            <a:pPr marL="287338" eaLnBrk="1" hangingPunct="1"/>
            <a:r>
              <a:rPr lang="en-US" altLang="en-US" sz="2800" dirty="0">
                <a:solidFill>
                  <a:schemeClr val="tx2"/>
                </a:solidFill>
                <a:ea typeface="ＭＳ Ｐゴシック" panose="020B0600070205080204" pitchFamily="34" charset="-128"/>
              </a:rPr>
              <a:t>City University of New York (CUNY) Temp Lab (2019)</a:t>
            </a:r>
            <a:r>
              <a:rPr lang="en-US" altLang="en-US" sz="2800" dirty="0">
                <a:solidFill>
                  <a:schemeClr val="accent1"/>
                </a:solidFill>
                <a:ea typeface="ＭＳ Ｐゴシック" panose="020B0600070205080204" pitchFamily="34" charset="-128"/>
              </a:rPr>
              <a:t/>
            </a:r>
            <a:br>
              <a:rPr lang="en-US" altLang="en-US" sz="2800" dirty="0">
                <a:solidFill>
                  <a:schemeClr val="accent1"/>
                </a:solidFill>
                <a:ea typeface="ＭＳ Ｐゴシック" panose="020B0600070205080204" pitchFamily="34" charset="-128"/>
              </a:rPr>
            </a:br>
            <a:r>
              <a:rPr lang="en-US" altLang="en-US" sz="2800" dirty="0">
                <a:solidFill>
                  <a:srgbClr val="055C6B"/>
                </a:solidFill>
                <a:ea typeface="ＭＳ Ｐゴシック" panose="020B0600070205080204" pitchFamily="34" charset="-128"/>
              </a:rPr>
              <a:t/>
            </a:r>
            <a:br>
              <a:rPr lang="en-US" altLang="en-US" sz="2800" dirty="0">
                <a:solidFill>
                  <a:srgbClr val="055C6B"/>
                </a:solidFill>
                <a:ea typeface="ＭＳ Ｐゴシック" panose="020B0600070205080204" pitchFamily="34" charset="-128"/>
              </a:rPr>
            </a:br>
            <a:endParaRPr lang="en-US" altLang="en-US" sz="2800" dirty="0">
              <a:solidFill>
                <a:srgbClr val="055C6B"/>
              </a:solidFill>
              <a:ea typeface="ＭＳ Ｐゴシック" panose="020B0600070205080204" pitchFamily="34" charset="-128"/>
            </a:endParaRPr>
          </a:p>
        </p:txBody>
      </p:sp>
      <p:pic>
        <p:nvPicPr>
          <p:cNvPr id="13" name="Picture 12">
            <a:extLst>
              <a:ext uri="{FF2B5EF4-FFF2-40B4-BE49-F238E27FC236}">
                <a16:creationId xmlns:a16="http://schemas.microsoft.com/office/drawing/2014/main" xmlns="" id="{DF6397CA-31E1-2F49-8024-017512023F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8132" y="2819400"/>
            <a:ext cx="5263347" cy="3947510"/>
          </a:xfrm>
          <a:prstGeom prst="rect">
            <a:avLst/>
          </a:prstGeom>
        </p:spPr>
      </p:pic>
      <p:pic>
        <p:nvPicPr>
          <p:cNvPr id="10" name="Picture 9">
            <a:extLst>
              <a:ext uri="{FF2B5EF4-FFF2-40B4-BE49-F238E27FC236}">
                <a16:creationId xmlns:a16="http://schemas.microsoft.com/office/drawing/2014/main" xmlns="" id="{AFC93581-D450-8A40-8AB6-560CDE3D86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6081" y="1371600"/>
            <a:ext cx="2438400" cy="2438400"/>
          </a:xfrm>
          <a:prstGeom prst="rect">
            <a:avLst/>
          </a:prstGeom>
        </p:spPr>
      </p:pic>
      <p:pic>
        <p:nvPicPr>
          <p:cNvPr id="6" name="Picture 5">
            <a:extLst>
              <a:ext uri="{FF2B5EF4-FFF2-40B4-BE49-F238E27FC236}">
                <a16:creationId xmlns:a16="http://schemas.microsoft.com/office/drawing/2014/main" xmlns="" id="{C304C766-BF60-F749-A1DF-2338C1C9A2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 y="1066800"/>
            <a:ext cx="3606800" cy="3606800"/>
          </a:xfrm>
          <a:prstGeom prst="rect">
            <a:avLst/>
          </a:prstGeom>
        </p:spPr>
      </p:pic>
    </p:spTree>
    <p:extLst>
      <p:ext uri="{BB962C8B-B14F-4D97-AF65-F5344CB8AC3E}">
        <p14:creationId xmlns:p14="http://schemas.microsoft.com/office/powerpoint/2010/main" val="3722088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CSH Nobels.png">
            <a:extLst>
              <a:ext uri="{FF2B5EF4-FFF2-40B4-BE49-F238E27FC236}">
                <a16:creationId xmlns:a16="http://schemas.microsoft.com/office/drawing/2014/main" xmlns="" id="{D20BFD24-8FD9-E64D-B85E-C0728F66391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4">
            <a:extLst>
              <a:ext uri="{FF2B5EF4-FFF2-40B4-BE49-F238E27FC236}">
                <a16:creationId xmlns:a16="http://schemas.microsoft.com/office/drawing/2014/main" xmlns="" id="{F70A0485-CCCB-5649-8090-8E0AD7D39B76}"/>
              </a:ext>
            </a:extLst>
          </p:cNvPr>
          <p:cNvSpPr txBox="1">
            <a:spLocks noChangeArrowheads="1"/>
          </p:cNvSpPr>
          <p:nvPr/>
        </p:nvSpPr>
        <p:spPr bwMode="auto">
          <a:xfrm>
            <a:off x="0" y="228600"/>
            <a:ext cx="9144000" cy="5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800" dirty="0">
                <a:solidFill>
                  <a:schemeClr val="tx2"/>
                </a:solidFill>
                <a:latin typeface="Calibri" panose="020F0502020204030204" pitchFamily="34" charset="0"/>
              </a:rPr>
              <a:t>Cold Spring Harbor Laboratory</a:t>
            </a:r>
          </a:p>
        </p:txBody>
      </p:sp>
    </p:spTree>
    <p:extLst>
      <p:ext uri="{BB962C8B-B14F-4D97-AF65-F5344CB8AC3E}">
        <p14:creationId xmlns:p14="http://schemas.microsoft.com/office/powerpoint/2010/main" val="34180583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xmlns="" id="{28505620-DB93-EA46-864E-C2CAF77BAEEB}"/>
              </a:ext>
            </a:extLst>
          </p:cNvPr>
          <p:cNvSpPr>
            <a:spLocks noGrp="1"/>
          </p:cNvSpPr>
          <p:nvPr>
            <p:ph type="ctrTitle" idx="4294967295"/>
          </p:nvPr>
        </p:nvSpPr>
        <p:spPr>
          <a:xfrm>
            <a:off x="0" y="476549"/>
            <a:ext cx="9144000" cy="990600"/>
          </a:xfrm>
        </p:spPr>
        <p:txBody>
          <a:bodyPr>
            <a:noAutofit/>
          </a:bodyPr>
          <a:lstStyle/>
          <a:p>
            <a:pPr marL="287338" eaLnBrk="1" hangingPunct="1"/>
            <a:r>
              <a:rPr lang="en-US" altLang="en-US" sz="2800" dirty="0">
                <a:solidFill>
                  <a:schemeClr val="tx2"/>
                </a:solidFill>
                <a:ea typeface="ＭＳ Ｐゴシック" panose="020B0600070205080204" pitchFamily="34" charset="-128"/>
              </a:rPr>
              <a:t>Regeneron DNALC (2019)</a:t>
            </a:r>
            <a:br>
              <a:rPr lang="en-US" altLang="en-US" sz="2800" dirty="0">
                <a:solidFill>
                  <a:schemeClr val="tx2"/>
                </a:solidFill>
                <a:ea typeface="ＭＳ Ｐゴシック" panose="020B0600070205080204" pitchFamily="34" charset="-128"/>
              </a:rPr>
            </a:br>
            <a:r>
              <a:rPr lang="en-US" altLang="en-US" sz="2800" dirty="0">
                <a:solidFill>
                  <a:schemeClr val="tx2"/>
                </a:solidFill>
                <a:ea typeface="ＭＳ Ｐゴシック" panose="020B0600070205080204" pitchFamily="34" charset="-128"/>
              </a:rPr>
              <a:t/>
            </a:r>
            <a:br>
              <a:rPr lang="en-US" altLang="en-US" sz="2800" dirty="0">
                <a:solidFill>
                  <a:schemeClr val="tx2"/>
                </a:solidFill>
                <a:ea typeface="ＭＳ Ｐゴシック" panose="020B0600070205080204" pitchFamily="34" charset="-128"/>
              </a:rPr>
            </a:br>
            <a:endParaRPr lang="en-US" altLang="en-US" sz="2800" dirty="0">
              <a:solidFill>
                <a:schemeClr val="tx2"/>
              </a:solidFill>
              <a:ea typeface="ＭＳ Ｐゴシック" panose="020B0600070205080204" pitchFamily="34" charset="-128"/>
            </a:endParaRPr>
          </a:p>
        </p:txBody>
      </p:sp>
      <p:pic>
        <p:nvPicPr>
          <p:cNvPr id="11" name="Picture 10">
            <a:extLst>
              <a:ext uri="{FF2B5EF4-FFF2-40B4-BE49-F238E27FC236}">
                <a16:creationId xmlns:a16="http://schemas.microsoft.com/office/drawing/2014/main" xmlns="" id="{74881562-D546-CC4A-9C78-EC9EE7E876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70003" y="3437008"/>
            <a:ext cx="3227660" cy="3227660"/>
          </a:xfrm>
          <a:prstGeom prst="rect">
            <a:avLst/>
          </a:prstGeom>
        </p:spPr>
      </p:pic>
      <p:pic>
        <p:nvPicPr>
          <p:cNvPr id="15" name="Picture 14">
            <a:extLst>
              <a:ext uri="{FF2B5EF4-FFF2-40B4-BE49-F238E27FC236}">
                <a16:creationId xmlns:a16="http://schemas.microsoft.com/office/drawing/2014/main" xmlns="" id="{1094547B-F893-9A42-87CB-CB2EBE1A22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199" y="2080848"/>
            <a:ext cx="5486400" cy="4114800"/>
          </a:xfrm>
          <a:prstGeom prst="rect">
            <a:avLst/>
          </a:prstGeom>
        </p:spPr>
      </p:pic>
      <p:pic>
        <p:nvPicPr>
          <p:cNvPr id="7" name="Picture 6">
            <a:extLst>
              <a:ext uri="{FF2B5EF4-FFF2-40B4-BE49-F238E27FC236}">
                <a16:creationId xmlns:a16="http://schemas.microsoft.com/office/drawing/2014/main" xmlns="" id="{F0A867D4-94BD-644A-A221-E0911F20C9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853450"/>
            <a:ext cx="3273061" cy="2454796"/>
          </a:xfrm>
          <a:prstGeom prst="rect">
            <a:avLst/>
          </a:prstGeom>
        </p:spPr>
      </p:pic>
      <p:pic>
        <p:nvPicPr>
          <p:cNvPr id="17" name="Picture 16">
            <a:extLst>
              <a:ext uri="{FF2B5EF4-FFF2-40B4-BE49-F238E27FC236}">
                <a16:creationId xmlns:a16="http://schemas.microsoft.com/office/drawing/2014/main" xmlns="" id="{8AF6D2FC-3FB8-E148-872B-29865CD055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4400" y="1170668"/>
            <a:ext cx="3425289" cy="2228850"/>
          </a:xfrm>
          <a:prstGeom prst="rect">
            <a:avLst/>
          </a:prstGeom>
        </p:spPr>
      </p:pic>
    </p:spTree>
    <p:extLst>
      <p:ext uri="{BB962C8B-B14F-4D97-AF65-F5344CB8AC3E}">
        <p14:creationId xmlns:p14="http://schemas.microsoft.com/office/powerpoint/2010/main" val="3973131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Stuck in Mud 2.jpg">
            <a:extLst>
              <a:ext uri="{FF2B5EF4-FFF2-40B4-BE49-F238E27FC236}">
                <a16:creationId xmlns:a16="http://schemas.microsoft.com/office/drawing/2014/main" xmlns="" id="{5F5B9E25-595B-AF4C-8F70-8CD47A3FA98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3672" y="3874158"/>
            <a:ext cx="3012149" cy="22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3" name="Title 1">
            <a:extLst>
              <a:ext uri="{FF2B5EF4-FFF2-40B4-BE49-F238E27FC236}">
                <a16:creationId xmlns:a16="http://schemas.microsoft.com/office/drawing/2014/main" xmlns="" id="{28505620-DB93-EA46-864E-C2CAF77BAEEB}"/>
              </a:ext>
            </a:extLst>
          </p:cNvPr>
          <p:cNvSpPr>
            <a:spLocks noGrp="1"/>
          </p:cNvSpPr>
          <p:nvPr>
            <p:ph type="ctrTitle" idx="4294967295"/>
          </p:nvPr>
        </p:nvSpPr>
        <p:spPr>
          <a:xfrm>
            <a:off x="0" y="533400"/>
            <a:ext cx="8915400" cy="990600"/>
          </a:xfrm>
        </p:spPr>
        <p:txBody>
          <a:bodyPr>
            <a:normAutofit fontScale="90000"/>
          </a:bodyPr>
          <a:lstStyle/>
          <a:p>
            <a:pPr marL="287338" eaLnBrk="1" hangingPunct="1"/>
            <a:r>
              <a:rPr lang="en-US" altLang="en-US" sz="2800" dirty="0">
                <a:solidFill>
                  <a:schemeClr val="tx2"/>
                </a:solidFill>
                <a:ea typeface="ＭＳ Ｐゴシック" panose="020B0600070205080204" pitchFamily="34" charset="-128"/>
              </a:rPr>
              <a:t>DNA Learning Center Nigeria, Enugu (2020)</a:t>
            </a:r>
            <a:r>
              <a:rPr lang="en-US" altLang="en-US" sz="2800" dirty="0">
                <a:solidFill>
                  <a:schemeClr val="accent1"/>
                </a:solidFill>
                <a:ea typeface="ＭＳ Ｐゴシック" panose="020B0600070205080204" pitchFamily="34" charset="-128"/>
              </a:rPr>
              <a:t/>
            </a:r>
            <a:br>
              <a:rPr lang="en-US" altLang="en-US" sz="2800" dirty="0">
                <a:solidFill>
                  <a:schemeClr val="accent1"/>
                </a:solidFill>
                <a:ea typeface="ＭＳ Ｐゴシック" panose="020B0600070205080204" pitchFamily="34" charset="-128"/>
              </a:rPr>
            </a:br>
            <a:r>
              <a:rPr lang="en-US" altLang="en-US" sz="2800" dirty="0">
                <a:solidFill>
                  <a:srgbClr val="055C6B"/>
                </a:solidFill>
                <a:ea typeface="ＭＳ Ｐゴシック" panose="020B0600070205080204" pitchFamily="34" charset="-128"/>
              </a:rPr>
              <a:t/>
            </a:r>
            <a:br>
              <a:rPr lang="en-US" altLang="en-US" sz="2800" dirty="0">
                <a:solidFill>
                  <a:srgbClr val="055C6B"/>
                </a:solidFill>
                <a:ea typeface="ＭＳ Ｐゴシック" panose="020B0600070205080204" pitchFamily="34" charset="-128"/>
              </a:rPr>
            </a:br>
            <a:endParaRPr lang="en-US" altLang="en-US" sz="2800" dirty="0">
              <a:solidFill>
                <a:srgbClr val="055C6B"/>
              </a:solidFill>
              <a:ea typeface="ＭＳ Ｐゴシック" panose="020B0600070205080204" pitchFamily="34" charset="-128"/>
            </a:endParaRPr>
          </a:p>
        </p:txBody>
      </p:sp>
      <p:pic>
        <p:nvPicPr>
          <p:cNvPr id="3" name="Picture 2">
            <a:extLst>
              <a:ext uri="{FF2B5EF4-FFF2-40B4-BE49-F238E27FC236}">
                <a16:creationId xmlns:a16="http://schemas.microsoft.com/office/drawing/2014/main" xmlns="" id="{F8EB7CE5-DF03-4A43-8254-9041C1280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5821" y="1028700"/>
            <a:ext cx="5283200" cy="3962400"/>
          </a:xfrm>
          <a:prstGeom prst="rect">
            <a:avLst/>
          </a:prstGeom>
        </p:spPr>
      </p:pic>
      <p:pic>
        <p:nvPicPr>
          <p:cNvPr id="7" name="Picture 6">
            <a:extLst>
              <a:ext uri="{FF2B5EF4-FFF2-40B4-BE49-F238E27FC236}">
                <a16:creationId xmlns:a16="http://schemas.microsoft.com/office/drawing/2014/main" xmlns="" id="{29B40526-DD44-A349-A8DC-40806E2EB9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680" y="1231299"/>
            <a:ext cx="4343400" cy="3257550"/>
          </a:xfrm>
          <a:prstGeom prst="rect">
            <a:avLst/>
          </a:prstGeom>
        </p:spPr>
      </p:pic>
      <p:pic>
        <p:nvPicPr>
          <p:cNvPr id="8" name="Picture 7">
            <a:extLst>
              <a:ext uri="{FF2B5EF4-FFF2-40B4-BE49-F238E27FC236}">
                <a16:creationId xmlns:a16="http://schemas.microsoft.com/office/drawing/2014/main" xmlns="" id="{D7859B33-4859-B04D-81A5-8574A538F7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3110" y="4343400"/>
            <a:ext cx="3657600" cy="2743200"/>
          </a:xfrm>
          <a:prstGeom prst="rect">
            <a:avLst/>
          </a:prstGeom>
        </p:spPr>
      </p:pic>
    </p:spTree>
    <p:extLst>
      <p:ext uri="{BB962C8B-B14F-4D97-AF65-F5344CB8AC3E}">
        <p14:creationId xmlns:p14="http://schemas.microsoft.com/office/powerpoint/2010/main" val="56434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arlem DNA Lab\Design work\Harlem Presentation\harlem_student.jpg">
            <a:extLst>
              <a:ext uri="{FF2B5EF4-FFF2-40B4-BE49-F238E27FC236}">
                <a16:creationId xmlns:a16="http://schemas.microsoft.com/office/drawing/2014/main" xmlns="" id="{F962DBFC-F44F-6540-88A2-B19E40CFB6D4}"/>
              </a:ext>
            </a:extLst>
          </p:cNvPr>
          <p:cNvPicPr>
            <a:picLocks noChangeAspect="1" noChangeArrowheads="1"/>
          </p:cNvPicPr>
          <p:nvPr/>
        </p:nvPicPr>
        <p:blipFill>
          <a:blip r:embed="rId2"/>
          <a:srcRect/>
          <a:stretch>
            <a:fillRect/>
          </a:stretch>
        </p:blipFill>
        <p:spPr bwMode="auto">
          <a:xfrm>
            <a:off x="6705600" y="3255814"/>
            <a:ext cx="2045857" cy="3068786"/>
          </a:xfrm>
          <a:prstGeom prst="rect">
            <a:avLst/>
          </a:prstGeom>
          <a:noFill/>
          <a:ln>
            <a:noFill/>
          </a:ln>
          <a:effectLst>
            <a:softEdge rad="31750"/>
          </a:effectLst>
        </p:spPr>
      </p:pic>
      <p:sp>
        <p:nvSpPr>
          <p:cNvPr id="83971" name="Content Placeholder 2">
            <a:extLst>
              <a:ext uri="{FF2B5EF4-FFF2-40B4-BE49-F238E27FC236}">
                <a16:creationId xmlns:a16="http://schemas.microsoft.com/office/drawing/2014/main" xmlns="" id="{BB538BF0-1D81-6540-9777-D1217B5FDED3}"/>
              </a:ext>
            </a:extLst>
          </p:cNvPr>
          <p:cNvSpPr>
            <a:spLocks noGrp="1"/>
          </p:cNvSpPr>
          <p:nvPr>
            <p:ph idx="4294967295"/>
          </p:nvPr>
        </p:nvSpPr>
        <p:spPr>
          <a:xfrm>
            <a:off x="304800" y="1328409"/>
            <a:ext cx="8839200" cy="1447800"/>
          </a:xfrm>
        </p:spPr>
        <p:txBody>
          <a:bodyPr/>
          <a:lstStyle/>
          <a:p>
            <a:pPr marL="685800" lvl="1" indent="-228600">
              <a:buClr>
                <a:srgbClr val="376092"/>
              </a:buClr>
              <a:buFont typeface="Wingdings" pitchFamily="2" charset="2"/>
              <a:buChar char="§"/>
            </a:pPr>
            <a:r>
              <a:rPr lang="en-US" altLang="en-US" sz="1800" dirty="0"/>
              <a:t>32,883 8</a:t>
            </a:r>
            <a:r>
              <a:rPr lang="en-US" altLang="en-US" sz="1800" baseline="30000" dirty="0"/>
              <a:t>th</a:t>
            </a:r>
            <a:r>
              <a:rPr lang="en-US" altLang="en-US" sz="1800" dirty="0"/>
              <a:t>–11</a:t>
            </a:r>
            <a:r>
              <a:rPr lang="en-US" altLang="en-US" sz="1800" baseline="30000" dirty="0"/>
              <a:t>th</a:t>
            </a:r>
            <a:r>
              <a:rPr lang="en-US" altLang="en-US" sz="1800" dirty="0"/>
              <a:t> students attended lab field trips.</a:t>
            </a:r>
          </a:p>
          <a:p>
            <a:pPr marL="685800" lvl="1" indent="-228600">
              <a:buClr>
                <a:srgbClr val="376092"/>
              </a:buClr>
              <a:buFont typeface="Wingdings" pitchFamily="2" charset="2"/>
              <a:buChar char="§"/>
            </a:pPr>
            <a:r>
              <a:rPr lang="en-US" altLang="en-US" sz="1800" dirty="0"/>
              <a:t>67% were from Title 1 schools and received  scholarships totaling $532,475.</a:t>
            </a:r>
          </a:p>
          <a:p>
            <a:pPr marL="685800" lvl="1" indent="-228600">
              <a:buClr>
                <a:srgbClr val="376092"/>
              </a:buClr>
              <a:buFont typeface="Wingdings" pitchFamily="2" charset="2"/>
              <a:buChar char="§"/>
            </a:pPr>
            <a:r>
              <a:rPr lang="en-US" altLang="en-US" sz="1800" dirty="0"/>
              <a:t>61% were URMs.</a:t>
            </a:r>
          </a:p>
          <a:p>
            <a:pPr marL="685800" lvl="1" indent="-228600">
              <a:buClr>
                <a:srgbClr val="376092"/>
              </a:buClr>
              <a:buFont typeface="Wingdings" pitchFamily="2" charset="2"/>
              <a:buChar char="§"/>
            </a:pPr>
            <a:r>
              <a:rPr lang="en-US" altLang="en-US" sz="1800" dirty="0"/>
              <a:t>This compared to 20% URM at the Long Island facilities.</a:t>
            </a:r>
          </a:p>
        </p:txBody>
      </p:sp>
      <p:pic>
        <p:nvPicPr>
          <p:cNvPr id="83972" name="Picture 3">
            <a:extLst>
              <a:ext uri="{FF2B5EF4-FFF2-40B4-BE49-F238E27FC236}">
                <a16:creationId xmlns:a16="http://schemas.microsoft.com/office/drawing/2014/main" xmlns="" id="{2E6CC235-98A2-2D4A-BB99-61B7CDD2707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0838" y="3411538"/>
            <a:ext cx="2544762"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Box 6">
            <a:extLst>
              <a:ext uri="{FF2B5EF4-FFF2-40B4-BE49-F238E27FC236}">
                <a16:creationId xmlns:a16="http://schemas.microsoft.com/office/drawing/2014/main" xmlns="" id="{2506E1C7-A1B7-264A-8AEA-4CC1FED60902}"/>
              </a:ext>
            </a:extLst>
          </p:cNvPr>
          <p:cNvSpPr txBox="1">
            <a:spLocks noChangeArrowheads="1"/>
          </p:cNvSpPr>
          <p:nvPr/>
        </p:nvSpPr>
        <p:spPr bwMode="auto">
          <a:xfrm>
            <a:off x="3017838" y="5422901"/>
            <a:ext cx="33829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solidFill>
                  <a:srgbClr val="000000"/>
                </a:solidFill>
              </a:rPr>
              <a:t>&lt; Chancellor Walcott visited </a:t>
            </a:r>
            <a:r>
              <a:rPr lang="en-US" altLang="en-US" sz="1600" i="1" dirty="0">
                <a:solidFill>
                  <a:srgbClr val="000000"/>
                </a:solidFill>
              </a:rPr>
              <a:t>DNA Science </a:t>
            </a:r>
            <a:r>
              <a:rPr lang="en-US" altLang="en-US" sz="1600" dirty="0">
                <a:solidFill>
                  <a:srgbClr val="000000"/>
                </a:solidFill>
              </a:rPr>
              <a:t>course with students of 17 nationalities from one school in Queens, NY.</a:t>
            </a:r>
          </a:p>
        </p:txBody>
      </p:sp>
      <p:pic>
        <p:nvPicPr>
          <p:cNvPr id="12" name="Picture 2" descr="UBP Winners">
            <a:extLst>
              <a:ext uri="{FF2B5EF4-FFF2-40B4-BE49-F238E27FC236}">
                <a16:creationId xmlns:a16="http://schemas.microsoft.com/office/drawing/2014/main" xmlns="" id="{6CD9BE7D-8DDF-BF44-A632-A6B776B8D9A9}"/>
              </a:ext>
            </a:extLst>
          </p:cNvPr>
          <p:cNvPicPr>
            <a:picLocks noChangeAspect="1" noChangeArrowheads="1"/>
          </p:cNvPicPr>
          <p:nvPr/>
        </p:nvPicPr>
        <p:blipFill>
          <a:blip r:embed="rId4"/>
          <a:srcRect/>
          <a:stretch>
            <a:fillRect/>
          </a:stretch>
        </p:blipFill>
        <p:spPr bwMode="auto">
          <a:xfrm>
            <a:off x="3048000" y="3352799"/>
            <a:ext cx="3530906" cy="1874835"/>
          </a:xfrm>
          <a:prstGeom prst="rect">
            <a:avLst/>
          </a:prstGeom>
          <a:noFill/>
          <a:effectLst>
            <a:softEdge rad="31750"/>
          </a:effectLst>
        </p:spPr>
      </p:pic>
      <p:sp>
        <p:nvSpPr>
          <p:cNvPr id="9" name="Rectangle 9">
            <a:extLst>
              <a:ext uri="{FF2B5EF4-FFF2-40B4-BE49-F238E27FC236}">
                <a16:creationId xmlns:a16="http://schemas.microsoft.com/office/drawing/2014/main" xmlns="" id="{7464C1C5-2646-8C4E-ADC0-12E4DBAC0ECE}"/>
              </a:ext>
            </a:extLst>
          </p:cNvPr>
          <p:cNvSpPr>
            <a:spLocks noChangeArrowheads="1"/>
          </p:cNvSpPr>
          <p:nvPr/>
        </p:nvSpPr>
        <p:spPr bwMode="auto">
          <a:xfrm>
            <a:off x="0" y="5334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en-US" sz="2800" i="1" dirty="0">
                <a:solidFill>
                  <a:schemeClr val="tx2"/>
                </a:solidFill>
                <a:latin typeface="+mj-lt"/>
              </a:rPr>
              <a:t>Harlem DNA Lab </a:t>
            </a:r>
            <a:r>
              <a:rPr lang="en-US" sz="2800" dirty="0">
                <a:solidFill>
                  <a:schemeClr val="tx2"/>
                </a:solidFill>
                <a:latin typeface="+mj-lt"/>
              </a:rPr>
              <a:t>(2008-19)</a:t>
            </a:r>
          </a:p>
        </p:txBody>
      </p:sp>
    </p:spTree>
    <p:extLst>
      <p:ext uri="{BB962C8B-B14F-4D97-AF65-F5344CB8AC3E}">
        <p14:creationId xmlns:p14="http://schemas.microsoft.com/office/powerpoint/2010/main" val="41615595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4">
            <a:extLst>
              <a:ext uri="{FF2B5EF4-FFF2-40B4-BE49-F238E27FC236}">
                <a16:creationId xmlns:a16="http://schemas.microsoft.com/office/drawing/2014/main" xmlns="" id="{7EC85AEB-6789-984E-8926-9F028B9DB29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25463"/>
            <a:ext cx="11342688" cy="678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FCE2AA86-88E8-CB4A-8C5B-5962467D51E4}"/>
              </a:ext>
            </a:extLst>
          </p:cNvPr>
          <p:cNvSpPr txBox="1"/>
          <p:nvPr/>
        </p:nvSpPr>
        <p:spPr>
          <a:xfrm>
            <a:off x="4648200" y="3716338"/>
            <a:ext cx="1565275" cy="368300"/>
          </a:xfrm>
          <a:prstGeom prst="rect">
            <a:avLst/>
          </a:prstGeom>
          <a:noFill/>
        </p:spPr>
        <p:txBody>
          <a:bodyPr>
            <a:spAutoFit/>
          </a:bodyPr>
          <a:lstStyle/>
          <a:p>
            <a:pPr>
              <a:defRPr/>
            </a:pPr>
            <a:r>
              <a:rPr lang="en-US" dirty="0">
                <a:latin typeface="+mn-lt"/>
              </a:rPr>
              <a:t>Dolan DNALC</a:t>
            </a:r>
          </a:p>
        </p:txBody>
      </p:sp>
      <p:sp>
        <p:nvSpPr>
          <p:cNvPr id="8" name="TextBox 7">
            <a:extLst>
              <a:ext uri="{FF2B5EF4-FFF2-40B4-BE49-F238E27FC236}">
                <a16:creationId xmlns:a16="http://schemas.microsoft.com/office/drawing/2014/main" xmlns="" id="{2063B0C8-C98B-C247-85C6-EADC69427BDB}"/>
              </a:ext>
            </a:extLst>
          </p:cNvPr>
          <p:cNvSpPr txBox="1"/>
          <p:nvPr/>
        </p:nvSpPr>
        <p:spPr>
          <a:xfrm>
            <a:off x="3671888" y="4329113"/>
            <a:ext cx="1793875" cy="368300"/>
          </a:xfrm>
          <a:prstGeom prst="rect">
            <a:avLst/>
          </a:prstGeom>
          <a:noFill/>
        </p:spPr>
        <p:txBody>
          <a:bodyPr>
            <a:spAutoFit/>
          </a:bodyPr>
          <a:lstStyle/>
          <a:p>
            <a:pPr>
              <a:defRPr/>
            </a:pPr>
            <a:r>
              <a:rPr lang="en-US" dirty="0">
                <a:latin typeface="+mn-lt"/>
              </a:rPr>
              <a:t>DNALC West</a:t>
            </a:r>
          </a:p>
        </p:txBody>
      </p:sp>
      <p:sp>
        <p:nvSpPr>
          <p:cNvPr id="9" name="TextBox 8">
            <a:extLst>
              <a:ext uri="{FF2B5EF4-FFF2-40B4-BE49-F238E27FC236}">
                <a16:creationId xmlns:a16="http://schemas.microsoft.com/office/drawing/2014/main" xmlns="" id="{C63BFA51-9C96-6A4C-B1D5-04B704D2E244}"/>
              </a:ext>
            </a:extLst>
          </p:cNvPr>
          <p:cNvSpPr txBox="1"/>
          <p:nvPr/>
        </p:nvSpPr>
        <p:spPr>
          <a:xfrm>
            <a:off x="2411413" y="4705350"/>
            <a:ext cx="1752600" cy="369888"/>
          </a:xfrm>
          <a:prstGeom prst="rect">
            <a:avLst/>
          </a:prstGeom>
          <a:noFill/>
        </p:spPr>
        <p:txBody>
          <a:bodyPr>
            <a:spAutoFit/>
          </a:bodyPr>
          <a:lstStyle/>
          <a:p>
            <a:pPr>
              <a:defRPr/>
            </a:pPr>
            <a:r>
              <a:rPr lang="en-US" dirty="0">
                <a:latin typeface="+mn-lt"/>
              </a:rPr>
              <a:t>DNALC NYC</a:t>
            </a:r>
          </a:p>
        </p:txBody>
      </p:sp>
      <p:sp>
        <p:nvSpPr>
          <p:cNvPr id="10" name="TextBox 9">
            <a:extLst>
              <a:ext uri="{FF2B5EF4-FFF2-40B4-BE49-F238E27FC236}">
                <a16:creationId xmlns:a16="http://schemas.microsoft.com/office/drawing/2014/main" xmlns="" id="{721A2169-3C27-8A4C-8250-B888A47E31FD}"/>
              </a:ext>
            </a:extLst>
          </p:cNvPr>
          <p:cNvSpPr txBox="1"/>
          <p:nvPr/>
        </p:nvSpPr>
        <p:spPr>
          <a:xfrm>
            <a:off x="646113" y="4143375"/>
            <a:ext cx="1741487" cy="369888"/>
          </a:xfrm>
          <a:prstGeom prst="rect">
            <a:avLst/>
          </a:prstGeom>
          <a:noFill/>
        </p:spPr>
        <p:txBody>
          <a:bodyPr>
            <a:spAutoFit/>
          </a:bodyPr>
          <a:lstStyle/>
          <a:p>
            <a:pPr>
              <a:defRPr/>
            </a:pPr>
            <a:r>
              <a:rPr lang="en-US" dirty="0">
                <a:latin typeface="+mn-lt"/>
              </a:rPr>
              <a:t>Harlem DNA Lab</a:t>
            </a:r>
          </a:p>
        </p:txBody>
      </p:sp>
      <p:sp>
        <p:nvSpPr>
          <p:cNvPr id="11" name="TextBox 10">
            <a:extLst>
              <a:ext uri="{FF2B5EF4-FFF2-40B4-BE49-F238E27FC236}">
                <a16:creationId xmlns:a16="http://schemas.microsoft.com/office/drawing/2014/main" xmlns="" id="{70F92FEE-E31E-3C42-8DF3-B2F22BED7EAB}"/>
              </a:ext>
            </a:extLst>
          </p:cNvPr>
          <p:cNvSpPr txBox="1"/>
          <p:nvPr/>
        </p:nvSpPr>
        <p:spPr>
          <a:xfrm>
            <a:off x="2895600" y="2376488"/>
            <a:ext cx="1981200" cy="369887"/>
          </a:xfrm>
          <a:prstGeom prst="rect">
            <a:avLst/>
          </a:prstGeom>
          <a:noFill/>
        </p:spPr>
        <p:txBody>
          <a:bodyPr>
            <a:spAutoFit/>
          </a:bodyPr>
          <a:lstStyle/>
          <a:p>
            <a:pPr>
              <a:defRPr/>
            </a:pPr>
            <a:r>
              <a:rPr lang="en-US" dirty="0">
                <a:latin typeface="+mn-lt"/>
              </a:rPr>
              <a:t>Regeneron DNALC</a:t>
            </a:r>
          </a:p>
        </p:txBody>
      </p:sp>
    </p:spTree>
    <p:extLst>
      <p:ext uri="{BB962C8B-B14F-4D97-AF65-F5344CB8AC3E}">
        <p14:creationId xmlns:p14="http://schemas.microsoft.com/office/powerpoint/2010/main" val="9326229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81000" y="457200"/>
            <a:ext cx="8229600" cy="11430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fontAlgn="auto">
              <a:spcBef>
                <a:spcPts val="0"/>
              </a:spcBef>
              <a:spcAft>
                <a:spcPts val="0"/>
              </a:spcAft>
              <a:defRPr/>
            </a:pPr>
            <a:r>
              <a:rPr lang="en-US" sz="3600" i="1" dirty="0">
                <a:solidFill>
                  <a:schemeClr val="accent1">
                    <a:lumMod val="75000"/>
                  </a:schemeClr>
                </a:solidFill>
                <a:latin typeface="+mn-lt"/>
                <a:cs typeface="Arial" panose="020B0604020202020204" pitchFamily="34" charset="0"/>
              </a:rPr>
              <a:t>DNALC at City Tech</a:t>
            </a:r>
          </a:p>
        </p:txBody>
      </p:sp>
      <p:pic>
        <p:nvPicPr>
          <p:cNvPr id="8" name="Picture 8" descr="cshllogo_standard rgb.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6446838"/>
            <a:ext cx="2066925" cy="35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9"/>
          <p:cNvSpPr txBox="1">
            <a:spLocks noChangeArrowheads="1"/>
          </p:cNvSpPr>
          <p:nvPr/>
        </p:nvSpPr>
        <p:spPr bwMode="auto">
          <a:xfrm>
            <a:off x="8689975" y="6537325"/>
            <a:ext cx="409575" cy="276225"/>
          </a:xfrm>
          <a:prstGeom prst="rect">
            <a:avLst/>
          </a:prstGeom>
          <a:noFill/>
          <a:ln w="9525">
            <a:noFill/>
            <a:miter lim="800000"/>
            <a:headEnd/>
            <a:tailEnd/>
          </a:ln>
        </p:spPr>
        <p:txBody>
          <a:bodyPr>
            <a:spAutoFit/>
          </a:bodyPr>
          <a:lstStyle/>
          <a:p>
            <a:pPr algn="ctr"/>
            <a:r>
              <a:rPr lang="en-US" sz="1200" b="1" dirty="0">
                <a:solidFill>
                  <a:schemeClr val="bg1"/>
                </a:solidFill>
                <a:latin typeface="Times New Roman" pitchFamily="18" charset="0"/>
                <a:cs typeface="Times New Roman" pitchFamily="18" charset="0"/>
              </a:rPr>
              <a:t>9</a:t>
            </a: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1066800"/>
            <a:ext cx="10769599" cy="8077200"/>
          </a:xfrm>
          <a:prstGeom prst="rect">
            <a:avLst/>
          </a:prstGeom>
        </p:spPr>
      </p:pic>
      <p:sp>
        <p:nvSpPr>
          <p:cNvPr id="3" name="TextBox 2"/>
          <p:cNvSpPr txBox="1"/>
          <p:nvPr/>
        </p:nvSpPr>
        <p:spPr>
          <a:xfrm>
            <a:off x="480082" y="23446"/>
            <a:ext cx="6324600" cy="954107"/>
          </a:xfrm>
          <a:prstGeom prst="rect">
            <a:avLst/>
          </a:prstGeom>
          <a:noFill/>
        </p:spPr>
        <p:txBody>
          <a:bodyPr wrap="square" rtlCol="0">
            <a:spAutoFit/>
          </a:bodyPr>
          <a:lstStyle/>
          <a:p>
            <a:r>
              <a:rPr lang="en-US" sz="2800" dirty="0">
                <a:solidFill>
                  <a:schemeClr val="tx2"/>
                </a:solidFill>
              </a:rPr>
              <a:t>DNALC NYC @ City Tech</a:t>
            </a:r>
          </a:p>
          <a:p>
            <a:r>
              <a:rPr lang="en-US" sz="2800" dirty="0">
                <a:solidFill>
                  <a:schemeClr val="tx2"/>
                </a:solidFill>
              </a:rPr>
              <a:t>City University of New York (CUNY)</a:t>
            </a:r>
          </a:p>
        </p:txBody>
      </p:sp>
      <p:sp>
        <p:nvSpPr>
          <p:cNvPr id="2" name="Rectangle 1"/>
          <p:cNvSpPr/>
          <p:nvPr/>
        </p:nvSpPr>
        <p:spPr>
          <a:xfrm>
            <a:off x="480082" y="1295290"/>
            <a:ext cx="5181600" cy="1477328"/>
          </a:xfrm>
          <a:prstGeom prst="rect">
            <a:avLst/>
          </a:prstGeom>
        </p:spPr>
        <p:txBody>
          <a:bodyPr wrap="square">
            <a:spAutoFit/>
          </a:bodyPr>
          <a:lstStyle/>
          <a:p>
            <a:pPr>
              <a:defRPr/>
            </a:pPr>
            <a:r>
              <a:rPr lang="en-US" b="1" i="1" dirty="0">
                <a:cs typeface="Arial" panose="020B0604020202020204" pitchFamily="34" charset="0"/>
              </a:rPr>
              <a:t>Vision:  </a:t>
            </a:r>
            <a:r>
              <a:rPr lang="en-US" dirty="0">
                <a:cs typeface="Arial" panose="020B0604020202020204" pitchFamily="34" charset="0"/>
              </a:rPr>
              <a:t>All New York City students will have the opportunity to look at their own DNA – to better understand their own uniqueness, the implications of personalized medicine, and their shared genetic heritage with other people in America</a:t>
            </a:r>
            <a:r>
              <a:rPr lang="en-US" altLang="en-US" dirty="0">
                <a:cs typeface="Arial" panose="020B0604020202020204" pitchFamily="34" charset="0"/>
              </a:rPr>
              <a:t>’</a:t>
            </a:r>
            <a:r>
              <a:rPr lang="en-US" dirty="0">
                <a:cs typeface="Arial" panose="020B0604020202020204" pitchFamily="34" charset="0"/>
              </a:rPr>
              <a:t>s melting pot.</a:t>
            </a:r>
          </a:p>
        </p:txBody>
      </p:sp>
    </p:spTree>
    <p:extLst>
      <p:ext uri="{BB962C8B-B14F-4D97-AF65-F5344CB8AC3E}">
        <p14:creationId xmlns:p14="http://schemas.microsoft.com/office/powerpoint/2010/main" val="1652021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2">
            <a:extLst>
              <a:ext uri="{FF2B5EF4-FFF2-40B4-BE49-F238E27FC236}">
                <a16:creationId xmlns:a16="http://schemas.microsoft.com/office/drawing/2014/main" xmlns="" id="{B8648410-DB15-AF43-9170-DEBCE836BDA1}"/>
              </a:ext>
            </a:extLst>
          </p:cNvPr>
          <p:cNvSpPr txBox="1">
            <a:spLocks noChangeArrowheads="1"/>
          </p:cNvSpPr>
          <p:nvPr/>
        </p:nvSpPr>
        <p:spPr bwMode="auto">
          <a:xfrm>
            <a:off x="533400" y="5562600"/>
            <a:ext cx="8235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2800" dirty="0">
                <a:solidFill>
                  <a:schemeClr val="accent1"/>
                </a:solidFill>
                <a:latin typeface="Calibri" panose="020F0502020204030204" pitchFamily="34" charset="0"/>
              </a:rPr>
              <a:t>Problem 1:  No one know how many species there are.</a:t>
            </a:r>
          </a:p>
        </p:txBody>
      </p:sp>
      <p:pic>
        <p:nvPicPr>
          <p:cNvPr id="20482" name="Picture 4">
            <a:extLst>
              <a:ext uri="{FF2B5EF4-FFF2-40B4-BE49-F238E27FC236}">
                <a16:creationId xmlns:a16="http://schemas.microsoft.com/office/drawing/2014/main" xmlns="" id="{5CCC403F-222C-2946-B105-6D7EFA1739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0" y="128588"/>
            <a:ext cx="5283200"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5940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a:extLst>
              <a:ext uri="{FF2B5EF4-FFF2-40B4-BE49-F238E27FC236}">
                <a16:creationId xmlns:a16="http://schemas.microsoft.com/office/drawing/2014/main" xmlns="" id="{B57EC57E-A32D-9947-823E-E811E31C72CA}"/>
              </a:ext>
            </a:extLst>
          </p:cNvPr>
          <p:cNvSpPr txBox="1">
            <a:spLocks noChangeArrowheads="1"/>
          </p:cNvSpPr>
          <p:nvPr/>
        </p:nvSpPr>
        <p:spPr bwMode="auto">
          <a:xfrm>
            <a:off x="457200" y="3200400"/>
            <a:ext cx="81534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 typeface="Arial" panose="020B0604020202020204" pitchFamily="34" charset="0"/>
              <a:buChar char="•"/>
            </a:pPr>
            <a:r>
              <a:rPr lang="en-US" altLang="en-US" sz="2400">
                <a:solidFill>
                  <a:schemeClr val="tx1"/>
                </a:solidFill>
                <a:latin typeface="Calibri" panose="020F0502020204030204" pitchFamily="34" charset="0"/>
              </a:rPr>
              <a:t>~1.7 million named plants and animals</a:t>
            </a:r>
          </a:p>
          <a:p>
            <a:pPr eaLnBrk="1" hangingPunct="1">
              <a:spcBef>
                <a:spcPct val="0"/>
              </a:spcBef>
              <a:buClrTx/>
              <a:buSzTx/>
              <a:buFont typeface="Arial" panose="020B0604020202020204" pitchFamily="34" charset="0"/>
              <a:buChar char="•"/>
            </a:pPr>
            <a:r>
              <a:rPr lang="en-US" altLang="en-US" sz="2400">
                <a:solidFill>
                  <a:schemeClr val="tx1"/>
                </a:solidFill>
                <a:latin typeface="Calibri" panose="020F0502020204030204" pitchFamily="34" charset="0"/>
              </a:rPr>
              <a:t>5-50 million plant and animal species</a:t>
            </a:r>
          </a:p>
          <a:p>
            <a:pPr eaLnBrk="1" hangingPunct="1">
              <a:spcBef>
                <a:spcPct val="0"/>
              </a:spcBef>
              <a:buClrTx/>
              <a:buSzTx/>
              <a:buFont typeface="Arial" panose="020B0604020202020204" pitchFamily="34" charset="0"/>
              <a:buChar char="•"/>
            </a:pPr>
            <a:r>
              <a:rPr lang="en-US" altLang="en-US" sz="2400">
                <a:solidFill>
                  <a:schemeClr val="tx1"/>
                </a:solidFill>
                <a:latin typeface="Calibri" panose="020F0502020204030204" pitchFamily="34" charset="0"/>
              </a:rPr>
              <a:t>Less than 2 million described species</a:t>
            </a:r>
          </a:p>
          <a:p>
            <a:pPr eaLnBrk="1" hangingPunct="1">
              <a:spcBef>
                <a:spcPct val="0"/>
              </a:spcBef>
              <a:buClrTx/>
              <a:buSzTx/>
              <a:buFont typeface="Arial" panose="020B0604020202020204" pitchFamily="34" charset="0"/>
              <a:buChar char="•"/>
            </a:pPr>
            <a:r>
              <a:rPr lang="en-US" altLang="en-US" sz="2400">
                <a:solidFill>
                  <a:schemeClr val="tx1"/>
                </a:solidFill>
                <a:latin typeface="Calibri" panose="020F0502020204030204" pitchFamily="34" charset="0"/>
              </a:rPr>
              <a:t>100-1,000 species per million go extinct each year</a:t>
            </a:r>
          </a:p>
          <a:p>
            <a:pPr eaLnBrk="1" hangingPunct="1">
              <a:spcBef>
                <a:spcPct val="0"/>
              </a:spcBef>
              <a:buClrTx/>
              <a:buSzTx/>
              <a:buFontTx/>
              <a:buNone/>
            </a:pPr>
            <a:r>
              <a:rPr lang="en-US" altLang="en-US" sz="2400">
                <a:solidFill>
                  <a:schemeClr val="tx1"/>
                </a:solidFill>
                <a:latin typeface="Calibri" panose="020F0502020204030204" pitchFamily="34" charset="0"/>
              </a:rPr>
              <a:t> (500-50,000 HIGH DEGREE OF UNCERTAINTY!)</a:t>
            </a:r>
          </a:p>
          <a:p>
            <a:pPr eaLnBrk="1" hangingPunct="1">
              <a:spcBef>
                <a:spcPct val="0"/>
              </a:spcBef>
              <a:buClrTx/>
              <a:buSzTx/>
              <a:buFont typeface="Arial" panose="020B0604020202020204" pitchFamily="34" charset="0"/>
              <a:buChar char="•"/>
            </a:pPr>
            <a:r>
              <a:rPr lang="en-US" altLang="en-US" sz="2400">
                <a:solidFill>
                  <a:schemeClr val="tx1"/>
                </a:solidFill>
                <a:latin typeface="Calibri" panose="020F0502020204030204" pitchFamily="34" charset="0"/>
              </a:rPr>
              <a:t>1/3 of of all species are threatened</a:t>
            </a:r>
          </a:p>
          <a:p>
            <a:pPr eaLnBrk="1" hangingPunct="1">
              <a:spcBef>
                <a:spcPct val="0"/>
              </a:spcBef>
              <a:buClrTx/>
              <a:buSzTx/>
              <a:buFont typeface="Arial" panose="020B0604020202020204" pitchFamily="34" charset="0"/>
              <a:buChar char="•"/>
            </a:pPr>
            <a:r>
              <a:rPr lang="en-US" altLang="en-US" sz="2400">
                <a:solidFill>
                  <a:schemeClr val="tx1"/>
                </a:solidFill>
                <a:latin typeface="Calibri" panose="020F0502020204030204" pitchFamily="34" charset="0"/>
              </a:rPr>
              <a:t>Accurate range maps only for “charismatic” vertebrates, and readily identified or economically important species </a:t>
            </a:r>
            <a:r>
              <a:rPr lang="en-US" altLang="en-US" sz="2800">
                <a:solidFill>
                  <a:schemeClr val="tx1"/>
                </a:solidFill>
                <a:latin typeface="Calibri" panose="020F0502020204030204" pitchFamily="34" charset="0"/>
              </a:rPr>
              <a:t>						</a:t>
            </a:r>
          </a:p>
        </p:txBody>
      </p:sp>
      <p:graphicFrame>
        <p:nvGraphicFramePr>
          <p:cNvPr id="13" name="Table 12">
            <a:extLst>
              <a:ext uri="{FF2B5EF4-FFF2-40B4-BE49-F238E27FC236}">
                <a16:creationId xmlns:a16="http://schemas.microsoft.com/office/drawing/2014/main" xmlns="" id="{90B9B675-0577-E844-B774-B8B6E1B0ECDF}"/>
              </a:ext>
            </a:extLst>
          </p:cNvPr>
          <p:cNvGraphicFramePr>
            <a:graphicFrameLocks noGrp="1"/>
          </p:cNvGraphicFramePr>
          <p:nvPr/>
        </p:nvGraphicFramePr>
        <p:xfrm>
          <a:off x="533400" y="457200"/>
          <a:ext cx="2133600" cy="2595565"/>
        </p:xfrm>
        <a:graphic>
          <a:graphicData uri="http://schemas.openxmlformats.org/drawingml/2006/table">
            <a:tbl>
              <a:tblPr firstRow="1" bandRow="1">
                <a:tableStyleId>{7E9639D4-E3E2-4D34-9284-5A2195B3D0D7}</a:tableStyleId>
              </a:tblPr>
              <a:tblGrid>
                <a:gridCol w="1219200">
                  <a:extLst>
                    <a:ext uri="{9D8B030D-6E8A-4147-A177-3AD203B41FA5}">
                      <a16:colId xmlns:a16="http://schemas.microsoft.com/office/drawing/2014/main" xmlns="" val="20000"/>
                    </a:ext>
                  </a:extLst>
                </a:gridCol>
                <a:gridCol w="914400">
                  <a:extLst>
                    <a:ext uri="{9D8B030D-6E8A-4147-A177-3AD203B41FA5}">
                      <a16:colId xmlns:a16="http://schemas.microsoft.com/office/drawing/2014/main" xmlns="" val="20001"/>
                    </a:ext>
                  </a:extLst>
                </a:gridCol>
              </a:tblGrid>
              <a:tr h="370795">
                <a:tc>
                  <a:txBody>
                    <a:bodyPr/>
                    <a:lstStyle/>
                    <a:p>
                      <a:r>
                        <a:rPr lang="en-US" sz="1400" dirty="0">
                          <a:solidFill>
                            <a:schemeClr val="bg1"/>
                          </a:solidFill>
                        </a:rPr>
                        <a:t>Vertebrates</a:t>
                      </a:r>
                    </a:p>
                  </a:txBody>
                  <a:tcPr marT="45714" marB="45714">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a:solidFill>
                            <a:schemeClr val="bg1"/>
                          </a:solidFill>
                        </a:rPr>
                        <a:t>Species</a:t>
                      </a:r>
                    </a:p>
                  </a:txBody>
                  <a:tcPr marT="45714" marB="45714">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0"/>
                  </a:ext>
                </a:extLst>
              </a:tr>
              <a:tr h="370795">
                <a:tc>
                  <a:txBody>
                    <a:bodyPr/>
                    <a:lstStyle/>
                    <a:p>
                      <a:r>
                        <a:rPr lang="en-US" sz="1400" dirty="0">
                          <a:solidFill>
                            <a:schemeClr val="tx1"/>
                          </a:solidFill>
                        </a:rPr>
                        <a:t>Mammals</a:t>
                      </a:r>
                    </a:p>
                  </a:txBody>
                  <a:tcPr marT="45714" marB="45714">
                    <a:lnL w="12700" cap="flat" cmpd="sng" algn="ctr">
                      <a:solidFill>
                        <a:schemeClr val="tx1"/>
                      </a:solidFill>
                      <a:prstDash val="solid"/>
                      <a:round/>
                      <a:headEnd type="none" w="med" len="med"/>
                      <a:tailEnd type="none" w="med" len="med"/>
                    </a:lnL>
                  </a:tcPr>
                </a:tc>
                <a:tc>
                  <a:txBody>
                    <a:bodyPr/>
                    <a:lstStyle/>
                    <a:p>
                      <a:r>
                        <a:rPr lang="en-US" sz="1400" dirty="0">
                          <a:solidFill>
                            <a:schemeClr val="tx1"/>
                          </a:solidFill>
                        </a:rPr>
                        <a:t>5,490</a:t>
                      </a:r>
                    </a:p>
                  </a:txBody>
                  <a:tcPr marT="45714" marB="45714">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370795">
                <a:tc>
                  <a:txBody>
                    <a:bodyPr/>
                    <a:lstStyle/>
                    <a:p>
                      <a:r>
                        <a:rPr lang="en-US" sz="1400" dirty="0">
                          <a:solidFill>
                            <a:schemeClr val="tx1"/>
                          </a:solidFill>
                        </a:rPr>
                        <a:t>Birds</a:t>
                      </a:r>
                    </a:p>
                  </a:txBody>
                  <a:tcPr marT="45714" marB="45714">
                    <a:lnL w="12700" cap="flat" cmpd="sng" algn="ctr">
                      <a:solidFill>
                        <a:schemeClr val="tx1"/>
                      </a:solidFill>
                      <a:prstDash val="solid"/>
                      <a:round/>
                      <a:headEnd type="none" w="med" len="med"/>
                      <a:tailEnd type="none" w="med" len="med"/>
                    </a:lnL>
                  </a:tcPr>
                </a:tc>
                <a:tc>
                  <a:txBody>
                    <a:bodyPr/>
                    <a:lstStyle/>
                    <a:p>
                      <a:r>
                        <a:rPr lang="en-US" sz="1400" dirty="0">
                          <a:solidFill>
                            <a:schemeClr val="tx1"/>
                          </a:solidFill>
                        </a:rPr>
                        <a:t>9,998</a:t>
                      </a:r>
                    </a:p>
                  </a:txBody>
                  <a:tcPr marT="45714" marB="45714">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370795">
                <a:tc>
                  <a:txBody>
                    <a:bodyPr/>
                    <a:lstStyle/>
                    <a:p>
                      <a:r>
                        <a:rPr lang="en-US" sz="1400" dirty="0">
                          <a:solidFill>
                            <a:schemeClr val="tx1"/>
                          </a:solidFill>
                        </a:rPr>
                        <a:t>Reptiles</a:t>
                      </a:r>
                    </a:p>
                  </a:txBody>
                  <a:tcPr marT="45714" marB="45714">
                    <a:lnL w="12700" cap="flat" cmpd="sng" algn="ctr">
                      <a:solidFill>
                        <a:schemeClr val="tx1"/>
                      </a:solidFill>
                      <a:prstDash val="solid"/>
                      <a:round/>
                      <a:headEnd type="none" w="med" len="med"/>
                      <a:tailEnd type="none" w="med" len="med"/>
                    </a:lnL>
                  </a:tcPr>
                </a:tc>
                <a:tc>
                  <a:txBody>
                    <a:bodyPr/>
                    <a:lstStyle/>
                    <a:p>
                      <a:r>
                        <a:rPr lang="en-US" sz="1400" dirty="0">
                          <a:solidFill>
                            <a:schemeClr val="tx1"/>
                          </a:solidFill>
                        </a:rPr>
                        <a:t>9,084</a:t>
                      </a:r>
                    </a:p>
                  </a:txBody>
                  <a:tcPr marT="45714" marB="45714">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370795">
                <a:tc>
                  <a:txBody>
                    <a:bodyPr/>
                    <a:lstStyle/>
                    <a:p>
                      <a:r>
                        <a:rPr lang="en-US" sz="1400" dirty="0">
                          <a:solidFill>
                            <a:schemeClr val="tx1"/>
                          </a:solidFill>
                        </a:rPr>
                        <a:t>Amphibians</a:t>
                      </a:r>
                    </a:p>
                  </a:txBody>
                  <a:tcPr marT="45714" marB="45714">
                    <a:lnL w="12700" cap="flat" cmpd="sng" algn="ctr">
                      <a:solidFill>
                        <a:schemeClr val="tx1"/>
                      </a:solidFill>
                      <a:prstDash val="solid"/>
                      <a:round/>
                      <a:headEnd type="none" w="med" len="med"/>
                      <a:tailEnd type="none" w="med" len="med"/>
                    </a:lnL>
                  </a:tcPr>
                </a:tc>
                <a:tc>
                  <a:txBody>
                    <a:bodyPr/>
                    <a:lstStyle/>
                    <a:p>
                      <a:r>
                        <a:rPr lang="en-US" sz="1400" dirty="0">
                          <a:solidFill>
                            <a:schemeClr val="tx1"/>
                          </a:solidFill>
                        </a:rPr>
                        <a:t>6,433</a:t>
                      </a:r>
                    </a:p>
                  </a:txBody>
                  <a:tcPr marT="45714" marB="45714">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4"/>
                  </a:ext>
                </a:extLst>
              </a:tr>
              <a:tr h="370795">
                <a:tc>
                  <a:txBody>
                    <a:bodyPr/>
                    <a:lstStyle/>
                    <a:p>
                      <a:r>
                        <a:rPr lang="en-US" sz="1400" dirty="0">
                          <a:solidFill>
                            <a:schemeClr val="tx1"/>
                          </a:solidFill>
                        </a:rPr>
                        <a:t>Fishes</a:t>
                      </a:r>
                    </a:p>
                  </a:txBody>
                  <a:tcPr marT="45714" marB="45714">
                    <a:lnL w="12700" cap="flat" cmpd="sng" algn="ctr">
                      <a:solidFill>
                        <a:schemeClr val="tx1"/>
                      </a:solidFill>
                      <a:prstDash val="solid"/>
                      <a:round/>
                      <a:headEnd type="none" w="med" len="med"/>
                      <a:tailEnd type="none" w="med" len="med"/>
                    </a:lnL>
                  </a:tcPr>
                </a:tc>
                <a:tc>
                  <a:txBody>
                    <a:bodyPr/>
                    <a:lstStyle/>
                    <a:p>
                      <a:r>
                        <a:rPr lang="en-US" sz="1400" dirty="0">
                          <a:solidFill>
                            <a:schemeClr val="tx1"/>
                          </a:solidFill>
                        </a:rPr>
                        <a:t>31,300</a:t>
                      </a:r>
                    </a:p>
                  </a:txBody>
                  <a:tcPr marT="45714" marB="45714">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5"/>
                  </a:ext>
                </a:extLst>
              </a:tr>
              <a:tr h="370795">
                <a:tc>
                  <a:txBody>
                    <a:bodyPr/>
                    <a:lstStyle/>
                    <a:p>
                      <a:r>
                        <a:rPr lang="en-US" sz="1400" dirty="0">
                          <a:solidFill>
                            <a:schemeClr val="tx1"/>
                          </a:solidFill>
                        </a:rPr>
                        <a:t>Total</a:t>
                      </a:r>
                    </a:p>
                  </a:txBody>
                  <a:tcPr marT="45714" marB="45714">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62,305</a:t>
                      </a:r>
                    </a:p>
                  </a:txBody>
                  <a:tcPr marT="45714" marB="45714">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graphicFrame>
        <p:nvGraphicFramePr>
          <p:cNvPr id="14" name="Table 13">
            <a:extLst>
              <a:ext uri="{FF2B5EF4-FFF2-40B4-BE49-F238E27FC236}">
                <a16:creationId xmlns:a16="http://schemas.microsoft.com/office/drawing/2014/main" xmlns="" id="{7F017E2B-D70C-EA41-BDF8-F66BE3815C28}"/>
              </a:ext>
            </a:extLst>
          </p:cNvPr>
          <p:cNvGraphicFramePr>
            <a:graphicFrameLocks noGrp="1"/>
          </p:cNvGraphicFramePr>
          <p:nvPr/>
        </p:nvGraphicFramePr>
        <p:xfrm>
          <a:off x="2971800" y="457200"/>
          <a:ext cx="2590800" cy="2595565"/>
        </p:xfrm>
        <a:graphic>
          <a:graphicData uri="http://schemas.openxmlformats.org/drawingml/2006/table">
            <a:tbl>
              <a:tblPr firstRow="1" bandRow="1">
                <a:tableStyleId>{7E9639D4-E3E2-4D34-9284-5A2195B3D0D7}</a:tableStyleId>
              </a:tblPr>
              <a:tblGrid>
                <a:gridCol w="1600200">
                  <a:extLst>
                    <a:ext uri="{9D8B030D-6E8A-4147-A177-3AD203B41FA5}">
                      <a16:colId xmlns:a16="http://schemas.microsoft.com/office/drawing/2014/main" xmlns="" val="20000"/>
                    </a:ext>
                  </a:extLst>
                </a:gridCol>
                <a:gridCol w="990600">
                  <a:extLst>
                    <a:ext uri="{9D8B030D-6E8A-4147-A177-3AD203B41FA5}">
                      <a16:colId xmlns:a16="http://schemas.microsoft.com/office/drawing/2014/main" xmlns="" val="20001"/>
                    </a:ext>
                  </a:extLst>
                </a:gridCol>
              </a:tblGrid>
              <a:tr h="370795">
                <a:tc>
                  <a:txBody>
                    <a:bodyPr/>
                    <a:lstStyle/>
                    <a:p>
                      <a:r>
                        <a:rPr lang="en-US" sz="1400" dirty="0">
                          <a:solidFill>
                            <a:schemeClr val="bg1"/>
                          </a:solidFill>
                        </a:rPr>
                        <a:t>Invertebrates</a:t>
                      </a:r>
                    </a:p>
                  </a:txBody>
                  <a:tcPr marT="45714" marB="45714"/>
                </a:tc>
                <a:tc>
                  <a:txBody>
                    <a:bodyPr/>
                    <a:lstStyle/>
                    <a:p>
                      <a:r>
                        <a:rPr lang="en-US" sz="1400" dirty="0">
                          <a:solidFill>
                            <a:schemeClr val="bg1"/>
                          </a:solidFill>
                        </a:rPr>
                        <a:t>Species</a:t>
                      </a:r>
                    </a:p>
                  </a:txBody>
                  <a:tcPr marT="45714" marB="45714"/>
                </a:tc>
                <a:extLst>
                  <a:ext uri="{0D108BD9-81ED-4DB2-BD59-A6C34878D82A}">
                    <a16:rowId xmlns:a16="http://schemas.microsoft.com/office/drawing/2014/main" xmlns="" val="10000"/>
                  </a:ext>
                </a:extLst>
              </a:tr>
              <a:tr h="370795">
                <a:tc>
                  <a:txBody>
                    <a:bodyPr/>
                    <a:lstStyle/>
                    <a:p>
                      <a:r>
                        <a:rPr lang="en-US" sz="1400" dirty="0">
                          <a:solidFill>
                            <a:schemeClr val="tx1"/>
                          </a:solidFill>
                        </a:rPr>
                        <a:t>Insects</a:t>
                      </a:r>
                    </a:p>
                  </a:txBody>
                  <a:tcPr marT="45714" marB="45714"/>
                </a:tc>
                <a:tc>
                  <a:txBody>
                    <a:bodyPr/>
                    <a:lstStyle/>
                    <a:p>
                      <a:r>
                        <a:rPr lang="en-US" sz="1400" dirty="0">
                          <a:solidFill>
                            <a:schemeClr val="tx1"/>
                          </a:solidFill>
                        </a:rPr>
                        <a:t>1,000,000</a:t>
                      </a:r>
                    </a:p>
                  </a:txBody>
                  <a:tcPr marT="45714" marB="45714"/>
                </a:tc>
                <a:extLst>
                  <a:ext uri="{0D108BD9-81ED-4DB2-BD59-A6C34878D82A}">
                    <a16:rowId xmlns:a16="http://schemas.microsoft.com/office/drawing/2014/main" xmlns="" val="10001"/>
                  </a:ext>
                </a:extLst>
              </a:tr>
              <a:tr h="370795">
                <a:tc>
                  <a:txBody>
                    <a:bodyPr/>
                    <a:lstStyle/>
                    <a:p>
                      <a:r>
                        <a:rPr lang="en-US" sz="1400" dirty="0">
                          <a:solidFill>
                            <a:schemeClr val="tx1"/>
                          </a:solidFill>
                        </a:rPr>
                        <a:t>Mollusks</a:t>
                      </a:r>
                    </a:p>
                  </a:txBody>
                  <a:tcPr marT="45714" marB="45714"/>
                </a:tc>
                <a:tc>
                  <a:txBody>
                    <a:bodyPr/>
                    <a:lstStyle/>
                    <a:p>
                      <a:r>
                        <a:rPr lang="en-US" sz="1400" dirty="0">
                          <a:solidFill>
                            <a:schemeClr val="tx1"/>
                          </a:solidFill>
                        </a:rPr>
                        <a:t>85,00</a:t>
                      </a:r>
                    </a:p>
                  </a:txBody>
                  <a:tcPr marT="45714" marB="45714"/>
                </a:tc>
                <a:extLst>
                  <a:ext uri="{0D108BD9-81ED-4DB2-BD59-A6C34878D82A}">
                    <a16:rowId xmlns:a16="http://schemas.microsoft.com/office/drawing/2014/main" xmlns="" val="10002"/>
                  </a:ext>
                </a:extLst>
              </a:tr>
              <a:tr h="370795">
                <a:tc>
                  <a:txBody>
                    <a:bodyPr/>
                    <a:lstStyle/>
                    <a:p>
                      <a:r>
                        <a:rPr lang="en-US" sz="1400" dirty="0">
                          <a:solidFill>
                            <a:schemeClr val="tx1"/>
                          </a:solidFill>
                        </a:rPr>
                        <a:t>Crustaceans</a:t>
                      </a:r>
                    </a:p>
                  </a:txBody>
                  <a:tcPr marT="45714" marB="45714"/>
                </a:tc>
                <a:tc>
                  <a:txBody>
                    <a:bodyPr/>
                    <a:lstStyle/>
                    <a:p>
                      <a:r>
                        <a:rPr lang="en-US" sz="1400" dirty="0">
                          <a:solidFill>
                            <a:schemeClr val="tx1"/>
                          </a:solidFill>
                        </a:rPr>
                        <a:t>47,000</a:t>
                      </a:r>
                    </a:p>
                  </a:txBody>
                  <a:tcPr marT="45714" marB="45714"/>
                </a:tc>
                <a:extLst>
                  <a:ext uri="{0D108BD9-81ED-4DB2-BD59-A6C34878D82A}">
                    <a16:rowId xmlns:a16="http://schemas.microsoft.com/office/drawing/2014/main" xmlns="" val="10003"/>
                  </a:ext>
                </a:extLst>
              </a:tr>
              <a:tr h="370795">
                <a:tc>
                  <a:txBody>
                    <a:bodyPr/>
                    <a:lstStyle/>
                    <a:p>
                      <a:r>
                        <a:rPr lang="en-US" sz="1400" dirty="0">
                          <a:solidFill>
                            <a:schemeClr val="tx1"/>
                          </a:solidFill>
                        </a:rPr>
                        <a:t>Corals</a:t>
                      </a:r>
                    </a:p>
                  </a:txBody>
                  <a:tcPr marT="45714" marB="45714"/>
                </a:tc>
                <a:tc>
                  <a:txBody>
                    <a:bodyPr/>
                    <a:lstStyle/>
                    <a:p>
                      <a:r>
                        <a:rPr lang="en-US" sz="1400" dirty="0">
                          <a:solidFill>
                            <a:schemeClr val="tx1"/>
                          </a:solidFill>
                        </a:rPr>
                        <a:t>2,175</a:t>
                      </a:r>
                    </a:p>
                  </a:txBody>
                  <a:tcPr marT="45714" marB="45714"/>
                </a:tc>
                <a:extLst>
                  <a:ext uri="{0D108BD9-81ED-4DB2-BD59-A6C34878D82A}">
                    <a16:rowId xmlns:a16="http://schemas.microsoft.com/office/drawing/2014/main" xmlns="" val="10004"/>
                  </a:ext>
                </a:extLst>
              </a:tr>
              <a:tr h="370795">
                <a:tc>
                  <a:txBody>
                    <a:bodyPr/>
                    <a:lstStyle/>
                    <a:p>
                      <a:r>
                        <a:rPr lang="en-US" sz="1400" dirty="0">
                          <a:solidFill>
                            <a:schemeClr val="tx1"/>
                          </a:solidFill>
                        </a:rPr>
                        <a:t>Arachnids</a:t>
                      </a:r>
                    </a:p>
                  </a:txBody>
                  <a:tcPr marT="45714" marB="45714"/>
                </a:tc>
                <a:tc>
                  <a:txBody>
                    <a:bodyPr/>
                    <a:lstStyle/>
                    <a:p>
                      <a:r>
                        <a:rPr lang="en-US" sz="1400" dirty="0">
                          <a:solidFill>
                            <a:schemeClr val="tx1"/>
                          </a:solidFill>
                        </a:rPr>
                        <a:t>102,248</a:t>
                      </a:r>
                    </a:p>
                  </a:txBody>
                  <a:tcPr marT="45714" marB="45714"/>
                </a:tc>
                <a:extLst>
                  <a:ext uri="{0D108BD9-81ED-4DB2-BD59-A6C34878D82A}">
                    <a16:rowId xmlns:a16="http://schemas.microsoft.com/office/drawing/2014/main" xmlns="" val="10005"/>
                  </a:ext>
                </a:extLst>
              </a:tr>
              <a:tr h="370795">
                <a:tc>
                  <a:txBody>
                    <a:bodyPr/>
                    <a:lstStyle/>
                    <a:p>
                      <a:r>
                        <a:rPr lang="en-US" sz="1400" dirty="0">
                          <a:solidFill>
                            <a:schemeClr val="tx1"/>
                          </a:solidFill>
                        </a:rPr>
                        <a:t>Total</a:t>
                      </a:r>
                      <a:r>
                        <a:rPr lang="en-US" sz="1400" baseline="0" dirty="0">
                          <a:solidFill>
                            <a:schemeClr val="tx1"/>
                          </a:solidFill>
                        </a:rPr>
                        <a:t> (+others)</a:t>
                      </a:r>
                      <a:endParaRPr lang="en-US" sz="1400" dirty="0">
                        <a:solidFill>
                          <a:schemeClr val="tx1"/>
                        </a:solidFill>
                      </a:endParaRPr>
                    </a:p>
                  </a:txBody>
                  <a:tcPr marT="45714" marB="45714"/>
                </a:tc>
                <a:tc>
                  <a:txBody>
                    <a:bodyPr/>
                    <a:lstStyle/>
                    <a:p>
                      <a:r>
                        <a:rPr lang="en-US" sz="1400" dirty="0">
                          <a:solidFill>
                            <a:schemeClr val="tx1"/>
                          </a:solidFill>
                        </a:rPr>
                        <a:t>1,305,250</a:t>
                      </a:r>
                    </a:p>
                  </a:txBody>
                  <a:tcPr marT="45714" marB="45714"/>
                </a:tc>
                <a:extLst>
                  <a:ext uri="{0D108BD9-81ED-4DB2-BD59-A6C34878D82A}">
                    <a16:rowId xmlns:a16="http://schemas.microsoft.com/office/drawing/2014/main" xmlns="" val="10006"/>
                  </a:ext>
                </a:extLst>
              </a:tr>
            </a:tbl>
          </a:graphicData>
        </a:graphic>
      </p:graphicFrame>
      <p:graphicFrame>
        <p:nvGraphicFramePr>
          <p:cNvPr id="15" name="Table 14">
            <a:extLst>
              <a:ext uri="{FF2B5EF4-FFF2-40B4-BE49-F238E27FC236}">
                <a16:creationId xmlns:a16="http://schemas.microsoft.com/office/drawing/2014/main" xmlns="" id="{FB2013B4-5529-9649-BE88-48A636226856}"/>
              </a:ext>
            </a:extLst>
          </p:cNvPr>
          <p:cNvGraphicFramePr>
            <a:graphicFrameLocks noGrp="1"/>
          </p:cNvGraphicFramePr>
          <p:nvPr/>
        </p:nvGraphicFramePr>
        <p:xfrm>
          <a:off x="5867400" y="457200"/>
          <a:ext cx="2743200" cy="2571748"/>
        </p:xfrm>
        <a:graphic>
          <a:graphicData uri="http://schemas.openxmlformats.org/drawingml/2006/table">
            <a:tbl>
              <a:tblPr firstRow="1" bandRow="1">
                <a:tableStyleId>{7E9639D4-E3E2-4D34-9284-5A2195B3D0D7}</a:tableStyleId>
              </a:tblPr>
              <a:tblGrid>
                <a:gridCol w="1790700">
                  <a:extLst>
                    <a:ext uri="{9D8B030D-6E8A-4147-A177-3AD203B41FA5}">
                      <a16:colId xmlns:a16="http://schemas.microsoft.com/office/drawing/2014/main" xmlns="" val="20000"/>
                    </a:ext>
                  </a:extLst>
                </a:gridCol>
                <a:gridCol w="952500">
                  <a:extLst>
                    <a:ext uri="{9D8B030D-6E8A-4147-A177-3AD203B41FA5}">
                      <a16:colId xmlns:a16="http://schemas.microsoft.com/office/drawing/2014/main" xmlns="" val="20001"/>
                    </a:ext>
                  </a:extLst>
                </a:gridCol>
              </a:tblGrid>
              <a:tr h="381061">
                <a:tc>
                  <a:txBody>
                    <a:bodyPr/>
                    <a:lstStyle/>
                    <a:p>
                      <a:r>
                        <a:rPr lang="en-US" sz="1400" dirty="0">
                          <a:solidFill>
                            <a:schemeClr val="bg1"/>
                          </a:solidFill>
                        </a:rPr>
                        <a:t>Plants</a:t>
                      </a:r>
                    </a:p>
                  </a:txBody>
                  <a:tcPr marT="45738" marB="45738"/>
                </a:tc>
                <a:tc>
                  <a:txBody>
                    <a:bodyPr/>
                    <a:lstStyle/>
                    <a:p>
                      <a:r>
                        <a:rPr lang="en-US" sz="1400" dirty="0">
                          <a:solidFill>
                            <a:schemeClr val="bg1"/>
                          </a:solidFill>
                        </a:rPr>
                        <a:t>Species</a:t>
                      </a:r>
                    </a:p>
                  </a:txBody>
                  <a:tcPr marT="45738" marB="45738"/>
                </a:tc>
                <a:extLst>
                  <a:ext uri="{0D108BD9-81ED-4DB2-BD59-A6C34878D82A}">
                    <a16:rowId xmlns:a16="http://schemas.microsoft.com/office/drawing/2014/main" xmlns="" val="10000"/>
                  </a:ext>
                </a:extLst>
              </a:tr>
              <a:tr h="361593">
                <a:tc>
                  <a:txBody>
                    <a:bodyPr/>
                    <a:lstStyle/>
                    <a:p>
                      <a:r>
                        <a:rPr lang="en-US" sz="1400" dirty="0">
                          <a:solidFill>
                            <a:schemeClr val="tx1"/>
                          </a:solidFill>
                        </a:rPr>
                        <a:t>Angiosperms</a:t>
                      </a:r>
                    </a:p>
                  </a:txBody>
                  <a:tcPr marT="45738" marB="45738"/>
                </a:tc>
                <a:tc>
                  <a:txBody>
                    <a:bodyPr/>
                    <a:lstStyle/>
                    <a:p>
                      <a:r>
                        <a:rPr lang="en-US" sz="1400" dirty="0">
                          <a:solidFill>
                            <a:schemeClr val="tx1"/>
                          </a:solidFill>
                        </a:rPr>
                        <a:t>281,821</a:t>
                      </a:r>
                    </a:p>
                  </a:txBody>
                  <a:tcPr marT="45738" marB="45738"/>
                </a:tc>
                <a:extLst>
                  <a:ext uri="{0D108BD9-81ED-4DB2-BD59-A6C34878D82A}">
                    <a16:rowId xmlns:a16="http://schemas.microsoft.com/office/drawing/2014/main" xmlns="" val="10001"/>
                  </a:ext>
                </a:extLst>
              </a:tr>
              <a:tr h="361593">
                <a:tc>
                  <a:txBody>
                    <a:bodyPr/>
                    <a:lstStyle/>
                    <a:p>
                      <a:r>
                        <a:rPr lang="en-US" sz="1400" dirty="0">
                          <a:solidFill>
                            <a:schemeClr val="tx1"/>
                          </a:solidFill>
                        </a:rPr>
                        <a:t>Gymnosperms</a:t>
                      </a:r>
                    </a:p>
                  </a:txBody>
                  <a:tcPr marT="45738" marB="45738"/>
                </a:tc>
                <a:tc>
                  <a:txBody>
                    <a:bodyPr/>
                    <a:lstStyle/>
                    <a:p>
                      <a:r>
                        <a:rPr lang="en-US" sz="1400" dirty="0">
                          <a:solidFill>
                            <a:schemeClr val="tx1"/>
                          </a:solidFill>
                        </a:rPr>
                        <a:t>1,021</a:t>
                      </a:r>
                    </a:p>
                  </a:txBody>
                  <a:tcPr marT="45738" marB="45738"/>
                </a:tc>
                <a:extLst>
                  <a:ext uri="{0D108BD9-81ED-4DB2-BD59-A6C34878D82A}">
                    <a16:rowId xmlns:a16="http://schemas.microsoft.com/office/drawing/2014/main" xmlns="" val="10002"/>
                  </a:ext>
                </a:extLst>
              </a:tr>
              <a:tr h="361593">
                <a:tc>
                  <a:txBody>
                    <a:bodyPr/>
                    <a:lstStyle/>
                    <a:p>
                      <a:r>
                        <a:rPr lang="en-US" sz="1400" dirty="0">
                          <a:solidFill>
                            <a:schemeClr val="tx1"/>
                          </a:solidFill>
                        </a:rPr>
                        <a:t>Ferns</a:t>
                      </a:r>
                      <a:r>
                        <a:rPr lang="en-US" sz="1400" baseline="0" dirty="0">
                          <a:solidFill>
                            <a:schemeClr val="tx1"/>
                          </a:solidFill>
                        </a:rPr>
                        <a:t> and Allies</a:t>
                      </a:r>
                      <a:endParaRPr lang="en-US" sz="1400" dirty="0">
                        <a:solidFill>
                          <a:schemeClr val="tx1"/>
                        </a:solidFill>
                      </a:endParaRPr>
                    </a:p>
                  </a:txBody>
                  <a:tcPr marT="45738" marB="45738"/>
                </a:tc>
                <a:tc>
                  <a:txBody>
                    <a:bodyPr/>
                    <a:lstStyle/>
                    <a:p>
                      <a:r>
                        <a:rPr lang="en-US" sz="1400" dirty="0">
                          <a:solidFill>
                            <a:schemeClr val="tx1"/>
                          </a:solidFill>
                        </a:rPr>
                        <a:t>12,000</a:t>
                      </a:r>
                    </a:p>
                  </a:txBody>
                  <a:tcPr marT="45738" marB="45738"/>
                </a:tc>
                <a:extLst>
                  <a:ext uri="{0D108BD9-81ED-4DB2-BD59-A6C34878D82A}">
                    <a16:rowId xmlns:a16="http://schemas.microsoft.com/office/drawing/2014/main" xmlns="" val="10003"/>
                  </a:ext>
                </a:extLst>
              </a:tr>
              <a:tr h="361593">
                <a:tc>
                  <a:txBody>
                    <a:bodyPr/>
                    <a:lstStyle/>
                    <a:p>
                      <a:r>
                        <a:rPr lang="en-US" sz="1400" dirty="0">
                          <a:solidFill>
                            <a:schemeClr val="tx1"/>
                          </a:solidFill>
                        </a:rPr>
                        <a:t>Mosses</a:t>
                      </a:r>
                    </a:p>
                  </a:txBody>
                  <a:tcPr marT="45738" marB="45738"/>
                </a:tc>
                <a:tc>
                  <a:txBody>
                    <a:bodyPr/>
                    <a:lstStyle/>
                    <a:p>
                      <a:r>
                        <a:rPr lang="en-US" sz="1400" dirty="0">
                          <a:solidFill>
                            <a:schemeClr val="tx1"/>
                          </a:solidFill>
                        </a:rPr>
                        <a:t>16,236</a:t>
                      </a:r>
                    </a:p>
                  </a:txBody>
                  <a:tcPr marT="45738" marB="45738"/>
                </a:tc>
                <a:extLst>
                  <a:ext uri="{0D108BD9-81ED-4DB2-BD59-A6C34878D82A}">
                    <a16:rowId xmlns:a16="http://schemas.microsoft.com/office/drawing/2014/main" xmlns="" val="10004"/>
                  </a:ext>
                </a:extLst>
              </a:tr>
              <a:tr h="382722">
                <a:tc>
                  <a:txBody>
                    <a:bodyPr/>
                    <a:lstStyle/>
                    <a:p>
                      <a:r>
                        <a:rPr lang="en-US" sz="1400" dirty="0">
                          <a:solidFill>
                            <a:schemeClr val="tx1"/>
                          </a:solidFill>
                        </a:rPr>
                        <a:t>Green</a:t>
                      </a:r>
                      <a:r>
                        <a:rPr lang="en-US" sz="1400" baseline="0" dirty="0">
                          <a:solidFill>
                            <a:schemeClr val="tx1"/>
                          </a:solidFill>
                        </a:rPr>
                        <a:t> &amp; </a:t>
                      </a:r>
                      <a:r>
                        <a:rPr lang="en-US" sz="1400" dirty="0">
                          <a:solidFill>
                            <a:schemeClr val="tx1"/>
                          </a:solidFill>
                        </a:rPr>
                        <a:t>Red Algae</a:t>
                      </a:r>
                    </a:p>
                  </a:txBody>
                  <a:tcPr marT="45738" marB="45738"/>
                </a:tc>
                <a:tc>
                  <a:txBody>
                    <a:bodyPr/>
                    <a:lstStyle/>
                    <a:p>
                      <a:r>
                        <a:rPr lang="en-US" sz="1400" dirty="0">
                          <a:solidFill>
                            <a:schemeClr val="tx1"/>
                          </a:solidFill>
                        </a:rPr>
                        <a:t>10,134</a:t>
                      </a:r>
                    </a:p>
                  </a:txBody>
                  <a:tcPr marT="45738" marB="45738"/>
                </a:tc>
                <a:extLst>
                  <a:ext uri="{0D108BD9-81ED-4DB2-BD59-A6C34878D82A}">
                    <a16:rowId xmlns:a16="http://schemas.microsoft.com/office/drawing/2014/main" xmlns="" val="10005"/>
                  </a:ext>
                </a:extLst>
              </a:tr>
              <a:tr h="361593">
                <a:tc>
                  <a:txBody>
                    <a:bodyPr/>
                    <a:lstStyle/>
                    <a:p>
                      <a:r>
                        <a:rPr lang="en-US" sz="1400" dirty="0">
                          <a:solidFill>
                            <a:schemeClr val="tx1"/>
                          </a:solidFill>
                        </a:rPr>
                        <a:t>Total</a:t>
                      </a:r>
                    </a:p>
                  </a:txBody>
                  <a:tcPr marT="45738" marB="45738"/>
                </a:tc>
                <a:tc>
                  <a:txBody>
                    <a:bodyPr/>
                    <a:lstStyle/>
                    <a:p>
                      <a:r>
                        <a:rPr lang="en-US" sz="1400" dirty="0">
                          <a:solidFill>
                            <a:schemeClr val="tx1"/>
                          </a:solidFill>
                        </a:rPr>
                        <a:t>321,212</a:t>
                      </a:r>
                    </a:p>
                  </a:txBody>
                  <a:tcPr marT="45738" marB="45738"/>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5913743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2">
            <a:extLst>
              <a:ext uri="{FF2B5EF4-FFF2-40B4-BE49-F238E27FC236}">
                <a16:creationId xmlns:a16="http://schemas.microsoft.com/office/drawing/2014/main" xmlns="" id="{E8DA271C-D95B-B744-9C38-BD85E07CD732}"/>
              </a:ext>
            </a:extLst>
          </p:cNvPr>
          <p:cNvSpPr txBox="1">
            <a:spLocks noChangeArrowheads="1"/>
          </p:cNvSpPr>
          <p:nvPr/>
        </p:nvSpPr>
        <p:spPr bwMode="auto">
          <a:xfrm>
            <a:off x="63500" y="5410200"/>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800" dirty="0">
                <a:solidFill>
                  <a:schemeClr val="accent1"/>
                </a:solidFill>
                <a:latin typeface="Arial" panose="020B0604020202020204" pitchFamily="34" charset="0"/>
              </a:rPr>
              <a:t>Problem 2:  Lack of agreement on what is a </a:t>
            </a:r>
            <a:r>
              <a:rPr lang="ja-JP" altLang="en-US" sz="2800">
                <a:solidFill>
                  <a:schemeClr val="accent1"/>
                </a:solidFill>
                <a:latin typeface="Arial" panose="020B0604020202020204" pitchFamily="34" charset="0"/>
              </a:rPr>
              <a:t>“</a:t>
            </a:r>
            <a:r>
              <a:rPr lang="en-US" altLang="ja-JP" sz="2800" dirty="0">
                <a:solidFill>
                  <a:schemeClr val="accent1"/>
                </a:solidFill>
                <a:latin typeface="Arial" panose="020B0604020202020204" pitchFamily="34" charset="0"/>
              </a:rPr>
              <a:t>species.</a:t>
            </a:r>
            <a:r>
              <a:rPr lang="en-US" altLang="en-US" sz="2800" dirty="0">
                <a:solidFill>
                  <a:schemeClr val="accent1"/>
                </a:solidFill>
                <a:latin typeface="Arial" panose="020B0604020202020204" pitchFamily="34" charset="0"/>
              </a:rPr>
              <a:t>”</a:t>
            </a:r>
            <a:r>
              <a:rPr lang="en-US" altLang="ja-JP" sz="2800" dirty="0">
                <a:solidFill>
                  <a:schemeClr val="accent1"/>
                </a:solidFill>
                <a:latin typeface="Arial" panose="020B0604020202020204" pitchFamily="34" charset="0"/>
              </a:rPr>
              <a:t>  </a:t>
            </a:r>
            <a:endParaRPr lang="en-US" altLang="en-US" sz="2800" dirty="0">
              <a:solidFill>
                <a:schemeClr val="accent1"/>
              </a:solidFill>
              <a:latin typeface="Arial" panose="020B0604020202020204" pitchFamily="34" charset="0"/>
            </a:endParaRPr>
          </a:p>
        </p:txBody>
      </p:sp>
      <p:pic>
        <p:nvPicPr>
          <p:cNvPr id="22530" name="Picture 4">
            <a:extLst>
              <a:ext uri="{FF2B5EF4-FFF2-40B4-BE49-F238E27FC236}">
                <a16:creationId xmlns:a16="http://schemas.microsoft.com/office/drawing/2014/main" xmlns="" id="{AE72E181-C181-C742-9C12-B2BABD2F7D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0" y="76200"/>
            <a:ext cx="5283200"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6474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a:extLst>
              <a:ext uri="{FF2B5EF4-FFF2-40B4-BE49-F238E27FC236}">
                <a16:creationId xmlns:a16="http://schemas.microsoft.com/office/drawing/2014/main" xmlns="" id="{670A045F-56DE-074E-A68C-2A573425339C}"/>
              </a:ext>
            </a:extLst>
          </p:cNvPr>
          <p:cNvSpPr txBox="1">
            <a:spLocks noChangeArrowheads="1"/>
          </p:cNvSpPr>
          <p:nvPr/>
        </p:nvSpPr>
        <p:spPr bwMode="auto">
          <a:xfrm>
            <a:off x="381000" y="762000"/>
            <a:ext cx="8305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3600" dirty="0">
                <a:solidFill>
                  <a:schemeClr val="accent1"/>
                </a:solidFill>
                <a:latin typeface="Calibri" panose="020F0502020204030204" pitchFamily="34" charset="0"/>
              </a:rPr>
              <a:t>Cryptic Species</a:t>
            </a:r>
          </a:p>
          <a:p>
            <a:pPr algn="ctr" eaLnBrk="1" hangingPunct="1">
              <a:spcBef>
                <a:spcPct val="0"/>
              </a:spcBef>
              <a:buClrTx/>
              <a:buSzTx/>
              <a:buFontTx/>
              <a:buNone/>
            </a:pPr>
            <a:r>
              <a:rPr lang="en-US" altLang="en-US" sz="2400" dirty="0">
                <a:solidFill>
                  <a:schemeClr val="accent1"/>
                </a:solidFill>
                <a:latin typeface="Calibri" panose="020F0502020204030204" pitchFamily="34" charset="0"/>
              </a:rPr>
              <a:t>Skipper butterfly: </a:t>
            </a:r>
            <a:r>
              <a:rPr lang="en-US" altLang="en-US" sz="2400" i="1" dirty="0" err="1">
                <a:solidFill>
                  <a:schemeClr val="accent1"/>
                </a:solidFill>
                <a:latin typeface="Calibri" panose="020F0502020204030204" pitchFamily="34" charset="0"/>
              </a:rPr>
              <a:t>Astraptes</a:t>
            </a:r>
            <a:r>
              <a:rPr lang="en-US" altLang="en-US" sz="2400" i="1" dirty="0">
                <a:solidFill>
                  <a:schemeClr val="accent1"/>
                </a:solidFill>
                <a:latin typeface="Calibri" panose="020F0502020204030204" pitchFamily="34" charset="0"/>
              </a:rPr>
              <a:t> </a:t>
            </a:r>
            <a:r>
              <a:rPr lang="en-US" altLang="en-US" sz="2400" i="1" dirty="0" err="1">
                <a:solidFill>
                  <a:schemeClr val="accent1"/>
                </a:solidFill>
                <a:latin typeface="Calibri" panose="020F0502020204030204" pitchFamily="34" charset="0"/>
              </a:rPr>
              <a:t>fulgerator</a:t>
            </a:r>
            <a:endParaRPr lang="en-US" altLang="en-US" sz="2400" i="1" dirty="0">
              <a:solidFill>
                <a:schemeClr val="accent1"/>
              </a:solidFill>
              <a:latin typeface="Calibri" panose="020F0502020204030204" pitchFamily="34" charset="0"/>
            </a:endParaRPr>
          </a:p>
        </p:txBody>
      </p:sp>
      <p:pic>
        <p:nvPicPr>
          <p:cNvPr id="23554" name="Picture 2">
            <a:extLst>
              <a:ext uri="{FF2B5EF4-FFF2-40B4-BE49-F238E27FC236}">
                <a16:creationId xmlns:a16="http://schemas.microsoft.com/office/drawing/2014/main" xmlns="" id="{EEC95B58-C0CD-924D-8565-AEA4169D1CE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2286000"/>
            <a:ext cx="9144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3">
            <a:extLst>
              <a:ext uri="{FF2B5EF4-FFF2-40B4-BE49-F238E27FC236}">
                <a16:creationId xmlns:a16="http://schemas.microsoft.com/office/drawing/2014/main" xmlns="" id="{DD75BD43-EF32-D441-AFB4-9CDF3F3D3E1C}"/>
              </a:ext>
            </a:extLst>
          </p:cNvPr>
          <p:cNvSpPr txBox="1">
            <a:spLocks noChangeArrowheads="1"/>
          </p:cNvSpPr>
          <p:nvPr/>
        </p:nvSpPr>
        <p:spPr bwMode="auto">
          <a:xfrm>
            <a:off x="3581400" y="5229225"/>
            <a:ext cx="2339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Arial" panose="020B0604020202020204" pitchFamily="34" charset="0"/>
              </a:rPr>
              <a:t>1775: 1 species</a:t>
            </a:r>
          </a:p>
        </p:txBody>
      </p:sp>
    </p:spTree>
    <p:extLst>
      <p:ext uri="{BB962C8B-B14F-4D97-AF65-F5344CB8AC3E}">
        <p14:creationId xmlns:p14="http://schemas.microsoft.com/office/powerpoint/2010/main" val="1638373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a:extLst>
              <a:ext uri="{FF2B5EF4-FFF2-40B4-BE49-F238E27FC236}">
                <a16:creationId xmlns:a16="http://schemas.microsoft.com/office/drawing/2014/main" xmlns="" id="{0E693E20-B1D1-2841-BA5D-304C3C0A86F6}"/>
              </a:ext>
            </a:extLst>
          </p:cNvPr>
          <p:cNvSpPr txBox="1">
            <a:spLocks noChangeArrowheads="1"/>
          </p:cNvSpPr>
          <p:nvPr/>
        </p:nvSpPr>
        <p:spPr bwMode="auto">
          <a:xfrm>
            <a:off x="152400" y="654050"/>
            <a:ext cx="6096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3600" dirty="0" err="1">
                <a:solidFill>
                  <a:schemeClr val="accent1"/>
                </a:solidFill>
                <a:latin typeface="Calibri" panose="020F0502020204030204" pitchFamily="34" charset="0"/>
              </a:rPr>
              <a:t>Crytpic</a:t>
            </a:r>
            <a:r>
              <a:rPr lang="en-US" altLang="en-US" sz="3600" dirty="0">
                <a:solidFill>
                  <a:schemeClr val="accent1"/>
                </a:solidFill>
                <a:latin typeface="Calibri" panose="020F0502020204030204" pitchFamily="34" charset="0"/>
              </a:rPr>
              <a:t> Species</a:t>
            </a:r>
          </a:p>
          <a:p>
            <a:pPr eaLnBrk="1" hangingPunct="1">
              <a:spcBef>
                <a:spcPct val="0"/>
              </a:spcBef>
              <a:buClrTx/>
              <a:buSzTx/>
              <a:buFontTx/>
              <a:buNone/>
            </a:pPr>
            <a:r>
              <a:rPr lang="en-US" altLang="en-US" sz="2400" dirty="0">
                <a:solidFill>
                  <a:schemeClr val="accent1"/>
                </a:solidFill>
                <a:latin typeface="Calibri" panose="020F0502020204030204" pitchFamily="34" charset="0"/>
              </a:rPr>
              <a:t>Skipper butterfly: </a:t>
            </a:r>
            <a:r>
              <a:rPr lang="en-US" altLang="en-US" sz="2400" i="1" dirty="0" err="1">
                <a:solidFill>
                  <a:schemeClr val="accent1"/>
                </a:solidFill>
                <a:latin typeface="Calibri" panose="020F0502020204030204" pitchFamily="34" charset="0"/>
              </a:rPr>
              <a:t>Astraptes</a:t>
            </a:r>
            <a:endParaRPr lang="en-US" altLang="en-US" sz="2400" i="1" dirty="0">
              <a:solidFill>
                <a:schemeClr val="accent1"/>
              </a:solidFill>
              <a:latin typeface="Calibri" panose="020F0502020204030204" pitchFamily="34" charset="0"/>
            </a:endParaRPr>
          </a:p>
        </p:txBody>
      </p:sp>
      <p:sp>
        <p:nvSpPr>
          <p:cNvPr id="24578" name="TextBox 3">
            <a:extLst>
              <a:ext uri="{FF2B5EF4-FFF2-40B4-BE49-F238E27FC236}">
                <a16:creationId xmlns:a16="http://schemas.microsoft.com/office/drawing/2014/main" xmlns="" id="{0EAD5B55-084E-2C4C-9870-E86BD905C56F}"/>
              </a:ext>
            </a:extLst>
          </p:cNvPr>
          <p:cNvSpPr txBox="1">
            <a:spLocks noChangeArrowheads="1"/>
          </p:cNvSpPr>
          <p:nvPr/>
        </p:nvSpPr>
        <p:spPr bwMode="auto">
          <a:xfrm>
            <a:off x="1219200" y="3376443"/>
            <a:ext cx="1813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dirty="0">
                <a:solidFill>
                  <a:schemeClr val="tx1"/>
                </a:solidFill>
                <a:latin typeface="+mn-lt"/>
              </a:rPr>
              <a:t>2004: 10 species!</a:t>
            </a:r>
          </a:p>
        </p:txBody>
      </p:sp>
      <p:pic>
        <p:nvPicPr>
          <p:cNvPr id="24579" name="Picture 3">
            <a:extLst>
              <a:ext uri="{FF2B5EF4-FFF2-40B4-BE49-F238E27FC236}">
                <a16:creationId xmlns:a16="http://schemas.microsoft.com/office/drawing/2014/main" xmlns="" id="{9FBDD776-BE8F-A748-ABA2-7149CD097F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8938" y="609600"/>
            <a:ext cx="4556125"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597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a:extLst>
              <a:ext uri="{FF2B5EF4-FFF2-40B4-BE49-F238E27FC236}">
                <a16:creationId xmlns:a16="http://schemas.microsoft.com/office/drawing/2014/main" xmlns="" id="{16F04931-4F05-5B49-96FC-5466B5286A48}"/>
              </a:ext>
            </a:extLst>
          </p:cNvPr>
          <p:cNvSpPr>
            <a:spLocks noChangeArrowheads="1"/>
          </p:cNvSpPr>
          <p:nvPr/>
        </p:nvSpPr>
        <p:spPr bwMode="auto">
          <a:xfrm>
            <a:off x="4343400" y="838200"/>
            <a:ext cx="480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2000">
                <a:solidFill>
                  <a:schemeClr val="tx1"/>
                </a:solidFill>
                <a:latin typeface="Arial" panose="020B0604020202020204" pitchFamily="34" charset="0"/>
              </a:rPr>
              <a:t>Citation impact in genetics and genomics</a:t>
            </a:r>
          </a:p>
        </p:txBody>
      </p:sp>
      <p:graphicFrame>
        <p:nvGraphicFramePr>
          <p:cNvPr id="26689" name="Group 65">
            <a:extLst>
              <a:ext uri="{FF2B5EF4-FFF2-40B4-BE49-F238E27FC236}">
                <a16:creationId xmlns:a16="http://schemas.microsoft.com/office/drawing/2014/main" xmlns="" id="{5BF0533E-6A67-E94B-A151-77F507770B3C}"/>
              </a:ext>
            </a:extLst>
          </p:cNvPr>
          <p:cNvGraphicFramePr>
            <a:graphicFrameLocks noGrp="1"/>
          </p:cNvGraphicFramePr>
          <p:nvPr/>
        </p:nvGraphicFramePr>
        <p:xfrm>
          <a:off x="441325" y="1447800"/>
          <a:ext cx="8378825" cy="4846641"/>
        </p:xfrm>
        <a:graphic>
          <a:graphicData uri="http://schemas.openxmlformats.org/drawingml/2006/table">
            <a:tbl>
              <a:tblPr/>
              <a:tblGrid>
                <a:gridCol w="773113">
                  <a:extLst>
                    <a:ext uri="{9D8B030D-6E8A-4147-A177-3AD203B41FA5}">
                      <a16:colId xmlns:a16="http://schemas.microsoft.com/office/drawing/2014/main" xmlns="" val="20000"/>
                    </a:ext>
                  </a:extLst>
                </a:gridCol>
                <a:gridCol w="5341937">
                  <a:extLst>
                    <a:ext uri="{9D8B030D-6E8A-4147-A177-3AD203B41FA5}">
                      <a16:colId xmlns:a16="http://schemas.microsoft.com/office/drawing/2014/main" xmlns="" val="20001"/>
                    </a:ext>
                  </a:extLst>
                </a:gridCol>
                <a:gridCol w="2263775">
                  <a:extLst>
                    <a:ext uri="{9D8B030D-6E8A-4147-A177-3AD203B41FA5}">
                      <a16:colId xmlns:a16="http://schemas.microsoft.com/office/drawing/2014/main" xmlns="" val="20002"/>
                    </a:ext>
                  </a:extLst>
                </a:gridCol>
              </a:tblGrid>
              <a:tr h="70104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FFFFFF"/>
                        </a:solidFill>
                        <a:effectLst/>
                        <a:latin typeface="+mn-lt"/>
                        <a:ea typeface="MS PGothic" charset="0"/>
                        <a:cs typeface="Adobe Gothic Std B" charset="0"/>
                      </a:endParaRPr>
                    </a:p>
                  </a:txBody>
                  <a:tcPr marL="91434" marR="91434"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FFFF"/>
                          </a:solidFill>
                          <a:effectLst/>
                          <a:latin typeface="+mn-lt"/>
                          <a:ea typeface="MS PGothic" charset="0"/>
                          <a:cs typeface="Adobe Gothic Std B" charset="0"/>
                        </a:rPr>
                        <a:t>Institution</a:t>
                      </a:r>
                    </a:p>
                  </a:txBody>
                  <a:tcPr marL="91434" marR="91434"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mn-lt"/>
                          <a:ea typeface="MS PGothic" charset="0"/>
                          <a:cs typeface="Adobe Gothic Std B" charset="0"/>
                        </a:rPr>
                        <a:t>Citations per Paper</a:t>
                      </a:r>
                    </a:p>
                  </a:txBody>
                  <a:tcPr marL="91434" marR="91434"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4571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  1</a:t>
                      </a:r>
                    </a:p>
                  </a:txBody>
                  <a:tcPr marL="91434" marR="91434"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n-lt"/>
                          <a:ea typeface="MS PGothic" charset="0"/>
                          <a:cs typeface="Adobe Gothic Std B" charset="0"/>
                        </a:rPr>
                        <a:t>Cold Spring Harbor Laboratory </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69.52</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1"/>
                  </a:ext>
                </a:extLst>
              </a:tr>
              <a:tr h="401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  2</a:t>
                      </a:r>
                    </a:p>
                  </a:txBody>
                  <a:tcPr marL="91434" marR="91434"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n-lt"/>
                          <a:ea typeface="MS PGothic" charset="0"/>
                          <a:cs typeface="Adobe Gothic Std B" charset="0"/>
                        </a:rPr>
                        <a:t>Broad Institute</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69.34</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2"/>
                  </a:ext>
                </a:extLst>
              </a:tr>
              <a:tr h="401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  3</a:t>
                      </a:r>
                    </a:p>
                  </a:txBody>
                  <a:tcPr marL="91434" marR="91434"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n-lt"/>
                          <a:ea typeface="MS PGothic" charset="0"/>
                          <a:cs typeface="Adobe Gothic Std B" charset="0"/>
                        </a:rPr>
                        <a:t>Howard Hughes Medical Institute </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59.00</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3"/>
                  </a:ext>
                </a:extLst>
              </a:tr>
              <a:tr h="40638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  4</a:t>
                      </a:r>
                    </a:p>
                  </a:txBody>
                  <a:tcPr marL="91434" marR="91434"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n-lt"/>
                          <a:ea typeface="MS PGothic" charset="0"/>
                          <a:cs typeface="Adobe Gothic Std B" charset="0"/>
                        </a:rPr>
                        <a:t>Wellcome Trust Sanger Institute</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56.80</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4"/>
                  </a:ext>
                </a:extLst>
              </a:tr>
              <a:tr h="401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  5</a:t>
                      </a:r>
                    </a:p>
                  </a:txBody>
                  <a:tcPr marL="91434" marR="91434"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n-lt"/>
                          <a:ea typeface="MS PGothic" charset="0"/>
                          <a:cs typeface="Adobe Gothic Std B" charset="0"/>
                        </a:rPr>
                        <a:t>Salk Institute</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n-lt"/>
                          <a:ea typeface="MS PGothic" charset="0"/>
                          <a:cs typeface="Adobe Gothic Std B" charset="0"/>
                        </a:rPr>
                        <a:t>52.46</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5"/>
                  </a:ext>
                </a:extLst>
              </a:tr>
              <a:tr h="401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  6</a:t>
                      </a:r>
                    </a:p>
                  </a:txBody>
                  <a:tcPr marL="91434" marR="91434"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n-lt"/>
                          <a:ea typeface="MS PGothic" charset="0"/>
                          <a:cs typeface="Adobe Gothic Std B" charset="0"/>
                        </a:rPr>
                        <a:t>Dana-Farber Cancer Institute</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45.76</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6"/>
                  </a:ext>
                </a:extLst>
              </a:tr>
              <a:tr h="401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  7</a:t>
                      </a:r>
                    </a:p>
                  </a:txBody>
                  <a:tcPr marL="91434" marR="91434"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n-lt"/>
                          <a:ea typeface="MS PGothic" charset="0"/>
                          <a:cs typeface="Adobe Gothic Std B" charset="0"/>
                        </a:rPr>
                        <a:t>European Molecular Biological Laboratory</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n-lt"/>
                          <a:ea typeface="MS PGothic" charset="0"/>
                          <a:cs typeface="Adobe Gothic Std B" charset="0"/>
                        </a:rPr>
                        <a:t>45.60</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7"/>
                  </a:ext>
                </a:extLst>
              </a:tr>
              <a:tr h="401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  8</a:t>
                      </a:r>
                    </a:p>
                  </a:txBody>
                  <a:tcPr marL="91434" marR="91434"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n-lt"/>
                          <a:ea typeface="MS PGothic" charset="0"/>
                          <a:cs typeface="Adobe Gothic Std B" charset="0"/>
                        </a:rPr>
                        <a:t>Rockefeller University </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45.50</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8"/>
                  </a:ext>
                </a:extLst>
              </a:tr>
              <a:tr h="401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  9</a:t>
                      </a:r>
                    </a:p>
                  </a:txBody>
                  <a:tcPr marL="91434" marR="91434"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n-lt"/>
                          <a:ea typeface="MS PGothic" charset="0"/>
                          <a:cs typeface="Adobe Gothic Std B" charset="0"/>
                        </a:rPr>
                        <a:t>Harvard University Medical Affiliates</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n-lt"/>
                          <a:ea typeface="MS PGothic" charset="0"/>
                          <a:cs typeface="Adobe Gothic Std B" charset="0"/>
                        </a:rPr>
                        <a:t>44.91</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9"/>
                  </a:ext>
                </a:extLst>
              </a:tr>
              <a:tr h="4682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n-lt"/>
                          <a:ea typeface="MS PGothic" charset="0"/>
                          <a:cs typeface="Adobe Gothic Std B" charset="0"/>
                        </a:rPr>
                        <a:t>10</a:t>
                      </a:r>
                    </a:p>
                  </a:txBody>
                  <a:tcPr marL="91434" marR="91434"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mn-lt"/>
                          <a:ea typeface="MS PGothic" charset="0"/>
                          <a:cs typeface="Adobe Gothic Std B" charset="0"/>
                        </a:rPr>
                        <a:t>MRC Laboratory of Molecular Biology</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mn-lt"/>
                          <a:ea typeface="MS PGothic" charset="0"/>
                          <a:cs typeface="Adobe Gothic Std B" charset="0"/>
                        </a:rPr>
                        <a:t>44.50</a:t>
                      </a:r>
                    </a:p>
                  </a:txBody>
                  <a:tcPr marL="9327" marR="9327" marT="9329" marB="93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10"/>
                  </a:ext>
                </a:extLst>
              </a:tr>
            </a:tbl>
          </a:graphicData>
        </a:graphic>
      </p:graphicFrame>
      <p:sp>
        <p:nvSpPr>
          <p:cNvPr id="9" name="Oval 8">
            <a:extLst>
              <a:ext uri="{FF2B5EF4-FFF2-40B4-BE49-F238E27FC236}">
                <a16:creationId xmlns:a16="http://schemas.microsoft.com/office/drawing/2014/main" xmlns="" id="{CF0CE289-49A7-7843-B7FB-0B7C84BAC76E}"/>
              </a:ext>
            </a:extLst>
          </p:cNvPr>
          <p:cNvSpPr>
            <a:spLocks noChangeArrowheads="1"/>
          </p:cNvSpPr>
          <p:nvPr/>
        </p:nvSpPr>
        <p:spPr bwMode="auto">
          <a:xfrm>
            <a:off x="128588" y="1905000"/>
            <a:ext cx="8766175" cy="762000"/>
          </a:xfrm>
          <a:prstGeom prst="ellipse">
            <a:avLst/>
          </a:prstGeom>
          <a:noFill/>
          <a:ln w="9525">
            <a:solidFill>
              <a:srgbClr val="FF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91429" tIns="45715" rIns="91429" bIns="45715" anchor="ctr"/>
          <a:lstStyle/>
          <a:p>
            <a:pPr algn="ctr" eaLnBrk="1" hangingPunct="1">
              <a:defRPr/>
            </a:pPr>
            <a:endParaRPr lang="en-US">
              <a:solidFill>
                <a:srgbClr val="FFFFFF"/>
              </a:solidFill>
              <a:latin typeface="Adobe Gothic Std B" charset="0"/>
              <a:ea typeface="ＭＳ Ｐゴシック" charset="0"/>
              <a:cs typeface="Adobe Gothic Std B" charset="0"/>
            </a:endParaRPr>
          </a:p>
        </p:txBody>
      </p:sp>
      <p:pic>
        <p:nvPicPr>
          <p:cNvPr id="18485" name="Picture 10">
            <a:extLst>
              <a:ext uri="{FF2B5EF4-FFF2-40B4-BE49-F238E27FC236}">
                <a16:creationId xmlns:a16="http://schemas.microsoft.com/office/drawing/2014/main" xmlns="" id="{CA232CBA-BF37-7F4F-A7C0-B036A1D174D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685800"/>
            <a:ext cx="29098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6" name="TextBox 1">
            <a:extLst>
              <a:ext uri="{FF2B5EF4-FFF2-40B4-BE49-F238E27FC236}">
                <a16:creationId xmlns:a16="http://schemas.microsoft.com/office/drawing/2014/main" xmlns="" id="{81D97C63-F338-C148-BDAE-60CF498C9D1F}"/>
              </a:ext>
            </a:extLst>
          </p:cNvPr>
          <p:cNvSpPr txBox="1">
            <a:spLocks noChangeArrowheads="1"/>
          </p:cNvSpPr>
          <p:nvPr/>
        </p:nvSpPr>
        <p:spPr bwMode="auto">
          <a:xfrm>
            <a:off x="0" y="152400"/>
            <a:ext cx="9144000"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3600" dirty="0">
                <a:solidFill>
                  <a:srgbClr val="055C6B"/>
                </a:solidFill>
                <a:latin typeface="Calibri" panose="020F0502020204030204" pitchFamily="34" charset="0"/>
              </a:rPr>
              <a:t>Impactful Science</a:t>
            </a:r>
          </a:p>
          <a:p>
            <a:pPr eaLnBrk="1" hangingPunct="1">
              <a:spcBef>
                <a:spcPct val="0"/>
              </a:spcBef>
              <a:buClrTx/>
              <a:buSzTx/>
              <a:buFontTx/>
              <a:buNone/>
            </a:pPr>
            <a:endParaRPr lang="en-US" altLang="en-US" sz="1800" dirty="0">
              <a:solidFill>
                <a:schemeClr val="tx1"/>
              </a:solidFill>
              <a:latin typeface="Adobe Gothic Std B" panose="020B0800000000000000" pitchFamily="34" charset="-128"/>
            </a:endParaRPr>
          </a:p>
        </p:txBody>
      </p:sp>
      <p:sp>
        <p:nvSpPr>
          <p:cNvPr id="18487" name="Slide Number Placeholder 2">
            <a:extLst>
              <a:ext uri="{FF2B5EF4-FFF2-40B4-BE49-F238E27FC236}">
                <a16:creationId xmlns:a16="http://schemas.microsoft.com/office/drawing/2014/main" xmlns="" id="{E27B5F22-0617-FF42-A19E-F7C3C62125BD}"/>
              </a:ext>
            </a:extLst>
          </p:cNvPr>
          <p:cNvSpPr txBox="1">
            <a:spLocks/>
          </p:cNvSpPr>
          <p:nvPr/>
        </p:nvSpPr>
        <p:spPr bwMode="auto">
          <a:xfrm>
            <a:off x="8374063" y="6473825"/>
            <a:ext cx="41275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endParaRPr lang="en-US" altLang="en-US" sz="1400">
              <a:solidFill>
                <a:schemeClr val="tx1"/>
              </a:solidFill>
              <a:latin typeface="Adobe Gothic Std B" panose="020B0800000000000000" pitchFamily="34" charset="-128"/>
            </a:endParaRPr>
          </a:p>
        </p:txBody>
      </p:sp>
    </p:spTree>
    <p:extLst>
      <p:ext uri="{BB962C8B-B14F-4D97-AF65-F5344CB8AC3E}">
        <p14:creationId xmlns:p14="http://schemas.microsoft.com/office/powerpoint/2010/main" val="731751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2">
            <a:extLst>
              <a:ext uri="{FF2B5EF4-FFF2-40B4-BE49-F238E27FC236}">
                <a16:creationId xmlns:a16="http://schemas.microsoft.com/office/drawing/2014/main" xmlns="" id="{87D8226D-2192-7B44-80CB-A389C8A65C75}"/>
              </a:ext>
            </a:extLst>
          </p:cNvPr>
          <p:cNvSpPr txBox="1">
            <a:spLocks noChangeArrowheads="1"/>
          </p:cNvSpPr>
          <p:nvPr/>
        </p:nvSpPr>
        <p:spPr bwMode="auto">
          <a:xfrm>
            <a:off x="533400" y="5410200"/>
            <a:ext cx="7848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800" dirty="0">
                <a:solidFill>
                  <a:schemeClr val="accent1"/>
                </a:solidFill>
                <a:latin typeface="Calibri" panose="020F0502020204030204" pitchFamily="34" charset="0"/>
              </a:rPr>
              <a:t>Problem 3:  Classical taxonomic methods cannot</a:t>
            </a:r>
            <a:br>
              <a:rPr lang="en-US" altLang="en-US" sz="2800" dirty="0">
                <a:solidFill>
                  <a:schemeClr val="accent1"/>
                </a:solidFill>
                <a:latin typeface="Calibri" panose="020F0502020204030204" pitchFamily="34" charset="0"/>
              </a:rPr>
            </a:br>
            <a:r>
              <a:rPr lang="en-US" altLang="en-US" sz="2800" dirty="0">
                <a:solidFill>
                  <a:schemeClr val="accent1"/>
                </a:solidFill>
                <a:latin typeface="Calibri" panose="020F0502020204030204" pitchFamily="34" charset="0"/>
              </a:rPr>
              <a:t>capture vanishing biodiversity.  </a:t>
            </a:r>
          </a:p>
        </p:txBody>
      </p:sp>
      <p:pic>
        <p:nvPicPr>
          <p:cNvPr id="25602" name="Picture 4">
            <a:extLst>
              <a:ext uri="{FF2B5EF4-FFF2-40B4-BE49-F238E27FC236}">
                <a16:creationId xmlns:a16="http://schemas.microsoft.com/office/drawing/2014/main" xmlns="" id="{BB5D4E87-E8A8-9E45-BFC3-77347AC2A4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0" y="76200"/>
            <a:ext cx="5283200"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777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1">
            <a:extLst>
              <a:ext uri="{FF2B5EF4-FFF2-40B4-BE49-F238E27FC236}">
                <a16:creationId xmlns:a16="http://schemas.microsoft.com/office/drawing/2014/main" xmlns="" id="{2E246B78-57D5-B345-95AE-DDF028F42436}"/>
              </a:ext>
            </a:extLst>
          </p:cNvPr>
          <p:cNvSpPr txBox="1">
            <a:spLocks noChangeArrowheads="1"/>
          </p:cNvSpPr>
          <p:nvPr/>
        </p:nvSpPr>
        <p:spPr bwMode="auto">
          <a:xfrm>
            <a:off x="2057400" y="1295400"/>
            <a:ext cx="6096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just" eaLnBrk="1" hangingPunct="1">
              <a:spcBef>
                <a:spcPct val="0"/>
              </a:spcBef>
              <a:buClrTx/>
              <a:buSzTx/>
              <a:buFontTx/>
              <a:buNone/>
            </a:pPr>
            <a:r>
              <a:rPr lang="en-US" altLang="en-US" sz="1100">
                <a:solidFill>
                  <a:schemeClr val="tx1"/>
                </a:solidFill>
                <a:latin typeface="Calibri" panose="020F0502020204030204" pitchFamily="34" charset="0"/>
              </a:rPr>
              <a:t>Leaves </a:t>
            </a:r>
            <a:r>
              <a:rPr lang="en-US" altLang="en-US" sz="1100" u="sng">
                <a:solidFill>
                  <a:schemeClr val="tx1"/>
                </a:solidFill>
                <a:latin typeface="Calibri" panose="020F0502020204030204" pitchFamily="34" charset="0"/>
              </a:rPr>
              <a:t>alternate proximally</a:t>
            </a:r>
            <a:r>
              <a:rPr lang="en-US" altLang="en-US" sz="1100">
                <a:solidFill>
                  <a:schemeClr val="tx1"/>
                </a:solidFill>
                <a:latin typeface="Calibri" panose="020F0502020204030204" pitchFamily="34" charset="0"/>
              </a:rPr>
              <a:t>, opposite and ultimately </a:t>
            </a:r>
            <a:r>
              <a:rPr lang="en-US" altLang="en-US" sz="1100" u="sng">
                <a:solidFill>
                  <a:schemeClr val="tx1"/>
                </a:solidFill>
                <a:latin typeface="Calibri" panose="020F0502020204030204" pitchFamily="34" charset="0"/>
              </a:rPr>
              <a:t>decussate distally</a:t>
            </a:r>
            <a:r>
              <a:rPr lang="en-US" altLang="en-US" sz="1100">
                <a:solidFill>
                  <a:schemeClr val="tx1"/>
                </a:solidFill>
                <a:latin typeface="Calibri" panose="020F0502020204030204" pitchFamily="34" charset="0"/>
              </a:rPr>
              <a:t>, 6–16 × 4–13 cm; </a:t>
            </a:r>
            <a:r>
              <a:rPr lang="en-US" altLang="en-US" sz="1100" u="sng">
                <a:solidFill>
                  <a:schemeClr val="tx1"/>
                </a:solidFill>
                <a:latin typeface="Calibri" panose="020F0502020204030204" pitchFamily="34" charset="0"/>
              </a:rPr>
              <a:t>petiole</a:t>
            </a:r>
            <a:r>
              <a:rPr lang="en-US" altLang="en-US" sz="1100">
                <a:solidFill>
                  <a:schemeClr val="tx1"/>
                </a:solidFill>
                <a:latin typeface="Calibri" panose="020F0502020204030204" pitchFamily="34" charset="0"/>
              </a:rPr>
              <a:t> ca. as long as blade, </a:t>
            </a:r>
            <a:r>
              <a:rPr lang="en-US" altLang="en-US" sz="1100" u="sng">
                <a:solidFill>
                  <a:schemeClr val="tx1"/>
                </a:solidFill>
                <a:latin typeface="Calibri" panose="020F0502020204030204" pitchFamily="34" charset="0"/>
              </a:rPr>
              <a:t>winged</a:t>
            </a:r>
            <a:r>
              <a:rPr lang="en-US" altLang="en-US" sz="1100">
                <a:solidFill>
                  <a:schemeClr val="tx1"/>
                </a:solidFill>
                <a:latin typeface="Calibri" panose="020F0502020204030204" pitchFamily="34" charset="0"/>
              </a:rPr>
              <a:t>, base clasping, </a:t>
            </a:r>
            <a:r>
              <a:rPr lang="en-US" altLang="en-US" sz="1100" u="sng">
                <a:solidFill>
                  <a:schemeClr val="tx1"/>
                </a:solidFill>
                <a:latin typeface="Calibri" panose="020F0502020204030204" pitchFamily="34" charset="0"/>
              </a:rPr>
              <a:t>basal lobes stipulate</a:t>
            </a:r>
            <a:r>
              <a:rPr lang="en-US" altLang="en-US" sz="1100">
                <a:solidFill>
                  <a:schemeClr val="tx1"/>
                </a:solidFill>
                <a:latin typeface="Calibri" panose="020F0502020204030204" pitchFamily="34" charset="0"/>
              </a:rPr>
              <a:t>, growing as extensions of wings, less than </a:t>
            </a:r>
          </a:p>
          <a:p>
            <a:pPr algn="just" eaLnBrk="1" hangingPunct="1">
              <a:spcBef>
                <a:spcPct val="0"/>
              </a:spcBef>
              <a:buClrTx/>
              <a:buSzTx/>
              <a:buFontTx/>
              <a:buNone/>
            </a:pPr>
            <a:r>
              <a:rPr lang="en-US" altLang="en-US" sz="1100">
                <a:solidFill>
                  <a:schemeClr val="tx1"/>
                </a:solidFill>
                <a:latin typeface="Calibri" panose="020F0502020204030204" pitchFamily="34" charset="0"/>
              </a:rPr>
              <a:t>1 mm wide; blade 5–7-veined, </a:t>
            </a:r>
            <a:r>
              <a:rPr lang="en-US" altLang="en-US" sz="1100" u="sng">
                <a:solidFill>
                  <a:schemeClr val="tx1"/>
                </a:solidFill>
                <a:latin typeface="Calibri" panose="020F0502020204030204" pitchFamily="34" charset="0"/>
              </a:rPr>
              <a:t>ovate</a:t>
            </a:r>
            <a:r>
              <a:rPr lang="en-US" altLang="en-US" sz="1100">
                <a:solidFill>
                  <a:schemeClr val="tx1"/>
                </a:solidFill>
                <a:latin typeface="Calibri" panose="020F0502020204030204" pitchFamily="34" charset="0"/>
              </a:rPr>
              <a:t>, </a:t>
            </a:r>
            <a:r>
              <a:rPr lang="en-US" altLang="en-US" sz="1100" u="sng">
                <a:solidFill>
                  <a:schemeClr val="tx1"/>
                </a:solidFill>
                <a:latin typeface="Calibri" panose="020F0502020204030204" pitchFamily="34" charset="0"/>
              </a:rPr>
              <a:t>glabrous</a:t>
            </a:r>
            <a:r>
              <a:rPr lang="en-US" altLang="en-US" sz="1100">
                <a:solidFill>
                  <a:schemeClr val="tx1"/>
                </a:solidFill>
                <a:latin typeface="Calibri" panose="020F0502020204030204" pitchFamily="34" charset="0"/>
              </a:rPr>
              <a:t>, base typically </a:t>
            </a:r>
            <a:r>
              <a:rPr lang="en-US" altLang="en-US" sz="1100" u="sng">
                <a:solidFill>
                  <a:schemeClr val="tx1"/>
                </a:solidFill>
                <a:latin typeface="Calibri" panose="020F0502020204030204" pitchFamily="34" charset="0"/>
              </a:rPr>
              <a:t>sagittate</a:t>
            </a:r>
            <a:r>
              <a:rPr lang="en-US" altLang="en-US" sz="1100">
                <a:solidFill>
                  <a:schemeClr val="tx1"/>
                </a:solidFill>
                <a:latin typeface="Calibri" panose="020F0502020204030204" pitchFamily="34" charset="0"/>
              </a:rPr>
              <a:t>, </a:t>
            </a:r>
            <a:r>
              <a:rPr lang="en-US" altLang="en-US" sz="1100" u="sng">
                <a:solidFill>
                  <a:schemeClr val="tx1"/>
                </a:solidFill>
                <a:latin typeface="Calibri" panose="020F0502020204030204" pitchFamily="34" charset="0"/>
              </a:rPr>
              <a:t>margins</a:t>
            </a:r>
            <a:r>
              <a:rPr lang="en-US" altLang="en-US" sz="1100">
                <a:solidFill>
                  <a:schemeClr val="tx1"/>
                </a:solidFill>
                <a:latin typeface="Calibri" panose="020F0502020204030204" pitchFamily="34" charset="0"/>
              </a:rPr>
              <a:t> entire, </a:t>
            </a:r>
            <a:r>
              <a:rPr lang="en-US" altLang="en-US" sz="1100" u="sng">
                <a:solidFill>
                  <a:schemeClr val="tx1"/>
                </a:solidFill>
                <a:latin typeface="Calibri" panose="020F0502020204030204" pitchFamily="34" charset="0"/>
              </a:rPr>
              <a:t>apex acute</a:t>
            </a:r>
            <a:r>
              <a:rPr lang="en-US" altLang="en-US" sz="1100">
                <a:solidFill>
                  <a:schemeClr val="tx1"/>
                </a:solidFill>
                <a:latin typeface="Calibri" panose="020F0502020204030204" pitchFamily="34" charset="0"/>
              </a:rPr>
              <a:t> to </a:t>
            </a:r>
            <a:r>
              <a:rPr lang="en-US" altLang="en-US" sz="1100" u="sng">
                <a:solidFill>
                  <a:schemeClr val="tx1"/>
                </a:solidFill>
                <a:latin typeface="Calibri" panose="020F0502020204030204" pitchFamily="34" charset="0"/>
              </a:rPr>
              <a:t>acuminate</a:t>
            </a:r>
            <a:r>
              <a:rPr lang="en-US" altLang="en-US" sz="1100">
                <a:solidFill>
                  <a:schemeClr val="tx1"/>
                </a:solidFill>
                <a:latin typeface="Calibri" panose="020F0502020204030204" pitchFamily="34" charset="0"/>
              </a:rPr>
              <a:t>. </a:t>
            </a:r>
            <a:r>
              <a:rPr lang="en-US" altLang="en-US" sz="1100" u="sng">
                <a:solidFill>
                  <a:schemeClr val="tx1"/>
                </a:solidFill>
                <a:latin typeface="Calibri" panose="020F0502020204030204" pitchFamily="34" charset="0"/>
              </a:rPr>
              <a:t>Staminate inflorescences  axillary</a:t>
            </a:r>
            <a:r>
              <a:rPr lang="en-US" altLang="en-US" sz="1100">
                <a:solidFill>
                  <a:schemeClr val="tx1"/>
                </a:solidFill>
                <a:latin typeface="Calibri" panose="020F0502020204030204" pitchFamily="34" charset="0"/>
              </a:rPr>
              <a:t>, 1–2 per </a:t>
            </a:r>
            <a:r>
              <a:rPr lang="en-US" altLang="en-US" sz="1100" u="sng">
                <a:solidFill>
                  <a:schemeClr val="tx1"/>
                </a:solidFill>
                <a:latin typeface="Calibri" panose="020F0502020204030204" pitchFamily="34" charset="0"/>
              </a:rPr>
              <a:t>axil</a:t>
            </a:r>
            <a:r>
              <a:rPr lang="en-US" altLang="en-US" sz="1100">
                <a:solidFill>
                  <a:schemeClr val="tx1"/>
                </a:solidFill>
                <a:latin typeface="Calibri" panose="020F0502020204030204" pitchFamily="34" charset="0"/>
              </a:rPr>
              <a:t>, </a:t>
            </a:r>
            <a:r>
              <a:rPr lang="en-US" altLang="en-US" sz="1100" u="sng">
                <a:solidFill>
                  <a:schemeClr val="tx1"/>
                </a:solidFill>
                <a:latin typeface="Calibri" panose="020F0502020204030204" pitchFamily="34" charset="0"/>
              </a:rPr>
              <a:t>paniculate</a:t>
            </a:r>
            <a:r>
              <a:rPr lang="en-US" altLang="en-US" sz="1100">
                <a:solidFill>
                  <a:schemeClr val="tx1"/>
                </a:solidFill>
                <a:latin typeface="Calibri" panose="020F0502020204030204" pitchFamily="34" charset="0"/>
              </a:rPr>
              <a:t>, </a:t>
            </a:r>
            <a:r>
              <a:rPr lang="en-US" altLang="en-US" sz="1100" u="sng">
                <a:solidFill>
                  <a:schemeClr val="tx1"/>
                </a:solidFill>
                <a:latin typeface="Calibri" panose="020F0502020204030204" pitchFamily="34" charset="0"/>
              </a:rPr>
              <a:t>fasciculate</a:t>
            </a:r>
            <a:r>
              <a:rPr lang="en-US" altLang="en-US" sz="1100">
                <a:solidFill>
                  <a:schemeClr val="tx1"/>
                </a:solidFill>
                <a:latin typeface="Calibri" panose="020F0502020204030204" pitchFamily="34" charset="0"/>
              </a:rPr>
              <a:t>; </a:t>
            </a:r>
            <a:r>
              <a:rPr lang="en-US" altLang="en-US" sz="1100" u="sng">
                <a:solidFill>
                  <a:schemeClr val="tx1"/>
                </a:solidFill>
                <a:latin typeface="Calibri" panose="020F0502020204030204" pitchFamily="34" charset="0"/>
              </a:rPr>
              <a:t>panicles</a:t>
            </a:r>
            <a:r>
              <a:rPr lang="en-US" altLang="en-US" sz="1100">
                <a:solidFill>
                  <a:schemeClr val="tx1"/>
                </a:solidFill>
                <a:latin typeface="Calibri" panose="020F0502020204030204" pitchFamily="34" charset="0"/>
              </a:rPr>
              <a:t> bearing flowers </a:t>
            </a:r>
            <a:r>
              <a:rPr lang="en-US" altLang="en-US" sz="1100" u="sng">
                <a:solidFill>
                  <a:schemeClr val="tx1"/>
                </a:solidFill>
                <a:latin typeface="Calibri" panose="020F0502020204030204" pitchFamily="34" charset="0"/>
              </a:rPr>
              <a:t>singly,bracteolate</a:t>
            </a:r>
            <a:r>
              <a:rPr lang="en-US" altLang="en-US" sz="1100">
                <a:solidFill>
                  <a:schemeClr val="tx1"/>
                </a:solidFill>
                <a:latin typeface="Calibri" panose="020F0502020204030204" pitchFamily="34" charset="0"/>
              </a:rPr>
              <a:t>, in a zigzag pattern along </a:t>
            </a:r>
            <a:r>
              <a:rPr lang="en-US" altLang="en-US" sz="1100" u="sng">
                <a:solidFill>
                  <a:schemeClr val="tx1"/>
                </a:solidFill>
                <a:latin typeface="Calibri" panose="020F0502020204030204" pitchFamily="34" charset="0"/>
              </a:rPr>
              <a:t>rachis</a:t>
            </a:r>
            <a:r>
              <a:rPr lang="en-US" altLang="en-US" sz="1100">
                <a:solidFill>
                  <a:schemeClr val="tx1"/>
                </a:solidFill>
                <a:latin typeface="Calibri" panose="020F0502020204030204" pitchFamily="34" charset="0"/>
              </a:rPr>
              <a:t>, </a:t>
            </a:r>
            <a:r>
              <a:rPr lang="en-US" altLang="en-US" sz="1100" u="sng">
                <a:solidFill>
                  <a:schemeClr val="tx1"/>
                </a:solidFill>
                <a:latin typeface="Calibri" panose="020F0502020204030204" pitchFamily="34" charset="0"/>
              </a:rPr>
              <a:t>internodes</a:t>
            </a:r>
            <a:r>
              <a:rPr lang="en-US" altLang="en-US" sz="1100">
                <a:solidFill>
                  <a:schemeClr val="tx1"/>
                </a:solidFill>
                <a:latin typeface="Calibri" panose="020F0502020204030204" pitchFamily="34" charset="0"/>
              </a:rPr>
              <a:t> less than 2 mm; </a:t>
            </a:r>
            <a:r>
              <a:rPr lang="en-US" altLang="en-US" sz="1100" u="sng">
                <a:solidFill>
                  <a:schemeClr val="tx1"/>
                </a:solidFill>
                <a:latin typeface="Calibri" panose="020F0502020204030204" pitchFamily="34" charset="0"/>
              </a:rPr>
              <a:t>rachis</a:t>
            </a:r>
            <a:r>
              <a:rPr lang="en-US" altLang="en-US" sz="1100">
                <a:solidFill>
                  <a:schemeClr val="tx1"/>
                </a:solidFill>
                <a:latin typeface="Calibri" panose="020F0502020204030204" pitchFamily="34" charset="0"/>
              </a:rPr>
              <a:t> to 25 cm, secondary axes 1–3(–6), </a:t>
            </a:r>
            <a:r>
              <a:rPr lang="en-US" altLang="en-US" sz="1100" u="sng">
                <a:solidFill>
                  <a:schemeClr val="tx1"/>
                </a:solidFill>
                <a:latin typeface="Calibri" panose="020F0502020204030204" pitchFamily="34" charset="0"/>
              </a:rPr>
              <a:t>fasciculate</a:t>
            </a:r>
            <a:r>
              <a:rPr lang="en-US" altLang="en-US" sz="1100">
                <a:solidFill>
                  <a:schemeClr val="tx1"/>
                </a:solidFill>
                <a:latin typeface="Calibri" panose="020F0502020204030204" pitchFamily="34" charset="0"/>
              </a:rPr>
              <a:t>, less than 3 cm, each  subtended by </a:t>
            </a:r>
            <a:r>
              <a:rPr lang="en-US" altLang="en-US" sz="1100" u="sng">
                <a:solidFill>
                  <a:schemeClr val="tx1"/>
                </a:solidFill>
                <a:latin typeface="Calibri" panose="020F0502020204030204" pitchFamily="34" charset="0"/>
              </a:rPr>
              <a:t>deltate-ovate</a:t>
            </a:r>
            <a:r>
              <a:rPr lang="en-US" altLang="en-US" sz="1100">
                <a:solidFill>
                  <a:schemeClr val="tx1"/>
                </a:solidFill>
                <a:latin typeface="Calibri" panose="020F0502020204030204" pitchFamily="34" charset="0"/>
              </a:rPr>
              <a:t> </a:t>
            </a:r>
            <a:r>
              <a:rPr lang="en-US" altLang="en-US" sz="1100" u="sng">
                <a:solidFill>
                  <a:schemeClr val="tx1"/>
                </a:solidFill>
                <a:latin typeface="Calibri" panose="020F0502020204030204" pitchFamily="34" charset="0"/>
              </a:rPr>
              <a:t>bracteole</a:t>
            </a:r>
            <a:r>
              <a:rPr lang="en-US" altLang="en-US" sz="1100">
                <a:solidFill>
                  <a:schemeClr val="tx1"/>
                </a:solidFill>
                <a:latin typeface="Calibri" panose="020F0502020204030204" pitchFamily="34" charset="0"/>
              </a:rPr>
              <a:t> shorter than 1 mm. </a:t>
            </a:r>
            <a:r>
              <a:rPr lang="en-US" altLang="en-US" sz="1100" i="1">
                <a:solidFill>
                  <a:schemeClr val="tx1"/>
                </a:solidFill>
                <a:latin typeface="Calibri" panose="020F0502020204030204" pitchFamily="34" charset="0"/>
              </a:rPr>
              <a:t>Pistillate</a:t>
            </a:r>
            <a:r>
              <a:rPr lang="en-US" altLang="en-US" sz="1100">
                <a:solidFill>
                  <a:schemeClr val="tx1"/>
                </a:solidFill>
                <a:latin typeface="Calibri" panose="020F0502020204030204" pitchFamily="34" charset="0"/>
              </a:rPr>
              <a:t> </a:t>
            </a:r>
            <a:r>
              <a:rPr lang="en-US" altLang="en-US" sz="1100" u="sng">
                <a:solidFill>
                  <a:schemeClr val="tx1"/>
                </a:solidFill>
                <a:latin typeface="Calibri" panose="020F0502020204030204" pitchFamily="34" charset="0"/>
              </a:rPr>
              <a:t>inflorescences</a:t>
            </a:r>
            <a:r>
              <a:rPr lang="en-US" altLang="en-US" sz="1100">
                <a:solidFill>
                  <a:schemeClr val="tx1"/>
                </a:solidFill>
                <a:latin typeface="Calibri" panose="020F0502020204030204" pitchFamily="34" charset="0"/>
              </a:rPr>
              <a:t> solitary,  4–8(–20)-flowered, 6–35 cm, </a:t>
            </a:r>
            <a:r>
              <a:rPr lang="en-US" altLang="en-US" sz="1100" u="sng">
                <a:solidFill>
                  <a:schemeClr val="tx1"/>
                </a:solidFill>
                <a:latin typeface="Calibri" panose="020F0502020204030204" pitchFamily="34" charset="0"/>
              </a:rPr>
              <a:t>internodes</a:t>
            </a:r>
            <a:r>
              <a:rPr lang="en-US" altLang="en-US" sz="1100">
                <a:solidFill>
                  <a:schemeClr val="tx1"/>
                </a:solidFill>
                <a:latin typeface="Calibri" panose="020F0502020204030204" pitchFamily="34" charset="0"/>
              </a:rPr>
              <a:t> ca. 1 cm</a:t>
            </a:r>
          </a:p>
        </p:txBody>
      </p:sp>
      <p:pic>
        <p:nvPicPr>
          <p:cNvPr id="11267" name="Picture 2" descr="Dioscorea alata L.">
            <a:extLst>
              <a:ext uri="{FF2B5EF4-FFF2-40B4-BE49-F238E27FC236}">
                <a16:creationId xmlns:a16="http://schemas.microsoft.com/office/drawing/2014/main" xmlns="" id="{A4924BD2-BA3C-6F45-BB16-7FA0F97161DC}"/>
              </a:ext>
            </a:extLst>
          </p:cNvPr>
          <p:cNvPicPr>
            <a:picLocks noChangeAspect="1" noChangeArrowheads="1"/>
          </p:cNvPicPr>
          <p:nvPr/>
        </p:nvPicPr>
        <p:blipFill>
          <a:blip r:embed="rId2">
            <a:lum contrast="30000"/>
            <a:extLst>
              <a:ext uri="{28A0092B-C50C-407E-A947-70E740481C1C}">
                <a14:useLocalDpi xmlns:a14="http://schemas.microsoft.com/office/drawing/2010/main"/>
              </a:ext>
            </a:extLst>
          </a:blip>
          <a:srcRect/>
          <a:stretch>
            <a:fillRect/>
          </a:stretch>
        </p:blipFill>
        <p:spPr bwMode="auto">
          <a:xfrm>
            <a:off x="685800" y="1360488"/>
            <a:ext cx="1209675" cy="161131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3">
            <a:extLst>
              <a:ext uri="{FF2B5EF4-FFF2-40B4-BE49-F238E27FC236}">
                <a16:creationId xmlns:a16="http://schemas.microsoft.com/office/drawing/2014/main" xmlns="" id="{4554F19A-A76E-1545-B97D-32177FC57507}"/>
              </a:ext>
            </a:extLst>
          </p:cNvPr>
          <p:cNvSpPr txBox="1">
            <a:spLocks noChangeArrowheads="1"/>
          </p:cNvSpPr>
          <p:nvPr/>
        </p:nvSpPr>
        <p:spPr bwMode="auto">
          <a:xfrm>
            <a:off x="614363" y="304800"/>
            <a:ext cx="8045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3600" dirty="0">
                <a:solidFill>
                  <a:schemeClr val="accent1"/>
                </a:solidFill>
                <a:latin typeface="Calibri" panose="020F0502020204030204" pitchFamily="34" charset="0"/>
              </a:rPr>
              <a:t>Classical  Taxonomy is Hard (and boring?)</a:t>
            </a:r>
          </a:p>
        </p:txBody>
      </p:sp>
      <p:pic>
        <p:nvPicPr>
          <p:cNvPr id="11269" name="Picture 4" descr=" ">
            <a:extLst>
              <a:ext uri="{FF2B5EF4-FFF2-40B4-BE49-F238E27FC236}">
                <a16:creationId xmlns:a16="http://schemas.microsoft.com/office/drawing/2014/main" xmlns="" id="{65979EBC-D6BF-1E43-8EA8-4254BEBB5AAB}"/>
              </a:ext>
            </a:extLst>
          </p:cNvPr>
          <p:cNvPicPr>
            <a:picLocks noChangeAspect="1" noChangeArrowheads="1"/>
          </p:cNvPicPr>
          <p:nvPr/>
        </p:nvPicPr>
        <p:blipFill>
          <a:blip r:embed="rId3">
            <a:lum bright="-10000" contrast="30000"/>
            <a:extLst>
              <a:ext uri="{28A0092B-C50C-407E-A947-70E740481C1C}">
                <a14:useLocalDpi xmlns:a14="http://schemas.microsoft.com/office/drawing/2010/main"/>
              </a:ext>
            </a:extLst>
          </a:blip>
          <a:srcRect/>
          <a:stretch>
            <a:fillRect/>
          </a:stretch>
        </p:blipFill>
        <p:spPr bwMode="auto">
          <a:xfrm>
            <a:off x="762000" y="3276600"/>
            <a:ext cx="1038225" cy="16875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5">
            <a:extLst>
              <a:ext uri="{FF2B5EF4-FFF2-40B4-BE49-F238E27FC236}">
                <a16:creationId xmlns:a16="http://schemas.microsoft.com/office/drawing/2014/main" xmlns="" id="{45AEDA54-3514-E14A-A086-ADD36304AB09}"/>
              </a:ext>
            </a:extLst>
          </p:cNvPr>
          <p:cNvSpPr txBox="1">
            <a:spLocks noChangeArrowheads="1"/>
          </p:cNvSpPr>
          <p:nvPr/>
        </p:nvSpPr>
        <p:spPr bwMode="auto">
          <a:xfrm>
            <a:off x="2057400" y="3276600"/>
            <a:ext cx="6172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just" eaLnBrk="1" hangingPunct="1">
              <a:spcBef>
                <a:spcPct val="0"/>
              </a:spcBef>
              <a:buClrTx/>
              <a:buSzTx/>
              <a:buFontTx/>
              <a:buNone/>
            </a:pPr>
            <a:r>
              <a:rPr lang="en-US" altLang="en-US" sz="1000">
                <a:solidFill>
                  <a:schemeClr val="tx1"/>
                </a:solidFill>
                <a:latin typeface="Calibri" panose="020F0502020204030204" pitchFamily="34" charset="0"/>
              </a:rPr>
              <a:t>The body form ranges from </a:t>
            </a:r>
            <a:r>
              <a:rPr lang="en-US" altLang="en-US" sz="1000" u="sng">
                <a:solidFill>
                  <a:schemeClr val="tx1"/>
                </a:solidFill>
                <a:latin typeface="Calibri" panose="020F0502020204030204" pitchFamily="34" charset="0"/>
              </a:rPr>
              <a:t>hemispherical</a:t>
            </a:r>
            <a:r>
              <a:rPr lang="en-US" altLang="en-US" sz="1000">
                <a:solidFill>
                  <a:schemeClr val="tx1"/>
                </a:solidFill>
                <a:latin typeface="Calibri" panose="020F0502020204030204" pitchFamily="34" charset="0"/>
              </a:rPr>
              <a:t> (e.g., </a:t>
            </a:r>
            <a:r>
              <a:rPr lang="en-US" altLang="en-US" sz="1000" i="1">
                <a:solidFill>
                  <a:schemeClr val="tx1"/>
                </a:solidFill>
                <a:latin typeface="Calibri" panose="020F0502020204030204" pitchFamily="34" charset="0"/>
              </a:rPr>
              <a:t>Cleidostethus</a:t>
            </a:r>
            <a:r>
              <a:rPr lang="en-US" altLang="en-US" sz="1000">
                <a:solidFill>
                  <a:schemeClr val="tx1"/>
                </a:solidFill>
                <a:latin typeface="Calibri" panose="020F0502020204030204" pitchFamily="34" charset="0"/>
              </a:rPr>
              <a:t>) to </a:t>
            </a:r>
            <a:r>
              <a:rPr lang="en-US" altLang="en-US" sz="1000" u="sng">
                <a:solidFill>
                  <a:schemeClr val="tx1"/>
                </a:solidFill>
                <a:latin typeface="Calibri" panose="020F0502020204030204" pitchFamily="34" charset="0"/>
              </a:rPr>
              <a:t>elongate</a:t>
            </a:r>
            <a:r>
              <a:rPr lang="en-US" altLang="en-US" sz="1000">
                <a:solidFill>
                  <a:schemeClr val="tx1"/>
                </a:solidFill>
                <a:latin typeface="Calibri" panose="020F0502020204030204" pitchFamily="34" charset="0"/>
              </a:rPr>
              <a:t> oval (e.g., </a:t>
            </a:r>
            <a:r>
              <a:rPr lang="en-US" altLang="en-US" sz="1000" i="1">
                <a:solidFill>
                  <a:schemeClr val="tx1"/>
                </a:solidFill>
                <a:latin typeface="Calibri" panose="020F0502020204030204" pitchFamily="34" charset="0"/>
              </a:rPr>
              <a:t>Clypastraea</a:t>
            </a:r>
            <a:r>
              <a:rPr lang="en-US" altLang="en-US" sz="1000">
                <a:solidFill>
                  <a:schemeClr val="tx1"/>
                </a:solidFill>
                <a:latin typeface="Calibri" panose="020F0502020204030204" pitchFamily="34" charset="0"/>
              </a:rPr>
              <a:t>) to latridiid-like (e.g., </a:t>
            </a:r>
            <a:r>
              <a:rPr lang="en-US" altLang="en-US" sz="1000" i="1">
                <a:solidFill>
                  <a:schemeClr val="tx1"/>
                </a:solidFill>
                <a:latin typeface="Calibri" panose="020F0502020204030204" pitchFamily="34" charset="0"/>
              </a:rPr>
              <a:t>Foadia</a:t>
            </a:r>
            <a:r>
              <a:rPr lang="en-US" altLang="en-US" sz="1000">
                <a:solidFill>
                  <a:schemeClr val="tx1"/>
                </a:solidFill>
                <a:latin typeface="Calibri" panose="020F0502020204030204" pitchFamily="34" charset="0"/>
              </a:rPr>
              <a:t>).  Corylophids are typically dull brown, but some species have contrasting yellowish-brown patches on the </a:t>
            </a:r>
            <a:r>
              <a:rPr lang="en-US" altLang="en-US" sz="1000" u="sng">
                <a:solidFill>
                  <a:schemeClr val="tx1"/>
                </a:solidFill>
                <a:latin typeface="Calibri" panose="020F0502020204030204" pitchFamily="34" charset="0"/>
              </a:rPr>
              <a:t>pronotum</a:t>
            </a:r>
            <a:r>
              <a:rPr lang="en-US" altLang="en-US" sz="1000">
                <a:solidFill>
                  <a:schemeClr val="tx1"/>
                </a:solidFill>
                <a:latin typeface="Calibri" panose="020F0502020204030204" pitchFamily="34" charset="0"/>
              </a:rPr>
              <a:t> or </a:t>
            </a:r>
            <a:r>
              <a:rPr lang="en-US" altLang="en-US" sz="1000" u="sng">
                <a:solidFill>
                  <a:schemeClr val="tx1"/>
                </a:solidFill>
                <a:latin typeface="Calibri" panose="020F0502020204030204" pitchFamily="34" charset="0"/>
              </a:rPr>
              <a:t>elytra</a:t>
            </a:r>
            <a:r>
              <a:rPr lang="en-US" altLang="en-US" sz="1000">
                <a:solidFill>
                  <a:schemeClr val="tx1"/>
                </a:solidFill>
                <a:latin typeface="Calibri" panose="020F0502020204030204" pitchFamily="34" charset="0"/>
              </a:rPr>
              <a:t>.  The </a:t>
            </a:r>
            <a:r>
              <a:rPr lang="en-US" altLang="en-US" sz="1000" u="sng">
                <a:solidFill>
                  <a:schemeClr val="tx1"/>
                </a:solidFill>
                <a:latin typeface="Calibri" panose="020F0502020204030204" pitchFamily="34" charset="0"/>
              </a:rPr>
              <a:t>integument</a:t>
            </a:r>
            <a:r>
              <a:rPr lang="en-US" altLang="en-US" sz="1000">
                <a:solidFill>
                  <a:schemeClr val="tx1"/>
                </a:solidFill>
                <a:latin typeface="Calibri" panose="020F0502020204030204" pitchFamily="34" charset="0"/>
              </a:rPr>
              <a:t> is often densely punctured and may be </a:t>
            </a:r>
            <a:r>
              <a:rPr lang="en-US" altLang="en-US" sz="1000" u="sng">
                <a:solidFill>
                  <a:schemeClr val="tx1"/>
                </a:solidFill>
                <a:latin typeface="Calibri" panose="020F0502020204030204" pitchFamily="34" charset="0"/>
              </a:rPr>
              <a:t>glabrous</a:t>
            </a:r>
            <a:r>
              <a:rPr lang="en-US" altLang="en-US" sz="1000">
                <a:solidFill>
                  <a:schemeClr val="tx1"/>
                </a:solidFill>
                <a:latin typeface="Calibri" panose="020F0502020204030204" pitchFamily="34" charset="0"/>
              </a:rPr>
              <a:t> or bear short, fine </a:t>
            </a:r>
            <a:r>
              <a:rPr lang="en-US" altLang="en-US" sz="1000" u="sng">
                <a:solidFill>
                  <a:schemeClr val="tx1"/>
                </a:solidFill>
                <a:latin typeface="Calibri" panose="020F0502020204030204" pitchFamily="34" charset="0"/>
              </a:rPr>
              <a:t>recumbent</a:t>
            </a:r>
            <a:r>
              <a:rPr lang="en-US" altLang="en-US" sz="1000">
                <a:solidFill>
                  <a:schemeClr val="tx1"/>
                </a:solidFill>
                <a:latin typeface="Calibri" panose="020F0502020204030204" pitchFamily="34" charset="0"/>
              </a:rPr>
              <a:t> </a:t>
            </a:r>
            <a:r>
              <a:rPr lang="en-US" altLang="en-US" sz="1000" u="sng">
                <a:solidFill>
                  <a:schemeClr val="tx1"/>
                </a:solidFill>
                <a:latin typeface="Calibri" panose="020F0502020204030204" pitchFamily="34" charset="0"/>
              </a:rPr>
              <a:t>setae</a:t>
            </a:r>
            <a:r>
              <a:rPr lang="en-US" altLang="en-US" sz="1000">
                <a:solidFill>
                  <a:schemeClr val="tx1"/>
                </a:solidFill>
                <a:latin typeface="Calibri" panose="020F0502020204030204" pitchFamily="34" charset="0"/>
              </a:rPr>
              <a:t>.  Most corylophid adults can be diagnosed using the following morphological features: </a:t>
            </a:r>
            <a:r>
              <a:rPr lang="en-US" altLang="en-US" sz="1000" u="sng">
                <a:solidFill>
                  <a:schemeClr val="tx1"/>
                </a:solidFill>
                <a:latin typeface="Calibri" panose="020F0502020204030204" pitchFamily="34" charset="0"/>
              </a:rPr>
              <a:t>Maxilla</a:t>
            </a:r>
            <a:r>
              <a:rPr lang="en-US" altLang="en-US" sz="1000">
                <a:solidFill>
                  <a:schemeClr val="tx1"/>
                </a:solidFill>
                <a:latin typeface="Calibri" panose="020F0502020204030204" pitchFamily="34" charset="0"/>
              </a:rPr>
              <a:t> with single </a:t>
            </a:r>
            <a:r>
              <a:rPr lang="en-US" altLang="en-US" sz="1000" u="sng">
                <a:solidFill>
                  <a:schemeClr val="tx1"/>
                </a:solidFill>
                <a:latin typeface="Calibri" panose="020F0502020204030204" pitchFamily="34" charset="0"/>
              </a:rPr>
              <a:t>apical lobe</a:t>
            </a:r>
            <a:r>
              <a:rPr lang="en-US" altLang="en-US" sz="1000">
                <a:solidFill>
                  <a:schemeClr val="tx1"/>
                </a:solidFill>
                <a:latin typeface="Calibri" panose="020F0502020204030204" pitchFamily="34" charset="0"/>
              </a:rPr>
              <a:t>; </a:t>
            </a:r>
            <a:r>
              <a:rPr lang="en-US" altLang="en-US" sz="1000" u="sng">
                <a:solidFill>
                  <a:schemeClr val="tx1"/>
                </a:solidFill>
                <a:latin typeface="Calibri" panose="020F0502020204030204" pitchFamily="34" charset="0"/>
              </a:rPr>
              <a:t>Mesotrochanter</a:t>
            </a:r>
            <a:r>
              <a:rPr lang="en-US" altLang="en-US" sz="1000">
                <a:solidFill>
                  <a:schemeClr val="tx1"/>
                </a:solidFill>
                <a:latin typeface="Calibri" panose="020F0502020204030204" pitchFamily="34" charset="0"/>
              </a:rPr>
              <a:t> short and strongly oblique; Head usually covered by </a:t>
            </a:r>
            <a:r>
              <a:rPr lang="en-US" altLang="en-US" sz="1000" u="sng">
                <a:solidFill>
                  <a:schemeClr val="tx1"/>
                </a:solidFill>
                <a:latin typeface="Calibri" panose="020F0502020204030204" pitchFamily="34" charset="0"/>
              </a:rPr>
              <a:t>pronotum</a:t>
            </a:r>
            <a:r>
              <a:rPr lang="en-US" altLang="en-US" sz="1000">
                <a:solidFill>
                  <a:schemeClr val="tx1"/>
                </a:solidFill>
                <a:latin typeface="Calibri" panose="020F0502020204030204" pitchFamily="34" charset="0"/>
              </a:rPr>
              <a:t>; </a:t>
            </a:r>
            <a:r>
              <a:rPr lang="en-US" altLang="en-US" sz="1000" u="sng">
                <a:solidFill>
                  <a:schemeClr val="tx1"/>
                </a:solidFill>
                <a:latin typeface="Calibri" panose="020F0502020204030204" pitchFamily="34" charset="0"/>
              </a:rPr>
              <a:t>Frontoclypeal suture</a:t>
            </a:r>
            <a:r>
              <a:rPr lang="en-US" altLang="en-US" sz="1000">
                <a:solidFill>
                  <a:schemeClr val="tx1"/>
                </a:solidFill>
                <a:latin typeface="Calibri" panose="020F0502020204030204" pitchFamily="34" charset="0"/>
              </a:rPr>
              <a:t> absent; Antennae elongate with </a:t>
            </a:r>
            <a:r>
              <a:rPr lang="en-US" altLang="en-US" sz="1000" u="sng">
                <a:solidFill>
                  <a:schemeClr val="tx1"/>
                </a:solidFill>
                <a:latin typeface="Calibri" panose="020F0502020204030204" pitchFamily="34" charset="0"/>
              </a:rPr>
              <a:t>3-segmented club</a:t>
            </a:r>
            <a:r>
              <a:rPr lang="en-US" altLang="en-US" sz="1000">
                <a:solidFill>
                  <a:schemeClr val="tx1"/>
                </a:solidFill>
                <a:latin typeface="Calibri" panose="020F0502020204030204" pitchFamily="34" charset="0"/>
              </a:rPr>
              <a:t>; </a:t>
            </a:r>
            <a:r>
              <a:rPr lang="en-US" altLang="en-US" sz="1000" u="sng">
                <a:solidFill>
                  <a:schemeClr val="tx1"/>
                </a:solidFill>
                <a:latin typeface="Calibri" panose="020F0502020204030204" pitchFamily="34" charset="0"/>
              </a:rPr>
              <a:t>Procoxal</a:t>
            </a:r>
            <a:r>
              <a:rPr lang="en-US" altLang="en-US" sz="1000">
                <a:solidFill>
                  <a:schemeClr val="tx1"/>
                </a:solidFill>
                <a:latin typeface="Calibri" panose="020F0502020204030204" pitchFamily="34" charset="0"/>
              </a:rPr>
              <a:t> cavities closed externally; </a:t>
            </a:r>
            <a:r>
              <a:rPr lang="en-US" altLang="en-US" sz="1000" u="sng">
                <a:solidFill>
                  <a:schemeClr val="tx1"/>
                </a:solidFill>
                <a:latin typeface="Calibri" panose="020F0502020204030204" pitchFamily="34" charset="0"/>
              </a:rPr>
              <a:t>Tarsal formula 4-4-4</a:t>
            </a:r>
            <a:r>
              <a:rPr lang="en-US" altLang="en-US" sz="1000">
                <a:solidFill>
                  <a:schemeClr val="tx1"/>
                </a:solidFill>
                <a:latin typeface="Calibri" panose="020F0502020204030204" pitchFamily="34" charset="0"/>
              </a:rPr>
              <a:t>; </a:t>
            </a:r>
            <a:r>
              <a:rPr lang="en-US" altLang="en-US" sz="1000" u="sng">
                <a:solidFill>
                  <a:schemeClr val="tx1"/>
                </a:solidFill>
                <a:latin typeface="Calibri" panose="020F0502020204030204" pitchFamily="34" charset="0"/>
              </a:rPr>
              <a:t>Pygidium</a:t>
            </a:r>
            <a:r>
              <a:rPr lang="en-US" altLang="en-US" sz="1000">
                <a:solidFill>
                  <a:schemeClr val="tx1"/>
                </a:solidFill>
                <a:latin typeface="Calibri" panose="020F0502020204030204" pitchFamily="34" charset="0"/>
              </a:rPr>
              <a:t> exposed</a:t>
            </a:r>
          </a:p>
          <a:p>
            <a:pPr eaLnBrk="1" hangingPunct="1">
              <a:spcBef>
                <a:spcPct val="0"/>
              </a:spcBef>
              <a:buClrTx/>
              <a:buSzTx/>
              <a:buFontTx/>
              <a:buNone/>
            </a:pPr>
            <a:endParaRPr lang="en-US" altLang="en-US" sz="1100">
              <a:solidFill>
                <a:schemeClr val="tx1"/>
              </a:solidFill>
              <a:latin typeface="Calibri" panose="020F0502020204030204" pitchFamily="34" charset="0"/>
            </a:endParaRPr>
          </a:p>
        </p:txBody>
      </p:sp>
      <p:sp>
        <p:nvSpPr>
          <p:cNvPr id="26630" name="TextBox 6">
            <a:extLst>
              <a:ext uri="{FF2B5EF4-FFF2-40B4-BE49-F238E27FC236}">
                <a16:creationId xmlns:a16="http://schemas.microsoft.com/office/drawing/2014/main" xmlns="" id="{5DBDAA43-2DF8-BD40-A740-C7BD2652CD45}"/>
              </a:ext>
            </a:extLst>
          </p:cNvPr>
          <p:cNvSpPr txBox="1">
            <a:spLocks noChangeArrowheads="1"/>
          </p:cNvSpPr>
          <p:nvPr/>
        </p:nvSpPr>
        <p:spPr bwMode="auto">
          <a:xfrm>
            <a:off x="304800" y="5146675"/>
            <a:ext cx="81041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Calibri" panose="020F0502020204030204" pitchFamily="34" charset="0"/>
              </a:rPr>
              <a:t>Immature or larval forms,  damaged and incomplete specimens</a:t>
            </a:r>
          </a:p>
          <a:p>
            <a:pPr eaLnBrk="1" hangingPunct="1">
              <a:spcBef>
                <a:spcPct val="0"/>
              </a:spcBef>
              <a:buClrTx/>
              <a:buSzTx/>
              <a:buFontTx/>
              <a:buNone/>
            </a:pPr>
            <a:r>
              <a:rPr lang="en-US" altLang="en-US" sz="1800">
                <a:solidFill>
                  <a:schemeClr val="tx1"/>
                </a:solidFill>
                <a:latin typeface="Calibri" panose="020F0502020204030204" pitchFamily="34" charset="0"/>
              </a:rPr>
              <a:t>may be impossible to  identify.  </a:t>
            </a:r>
          </a:p>
        </p:txBody>
      </p:sp>
    </p:spTree>
    <p:extLst>
      <p:ext uri="{BB962C8B-B14F-4D97-AF65-F5344CB8AC3E}">
        <p14:creationId xmlns:p14="http://schemas.microsoft.com/office/powerpoint/2010/main" val="12240421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Dioscorea alata L.">
            <a:extLst>
              <a:ext uri="{FF2B5EF4-FFF2-40B4-BE49-F238E27FC236}">
                <a16:creationId xmlns:a16="http://schemas.microsoft.com/office/drawing/2014/main" xmlns="" id="{0B2C14F6-B98A-734C-BB54-A661A6057D5B}"/>
              </a:ext>
            </a:extLst>
          </p:cNvPr>
          <p:cNvPicPr>
            <a:picLocks noChangeAspect="1" noChangeArrowheads="1"/>
          </p:cNvPicPr>
          <p:nvPr/>
        </p:nvPicPr>
        <p:blipFill>
          <a:blip r:embed="rId2">
            <a:lum contrast="30000"/>
            <a:extLst>
              <a:ext uri="{28A0092B-C50C-407E-A947-70E740481C1C}">
                <a14:useLocalDpi xmlns:a14="http://schemas.microsoft.com/office/drawing/2010/main"/>
              </a:ext>
            </a:extLst>
          </a:blip>
          <a:srcRect/>
          <a:stretch>
            <a:fillRect/>
          </a:stretch>
        </p:blipFill>
        <p:spPr bwMode="auto">
          <a:xfrm>
            <a:off x="1752600" y="2470150"/>
            <a:ext cx="981075" cy="13065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1">
            <a:extLst>
              <a:ext uri="{FF2B5EF4-FFF2-40B4-BE49-F238E27FC236}">
                <a16:creationId xmlns:a16="http://schemas.microsoft.com/office/drawing/2014/main" xmlns="" id="{DAC9C6B2-46A6-1B4A-9D53-00C628DB4477}"/>
              </a:ext>
            </a:extLst>
          </p:cNvPr>
          <p:cNvSpPr txBox="1">
            <a:spLocks noChangeArrowheads="1"/>
          </p:cNvSpPr>
          <p:nvPr/>
        </p:nvSpPr>
        <p:spPr bwMode="auto">
          <a:xfrm>
            <a:off x="715963" y="4183063"/>
            <a:ext cx="7742237"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Calibri" panose="020F0502020204030204" pitchFamily="34" charset="0"/>
              </a:rPr>
              <a:t>&gt;Dioscorea alata (matK) gene, partial</a:t>
            </a:r>
          </a:p>
          <a:p>
            <a:pPr eaLnBrk="1" hangingPunct="1">
              <a:spcBef>
                <a:spcPct val="0"/>
              </a:spcBef>
              <a:buClrTx/>
              <a:buSzTx/>
              <a:buFontTx/>
              <a:buNone/>
            </a:pPr>
            <a:endParaRPr lang="en-US" altLang="en-US" sz="1400" b="1">
              <a:solidFill>
                <a:schemeClr val="tx1"/>
              </a:solidFill>
              <a:latin typeface="Calibri" panose="020F0502020204030204" pitchFamily="34" charset="0"/>
            </a:endParaRPr>
          </a:p>
          <a:p>
            <a:pPr eaLnBrk="1" hangingPunct="1">
              <a:spcBef>
                <a:spcPct val="0"/>
              </a:spcBef>
              <a:buClrTx/>
              <a:buSzTx/>
              <a:buFontTx/>
              <a:buNone/>
            </a:pPr>
            <a:r>
              <a:rPr lang="en-US" altLang="en-US" sz="900">
                <a:solidFill>
                  <a:schemeClr val="tx1"/>
                </a:solidFill>
                <a:latin typeface="Courier" pitchFamily="2" charset="0"/>
              </a:rPr>
              <a:t>ATTTAAATTATGTGTCAGATATATTAATACCCCATCCCATCCATCTGGAAATCCTGGTTCAAATACTTCAATGCTGGACTCAAGATGTTTCCTCTT</a:t>
            </a:r>
          </a:p>
          <a:p>
            <a:pPr eaLnBrk="1" hangingPunct="1">
              <a:spcBef>
                <a:spcPct val="0"/>
              </a:spcBef>
              <a:buClrTx/>
              <a:buSzTx/>
              <a:buFontTx/>
              <a:buNone/>
            </a:pPr>
            <a:r>
              <a:rPr lang="en-US" altLang="en-US" sz="900">
                <a:solidFill>
                  <a:schemeClr val="tx1"/>
                </a:solidFill>
                <a:latin typeface="Courier" pitchFamily="2" charset="0"/>
              </a:rPr>
              <a:t>TGCATTTATTGCGATTCTTTCTCCACGAATATCATAATTCGAAT AGTTTCATTACTCCGAAAAAACCTATTTACGTGATTTCAATTTCAAAAGAAA</a:t>
            </a:r>
          </a:p>
          <a:p>
            <a:pPr eaLnBrk="1" hangingPunct="1">
              <a:spcBef>
                <a:spcPct val="0"/>
              </a:spcBef>
              <a:buClrTx/>
              <a:buSzTx/>
              <a:buFontTx/>
              <a:buNone/>
            </a:pPr>
            <a:r>
              <a:rPr lang="en-US" altLang="en-US" sz="900">
                <a:solidFill>
                  <a:schemeClr val="tx1"/>
                </a:solidFill>
                <a:latin typeface="Courier" pitchFamily="2" charset="0"/>
              </a:rPr>
              <a:t>ATAAAAGATTTTTTCGAT TCCTATATAATTCTTATGTATTTGAATGTGAATTTGTATTAGTTTTTTTTCATAAGCAATCCTCTTATTT ACGATCAA</a:t>
            </a:r>
          </a:p>
          <a:p>
            <a:pPr eaLnBrk="1" hangingPunct="1">
              <a:spcBef>
                <a:spcPct val="0"/>
              </a:spcBef>
              <a:buClrTx/>
              <a:buSzTx/>
              <a:buFontTx/>
              <a:buNone/>
            </a:pPr>
            <a:r>
              <a:rPr lang="en-US" altLang="en-US" sz="900">
                <a:solidFill>
                  <a:schemeClr val="tx1"/>
                </a:solidFill>
                <a:latin typeface="Courier" pitchFamily="2" charset="0"/>
              </a:rPr>
              <a:t>GGTCCTCTGGAGTCTTTCTTGAGCGAACACATTTCTATGGAAAAATGGGGCATTTTTTAGTAGTGTGTTGTAATTATTTTCAGAAGACCCAATG</a:t>
            </a:r>
          </a:p>
          <a:p>
            <a:pPr eaLnBrk="1" hangingPunct="1">
              <a:spcBef>
                <a:spcPct val="0"/>
              </a:spcBef>
              <a:buClrTx/>
              <a:buSzTx/>
              <a:buFontTx/>
              <a:buNone/>
            </a:pPr>
            <a:r>
              <a:rPr lang="en-US" altLang="en-US" sz="900">
                <a:solidFill>
                  <a:schemeClr val="tx1"/>
                </a:solidFill>
                <a:latin typeface="Courier" pitchFamily="2" charset="0"/>
              </a:rPr>
              <a:t>GTTCTTCAAAGATCCTTTTCTGCATTATGTTCGATATC AAGGAAAAGCAATTCTGGTGTCAAAGGGAACTCGTCTTTTGATGAGGAAATGGAGA</a:t>
            </a:r>
          </a:p>
          <a:p>
            <a:pPr eaLnBrk="1" hangingPunct="1">
              <a:spcBef>
                <a:spcPct val="0"/>
              </a:spcBef>
              <a:buClrTx/>
              <a:buSzTx/>
              <a:buFontTx/>
              <a:buNone/>
            </a:pPr>
            <a:r>
              <a:rPr lang="en-US" altLang="en-US" sz="900">
                <a:solidFill>
                  <a:schemeClr val="tx1"/>
                </a:solidFill>
                <a:latin typeface="Courier" pitchFamily="2" charset="0"/>
              </a:rPr>
              <a:t>TCTTACCTTGTCCATTTTTGGCAATATTATTTTCAATTTTGGTCTCATCCGCATAGGATTCATATAAACCAATTATCAAATTATTCCTTCTGTTTTC</a:t>
            </a:r>
          </a:p>
          <a:p>
            <a:pPr eaLnBrk="1" hangingPunct="1">
              <a:spcBef>
                <a:spcPct val="0"/>
              </a:spcBef>
              <a:buClrTx/>
              <a:buSzTx/>
              <a:buFontTx/>
              <a:buNone/>
            </a:pPr>
            <a:r>
              <a:rPr lang="en-US" altLang="en-US" sz="900">
                <a:solidFill>
                  <a:schemeClr val="tx1"/>
                </a:solidFill>
                <a:latin typeface="Courier" pitchFamily="2" charset="0"/>
              </a:rPr>
              <a:t>TGGGTTATCTTTCAAATGTACTAATAAATTTTTCCGTGGTAAGGAGTCAAATGTTAGAAAATTCATTTGTAATAGATACTCTTACTAAGAAATT</a:t>
            </a:r>
          </a:p>
          <a:p>
            <a:pPr eaLnBrk="1" hangingPunct="1">
              <a:spcBef>
                <a:spcPct val="0"/>
              </a:spcBef>
              <a:buClrTx/>
              <a:buSzTx/>
              <a:buFontTx/>
              <a:buNone/>
            </a:pPr>
            <a:r>
              <a:rPr lang="en-US" altLang="en-US" sz="900">
                <a:solidFill>
                  <a:schemeClr val="tx1"/>
                </a:solidFill>
                <a:latin typeface="Courier" pitchFamily="2" charset="0"/>
              </a:rPr>
              <a:t>TGATACCAGAGTTTCAGTTATTGCTCTTATTCG ATCATTGTCTAAAGCGAAATTTTGTACCGTATCCGGGCATCCTATTAGTAAGTCAATATGGA</a:t>
            </a:r>
          </a:p>
          <a:p>
            <a:pPr eaLnBrk="1" hangingPunct="1">
              <a:spcBef>
                <a:spcPct val="0"/>
              </a:spcBef>
              <a:buClrTx/>
              <a:buSzTx/>
              <a:buFontTx/>
              <a:buNone/>
            </a:pPr>
            <a:r>
              <a:rPr lang="en-US" altLang="en-US" sz="900">
                <a:solidFill>
                  <a:schemeClr val="tx1"/>
                </a:solidFill>
                <a:latin typeface="Courier" pitchFamily="2" charset="0"/>
              </a:rPr>
              <a:t>CAAATTTC TCAGATTTGGATATTATTCATCGATTTGGTTGGATATGTAGAA</a:t>
            </a:r>
            <a:endParaRPr lang="en-US" altLang="en-US" sz="1800">
              <a:solidFill>
                <a:schemeClr val="tx1"/>
              </a:solidFill>
              <a:latin typeface="Courier" pitchFamily="2" charset="0"/>
            </a:endParaRPr>
          </a:p>
        </p:txBody>
      </p:sp>
      <p:sp>
        <p:nvSpPr>
          <p:cNvPr id="27651" name="TextBox 2">
            <a:extLst>
              <a:ext uri="{FF2B5EF4-FFF2-40B4-BE49-F238E27FC236}">
                <a16:creationId xmlns:a16="http://schemas.microsoft.com/office/drawing/2014/main" xmlns="" id="{9B1D2E16-11E8-7745-A546-169B9E5D1A6F}"/>
              </a:ext>
            </a:extLst>
          </p:cNvPr>
          <p:cNvSpPr txBox="1">
            <a:spLocks noChangeArrowheads="1"/>
          </p:cNvSpPr>
          <p:nvPr/>
        </p:nvSpPr>
        <p:spPr bwMode="auto">
          <a:xfrm>
            <a:off x="838200" y="990600"/>
            <a:ext cx="6096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just" eaLnBrk="1" hangingPunct="1">
              <a:spcBef>
                <a:spcPct val="0"/>
              </a:spcBef>
              <a:buClrTx/>
              <a:buSzTx/>
              <a:buFontTx/>
              <a:buNone/>
            </a:pPr>
            <a:r>
              <a:rPr lang="en-US" altLang="en-US" sz="1000">
                <a:solidFill>
                  <a:schemeClr val="tx1"/>
                </a:solidFill>
                <a:latin typeface="Calibri" panose="020F0502020204030204" pitchFamily="34" charset="0"/>
              </a:rPr>
              <a:t>Leaves </a:t>
            </a:r>
            <a:r>
              <a:rPr lang="en-US" altLang="en-US" sz="1000" u="sng">
                <a:solidFill>
                  <a:schemeClr val="tx1"/>
                </a:solidFill>
                <a:latin typeface="Calibri" panose="020F0502020204030204" pitchFamily="34" charset="0"/>
              </a:rPr>
              <a:t>alternate proximally</a:t>
            </a:r>
            <a:r>
              <a:rPr lang="en-US" altLang="en-US" sz="1000">
                <a:solidFill>
                  <a:schemeClr val="tx1"/>
                </a:solidFill>
                <a:latin typeface="Calibri" panose="020F0502020204030204" pitchFamily="34" charset="0"/>
              </a:rPr>
              <a:t>, opposite and ultimately </a:t>
            </a:r>
            <a:r>
              <a:rPr lang="en-US" altLang="en-US" sz="1000" u="sng">
                <a:solidFill>
                  <a:schemeClr val="tx1"/>
                </a:solidFill>
                <a:latin typeface="Calibri" panose="020F0502020204030204" pitchFamily="34" charset="0"/>
              </a:rPr>
              <a:t>decussate distally</a:t>
            </a:r>
            <a:r>
              <a:rPr lang="en-US" altLang="en-US" sz="1000">
                <a:solidFill>
                  <a:schemeClr val="tx1"/>
                </a:solidFill>
                <a:latin typeface="Calibri" panose="020F0502020204030204" pitchFamily="34" charset="0"/>
              </a:rPr>
              <a:t>, 6–16 × 4–13 cm; </a:t>
            </a:r>
            <a:r>
              <a:rPr lang="en-US" altLang="en-US" sz="1000" u="sng">
                <a:solidFill>
                  <a:schemeClr val="tx1"/>
                </a:solidFill>
                <a:latin typeface="Calibri" panose="020F0502020204030204" pitchFamily="34" charset="0"/>
              </a:rPr>
              <a:t>petiole</a:t>
            </a:r>
            <a:r>
              <a:rPr lang="en-US" altLang="en-US" sz="1000">
                <a:solidFill>
                  <a:schemeClr val="tx1"/>
                </a:solidFill>
                <a:latin typeface="Calibri" panose="020F0502020204030204" pitchFamily="34" charset="0"/>
              </a:rPr>
              <a:t> ca. as long as blade, </a:t>
            </a:r>
            <a:r>
              <a:rPr lang="en-US" altLang="en-US" sz="1000" u="sng">
                <a:solidFill>
                  <a:schemeClr val="tx1"/>
                </a:solidFill>
                <a:latin typeface="Calibri" panose="020F0502020204030204" pitchFamily="34" charset="0"/>
              </a:rPr>
              <a:t>winged</a:t>
            </a:r>
            <a:r>
              <a:rPr lang="en-US" altLang="en-US" sz="1000">
                <a:solidFill>
                  <a:schemeClr val="tx1"/>
                </a:solidFill>
                <a:latin typeface="Calibri" panose="020F0502020204030204" pitchFamily="34" charset="0"/>
              </a:rPr>
              <a:t>, base clasping, </a:t>
            </a:r>
            <a:r>
              <a:rPr lang="en-US" altLang="en-US" sz="1000" u="sng">
                <a:solidFill>
                  <a:schemeClr val="tx1"/>
                </a:solidFill>
                <a:latin typeface="Calibri" panose="020F0502020204030204" pitchFamily="34" charset="0"/>
              </a:rPr>
              <a:t>basal lobes stipulate</a:t>
            </a:r>
            <a:r>
              <a:rPr lang="en-US" altLang="en-US" sz="1000">
                <a:solidFill>
                  <a:schemeClr val="tx1"/>
                </a:solidFill>
                <a:latin typeface="Calibri" panose="020F0502020204030204" pitchFamily="34" charset="0"/>
              </a:rPr>
              <a:t>, growing as extensions of wings, less  than 1 mm wide; blade 5–7-veined, </a:t>
            </a:r>
            <a:r>
              <a:rPr lang="en-US" altLang="en-US" sz="1000" u="sng">
                <a:solidFill>
                  <a:schemeClr val="tx1"/>
                </a:solidFill>
                <a:latin typeface="Calibri" panose="020F0502020204030204" pitchFamily="34" charset="0"/>
              </a:rPr>
              <a:t>ovate</a:t>
            </a:r>
            <a:r>
              <a:rPr lang="en-US" altLang="en-US" sz="1000">
                <a:solidFill>
                  <a:schemeClr val="tx1"/>
                </a:solidFill>
                <a:latin typeface="Calibri" panose="020F0502020204030204" pitchFamily="34" charset="0"/>
              </a:rPr>
              <a:t>, </a:t>
            </a:r>
            <a:r>
              <a:rPr lang="en-US" altLang="en-US" sz="1000" u="sng">
                <a:solidFill>
                  <a:schemeClr val="tx1"/>
                </a:solidFill>
                <a:latin typeface="Calibri" panose="020F0502020204030204" pitchFamily="34" charset="0"/>
              </a:rPr>
              <a:t>glabrous</a:t>
            </a:r>
            <a:r>
              <a:rPr lang="en-US" altLang="en-US" sz="1000">
                <a:solidFill>
                  <a:schemeClr val="tx1"/>
                </a:solidFill>
                <a:latin typeface="Calibri" panose="020F0502020204030204" pitchFamily="34" charset="0"/>
              </a:rPr>
              <a:t>, base typically </a:t>
            </a:r>
            <a:r>
              <a:rPr lang="en-US" altLang="en-US" sz="1000" u="sng">
                <a:solidFill>
                  <a:schemeClr val="tx1"/>
                </a:solidFill>
                <a:latin typeface="Calibri" panose="020F0502020204030204" pitchFamily="34" charset="0"/>
              </a:rPr>
              <a:t>sagittate</a:t>
            </a:r>
            <a:r>
              <a:rPr lang="en-US" altLang="en-US" sz="1000">
                <a:solidFill>
                  <a:schemeClr val="tx1"/>
                </a:solidFill>
                <a:latin typeface="Calibri" panose="020F0502020204030204" pitchFamily="34" charset="0"/>
              </a:rPr>
              <a:t>, m</a:t>
            </a:r>
            <a:r>
              <a:rPr lang="en-US" altLang="en-US" sz="1000" u="sng">
                <a:solidFill>
                  <a:schemeClr val="tx1"/>
                </a:solidFill>
                <a:latin typeface="Calibri" panose="020F0502020204030204" pitchFamily="34" charset="0"/>
              </a:rPr>
              <a:t>argins</a:t>
            </a:r>
            <a:r>
              <a:rPr lang="en-US" altLang="en-US" sz="1000">
                <a:solidFill>
                  <a:schemeClr val="tx1"/>
                </a:solidFill>
                <a:latin typeface="Calibri" panose="020F0502020204030204" pitchFamily="34" charset="0"/>
              </a:rPr>
              <a:t> entire, </a:t>
            </a:r>
            <a:r>
              <a:rPr lang="en-US" altLang="en-US" sz="1000" u="sng">
                <a:solidFill>
                  <a:schemeClr val="tx1"/>
                </a:solidFill>
                <a:latin typeface="Calibri" panose="020F0502020204030204" pitchFamily="34" charset="0"/>
              </a:rPr>
              <a:t>apex acute</a:t>
            </a:r>
            <a:r>
              <a:rPr lang="en-US" altLang="en-US" sz="1000">
                <a:solidFill>
                  <a:schemeClr val="tx1"/>
                </a:solidFill>
                <a:latin typeface="Calibri" panose="020F0502020204030204" pitchFamily="34" charset="0"/>
              </a:rPr>
              <a:t> to </a:t>
            </a:r>
            <a:r>
              <a:rPr lang="en-US" altLang="en-US" sz="1000" u="sng">
                <a:solidFill>
                  <a:schemeClr val="tx1"/>
                </a:solidFill>
                <a:latin typeface="Calibri" panose="020F0502020204030204" pitchFamily="34" charset="0"/>
              </a:rPr>
              <a:t>acuminate</a:t>
            </a:r>
            <a:r>
              <a:rPr lang="en-US" altLang="en-US" sz="1000">
                <a:solidFill>
                  <a:schemeClr val="tx1"/>
                </a:solidFill>
                <a:latin typeface="Calibri" panose="020F0502020204030204" pitchFamily="34" charset="0"/>
              </a:rPr>
              <a:t>. </a:t>
            </a:r>
            <a:r>
              <a:rPr lang="en-US" altLang="en-US" sz="1000" u="sng">
                <a:solidFill>
                  <a:schemeClr val="tx1"/>
                </a:solidFill>
                <a:latin typeface="Calibri" panose="020F0502020204030204" pitchFamily="34" charset="0"/>
              </a:rPr>
              <a:t>Staminate inflorescences axillary</a:t>
            </a:r>
            <a:r>
              <a:rPr lang="en-US" altLang="en-US" sz="1000">
                <a:solidFill>
                  <a:schemeClr val="tx1"/>
                </a:solidFill>
                <a:latin typeface="Calibri" panose="020F0502020204030204" pitchFamily="34" charset="0"/>
              </a:rPr>
              <a:t>, 1–2 per </a:t>
            </a:r>
            <a:r>
              <a:rPr lang="en-US" altLang="en-US" sz="1000" u="sng">
                <a:solidFill>
                  <a:schemeClr val="tx1"/>
                </a:solidFill>
                <a:latin typeface="Calibri" panose="020F0502020204030204" pitchFamily="34" charset="0"/>
              </a:rPr>
              <a:t>axil</a:t>
            </a:r>
            <a:r>
              <a:rPr lang="en-US" altLang="en-US" sz="1000">
                <a:solidFill>
                  <a:schemeClr val="tx1"/>
                </a:solidFill>
                <a:latin typeface="Calibri" panose="020F0502020204030204" pitchFamily="34" charset="0"/>
              </a:rPr>
              <a:t>, </a:t>
            </a:r>
            <a:r>
              <a:rPr lang="en-US" altLang="en-US" sz="1000" u="sng">
                <a:solidFill>
                  <a:schemeClr val="tx1"/>
                </a:solidFill>
                <a:latin typeface="Calibri" panose="020F0502020204030204" pitchFamily="34" charset="0"/>
              </a:rPr>
              <a:t>paniculate</a:t>
            </a:r>
            <a:r>
              <a:rPr lang="en-US" altLang="en-US" sz="1000">
                <a:solidFill>
                  <a:schemeClr val="tx1"/>
                </a:solidFill>
                <a:latin typeface="Calibri" panose="020F0502020204030204" pitchFamily="34" charset="0"/>
              </a:rPr>
              <a:t>, </a:t>
            </a:r>
            <a:r>
              <a:rPr lang="en-US" altLang="en-US" sz="1000" u="sng">
                <a:solidFill>
                  <a:schemeClr val="tx1"/>
                </a:solidFill>
                <a:latin typeface="Calibri" panose="020F0502020204030204" pitchFamily="34" charset="0"/>
              </a:rPr>
              <a:t>fasciculate</a:t>
            </a:r>
            <a:r>
              <a:rPr lang="en-US" altLang="en-US" sz="1000">
                <a:solidFill>
                  <a:schemeClr val="tx1"/>
                </a:solidFill>
                <a:latin typeface="Calibri" panose="020F0502020204030204" pitchFamily="34" charset="0"/>
              </a:rPr>
              <a:t>; </a:t>
            </a:r>
            <a:r>
              <a:rPr lang="en-US" altLang="en-US" sz="1000" u="sng">
                <a:solidFill>
                  <a:schemeClr val="tx1"/>
                </a:solidFill>
                <a:latin typeface="Calibri" panose="020F0502020204030204" pitchFamily="34" charset="0"/>
              </a:rPr>
              <a:t>panicles</a:t>
            </a:r>
            <a:r>
              <a:rPr lang="en-US" altLang="en-US" sz="1000">
                <a:solidFill>
                  <a:schemeClr val="tx1"/>
                </a:solidFill>
                <a:latin typeface="Calibri" panose="020F0502020204030204" pitchFamily="34" charset="0"/>
              </a:rPr>
              <a:t> bearing flowers </a:t>
            </a:r>
            <a:r>
              <a:rPr lang="en-US" altLang="en-US" sz="1000" u="sng">
                <a:solidFill>
                  <a:schemeClr val="tx1"/>
                </a:solidFill>
                <a:latin typeface="Calibri" panose="020F0502020204030204" pitchFamily="34" charset="0"/>
              </a:rPr>
              <a:t>singly,bracteolate</a:t>
            </a:r>
            <a:r>
              <a:rPr lang="en-US" altLang="en-US" sz="1000">
                <a:solidFill>
                  <a:schemeClr val="tx1"/>
                </a:solidFill>
                <a:latin typeface="Calibri" panose="020F0502020204030204" pitchFamily="34" charset="0"/>
              </a:rPr>
              <a:t>, in a zigzag pattern along </a:t>
            </a:r>
            <a:r>
              <a:rPr lang="en-US" altLang="en-US" sz="1000" u="sng">
                <a:solidFill>
                  <a:schemeClr val="tx1"/>
                </a:solidFill>
                <a:latin typeface="Calibri" panose="020F0502020204030204" pitchFamily="34" charset="0"/>
              </a:rPr>
              <a:t>rachis</a:t>
            </a:r>
            <a:r>
              <a:rPr lang="en-US" altLang="en-US" sz="1000">
                <a:solidFill>
                  <a:schemeClr val="tx1"/>
                </a:solidFill>
                <a:latin typeface="Calibri" panose="020F0502020204030204" pitchFamily="34" charset="0"/>
              </a:rPr>
              <a:t>, </a:t>
            </a:r>
            <a:r>
              <a:rPr lang="en-US" altLang="en-US" sz="1000" u="sng">
                <a:solidFill>
                  <a:schemeClr val="tx1"/>
                </a:solidFill>
                <a:latin typeface="Calibri" panose="020F0502020204030204" pitchFamily="34" charset="0"/>
              </a:rPr>
              <a:t>internodes</a:t>
            </a:r>
            <a:r>
              <a:rPr lang="en-US" altLang="en-US" sz="1000">
                <a:solidFill>
                  <a:schemeClr val="tx1"/>
                </a:solidFill>
                <a:latin typeface="Calibri" panose="020F0502020204030204" pitchFamily="34" charset="0"/>
              </a:rPr>
              <a:t> less than 2 mm; </a:t>
            </a:r>
            <a:r>
              <a:rPr lang="en-US" altLang="en-US" sz="1000" u="sng">
                <a:solidFill>
                  <a:schemeClr val="tx1"/>
                </a:solidFill>
                <a:latin typeface="Calibri" panose="020F0502020204030204" pitchFamily="34" charset="0"/>
              </a:rPr>
              <a:t>rachis</a:t>
            </a:r>
            <a:r>
              <a:rPr lang="en-US" altLang="en-US" sz="1000">
                <a:solidFill>
                  <a:schemeClr val="tx1"/>
                </a:solidFill>
                <a:latin typeface="Calibri" panose="020F0502020204030204" pitchFamily="34" charset="0"/>
              </a:rPr>
              <a:t> to 25 cm, secondary axes 1–3(–6), </a:t>
            </a:r>
            <a:r>
              <a:rPr lang="en-US" altLang="en-US" sz="1000" u="sng">
                <a:solidFill>
                  <a:schemeClr val="tx1"/>
                </a:solidFill>
                <a:latin typeface="Calibri" panose="020F0502020204030204" pitchFamily="34" charset="0"/>
              </a:rPr>
              <a:t>fasciculate</a:t>
            </a:r>
            <a:r>
              <a:rPr lang="en-US" altLang="en-US" sz="1000">
                <a:solidFill>
                  <a:schemeClr val="tx1"/>
                </a:solidFill>
                <a:latin typeface="Calibri" panose="020F0502020204030204" pitchFamily="34" charset="0"/>
              </a:rPr>
              <a:t>, less than 3 cm, each subtended by </a:t>
            </a:r>
            <a:r>
              <a:rPr lang="en-US" altLang="en-US" sz="1000" u="sng">
                <a:solidFill>
                  <a:schemeClr val="tx1"/>
                </a:solidFill>
                <a:latin typeface="Calibri" panose="020F0502020204030204" pitchFamily="34" charset="0"/>
              </a:rPr>
              <a:t>deltate-ovate</a:t>
            </a:r>
            <a:r>
              <a:rPr lang="en-US" altLang="en-US" sz="1000">
                <a:solidFill>
                  <a:schemeClr val="tx1"/>
                </a:solidFill>
                <a:latin typeface="Calibri" panose="020F0502020204030204" pitchFamily="34" charset="0"/>
              </a:rPr>
              <a:t> </a:t>
            </a:r>
            <a:r>
              <a:rPr lang="en-US" altLang="en-US" sz="1000" u="sng">
                <a:solidFill>
                  <a:schemeClr val="tx1"/>
                </a:solidFill>
                <a:latin typeface="Calibri" panose="020F0502020204030204" pitchFamily="34" charset="0"/>
              </a:rPr>
              <a:t>bracteole</a:t>
            </a:r>
            <a:r>
              <a:rPr lang="en-US" altLang="en-US" sz="1000">
                <a:solidFill>
                  <a:schemeClr val="tx1"/>
                </a:solidFill>
                <a:latin typeface="Calibri" panose="020F0502020204030204" pitchFamily="34" charset="0"/>
              </a:rPr>
              <a:t> shorter than 1 mm. </a:t>
            </a:r>
            <a:r>
              <a:rPr lang="en-US" altLang="en-US" sz="1000" i="1">
                <a:solidFill>
                  <a:schemeClr val="tx1"/>
                </a:solidFill>
                <a:latin typeface="Calibri" panose="020F0502020204030204" pitchFamily="34" charset="0"/>
              </a:rPr>
              <a:t>Pistillate</a:t>
            </a:r>
            <a:r>
              <a:rPr lang="en-US" altLang="en-US" sz="1000">
                <a:solidFill>
                  <a:schemeClr val="tx1"/>
                </a:solidFill>
                <a:latin typeface="Calibri" panose="020F0502020204030204" pitchFamily="34" charset="0"/>
              </a:rPr>
              <a:t> </a:t>
            </a:r>
            <a:r>
              <a:rPr lang="en-US" altLang="en-US" sz="1000" u="sng">
                <a:solidFill>
                  <a:schemeClr val="tx1"/>
                </a:solidFill>
                <a:latin typeface="Calibri" panose="020F0502020204030204" pitchFamily="34" charset="0"/>
              </a:rPr>
              <a:t>inflorescences</a:t>
            </a:r>
            <a:r>
              <a:rPr lang="en-US" altLang="en-US" sz="1000">
                <a:solidFill>
                  <a:schemeClr val="tx1"/>
                </a:solidFill>
                <a:latin typeface="Calibri" panose="020F0502020204030204" pitchFamily="34" charset="0"/>
              </a:rPr>
              <a:t> solitary,  4–8(–20)-flowered, 6–35 cm, </a:t>
            </a:r>
            <a:r>
              <a:rPr lang="en-US" altLang="en-US" sz="1000" u="sng">
                <a:solidFill>
                  <a:schemeClr val="tx1"/>
                </a:solidFill>
                <a:latin typeface="Calibri" panose="020F0502020204030204" pitchFamily="34" charset="0"/>
              </a:rPr>
              <a:t>internodes</a:t>
            </a:r>
            <a:r>
              <a:rPr lang="en-US" altLang="en-US" sz="1000">
                <a:solidFill>
                  <a:schemeClr val="tx1"/>
                </a:solidFill>
                <a:latin typeface="Calibri" panose="020F0502020204030204" pitchFamily="34" charset="0"/>
              </a:rPr>
              <a:t> ca. 1 cm</a:t>
            </a:r>
          </a:p>
        </p:txBody>
      </p:sp>
      <p:sp>
        <p:nvSpPr>
          <p:cNvPr id="7" name="Down Arrow 6">
            <a:extLst>
              <a:ext uri="{FF2B5EF4-FFF2-40B4-BE49-F238E27FC236}">
                <a16:creationId xmlns:a16="http://schemas.microsoft.com/office/drawing/2014/main" xmlns="" id="{4E376757-A906-094A-89FB-A67CCB29ABD5}"/>
              </a:ext>
            </a:extLst>
          </p:cNvPr>
          <p:cNvSpPr>
            <a:spLocks noChangeArrowheads="1"/>
          </p:cNvSpPr>
          <p:nvPr/>
        </p:nvSpPr>
        <p:spPr bwMode="auto">
          <a:xfrm>
            <a:off x="3581400" y="2705100"/>
            <a:ext cx="1143000" cy="838200"/>
          </a:xfrm>
          <a:prstGeom prst="downArrow">
            <a:avLst>
              <a:gd name="adj1" fmla="val 50000"/>
              <a:gd name="adj2" fmla="val 50000"/>
            </a:avLst>
          </a:prstGeom>
          <a:solidFill>
            <a:srgbClr val="FFFF00"/>
          </a:solidFill>
          <a:ln w="38100">
            <a:solidFill>
              <a:schemeClr val="bg1"/>
            </a:solidFill>
            <a:miter lim="800000"/>
            <a:headEnd/>
            <a:tailEnd/>
          </a:ln>
          <a:effectLst>
            <a:outerShdw blurRad="40000" dist="20000" dir="5400000" rotWithShape="0">
              <a:srgbClr val="808080">
                <a:alpha val="37999"/>
              </a:srgbClr>
            </a:outerShdw>
          </a:effectLst>
        </p:spPr>
        <p:txBody>
          <a:bodyPr anchor="ctr"/>
          <a:lstStyle/>
          <a:p>
            <a:pPr algn="ctr" eaLnBrk="1" hangingPunct="1">
              <a:defRPr/>
            </a:pPr>
            <a:endParaRPr lang="en-US">
              <a:latin typeface="Calibri" charset="0"/>
              <a:ea typeface="ＭＳ Ｐゴシック" charset="0"/>
            </a:endParaRPr>
          </a:p>
        </p:txBody>
      </p:sp>
      <p:sp>
        <p:nvSpPr>
          <p:cNvPr id="27653" name="TextBox 7">
            <a:extLst>
              <a:ext uri="{FF2B5EF4-FFF2-40B4-BE49-F238E27FC236}">
                <a16:creationId xmlns:a16="http://schemas.microsoft.com/office/drawing/2014/main" xmlns="" id="{7F17577F-9249-1C4C-9707-4C48162D54EE}"/>
              </a:ext>
            </a:extLst>
          </p:cNvPr>
          <p:cNvSpPr txBox="1">
            <a:spLocks noChangeArrowheads="1"/>
          </p:cNvSpPr>
          <p:nvPr/>
        </p:nvSpPr>
        <p:spPr bwMode="auto">
          <a:xfrm>
            <a:off x="7086600" y="1058863"/>
            <a:ext cx="1830388"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Calibri" panose="020F0502020204030204" pitchFamily="34" charset="0"/>
              </a:rPr>
              <a:t>Complex and </a:t>
            </a:r>
          </a:p>
          <a:p>
            <a:pPr eaLnBrk="1" hangingPunct="1">
              <a:spcBef>
                <a:spcPct val="0"/>
              </a:spcBef>
              <a:buClrTx/>
              <a:buSzTx/>
              <a:buFontTx/>
              <a:buNone/>
            </a:pPr>
            <a:r>
              <a:rPr lang="en-US" altLang="en-US" sz="1800">
                <a:solidFill>
                  <a:schemeClr val="tx1"/>
                </a:solidFill>
                <a:latin typeface="Calibri" panose="020F0502020204030204" pitchFamily="34" charset="0"/>
              </a:rPr>
              <a:t>somewhat objective</a:t>
            </a:r>
          </a:p>
          <a:p>
            <a:pPr eaLnBrk="1" hangingPunct="1">
              <a:spcBef>
                <a:spcPct val="0"/>
              </a:spcBef>
              <a:buClrTx/>
              <a:buSzTx/>
              <a:buFontTx/>
              <a:buNone/>
            </a:pPr>
            <a:endParaRPr lang="en-US" altLang="en-US" sz="1800" b="1">
              <a:solidFill>
                <a:schemeClr val="tx1"/>
              </a:solidFill>
              <a:latin typeface="Calibri" panose="020F0502020204030204" pitchFamily="34" charset="0"/>
            </a:endParaRPr>
          </a:p>
          <a:p>
            <a:pPr eaLnBrk="1" hangingPunct="1">
              <a:spcBef>
                <a:spcPct val="0"/>
              </a:spcBef>
              <a:buClrTx/>
              <a:buSzTx/>
              <a:buFontTx/>
              <a:buNone/>
            </a:pPr>
            <a:endParaRPr lang="en-US" altLang="en-US" sz="1800" b="1">
              <a:solidFill>
                <a:schemeClr val="tx1"/>
              </a:solidFill>
              <a:latin typeface="Calibri" panose="020F0502020204030204" pitchFamily="34" charset="0"/>
            </a:endParaRPr>
          </a:p>
          <a:p>
            <a:pPr eaLnBrk="1" hangingPunct="1">
              <a:spcBef>
                <a:spcPct val="0"/>
              </a:spcBef>
              <a:buClrTx/>
              <a:buSzTx/>
              <a:buFontTx/>
              <a:buNone/>
            </a:pPr>
            <a:endParaRPr lang="en-US" altLang="en-US" sz="1800" b="1">
              <a:solidFill>
                <a:schemeClr val="tx1"/>
              </a:solidFill>
              <a:latin typeface="Calibri" panose="020F0502020204030204" pitchFamily="34" charset="0"/>
            </a:endParaRPr>
          </a:p>
          <a:p>
            <a:pPr eaLnBrk="1" hangingPunct="1">
              <a:spcBef>
                <a:spcPct val="0"/>
              </a:spcBef>
              <a:buClrTx/>
              <a:buSzTx/>
              <a:buFontTx/>
              <a:buNone/>
            </a:pPr>
            <a:endParaRPr lang="en-US" altLang="en-US" sz="1800" b="1">
              <a:solidFill>
                <a:schemeClr val="tx1"/>
              </a:solidFill>
              <a:latin typeface="Calibri" panose="020F0502020204030204" pitchFamily="34" charset="0"/>
            </a:endParaRPr>
          </a:p>
          <a:p>
            <a:pPr eaLnBrk="1" hangingPunct="1">
              <a:spcBef>
                <a:spcPct val="0"/>
              </a:spcBef>
              <a:buClrTx/>
              <a:buSzTx/>
              <a:buFontTx/>
              <a:buNone/>
            </a:pPr>
            <a:endParaRPr lang="en-US" altLang="en-US" sz="1800" b="1">
              <a:solidFill>
                <a:schemeClr val="tx1"/>
              </a:solidFill>
              <a:latin typeface="Calibri" panose="020F0502020204030204" pitchFamily="34" charset="0"/>
            </a:endParaRPr>
          </a:p>
          <a:p>
            <a:pPr eaLnBrk="1" hangingPunct="1">
              <a:spcBef>
                <a:spcPct val="0"/>
              </a:spcBef>
              <a:buClrTx/>
              <a:buSzTx/>
              <a:buFontTx/>
              <a:buNone/>
            </a:pPr>
            <a:endParaRPr lang="en-US" altLang="en-US" sz="1800">
              <a:solidFill>
                <a:schemeClr val="tx1"/>
              </a:solidFill>
              <a:latin typeface="Calibri" panose="020F0502020204030204" pitchFamily="34" charset="0"/>
            </a:endParaRPr>
          </a:p>
          <a:p>
            <a:pPr eaLnBrk="1" hangingPunct="1">
              <a:spcBef>
                <a:spcPct val="0"/>
              </a:spcBef>
              <a:buClrTx/>
              <a:buSzTx/>
              <a:buFontTx/>
              <a:buNone/>
            </a:pPr>
            <a:r>
              <a:rPr lang="en-US" altLang="en-US" sz="1800">
                <a:solidFill>
                  <a:schemeClr val="tx1"/>
                </a:solidFill>
                <a:latin typeface="Calibri" panose="020F0502020204030204" pitchFamily="34" charset="0"/>
              </a:rPr>
              <a:t>Simple (A,T,G, or C) and more</a:t>
            </a:r>
          </a:p>
          <a:p>
            <a:pPr eaLnBrk="1" hangingPunct="1">
              <a:spcBef>
                <a:spcPct val="0"/>
              </a:spcBef>
              <a:buClrTx/>
              <a:buSzTx/>
              <a:buFontTx/>
              <a:buNone/>
            </a:pPr>
            <a:r>
              <a:rPr lang="en-US" altLang="en-US" sz="1800">
                <a:solidFill>
                  <a:schemeClr val="tx1"/>
                </a:solidFill>
                <a:latin typeface="Calibri" panose="020F0502020204030204" pitchFamily="34" charset="0"/>
              </a:rPr>
              <a:t>objective</a:t>
            </a:r>
          </a:p>
          <a:p>
            <a:pPr eaLnBrk="1" hangingPunct="1">
              <a:spcBef>
                <a:spcPct val="0"/>
              </a:spcBef>
              <a:buClrTx/>
              <a:buSzTx/>
              <a:buFontTx/>
              <a:buNone/>
            </a:pPr>
            <a:endParaRPr lang="en-US" altLang="en-US" sz="1800" b="1">
              <a:solidFill>
                <a:schemeClr val="tx1"/>
              </a:solidFill>
              <a:latin typeface="Calibri" panose="020F0502020204030204" pitchFamily="34" charset="0"/>
            </a:endParaRPr>
          </a:p>
        </p:txBody>
      </p:sp>
      <p:sp>
        <p:nvSpPr>
          <p:cNvPr id="27654" name="Rectangle 1">
            <a:extLst>
              <a:ext uri="{FF2B5EF4-FFF2-40B4-BE49-F238E27FC236}">
                <a16:creationId xmlns:a16="http://schemas.microsoft.com/office/drawing/2014/main" xmlns="" id="{53844385-540B-0C45-93B9-E8F3E05FD928}"/>
              </a:ext>
            </a:extLst>
          </p:cNvPr>
          <p:cNvSpPr>
            <a:spLocks noChangeArrowheads="1"/>
          </p:cNvSpPr>
          <p:nvPr/>
        </p:nvSpPr>
        <p:spPr bwMode="auto">
          <a:xfrm>
            <a:off x="0" y="3048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3600" dirty="0">
                <a:solidFill>
                  <a:schemeClr val="accent1"/>
                </a:solidFill>
                <a:latin typeface="Calibri" panose="020F0502020204030204" pitchFamily="34" charset="0"/>
              </a:rPr>
              <a:t>Classical  Taxonomy is Hard (and boring?)</a:t>
            </a:r>
          </a:p>
        </p:txBody>
      </p:sp>
    </p:spTree>
    <p:extLst>
      <p:ext uri="{BB962C8B-B14F-4D97-AF65-F5344CB8AC3E}">
        <p14:creationId xmlns:p14="http://schemas.microsoft.com/office/powerpoint/2010/main" val="35714549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2003_tax1\DSCF0034.JPG">
            <a:extLst>
              <a:ext uri="{FF2B5EF4-FFF2-40B4-BE49-F238E27FC236}">
                <a16:creationId xmlns:a16="http://schemas.microsoft.com/office/drawing/2014/main" xmlns="" id="{F48AF7BC-8BBB-CA49-A4F7-85693B872DE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60823" y="1398718"/>
            <a:ext cx="2648290" cy="156195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extLst>
        </p:spPr>
      </p:pic>
      <p:pic>
        <p:nvPicPr>
          <p:cNvPr id="1028" name="Picture 4" descr="D:\2003_tax2\DSCF0008.JPG">
            <a:extLst>
              <a:ext uri="{FF2B5EF4-FFF2-40B4-BE49-F238E27FC236}">
                <a16:creationId xmlns:a16="http://schemas.microsoft.com/office/drawing/2014/main" xmlns="" id="{F19868F5-12FF-F842-AB88-FB7D1F621E9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4717" y="4687978"/>
            <a:ext cx="3008085" cy="160954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extLst>
        </p:spPr>
      </p:pic>
      <p:sp>
        <p:nvSpPr>
          <p:cNvPr id="28675" name="Title 1">
            <a:extLst>
              <a:ext uri="{FF2B5EF4-FFF2-40B4-BE49-F238E27FC236}">
                <a16:creationId xmlns:a16="http://schemas.microsoft.com/office/drawing/2014/main" xmlns="" id="{184155B1-28AD-3840-B48D-387016EE88DF}"/>
              </a:ext>
            </a:extLst>
          </p:cNvPr>
          <p:cNvSpPr txBox="1">
            <a:spLocks/>
          </p:cNvSpPr>
          <p:nvPr/>
        </p:nvSpPr>
        <p:spPr bwMode="auto">
          <a:xfrm>
            <a:off x="2314575" y="477838"/>
            <a:ext cx="426085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defTabSz="45720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2800">
                <a:solidFill>
                  <a:schemeClr val="tx1"/>
                </a:solidFill>
                <a:latin typeface="Arial" panose="020B0604020202020204" pitchFamily="34" charset="0"/>
              </a:rPr>
              <a:t>     </a:t>
            </a:r>
          </a:p>
        </p:txBody>
      </p:sp>
      <p:pic>
        <p:nvPicPr>
          <p:cNvPr id="7" name="Picture 7" descr="D:\2003_tax1\DSCF0023.JPG">
            <a:extLst>
              <a:ext uri="{FF2B5EF4-FFF2-40B4-BE49-F238E27FC236}">
                <a16:creationId xmlns:a16="http://schemas.microsoft.com/office/drawing/2014/main" xmlns="" id="{499B438A-C368-1D4E-A61A-64CEE943B5D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427026">
            <a:off x="7278194" y="3233092"/>
            <a:ext cx="1934029" cy="12942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extLst>
        </p:spPr>
      </p:pic>
      <p:pic>
        <p:nvPicPr>
          <p:cNvPr id="8" name="Picture 3" descr="D:\2003_tax1\DSCF0007.JPG">
            <a:extLst>
              <a:ext uri="{FF2B5EF4-FFF2-40B4-BE49-F238E27FC236}">
                <a16:creationId xmlns:a16="http://schemas.microsoft.com/office/drawing/2014/main" xmlns="" id="{D90DC390-6736-F345-93C7-85956E93185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230614" y="5124822"/>
            <a:ext cx="2986310" cy="15965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extLst>
        </p:spPr>
      </p:pic>
      <p:pic>
        <p:nvPicPr>
          <p:cNvPr id="10" name="Picture 5" descr="D:\2003_tax1\DSCF0013.JPG">
            <a:extLst>
              <a:ext uri="{FF2B5EF4-FFF2-40B4-BE49-F238E27FC236}">
                <a16:creationId xmlns:a16="http://schemas.microsoft.com/office/drawing/2014/main" xmlns="" id="{7EB4EFF1-2D2B-3245-A9E4-00E82743185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0848439">
            <a:off x="-136926" y="3333492"/>
            <a:ext cx="2646167" cy="177074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extLst>
        </p:spPr>
      </p:pic>
      <p:pic>
        <p:nvPicPr>
          <p:cNvPr id="1027" name="Picture 3" descr="D:\2003_tax2\DSCF0006.JPG">
            <a:extLst>
              <a:ext uri="{FF2B5EF4-FFF2-40B4-BE49-F238E27FC236}">
                <a16:creationId xmlns:a16="http://schemas.microsoft.com/office/drawing/2014/main" xmlns="" id="{17B74300-EE3E-8442-BD05-9864BDFFCD2D}"/>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rot="21269475">
            <a:off x="309189" y="1573607"/>
            <a:ext cx="2522455" cy="178764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extLst>
        </p:spPr>
      </p:pic>
      <p:pic>
        <p:nvPicPr>
          <p:cNvPr id="16" name="Picture 2" descr="D:\2003_tax2\DSCF0003.JPG">
            <a:extLst>
              <a:ext uri="{FF2B5EF4-FFF2-40B4-BE49-F238E27FC236}">
                <a16:creationId xmlns:a16="http://schemas.microsoft.com/office/drawing/2014/main" xmlns="" id="{CF2EBAEE-E44C-0046-819B-1E57C9029D55}"/>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254144">
            <a:off x="6662167" y="1165664"/>
            <a:ext cx="2148720" cy="16546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extLst>
        </p:spPr>
      </p:pic>
      <p:pic>
        <p:nvPicPr>
          <p:cNvPr id="17" name="Picture 8" descr="D:\2003_tax2\DSCF0032.JPG">
            <a:extLst>
              <a:ext uri="{FF2B5EF4-FFF2-40B4-BE49-F238E27FC236}">
                <a16:creationId xmlns:a16="http://schemas.microsoft.com/office/drawing/2014/main" xmlns="" id="{BEE17BE4-3646-414B-B63F-5A7F4B8AC68A}"/>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194388" y="2880693"/>
            <a:ext cx="5083807" cy="21626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extLst>
        </p:spPr>
      </p:pic>
      <p:sp>
        <p:nvSpPr>
          <p:cNvPr id="28682" name="TextBox 2">
            <a:extLst>
              <a:ext uri="{FF2B5EF4-FFF2-40B4-BE49-F238E27FC236}">
                <a16:creationId xmlns:a16="http://schemas.microsoft.com/office/drawing/2014/main" xmlns="" id="{A181D8A3-C197-E84D-AC5A-AD97741A66C8}"/>
              </a:ext>
            </a:extLst>
          </p:cNvPr>
          <p:cNvSpPr txBox="1">
            <a:spLocks noChangeArrowheads="1"/>
          </p:cNvSpPr>
          <p:nvPr/>
        </p:nvSpPr>
        <p:spPr bwMode="auto">
          <a:xfrm>
            <a:off x="-2176463" y="1625600"/>
            <a:ext cx="20748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Arial" panose="020B0604020202020204" pitchFamily="34" charset="0"/>
              </a:rPr>
              <a:t>L-R: Mark Stoeckle, Scott Federhen, Richard lane</a:t>
            </a:r>
          </a:p>
        </p:txBody>
      </p:sp>
      <p:sp>
        <p:nvSpPr>
          <p:cNvPr id="28683" name="TextBox 13">
            <a:extLst>
              <a:ext uri="{FF2B5EF4-FFF2-40B4-BE49-F238E27FC236}">
                <a16:creationId xmlns:a16="http://schemas.microsoft.com/office/drawing/2014/main" xmlns="" id="{3EFD08A4-DE53-2D44-9FEB-991430DA1183}"/>
              </a:ext>
            </a:extLst>
          </p:cNvPr>
          <p:cNvSpPr txBox="1">
            <a:spLocks noChangeArrowheads="1"/>
          </p:cNvSpPr>
          <p:nvPr/>
        </p:nvSpPr>
        <p:spPr bwMode="auto">
          <a:xfrm>
            <a:off x="-2474913" y="3879850"/>
            <a:ext cx="2076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Arial" panose="020B0604020202020204" pitchFamily="34" charset="0"/>
              </a:rPr>
              <a:t>L-R: Donal Hickey, Alfried Vogler, Paul Hebert</a:t>
            </a:r>
          </a:p>
        </p:txBody>
      </p:sp>
      <p:sp>
        <p:nvSpPr>
          <p:cNvPr id="28684" name="TextBox 17">
            <a:extLst>
              <a:ext uri="{FF2B5EF4-FFF2-40B4-BE49-F238E27FC236}">
                <a16:creationId xmlns:a16="http://schemas.microsoft.com/office/drawing/2014/main" xmlns="" id="{F8255CDE-30DE-C647-9850-289C954C5938}"/>
              </a:ext>
            </a:extLst>
          </p:cNvPr>
          <p:cNvSpPr txBox="1">
            <a:spLocks noChangeArrowheads="1"/>
          </p:cNvSpPr>
          <p:nvPr/>
        </p:nvSpPr>
        <p:spPr bwMode="auto">
          <a:xfrm>
            <a:off x="-2322513" y="5492750"/>
            <a:ext cx="20764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Arial" panose="020B0604020202020204" pitchFamily="34" charset="0"/>
              </a:rPr>
              <a:t>L-R: Mark Graham, Scott Miller, Winnie Hallwachs, James Edwards</a:t>
            </a:r>
          </a:p>
          <a:p>
            <a:pPr eaLnBrk="1" hangingPunct="1">
              <a:spcBef>
                <a:spcPct val="0"/>
              </a:spcBef>
              <a:buClrTx/>
              <a:buSzTx/>
              <a:buFontTx/>
              <a:buNone/>
            </a:pPr>
            <a:endParaRPr lang="en-US" altLang="en-US" sz="1800">
              <a:solidFill>
                <a:schemeClr val="tx1"/>
              </a:solidFill>
              <a:latin typeface="Arial" panose="020B0604020202020204" pitchFamily="34" charset="0"/>
            </a:endParaRPr>
          </a:p>
          <a:p>
            <a:pPr eaLnBrk="1" hangingPunct="1">
              <a:spcBef>
                <a:spcPct val="0"/>
              </a:spcBef>
              <a:buClrTx/>
              <a:buSzTx/>
              <a:buFontTx/>
              <a:buNone/>
            </a:pPr>
            <a:r>
              <a:rPr lang="en-US" altLang="en-US" sz="1800">
                <a:solidFill>
                  <a:schemeClr val="tx1"/>
                </a:solidFill>
                <a:latin typeface="Arial" panose="020B0604020202020204" pitchFamily="34" charset="0"/>
              </a:rPr>
              <a:t>NB – Scott Miller is CBOL Meeting Chair</a:t>
            </a:r>
          </a:p>
        </p:txBody>
      </p:sp>
      <p:sp>
        <p:nvSpPr>
          <p:cNvPr id="28685" name="TextBox 19">
            <a:extLst>
              <a:ext uri="{FF2B5EF4-FFF2-40B4-BE49-F238E27FC236}">
                <a16:creationId xmlns:a16="http://schemas.microsoft.com/office/drawing/2014/main" xmlns="" id="{C44C791F-AA97-6543-9FA4-C2A311B275D5}"/>
              </a:ext>
            </a:extLst>
          </p:cNvPr>
          <p:cNvSpPr txBox="1">
            <a:spLocks noChangeArrowheads="1"/>
          </p:cNvSpPr>
          <p:nvPr/>
        </p:nvSpPr>
        <p:spPr bwMode="auto">
          <a:xfrm>
            <a:off x="9313863" y="5584825"/>
            <a:ext cx="20748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Arial" panose="020B0604020202020204" pitchFamily="34" charset="0"/>
              </a:rPr>
              <a:t>L-R: Giselle Caccone, Kerry Shaw, Keith Crandall</a:t>
            </a:r>
          </a:p>
        </p:txBody>
      </p:sp>
      <p:pic>
        <p:nvPicPr>
          <p:cNvPr id="2050" name="Picture 2" descr="D:\2003_tax1\DSCF0028.JPG">
            <a:extLst>
              <a:ext uri="{FF2B5EF4-FFF2-40B4-BE49-F238E27FC236}">
                <a16:creationId xmlns:a16="http://schemas.microsoft.com/office/drawing/2014/main" xmlns="" id="{2FC2C097-B492-DF45-A518-F5997208C86B}"/>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400801" y="5174341"/>
            <a:ext cx="2931056" cy="15965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extLst>
        </p:spPr>
      </p:pic>
      <p:sp>
        <p:nvSpPr>
          <p:cNvPr id="28687" name="TextBox 20">
            <a:extLst>
              <a:ext uri="{FF2B5EF4-FFF2-40B4-BE49-F238E27FC236}">
                <a16:creationId xmlns:a16="http://schemas.microsoft.com/office/drawing/2014/main" xmlns="" id="{62FA9521-A108-C844-B63B-A6E9D452CCC2}"/>
              </a:ext>
            </a:extLst>
          </p:cNvPr>
          <p:cNvSpPr txBox="1">
            <a:spLocks noChangeArrowheads="1"/>
          </p:cNvSpPr>
          <p:nvPr/>
        </p:nvSpPr>
        <p:spPr bwMode="auto">
          <a:xfrm>
            <a:off x="9466263" y="3417888"/>
            <a:ext cx="2074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Arial" panose="020B0604020202020204" pitchFamily="34" charset="0"/>
              </a:rPr>
              <a:t>L-R: Mitch Sogin, Jesse Ausubel</a:t>
            </a:r>
          </a:p>
        </p:txBody>
      </p:sp>
      <p:sp>
        <p:nvSpPr>
          <p:cNvPr id="28688" name="TextBox 21">
            <a:extLst>
              <a:ext uri="{FF2B5EF4-FFF2-40B4-BE49-F238E27FC236}">
                <a16:creationId xmlns:a16="http://schemas.microsoft.com/office/drawing/2014/main" xmlns="" id="{80774099-CDC4-D349-95AC-D7FC64E45A0B}"/>
              </a:ext>
            </a:extLst>
          </p:cNvPr>
          <p:cNvSpPr txBox="1">
            <a:spLocks noChangeArrowheads="1"/>
          </p:cNvSpPr>
          <p:nvPr/>
        </p:nvSpPr>
        <p:spPr bwMode="auto">
          <a:xfrm>
            <a:off x="9618663" y="1252538"/>
            <a:ext cx="2074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Arial" panose="020B0604020202020204" pitchFamily="34" charset="0"/>
              </a:rPr>
              <a:t>L-R: Paul Hebert, Winnie Hallwachs, Dan Janzen, John Marchioni</a:t>
            </a:r>
          </a:p>
        </p:txBody>
      </p:sp>
      <p:sp>
        <p:nvSpPr>
          <p:cNvPr id="4" name="Title 3">
            <a:extLst>
              <a:ext uri="{FF2B5EF4-FFF2-40B4-BE49-F238E27FC236}">
                <a16:creationId xmlns:a16="http://schemas.microsoft.com/office/drawing/2014/main" xmlns="" id="{A26CA6C0-B0CA-9042-B06B-5214946D8D0D}"/>
              </a:ext>
            </a:extLst>
          </p:cNvPr>
          <p:cNvSpPr>
            <a:spLocks noGrp="1"/>
          </p:cNvSpPr>
          <p:nvPr>
            <p:ph type="title" idx="4294967295"/>
          </p:nvPr>
        </p:nvSpPr>
        <p:spPr>
          <a:xfrm>
            <a:off x="0" y="477838"/>
            <a:ext cx="7192963" cy="279400"/>
          </a:xfrm>
        </p:spPr>
        <p:txBody>
          <a:bodyPr>
            <a:normAutofit fontScale="90000"/>
          </a:bodyPr>
          <a:lstStyle/>
          <a:p>
            <a:pPr>
              <a:buFont typeface="Times New Roman" charset="0"/>
              <a:buNone/>
              <a:defRPr/>
            </a:pPr>
            <a:r>
              <a:rPr lang="en-US" sz="4000" dirty="0">
                <a:solidFill>
                  <a:schemeClr val="accent1"/>
                </a:solidFill>
                <a:latin typeface="Calibri"/>
                <a:cs typeface="Calibri"/>
              </a:rPr>
              <a:t>DNA Barcoding Begins: </a:t>
            </a:r>
            <a:br>
              <a:rPr lang="en-US" sz="4000" dirty="0">
                <a:solidFill>
                  <a:schemeClr val="accent1"/>
                </a:solidFill>
                <a:latin typeface="Calibri"/>
                <a:cs typeface="Calibri"/>
              </a:rPr>
            </a:br>
            <a:r>
              <a:rPr lang="en-US" sz="3100" dirty="0">
                <a:solidFill>
                  <a:schemeClr val="accent1"/>
                </a:solidFill>
                <a:latin typeface="Calibri"/>
                <a:cs typeface="Calibri"/>
              </a:rPr>
              <a:t>CSHL </a:t>
            </a:r>
            <a:r>
              <a:rPr lang="en-US" sz="3100" dirty="0" err="1">
                <a:solidFill>
                  <a:schemeClr val="accent1"/>
                </a:solidFill>
                <a:latin typeface="Calibri"/>
                <a:cs typeface="Calibri"/>
              </a:rPr>
              <a:t>Banbury</a:t>
            </a:r>
            <a:r>
              <a:rPr lang="en-US" sz="3100" dirty="0">
                <a:solidFill>
                  <a:schemeClr val="accent1"/>
                </a:solidFill>
                <a:latin typeface="Calibri"/>
                <a:cs typeface="Calibri"/>
              </a:rPr>
              <a:t> Center Meetings 2003</a:t>
            </a:r>
          </a:p>
        </p:txBody>
      </p:sp>
    </p:spTree>
    <p:extLst>
      <p:ext uri="{BB962C8B-B14F-4D97-AF65-F5344CB8AC3E}">
        <p14:creationId xmlns:p14="http://schemas.microsoft.com/office/powerpoint/2010/main" val="18532940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13">
            <a:extLst>
              <a:ext uri="{FF2B5EF4-FFF2-40B4-BE49-F238E27FC236}">
                <a16:creationId xmlns:a16="http://schemas.microsoft.com/office/drawing/2014/main" xmlns="" id="{E3031971-6564-AB4A-858C-0EAD9900F6D5}"/>
              </a:ext>
            </a:extLst>
          </p:cNvPr>
          <p:cNvSpPr txBox="1">
            <a:spLocks noChangeArrowheads="1"/>
          </p:cNvSpPr>
          <p:nvPr/>
        </p:nvSpPr>
        <p:spPr bwMode="auto">
          <a:xfrm>
            <a:off x="446088" y="381000"/>
            <a:ext cx="82073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Arial" panose="020B0604020202020204" pitchFamily="34" charset="0"/>
              </a:rPr>
              <a:t>Just as the unique pattern of bars in a universal product code (UPC) identifies each consumer product, a short “DNA barcode” (about 600 nucleotides in length) is a unique pattern of DNA sequence that can potentially identify each species</a:t>
            </a:r>
            <a:endParaRPr lang="en-US" altLang="en-US" sz="1800">
              <a:solidFill>
                <a:srgbClr val="055C67"/>
              </a:solidFill>
              <a:latin typeface="Arial" panose="020B0604020202020204" pitchFamily="34" charset="0"/>
            </a:endParaRPr>
          </a:p>
        </p:txBody>
      </p:sp>
      <p:pic>
        <p:nvPicPr>
          <p:cNvPr id="29698" name="Picture 12">
            <a:extLst>
              <a:ext uri="{FF2B5EF4-FFF2-40B4-BE49-F238E27FC236}">
                <a16:creationId xmlns:a16="http://schemas.microsoft.com/office/drawing/2014/main" xmlns="" id="{8FF22831-7621-494F-80B1-4A48494921A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35163"/>
            <a:ext cx="91440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14">
            <a:extLst>
              <a:ext uri="{FF2B5EF4-FFF2-40B4-BE49-F238E27FC236}">
                <a16:creationId xmlns:a16="http://schemas.microsoft.com/office/drawing/2014/main" xmlns="" id="{7DB0C891-D340-6E40-9C92-63854E3026F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29300" y="2767013"/>
            <a:ext cx="367823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7971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13">
            <a:extLst>
              <a:ext uri="{FF2B5EF4-FFF2-40B4-BE49-F238E27FC236}">
                <a16:creationId xmlns:a16="http://schemas.microsoft.com/office/drawing/2014/main" xmlns="" id="{0FC5678A-9C9E-134C-B939-D232C356207D}"/>
              </a:ext>
            </a:extLst>
          </p:cNvPr>
          <p:cNvSpPr txBox="1">
            <a:spLocks noChangeArrowheads="1"/>
          </p:cNvSpPr>
          <p:nvPr/>
        </p:nvSpPr>
        <p:spPr bwMode="auto">
          <a:xfrm>
            <a:off x="-1600200" y="3810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3600" dirty="0">
                <a:solidFill>
                  <a:schemeClr val="accent1"/>
                </a:solidFill>
                <a:latin typeface="Calibri" panose="020F0502020204030204" pitchFamily="34" charset="0"/>
              </a:rPr>
              <a:t>Universal? DNA Barcodes</a:t>
            </a:r>
          </a:p>
        </p:txBody>
      </p:sp>
      <p:sp>
        <p:nvSpPr>
          <p:cNvPr id="14338" name="Text Box 12">
            <a:extLst>
              <a:ext uri="{FF2B5EF4-FFF2-40B4-BE49-F238E27FC236}">
                <a16:creationId xmlns:a16="http://schemas.microsoft.com/office/drawing/2014/main" xmlns="" id="{DC09035A-E253-EC40-B45C-E0F6017BAA67}"/>
              </a:ext>
            </a:extLst>
          </p:cNvPr>
          <p:cNvSpPr txBox="1">
            <a:spLocks noChangeArrowheads="1"/>
          </p:cNvSpPr>
          <p:nvPr/>
        </p:nvSpPr>
        <p:spPr bwMode="auto">
          <a:xfrm>
            <a:off x="1066800" y="1600200"/>
            <a:ext cx="2438400" cy="83026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dirty="0">
                <a:latin typeface="+mn-lt"/>
              </a:rPr>
              <a:t>Plants,</a:t>
            </a:r>
          </a:p>
          <a:p>
            <a:pPr algn="ctr" eaLnBrk="1" hangingPunct="1">
              <a:defRPr/>
            </a:pPr>
            <a:r>
              <a:rPr lang="en-US" dirty="0">
                <a:latin typeface="+mn-lt"/>
              </a:rPr>
              <a:t>Chloroplast</a:t>
            </a:r>
          </a:p>
        </p:txBody>
      </p:sp>
      <p:sp>
        <p:nvSpPr>
          <p:cNvPr id="14339" name="Text Box 13">
            <a:extLst>
              <a:ext uri="{FF2B5EF4-FFF2-40B4-BE49-F238E27FC236}">
                <a16:creationId xmlns:a16="http://schemas.microsoft.com/office/drawing/2014/main" xmlns="" id="{67F657E9-C46D-0542-B745-2DC0CAF9070D}"/>
              </a:ext>
            </a:extLst>
          </p:cNvPr>
          <p:cNvSpPr txBox="1">
            <a:spLocks noChangeArrowheads="1"/>
          </p:cNvSpPr>
          <p:nvPr/>
        </p:nvSpPr>
        <p:spPr bwMode="auto">
          <a:xfrm>
            <a:off x="6096000" y="304800"/>
            <a:ext cx="2509838" cy="83026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dirty="0">
                <a:latin typeface="+mn-lt"/>
              </a:rPr>
              <a:t>Animals,</a:t>
            </a:r>
          </a:p>
          <a:p>
            <a:pPr algn="ctr" eaLnBrk="1" hangingPunct="1">
              <a:defRPr/>
            </a:pPr>
            <a:r>
              <a:rPr lang="en-US" dirty="0">
                <a:latin typeface="+mn-lt"/>
              </a:rPr>
              <a:t>Mitochondrion</a:t>
            </a:r>
          </a:p>
        </p:txBody>
      </p:sp>
      <p:pic>
        <p:nvPicPr>
          <p:cNvPr id="30724" name="Picture 14" descr="chloroplast">
            <a:extLst>
              <a:ext uri="{FF2B5EF4-FFF2-40B4-BE49-F238E27FC236}">
                <a16:creationId xmlns:a16="http://schemas.microsoft.com/office/drawing/2014/main" xmlns="" id="{08D5D5BF-C9D1-544D-BD2E-1DD826B46A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8950" y="1524000"/>
            <a:ext cx="6746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5" descr="mitochondria">
            <a:extLst>
              <a:ext uri="{FF2B5EF4-FFF2-40B4-BE49-F238E27FC236}">
                <a16:creationId xmlns:a16="http://schemas.microsoft.com/office/drawing/2014/main" xmlns="" id="{85C274D7-0340-2548-84E2-795A406396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1600200"/>
            <a:ext cx="12874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6" descr="COI">
            <a:extLst>
              <a:ext uri="{FF2B5EF4-FFF2-40B4-BE49-F238E27FC236}">
                <a16:creationId xmlns:a16="http://schemas.microsoft.com/office/drawing/2014/main" xmlns="" id="{CB425127-9C1B-DD49-8DA2-DC83685628B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1295400"/>
            <a:ext cx="25019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18">
            <a:extLst>
              <a:ext uri="{FF2B5EF4-FFF2-40B4-BE49-F238E27FC236}">
                <a16:creationId xmlns:a16="http://schemas.microsoft.com/office/drawing/2014/main" xmlns="" id="{FF17501A-A87D-3847-BA68-EE2302787187}"/>
              </a:ext>
            </a:extLst>
          </p:cNvPr>
          <p:cNvSpPr txBox="1">
            <a:spLocks noChangeArrowheads="1"/>
          </p:cNvSpPr>
          <p:nvPr/>
        </p:nvSpPr>
        <p:spPr bwMode="auto">
          <a:xfrm>
            <a:off x="5227638" y="2895600"/>
            <a:ext cx="1066800" cy="3667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i="1" dirty="0">
                <a:latin typeface="+mn-lt"/>
              </a:rPr>
              <a:t>CO1</a:t>
            </a:r>
          </a:p>
        </p:txBody>
      </p:sp>
      <p:pic>
        <p:nvPicPr>
          <p:cNvPr id="30728" name="Picture 19" descr="rbcL_n_matK_02">
            <a:extLst>
              <a:ext uri="{FF2B5EF4-FFF2-40B4-BE49-F238E27FC236}">
                <a16:creationId xmlns:a16="http://schemas.microsoft.com/office/drawing/2014/main" xmlns="" id="{DCE4E14E-EF75-3548-9F75-092FBA2D61A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8013" y="2895600"/>
            <a:ext cx="289718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3">
            <a:extLst>
              <a:ext uri="{FF2B5EF4-FFF2-40B4-BE49-F238E27FC236}">
                <a16:creationId xmlns:a16="http://schemas.microsoft.com/office/drawing/2014/main" xmlns="" id="{98556DEA-415D-3C41-B7F5-91D3BB6A0D2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19600" y="5486400"/>
            <a:ext cx="416560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7" name="Text Box 9">
            <a:extLst>
              <a:ext uri="{FF2B5EF4-FFF2-40B4-BE49-F238E27FC236}">
                <a16:creationId xmlns:a16="http://schemas.microsoft.com/office/drawing/2014/main" xmlns="" id="{D4802ED4-0F4E-D84F-880B-CC114D95072F}"/>
              </a:ext>
            </a:extLst>
          </p:cNvPr>
          <p:cNvSpPr txBox="1">
            <a:spLocks noChangeArrowheads="1"/>
          </p:cNvSpPr>
          <p:nvPr/>
        </p:nvSpPr>
        <p:spPr bwMode="auto">
          <a:xfrm>
            <a:off x="3073400" y="3579813"/>
            <a:ext cx="1066800" cy="36671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i="1" dirty="0" err="1">
                <a:latin typeface="+mn-lt"/>
              </a:rPr>
              <a:t>mat</a:t>
            </a:r>
            <a:r>
              <a:rPr lang="en-US" sz="1800" dirty="0" err="1">
                <a:latin typeface="+mn-lt"/>
              </a:rPr>
              <a:t>K</a:t>
            </a:r>
            <a:endParaRPr lang="en-US" sz="1800" dirty="0">
              <a:latin typeface="+mn-lt"/>
            </a:endParaRPr>
          </a:p>
        </p:txBody>
      </p:sp>
      <p:sp>
        <p:nvSpPr>
          <p:cNvPr id="14348" name="Rectangle 1">
            <a:extLst>
              <a:ext uri="{FF2B5EF4-FFF2-40B4-BE49-F238E27FC236}">
                <a16:creationId xmlns:a16="http://schemas.microsoft.com/office/drawing/2014/main" xmlns="" id="{2D36C76A-0C67-7849-AACB-972347F4E7CB}"/>
              </a:ext>
            </a:extLst>
          </p:cNvPr>
          <p:cNvSpPr>
            <a:spLocks noChangeArrowheads="1"/>
          </p:cNvSpPr>
          <p:nvPr/>
        </p:nvSpPr>
        <p:spPr bwMode="auto">
          <a:xfrm>
            <a:off x="4457700" y="4495800"/>
            <a:ext cx="2322513" cy="461963"/>
          </a:xfrm>
          <a:prstGeom prst="rect">
            <a:avLst/>
          </a:prstGeom>
          <a:noFill/>
          <a:ln>
            <a:noFill/>
          </a:ln>
          <a:extLst>
            <a:ext uri="{909E8E84-426E-40dd-AFC4-6F175D3DCCD1}"/>
            <a:ext uri="{91240B29-F687-4f45-9708-019B960494DF}"/>
          </a:extLst>
        </p:spPr>
        <p:txBody>
          <a:bodyPr wrap="none">
            <a:spAutoFit/>
          </a:bodyPr>
          <a:lstStyle/>
          <a:p>
            <a:pPr algn="ctr" eaLnBrk="1" hangingPunct="1">
              <a:spcBef>
                <a:spcPct val="50000"/>
              </a:spcBef>
              <a:defRPr/>
            </a:pPr>
            <a:r>
              <a:rPr lang="en-US" sz="2400" dirty="0">
                <a:latin typeface="+mn-lt"/>
                <a:ea typeface="ＭＳ Ｐゴシック" charset="0"/>
              </a:rPr>
              <a:t>Fungi, Nucleus</a:t>
            </a:r>
          </a:p>
        </p:txBody>
      </p:sp>
      <p:sp>
        <p:nvSpPr>
          <p:cNvPr id="14349" name="Text Box 18">
            <a:extLst>
              <a:ext uri="{FF2B5EF4-FFF2-40B4-BE49-F238E27FC236}">
                <a16:creationId xmlns:a16="http://schemas.microsoft.com/office/drawing/2014/main" xmlns="" id="{6E0F8995-F3D3-374B-8E9C-5AD1CD6FF14B}"/>
              </a:ext>
            </a:extLst>
          </p:cNvPr>
          <p:cNvSpPr txBox="1">
            <a:spLocks noChangeArrowheads="1"/>
          </p:cNvSpPr>
          <p:nvPr/>
        </p:nvSpPr>
        <p:spPr bwMode="auto">
          <a:xfrm>
            <a:off x="4694238" y="4992688"/>
            <a:ext cx="1066800" cy="36671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dirty="0">
                <a:latin typeface="+mn-lt"/>
              </a:rPr>
              <a:t>ITS</a:t>
            </a:r>
          </a:p>
        </p:txBody>
      </p:sp>
      <p:sp>
        <p:nvSpPr>
          <p:cNvPr id="14350" name="Text Box 10">
            <a:extLst>
              <a:ext uri="{FF2B5EF4-FFF2-40B4-BE49-F238E27FC236}">
                <a16:creationId xmlns:a16="http://schemas.microsoft.com/office/drawing/2014/main" xmlns="" id="{6BA0BB01-AA86-A342-B221-C413B3B7C103}"/>
              </a:ext>
            </a:extLst>
          </p:cNvPr>
          <p:cNvSpPr txBox="1">
            <a:spLocks noChangeArrowheads="1"/>
          </p:cNvSpPr>
          <p:nvPr/>
        </p:nvSpPr>
        <p:spPr bwMode="auto">
          <a:xfrm>
            <a:off x="990600" y="2528888"/>
            <a:ext cx="1066800" cy="36671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i="1" dirty="0" err="1">
                <a:latin typeface="+mn-lt"/>
              </a:rPr>
              <a:t>rbc</a:t>
            </a:r>
            <a:r>
              <a:rPr lang="en-US" sz="1800" dirty="0" err="1">
                <a:latin typeface="+mn-lt"/>
              </a:rPr>
              <a:t>L</a:t>
            </a:r>
            <a:endParaRPr lang="en-US" sz="1800" dirty="0">
              <a:latin typeface="+mn-lt"/>
            </a:endParaRPr>
          </a:p>
        </p:txBody>
      </p:sp>
      <p:sp>
        <p:nvSpPr>
          <p:cNvPr id="3" name="Oval 2">
            <a:extLst>
              <a:ext uri="{FF2B5EF4-FFF2-40B4-BE49-F238E27FC236}">
                <a16:creationId xmlns:a16="http://schemas.microsoft.com/office/drawing/2014/main" xmlns="" id="{DDCEE6F6-9D39-304B-B58D-BDB72EAD7B1B}"/>
              </a:ext>
            </a:extLst>
          </p:cNvPr>
          <p:cNvSpPr/>
          <p:nvPr/>
        </p:nvSpPr>
        <p:spPr>
          <a:xfrm>
            <a:off x="5334000" y="5486400"/>
            <a:ext cx="2424113" cy="7159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0736" name="Picture 14">
            <a:extLst>
              <a:ext uri="{FF2B5EF4-FFF2-40B4-BE49-F238E27FC236}">
                <a16:creationId xmlns:a16="http://schemas.microsoft.com/office/drawing/2014/main" xmlns="" id="{4CDF06A7-06DA-6246-895E-663C8383378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086600" y="3810000"/>
            <a:ext cx="1509713" cy="1509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1974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xmlns="" id="{CD4286F4-902C-3144-8224-70C2B2E8EA76}"/>
              </a:ext>
            </a:extLst>
          </p:cNvPr>
          <p:cNvSpPr>
            <a:spLocks noGrp="1" noChangeArrowheads="1"/>
          </p:cNvSpPr>
          <p:nvPr>
            <p:ph type="title" idx="4294967295"/>
          </p:nvPr>
        </p:nvSpPr>
        <p:spPr>
          <a:xfrm>
            <a:off x="142875" y="274638"/>
            <a:ext cx="9001125" cy="1143000"/>
          </a:xfrm>
        </p:spPr>
        <p:txBody>
          <a:bodyPr>
            <a:normAutofit/>
          </a:bodyPr>
          <a:lstStyle/>
          <a:p>
            <a:r>
              <a:rPr lang="en-US" altLang="en-US" sz="4000" dirty="0">
                <a:solidFill>
                  <a:schemeClr val="accent1"/>
                </a:solidFill>
              </a:rPr>
              <a:t>The Inspiration: </a:t>
            </a:r>
            <a:br>
              <a:rPr lang="en-US" altLang="en-US" sz="4000" dirty="0">
                <a:solidFill>
                  <a:schemeClr val="accent1"/>
                </a:solidFill>
              </a:rPr>
            </a:br>
            <a:r>
              <a:rPr lang="en-US" altLang="en-US" sz="2800" dirty="0">
                <a:solidFill>
                  <a:schemeClr val="accent1"/>
                </a:solidFill>
              </a:rPr>
              <a:t>Mark and Kate </a:t>
            </a:r>
            <a:r>
              <a:rPr lang="en-US" altLang="en-US" sz="2800" dirty="0" err="1">
                <a:solidFill>
                  <a:schemeClr val="accent1"/>
                </a:solidFill>
              </a:rPr>
              <a:t>Stoeckle</a:t>
            </a:r>
            <a:endParaRPr lang="en-US" altLang="en-US" sz="2800" dirty="0">
              <a:solidFill>
                <a:schemeClr val="accent1"/>
              </a:solidFill>
            </a:endParaRPr>
          </a:p>
        </p:txBody>
      </p:sp>
      <p:pic>
        <p:nvPicPr>
          <p:cNvPr id="31746" name="Picture 3">
            <a:extLst>
              <a:ext uri="{FF2B5EF4-FFF2-40B4-BE49-F238E27FC236}">
                <a16:creationId xmlns:a16="http://schemas.microsoft.com/office/drawing/2014/main" xmlns="" id="{20231280-3C27-A545-9CB6-A4CAA714DC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 y="2259013"/>
            <a:ext cx="43561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time quote of the day.png">
            <a:extLst>
              <a:ext uri="{FF2B5EF4-FFF2-40B4-BE49-F238E27FC236}">
                <a16:creationId xmlns:a16="http://schemas.microsoft.com/office/drawing/2014/main" xmlns="" id="{DDF76E7E-EA62-734F-B72B-EF0FF03B5A1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94200" y="2767013"/>
            <a:ext cx="4749800"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a:extLst>
              <a:ext uri="{FF2B5EF4-FFF2-40B4-BE49-F238E27FC236}">
                <a16:creationId xmlns:a16="http://schemas.microsoft.com/office/drawing/2014/main" xmlns="" id="{3945DD81-F863-D04B-9477-F644B2D31AF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775" y="1865313"/>
            <a:ext cx="27527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86310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xmlns="" id="{3DE18DA1-D902-054B-87EF-0B05E442C4DE}"/>
              </a:ext>
            </a:extLst>
          </p:cNvPr>
          <p:cNvSpPr>
            <a:spLocks noGrp="1" noChangeArrowheads="1"/>
          </p:cNvSpPr>
          <p:nvPr>
            <p:ph type="title" idx="4294967295"/>
          </p:nvPr>
        </p:nvSpPr>
        <p:spPr>
          <a:xfrm>
            <a:off x="0" y="381000"/>
            <a:ext cx="9144000" cy="1143000"/>
          </a:xfrm>
        </p:spPr>
        <p:txBody>
          <a:bodyPr>
            <a:normAutofit fontScale="90000"/>
          </a:bodyPr>
          <a:lstStyle/>
          <a:p>
            <a:pPr eaLnBrk="1" hangingPunct="1"/>
            <a:r>
              <a:rPr lang="en-US" altLang="en-US" sz="4000" dirty="0">
                <a:solidFill>
                  <a:schemeClr val="accent1"/>
                </a:solidFill>
                <a:latin typeface="Calibri" panose="020F0502020204030204" pitchFamily="34" charset="0"/>
              </a:rPr>
              <a:t>DNA Barcoding</a:t>
            </a:r>
            <a:r>
              <a:rPr lang="en-US" altLang="en-US" dirty="0">
                <a:solidFill>
                  <a:schemeClr val="accent1"/>
                </a:solidFill>
                <a:latin typeface="Calibri" panose="020F0502020204030204" pitchFamily="34" charset="0"/>
              </a:rPr>
              <a:t/>
            </a:r>
            <a:br>
              <a:rPr lang="en-US" altLang="en-US" dirty="0">
                <a:solidFill>
                  <a:schemeClr val="accent1"/>
                </a:solidFill>
                <a:latin typeface="Calibri" panose="020F0502020204030204" pitchFamily="34" charset="0"/>
              </a:rPr>
            </a:br>
            <a:r>
              <a:rPr lang="en-US" altLang="en-US" sz="2800" dirty="0">
                <a:solidFill>
                  <a:schemeClr val="accent1"/>
                </a:solidFill>
                <a:latin typeface="Calibri" panose="020F0502020204030204" pitchFamily="34" charset="0"/>
              </a:rPr>
              <a:t>The “Do Everything” Research Experience</a:t>
            </a:r>
            <a:r>
              <a:rPr lang="en-US" altLang="en-US" sz="2800" dirty="0">
                <a:solidFill>
                  <a:srgbClr val="055C6B"/>
                </a:solidFill>
                <a:latin typeface="Calibri" panose="020F0502020204030204" pitchFamily="34" charset="0"/>
              </a:rPr>
              <a:t/>
            </a:r>
            <a:br>
              <a:rPr lang="en-US" altLang="en-US" sz="2800" dirty="0">
                <a:solidFill>
                  <a:srgbClr val="055C6B"/>
                </a:solidFill>
                <a:latin typeface="Calibri" panose="020F0502020204030204" pitchFamily="34" charset="0"/>
              </a:rPr>
            </a:br>
            <a:endParaRPr lang="en-US" altLang="en-US" sz="2800" dirty="0">
              <a:solidFill>
                <a:srgbClr val="055C6B"/>
              </a:solidFill>
              <a:latin typeface="Calibri" panose="020F0502020204030204" pitchFamily="34" charset="0"/>
            </a:endParaRPr>
          </a:p>
        </p:txBody>
      </p:sp>
      <p:sp>
        <p:nvSpPr>
          <p:cNvPr id="32770" name="Rectangle 3">
            <a:extLst>
              <a:ext uri="{FF2B5EF4-FFF2-40B4-BE49-F238E27FC236}">
                <a16:creationId xmlns:a16="http://schemas.microsoft.com/office/drawing/2014/main" xmlns="" id="{3CBE80FA-29C8-A048-9134-AB7E3AA3C906}"/>
              </a:ext>
            </a:extLst>
          </p:cNvPr>
          <p:cNvSpPr>
            <a:spLocks noGrp="1" noChangeArrowheads="1"/>
          </p:cNvSpPr>
          <p:nvPr>
            <p:ph idx="4294967295"/>
          </p:nvPr>
        </p:nvSpPr>
        <p:spPr>
          <a:xfrm>
            <a:off x="609600" y="1905000"/>
            <a:ext cx="8229600" cy="3733800"/>
          </a:xfrm>
        </p:spPr>
        <p:txBody>
          <a:bodyPr>
            <a:normAutofit fontScale="92500" lnSpcReduction="20000"/>
          </a:bodyPr>
          <a:lstStyle/>
          <a:p>
            <a:pPr eaLnBrk="1" hangingPunct="1"/>
            <a:r>
              <a:rPr lang="en-US" altLang="en-US" sz="2800" dirty="0">
                <a:latin typeface="Calibri" panose="020F0502020204030204" pitchFamily="34" charset="0"/>
                <a:cs typeface="Georgia" panose="02040502050405020303" pitchFamily="18" charset="0"/>
              </a:rPr>
              <a:t>Iconic, simple laboratory</a:t>
            </a:r>
          </a:p>
          <a:p>
            <a:pPr eaLnBrk="1" hangingPunct="1"/>
            <a:r>
              <a:rPr lang="en-US" altLang="en-US" sz="2800" dirty="0">
                <a:latin typeface="Calibri" panose="020F0502020204030204" pitchFamily="34" charset="0"/>
                <a:cs typeface="Georgia" panose="02040502050405020303" pitchFamily="18" charset="0"/>
              </a:rPr>
              <a:t>Distributed projects</a:t>
            </a:r>
          </a:p>
          <a:p>
            <a:pPr eaLnBrk="1" hangingPunct="1"/>
            <a:r>
              <a:rPr lang="en-US" altLang="en-US" sz="2800" dirty="0">
                <a:latin typeface="Calibri" panose="020F0502020204030204" pitchFamily="34" charset="0"/>
                <a:cs typeface="Georgia" panose="02040502050405020303" pitchFamily="18" charset="0"/>
              </a:rPr>
              <a:t>Subsumes many important biological concepts</a:t>
            </a:r>
          </a:p>
          <a:p>
            <a:pPr eaLnBrk="1" hangingPunct="1"/>
            <a:r>
              <a:rPr lang="en-US" altLang="en-US" sz="2800" dirty="0">
                <a:latin typeface="Calibri" panose="020F0502020204030204" pitchFamily="34" charset="0"/>
                <a:cs typeface="Georgia" panose="02040502050405020303" pitchFamily="18" charset="0"/>
              </a:rPr>
              <a:t>Integrates genetics with ecology and conservation biology</a:t>
            </a:r>
          </a:p>
          <a:p>
            <a:pPr eaLnBrk="1" hangingPunct="1"/>
            <a:r>
              <a:rPr lang="en-US" altLang="en-US" sz="2800" dirty="0">
                <a:latin typeface="Calibri" panose="020F0502020204030204" pitchFamily="34" charset="0"/>
                <a:cs typeface="Georgia" panose="02040502050405020303" pitchFamily="18" charset="0"/>
              </a:rPr>
              <a:t>Combines lab experimentation with bioinformatics</a:t>
            </a:r>
          </a:p>
          <a:p>
            <a:pPr eaLnBrk="1" hangingPunct="1"/>
            <a:r>
              <a:rPr lang="en-US" altLang="en-US" sz="2800" dirty="0">
                <a:latin typeface="Calibri" panose="020F0502020204030204" pitchFamily="34" charset="0"/>
                <a:cs typeface="Georgia" panose="02040502050405020303" pitchFamily="18" charset="0"/>
              </a:rPr>
              <a:t>Opportunities for student discovery and publication of novel sequences</a:t>
            </a:r>
          </a:p>
          <a:p>
            <a:pPr eaLnBrk="1" hangingPunct="1"/>
            <a:r>
              <a:rPr lang="en-US" altLang="en-US" sz="2800" dirty="0">
                <a:latin typeface="Calibri" panose="020F0502020204030204" pitchFamily="34" charset="0"/>
                <a:cs typeface="Georgia" panose="02040502050405020303" pitchFamily="18" charset="0"/>
              </a:rPr>
              <a:t>Citizen science monitoring of climate change impacts</a:t>
            </a:r>
            <a:r>
              <a:rPr lang="en-US" altLang="en-US" sz="2000" dirty="0">
                <a:latin typeface="Georgia" panose="02040502050405020303" pitchFamily="18" charset="0"/>
                <a:cs typeface="Georgia" panose="02040502050405020303" pitchFamily="18" charset="0"/>
              </a:rPr>
              <a:t>	</a:t>
            </a:r>
          </a:p>
        </p:txBody>
      </p:sp>
    </p:spTree>
    <p:extLst>
      <p:ext uri="{BB962C8B-B14F-4D97-AF65-F5344CB8AC3E}">
        <p14:creationId xmlns:p14="http://schemas.microsoft.com/office/powerpoint/2010/main" val="2528595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8A20FC0-2DD9-DC47-B644-A5B767C5319A}"/>
              </a:ext>
            </a:extLst>
          </p:cNvPr>
          <p:cNvSpPr>
            <a:spLocks noChangeArrowheads="1"/>
          </p:cNvSpPr>
          <p:nvPr/>
        </p:nvSpPr>
        <p:spPr bwMode="auto">
          <a:xfrm>
            <a:off x="1216025" y="1041400"/>
            <a:ext cx="6477000" cy="4603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 name="Oval 2">
            <a:extLst>
              <a:ext uri="{FF2B5EF4-FFF2-40B4-BE49-F238E27FC236}">
                <a16:creationId xmlns:a16="http://schemas.microsoft.com/office/drawing/2014/main" xmlns="" id="{F972D263-9F6B-494C-B02B-B16F1AF4004A}"/>
              </a:ext>
            </a:extLst>
          </p:cNvPr>
          <p:cNvSpPr>
            <a:spLocks noChangeArrowheads="1"/>
          </p:cNvSpPr>
          <p:nvPr/>
        </p:nvSpPr>
        <p:spPr bwMode="auto">
          <a:xfrm>
            <a:off x="6550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 name="Oval 3">
            <a:extLst>
              <a:ext uri="{FF2B5EF4-FFF2-40B4-BE49-F238E27FC236}">
                <a16:creationId xmlns:a16="http://schemas.microsoft.com/office/drawing/2014/main" xmlns="" id="{BEDBBD95-E5B3-9445-AF72-DCDF24778FA4}"/>
              </a:ext>
            </a:extLst>
          </p:cNvPr>
          <p:cNvSpPr>
            <a:spLocks noChangeArrowheads="1"/>
          </p:cNvSpPr>
          <p:nvPr/>
        </p:nvSpPr>
        <p:spPr bwMode="auto">
          <a:xfrm>
            <a:off x="56356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5" name="Oval 4">
            <a:extLst>
              <a:ext uri="{FF2B5EF4-FFF2-40B4-BE49-F238E27FC236}">
                <a16:creationId xmlns:a16="http://schemas.microsoft.com/office/drawing/2014/main" xmlns="" id="{10439B56-33DF-AB4B-A9B1-47A3B0AD3395}"/>
              </a:ext>
            </a:extLst>
          </p:cNvPr>
          <p:cNvSpPr>
            <a:spLocks noChangeArrowheads="1"/>
          </p:cNvSpPr>
          <p:nvPr/>
        </p:nvSpPr>
        <p:spPr bwMode="auto">
          <a:xfrm>
            <a:off x="47212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6" name="Oval 5">
            <a:extLst>
              <a:ext uri="{FF2B5EF4-FFF2-40B4-BE49-F238E27FC236}">
                <a16:creationId xmlns:a16="http://schemas.microsoft.com/office/drawing/2014/main" xmlns="" id="{25268CD1-BB1C-CF4D-B58D-D8B138BC677E}"/>
              </a:ext>
            </a:extLst>
          </p:cNvPr>
          <p:cNvSpPr>
            <a:spLocks noChangeArrowheads="1"/>
          </p:cNvSpPr>
          <p:nvPr/>
        </p:nvSpPr>
        <p:spPr bwMode="auto">
          <a:xfrm>
            <a:off x="38068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7" name="Oval 6">
            <a:extLst>
              <a:ext uri="{FF2B5EF4-FFF2-40B4-BE49-F238E27FC236}">
                <a16:creationId xmlns:a16="http://schemas.microsoft.com/office/drawing/2014/main" xmlns="" id="{4759F774-5BDB-0F4D-BE29-8DC1366CFEA8}"/>
              </a:ext>
            </a:extLst>
          </p:cNvPr>
          <p:cNvSpPr>
            <a:spLocks noChangeArrowheads="1"/>
          </p:cNvSpPr>
          <p:nvPr/>
        </p:nvSpPr>
        <p:spPr bwMode="auto">
          <a:xfrm>
            <a:off x="28924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8" name="Oval 7">
            <a:extLst>
              <a:ext uri="{FF2B5EF4-FFF2-40B4-BE49-F238E27FC236}">
                <a16:creationId xmlns:a16="http://schemas.microsoft.com/office/drawing/2014/main" xmlns="" id="{7E6BA160-6BE1-E846-B717-8CE1415E415E}"/>
              </a:ext>
            </a:extLst>
          </p:cNvPr>
          <p:cNvSpPr>
            <a:spLocks noChangeArrowheads="1"/>
          </p:cNvSpPr>
          <p:nvPr/>
        </p:nvSpPr>
        <p:spPr bwMode="auto">
          <a:xfrm>
            <a:off x="1978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4824" name="TextBox 8">
            <a:extLst>
              <a:ext uri="{FF2B5EF4-FFF2-40B4-BE49-F238E27FC236}">
                <a16:creationId xmlns:a16="http://schemas.microsoft.com/office/drawing/2014/main" xmlns="" id="{478B0D67-B631-B14E-A351-88B478232377}"/>
              </a:ext>
            </a:extLst>
          </p:cNvPr>
          <p:cNvSpPr txBox="1">
            <a:spLocks noChangeArrowheads="1"/>
          </p:cNvSpPr>
          <p:nvPr/>
        </p:nvSpPr>
        <p:spPr bwMode="auto">
          <a:xfrm>
            <a:off x="152400" y="777875"/>
            <a:ext cx="901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Collect </a:t>
            </a:r>
          </a:p>
          <a:p>
            <a:pPr algn="ctr" eaLnBrk="1" hangingPunct="1">
              <a:spcBef>
                <a:spcPct val="0"/>
              </a:spcBef>
              <a:buClrTx/>
              <a:buSzTx/>
              <a:buFontTx/>
              <a:buNone/>
            </a:pPr>
            <a:r>
              <a:rPr lang="en-US" altLang="en-US" sz="1400" b="1">
                <a:solidFill>
                  <a:schemeClr val="tx1"/>
                </a:solidFill>
                <a:latin typeface="Arial" panose="020B0604020202020204" pitchFamily="34" charset="0"/>
              </a:rPr>
              <a:t>samples</a:t>
            </a:r>
          </a:p>
        </p:txBody>
      </p:sp>
      <p:sp>
        <p:nvSpPr>
          <p:cNvPr id="34825" name="TextBox 9">
            <a:extLst>
              <a:ext uri="{FF2B5EF4-FFF2-40B4-BE49-F238E27FC236}">
                <a16:creationId xmlns:a16="http://schemas.microsoft.com/office/drawing/2014/main" xmlns="" id="{C1221858-3E61-B64E-A703-932521D9773A}"/>
              </a:ext>
            </a:extLst>
          </p:cNvPr>
          <p:cNvSpPr txBox="1">
            <a:spLocks noChangeArrowheads="1"/>
          </p:cNvSpPr>
          <p:nvPr/>
        </p:nvSpPr>
        <p:spPr bwMode="auto">
          <a:xfrm rot="-1681542">
            <a:off x="1789113" y="174625"/>
            <a:ext cx="1520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DNA extraction </a:t>
            </a:r>
          </a:p>
          <a:p>
            <a:pPr eaLnBrk="1" hangingPunct="1">
              <a:spcBef>
                <a:spcPct val="0"/>
              </a:spcBef>
              <a:buClrTx/>
              <a:buSzTx/>
              <a:buFontTx/>
              <a:buNone/>
            </a:pPr>
            <a:r>
              <a:rPr lang="en-US" altLang="en-US" sz="1400" b="1">
                <a:solidFill>
                  <a:schemeClr val="tx1"/>
                </a:solidFill>
                <a:latin typeface="Arial" panose="020B0604020202020204" pitchFamily="34" charset="0"/>
              </a:rPr>
              <a:t>and PCR </a:t>
            </a:r>
          </a:p>
        </p:txBody>
      </p:sp>
      <p:sp>
        <p:nvSpPr>
          <p:cNvPr id="34826" name="TextBox 10">
            <a:extLst>
              <a:ext uri="{FF2B5EF4-FFF2-40B4-BE49-F238E27FC236}">
                <a16:creationId xmlns:a16="http://schemas.microsoft.com/office/drawing/2014/main" xmlns="" id="{0A850E18-9EF7-AF4D-A333-5EA117642E45}"/>
              </a:ext>
            </a:extLst>
          </p:cNvPr>
          <p:cNvSpPr txBox="1">
            <a:spLocks noChangeArrowheads="1"/>
          </p:cNvSpPr>
          <p:nvPr/>
        </p:nvSpPr>
        <p:spPr bwMode="auto">
          <a:xfrm rot="-1603411">
            <a:off x="2843213" y="458788"/>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Sequence</a:t>
            </a:r>
          </a:p>
        </p:txBody>
      </p:sp>
      <p:sp>
        <p:nvSpPr>
          <p:cNvPr id="34827" name="TextBox 11">
            <a:extLst>
              <a:ext uri="{FF2B5EF4-FFF2-40B4-BE49-F238E27FC236}">
                <a16:creationId xmlns:a16="http://schemas.microsoft.com/office/drawing/2014/main" xmlns="" id="{8D8DEF15-1642-6D4B-A657-0374B4351C49}"/>
              </a:ext>
            </a:extLst>
          </p:cNvPr>
          <p:cNvSpPr txBox="1">
            <a:spLocks noChangeArrowheads="1"/>
          </p:cNvSpPr>
          <p:nvPr/>
        </p:nvSpPr>
        <p:spPr bwMode="auto">
          <a:xfrm rot="-1447322">
            <a:off x="3786188" y="295275"/>
            <a:ext cx="1108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Import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34828" name="TextBox 12">
            <a:extLst>
              <a:ext uri="{FF2B5EF4-FFF2-40B4-BE49-F238E27FC236}">
                <a16:creationId xmlns:a16="http://schemas.microsoft.com/office/drawing/2014/main" xmlns="" id="{BF71E245-B79A-964F-A4DF-200AF3421627}"/>
              </a:ext>
            </a:extLst>
          </p:cNvPr>
          <p:cNvSpPr txBox="1">
            <a:spLocks noChangeArrowheads="1"/>
          </p:cNvSpPr>
          <p:nvPr/>
        </p:nvSpPr>
        <p:spPr bwMode="auto">
          <a:xfrm rot="-1504755">
            <a:off x="4700588" y="301625"/>
            <a:ext cx="1108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Assemble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34829" name="TextBox 13">
            <a:extLst>
              <a:ext uri="{FF2B5EF4-FFF2-40B4-BE49-F238E27FC236}">
                <a16:creationId xmlns:a16="http://schemas.microsoft.com/office/drawing/2014/main" xmlns="" id="{C702E6CD-8618-F746-9E6B-D143BF66C2D7}"/>
              </a:ext>
            </a:extLst>
          </p:cNvPr>
          <p:cNvSpPr txBox="1">
            <a:spLocks noChangeArrowheads="1"/>
          </p:cNvSpPr>
          <p:nvPr/>
        </p:nvSpPr>
        <p:spPr bwMode="auto">
          <a:xfrm rot="-1362443">
            <a:off x="6634163" y="355600"/>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Analyze</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34830" name="TextBox 14">
            <a:extLst>
              <a:ext uri="{FF2B5EF4-FFF2-40B4-BE49-F238E27FC236}">
                <a16:creationId xmlns:a16="http://schemas.microsoft.com/office/drawing/2014/main" xmlns="" id="{18D49C1A-0738-C74C-9CD0-1C8832E38DEA}"/>
              </a:ext>
            </a:extLst>
          </p:cNvPr>
          <p:cNvSpPr txBox="1">
            <a:spLocks noChangeArrowheads="1"/>
          </p:cNvSpPr>
          <p:nvPr/>
        </p:nvSpPr>
        <p:spPr bwMode="auto">
          <a:xfrm>
            <a:off x="7683500" y="777875"/>
            <a:ext cx="1157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Export</a:t>
            </a:r>
          </a:p>
          <a:p>
            <a:pPr algn="ct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16" name="Rectangle 15">
            <a:extLst>
              <a:ext uri="{FF2B5EF4-FFF2-40B4-BE49-F238E27FC236}">
                <a16:creationId xmlns:a16="http://schemas.microsoft.com/office/drawing/2014/main" xmlns="" id="{218444EA-7986-B247-8753-166B70C46CDB}"/>
              </a:ext>
            </a:extLst>
          </p:cNvPr>
          <p:cNvSpPr>
            <a:spLocks noChangeArrowheads="1"/>
          </p:cNvSpPr>
          <p:nvPr/>
        </p:nvSpPr>
        <p:spPr bwMode="auto">
          <a:xfrm>
            <a:off x="1068388"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7" name="Rectangle 16">
            <a:extLst>
              <a:ext uri="{FF2B5EF4-FFF2-40B4-BE49-F238E27FC236}">
                <a16:creationId xmlns:a16="http://schemas.microsoft.com/office/drawing/2014/main" xmlns="" id="{8B60A212-79E1-384C-BCEE-1C197BF4C85A}"/>
              </a:ext>
            </a:extLst>
          </p:cNvPr>
          <p:cNvSpPr>
            <a:spLocks noChangeArrowheads="1"/>
          </p:cNvSpPr>
          <p:nvPr/>
        </p:nvSpPr>
        <p:spPr bwMode="auto">
          <a:xfrm>
            <a:off x="7454900"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8" name="Rectangle 17">
            <a:extLst>
              <a:ext uri="{FF2B5EF4-FFF2-40B4-BE49-F238E27FC236}">
                <a16:creationId xmlns:a16="http://schemas.microsoft.com/office/drawing/2014/main" xmlns="" id="{0A8A9D1D-17EB-6441-BFD6-9FB83B311D43}"/>
              </a:ext>
            </a:extLst>
          </p:cNvPr>
          <p:cNvSpPr/>
          <p:nvPr/>
        </p:nvSpPr>
        <p:spPr>
          <a:xfrm>
            <a:off x="1006475" y="857250"/>
            <a:ext cx="447675" cy="4381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solidFill>
                <a:srgbClr val="000000"/>
              </a:solidFill>
              <a:latin typeface="Calibri" charset="0"/>
            </a:endParaRPr>
          </a:p>
        </p:txBody>
      </p:sp>
      <p:sp>
        <p:nvSpPr>
          <p:cNvPr id="34834" name="TextBox 18">
            <a:extLst>
              <a:ext uri="{FF2B5EF4-FFF2-40B4-BE49-F238E27FC236}">
                <a16:creationId xmlns:a16="http://schemas.microsoft.com/office/drawing/2014/main" xmlns="" id="{91728CBA-242E-E842-8EA3-CBC6C1FFC033}"/>
              </a:ext>
            </a:extLst>
          </p:cNvPr>
          <p:cNvSpPr txBox="1">
            <a:spLocks noChangeArrowheads="1"/>
          </p:cNvSpPr>
          <p:nvPr/>
        </p:nvSpPr>
        <p:spPr bwMode="auto">
          <a:xfrm rot="-1517891">
            <a:off x="5618163" y="279400"/>
            <a:ext cx="142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Add additional</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cxnSp>
        <p:nvCxnSpPr>
          <p:cNvPr id="20" name="Straight Connector 19">
            <a:extLst>
              <a:ext uri="{FF2B5EF4-FFF2-40B4-BE49-F238E27FC236}">
                <a16:creationId xmlns:a16="http://schemas.microsoft.com/office/drawing/2014/main" xmlns="" id="{32A67CC3-BF1C-C949-9484-A5F48EEA51D9}"/>
              </a:ext>
            </a:extLst>
          </p:cNvPr>
          <p:cNvCxnSpPr>
            <a:cxnSpLocks noChangeShapeType="1"/>
          </p:cNvCxnSpPr>
          <p:nvPr/>
        </p:nvCxnSpPr>
        <p:spPr bwMode="auto">
          <a:xfrm>
            <a:off x="1012825" y="1447800"/>
            <a:ext cx="2416175" cy="0"/>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pic>
        <p:nvPicPr>
          <p:cNvPr id="7170" name="Picture 2">
            <a:extLst>
              <a:ext uri="{FF2B5EF4-FFF2-40B4-BE49-F238E27FC236}">
                <a16:creationId xmlns:a16="http://schemas.microsoft.com/office/drawing/2014/main" xmlns="" id="{2F98BA5B-718E-CD46-A723-391C599F40D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7499" y="2023086"/>
            <a:ext cx="3090101" cy="40123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4837" name="Picture 3">
            <a:extLst>
              <a:ext uri="{FF2B5EF4-FFF2-40B4-BE49-F238E27FC236}">
                <a16:creationId xmlns:a16="http://schemas.microsoft.com/office/drawing/2014/main" xmlns="" id="{A6710732-A342-6442-BB01-B4411F9A4C8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44988" y="2438400"/>
            <a:ext cx="451485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8" name="TextBox 24">
            <a:extLst>
              <a:ext uri="{FF2B5EF4-FFF2-40B4-BE49-F238E27FC236}">
                <a16:creationId xmlns:a16="http://schemas.microsoft.com/office/drawing/2014/main" xmlns="" id="{E3C99A6E-C776-8D46-B18D-D593148C87A0}"/>
              </a:ext>
            </a:extLst>
          </p:cNvPr>
          <p:cNvSpPr txBox="1">
            <a:spLocks noChangeArrowheads="1"/>
          </p:cNvSpPr>
          <p:nvPr/>
        </p:nvSpPr>
        <p:spPr bwMode="auto">
          <a:xfrm>
            <a:off x="1758950" y="1524000"/>
            <a:ext cx="923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600" b="1">
                <a:solidFill>
                  <a:schemeClr val="tx1"/>
                </a:solidFill>
                <a:latin typeface="Arial" panose="020B0604020202020204" pitchFamily="34" charset="0"/>
              </a:rPr>
              <a:t>Wet-lab</a:t>
            </a:r>
          </a:p>
        </p:txBody>
      </p:sp>
    </p:spTree>
    <p:extLst>
      <p:ext uri="{BB962C8B-B14F-4D97-AF65-F5344CB8AC3E}">
        <p14:creationId xmlns:p14="http://schemas.microsoft.com/office/powerpoint/2010/main" val="25912337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descr="374646_304017102969986_282729178432112_935883_726649832_n">
            <a:extLst>
              <a:ext uri="{FF2B5EF4-FFF2-40B4-BE49-F238E27FC236}">
                <a16:creationId xmlns:a16="http://schemas.microsoft.com/office/drawing/2014/main" xmlns="" id="{6D76FDCA-6B5F-B749-AFD8-121D34DAA95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1338" y="3124200"/>
            <a:ext cx="1836737" cy="27527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425982_319798614744254_1976818244_n">
            <a:extLst>
              <a:ext uri="{FF2B5EF4-FFF2-40B4-BE49-F238E27FC236}">
                <a16:creationId xmlns:a16="http://schemas.microsoft.com/office/drawing/2014/main" xmlns="" id="{1BF827D9-DD4F-104D-90A1-AF26EC3D61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14625" y="3348038"/>
            <a:ext cx="2574925" cy="170656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5" descr="409479_228559013889654_688336411_n">
            <a:extLst>
              <a:ext uri="{FF2B5EF4-FFF2-40B4-BE49-F238E27FC236}">
                <a16:creationId xmlns:a16="http://schemas.microsoft.com/office/drawing/2014/main" xmlns="" id="{64D3ACF0-A340-FE4A-A030-910B922CB5A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1350" y="1690688"/>
            <a:ext cx="3117850" cy="23383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1" descr="397365_271087442954822_85432128_n">
            <a:extLst>
              <a:ext uri="{FF2B5EF4-FFF2-40B4-BE49-F238E27FC236}">
                <a16:creationId xmlns:a16="http://schemas.microsoft.com/office/drawing/2014/main" xmlns="" id="{BEC8E62D-FAE4-2B4C-BD2B-C7FCB41CB8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21350" y="4322763"/>
            <a:ext cx="3117850" cy="207803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xmlns="" id="{37FE9A21-0FBD-7E4F-A057-631B6A8F08C6}"/>
              </a:ext>
            </a:extLst>
          </p:cNvPr>
          <p:cNvSpPr txBox="1"/>
          <p:nvPr/>
        </p:nvSpPr>
        <p:spPr>
          <a:xfrm>
            <a:off x="422275" y="1538288"/>
            <a:ext cx="4945063" cy="1323975"/>
          </a:xfrm>
          <a:prstGeom prst="rect">
            <a:avLst/>
          </a:prstGeom>
          <a:noFill/>
        </p:spPr>
        <p:txBody>
          <a:bodyPr wrap="none">
            <a:spAutoFit/>
          </a:bodyPr>
          <a:lstStyle/>
          <a:p>
            <a:pPr eaLnBrk="1" fontAlgn="auto" hangingPunct="1">
              <a:spcBef>
                <a:spcPts val="0"/>
              </a:spcBef>
              <a:spcAft>
                <a:spcPts val="0"/>
              </a:spcAft>
              <a:defRPr/>
            </a:pPr>
            <a:r>
              <a:rPr lang="en-US" sz="2000" dirty="0">
                <a:latin typeface="Calibri"/>
                <a:ea typeface="+mn-ea"/>
                <a:cs typeface="Calibri"/>
              </a:rPr>
              <a:t>Samples are collected from organic materials:</a:t>
            </a:r>
          </a:p>
          <a:p>
            <a:pPr marL="285750" indent="-285750" eaLnBrk="1" fontAlgn="auto" hangingPunct="1">
              <a:spcBef>
                <a:spcPts val="0"/>
              </a:spcBef>
              <a:spcAft>
                <a:spcPts val="0"/>
              </a:spcAft>
              <a:buFont typeface="Arial" pitchFamily="34" charset="0"/>
              <a:buChar char="•"/>
              <a:defRPr/>
            </a:pPr>
            <a:r>
              <a:rPr lang="en-US" sz="2000" dirty="0">
                <a:latin typeface="Calibri"/>
                <a:ea typeface="+mn-ea"/>
                <a:cs typeface="Calibri"/>
              </a:rPr>
              <a:t>Foods </a:t>
            </a:r>
          </a:p>
          <a:p>
            <a:pPr marL="285750" indent="-285750" eaLnBrk="1" fontAlgn="auto" hangingPunct="1">
              <a:spcBef>
                <a:spcPts val="0"/>
              </a:spcBef>
              <a:spcAft>
                <a:spcPts val="0"/>
              </a:spcAft>
              <a:buFont typeface="Arial" pitchFamily="34" charset="0"/>
              <a:buChar char="•"/>
              <a:defRPr/>
            </a:pPr>
            <a:r>
              <a:rPr lang="en-US" sz="2000" dirty="0">
                <a:latin typeface="Calibri"/>
                <a:ea typeface="+mn-ea"/>
                <a:cs typeface="Calibri"/>
              </a:rPr>
              <a:t>Herbal medicines</a:t>
            </a:r>
          </a:p>
          <a:p>
            <a:pPr marL="285750" indent="-285750" eaLnBrk="1" fontAlgn="auto" hangingPunct="1">
              <a:spcBef>
                <a:spcPts val="0"/>
              </a:spcBef>
              <a:spcAft>
                <a:spcPts val="0"/>
              </a:spcAft>
              <a:buFont typeface="Arial" pitchFamily="34" charset="0"/>
              <a:buChar char="•"/>
              <a:defRPr/>
            </a:pPr>
            <a:r>
              <a:rPr lang="en-US" sz="2000" dirty="0">
                <a:latin typeface="Calibri"/>
                <a:ea typeface="+mn-ea"/>
                <a:cs typeface="Calibri"/>
              </a:rPr>
              <a:t>Living specimens </a:t>
            </a:r>
          </a:p>
        </p:txBody>
      </p:sp>
      <p:sp>
        <p:nvSpPr>
          <p:cNvPr id="26" name="Rectangle 25">
            <a:extLst>
              <a:ext uri="{FF2B5EF4-FFF2-40B4-BE49-F238E27FC236}">
                <a16:creationId xmlns:a16="http://schemas.microsoft.com/office/drawing/2014/main" xmlns="" id="{603A2E25-E55B-3148-86C6-819958A51D2C}"/>
              </a:ext>
            </a:extLst>
          </p:cNvPr>
          <p:cNvSpPr>
            <a:spLocks noChangeArrowheads="1"/>
          </p:cNvSpPr>
          <p:nvPr/>
        </p:nvSpPr>
        <p:spPr bwMode="auto">
          <a:xfrm>
            <a:off x="1216025" y="1041400"/>
            <a:ext cx="6477000" cy="4603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27" name="Oval 26">
            <a:extLst>
              <a:ext uri="{FF2B5EF4-FFF2-40B4-BE49-F238E27FC236}">
                <a16:creationId xmlns:a16="http://schemas.microsoft.com/office/drawing/2014/main" xmlns="" id="{CD01B737-1E38-5344-A83F-82462B6C0909}"/>
              </a:ext>
            </a:extLst>
          </p:cNvPr>
          <p:cNvSpPr>
            <a:spLocks noChangeArrowheads="1"/>
          </p:cNvSpPr>
          <p:nvPr/>
        </p:nvSpPr>
        <p:spPr bwMode="auto">
          <a:xfrm>
            <a:off x="6550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28" name="Oval 27">
            <a:extLst>
              <a:ext uri="{FF2B5EF4-FFF2-40B4-BE49-F238E27FC236}">
                <a16:creationId xmlns:a16="http://schemas.microsoft.com/office/drawing/2014/main" xmlns="" id="{A104D46F-CBC2-3D4D-A4D1-62221358F4F5}"/>
              </a:ext>
            </a:extLst>
          </p:cNvPr>
          <p:cNvSpPr>
            <a:spLocks noChangeArrowheads="1"/>
          </p:cNvSpPr>
          <p:nvPr/>
        </p:nvSpPr>
        <p:spPr bwMode="auto">
          <a:xfrm>
            <a:off x="56356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29" name="Oval 28">
            <a:extLst>
              <a:ext uri="{FF2B5EF4-FFF2-40B4-BE49-F238E27FC236}">
                <a16:creationId xmlns:a16="http://schemas.microsoft.com/office/drawing/2014/main" xmlns="" id="{06B088F5-4EEE-5347-B1F0-D24C82FDF3E4}"/>
              </a:ext>
            </a:extLst>
          </p:cNvPr>
          <p:cNvSpPr>
            <a:spLocks noChangeArrowheads="1"/>
          </p:cNvSpPr>
          <p:nvPr/>
        </p:nvSpPr>
        <p:spPr bwMode="auto">
          <a:xfrm>
            <a:off x="47212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0" name="Oval 29">
            <a:extLst>
              <a:ext uri="{FF2B5EF4-FFF2-40B4-BE49-F238E27FC236}">
                <a16:creationId xmlns:a16="http://schemas.microsoft.com/office/drawing/2014/main" xmlns="" id="{5C583523-BF89-5D47-8C90-06ACC5F31C5E}"/>
              </a:ext>
            </a:extLst>
          </p:cNvPr>
          <p:cNvSpPr>
            <a:spLocks noChangeArrowheads="1"/>
          </p:cNvSpPr>
          <p:nvPr/>
        </p:nvSpPr>
        <p:spPr bwMode="auto">
          <a:xfrm>
            <a:off x="38068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1" name="Oval 30">
            <a:extLst>
              <a:ext uri="{FF2B5EF4-FFF2-40B4-BE49-F238E27FC236}">
                <a16:creationId xmlns:a16="http://schemas.microsoft.com/office/drawing/2014/main" xmlns="" id="{9A536D59-B3CA-2C49-B242-091A82E5F3F6}"/>
              </a:ext>
            </a:extLst>
          </p:cNvPr>
          <p:cNvSpPr>
            <a:spLocks noChangeArrowheads="1"/>
          </p:cNvSpPr>
          <p:nvPr/>
        </p:nvSpPr>
        <p:spPr bwMode="auto">
          <a:xfrm>
            <a:off x="28924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2" name="Oval 31">
            <a:extLst>
              <a:ext uri="{FF2B5EF4-FFF2-40B4-BE49-F238E27FC236}">
                <a16:creationId xmlns:a16="http://schemas.microsoft.com/office/drawing/2014/main" xmlns="" id="{4AF578BF-4A04-2E46-9EF8-B91440625FF2}"/>
              </a:ext>
            </a:extLst>
          </p:cNvPr>
          <p:cNvSpPr>
            <a:spLocks noChangeArrowheads="1"/>
          </p:cNvSpPr>
          <p:nvPr/>
        </p:nvSpPr>
        <p:spPr bwMode="auto">
          <a:xfrm>
            <a:off x="1978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5853" name="TextBox 32">
            <a:extLst>
              <a:ext uri="{FF2B5EF4-FFF2-40B4-BE49-F238E27FC236}">
                <a16:creationId xmlns:a16="http://schemas.microsoft.com/office/drawing/2014/main" xmlns="" id="{064AE4EA-CA08-1141-8DAB-8759EAD0454A}"/>
              </a:ext>
            </a:extLst>
          </p:cNvPr>
          <p:cNvSpPr txBox="1">
            <a:spLocks noChangeArrowheads="1"/>
          </p:cNvSpPr>
          <p:nvPr/>
        </p:nvSpPr>
        <p:spPr bwMode="auto">
          <a:xfrm>
            <a:off x="152400" y="777875"/>
            <a:ext cx="901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Collect </a:t>
            </a:r>
          </a:p>
          <a:p>
            <a:pPr algn="ctr" eaLnBrk="1" hangingPunct="1">
              <a:spcBef>
                <a:spcPct val="0"/>
              </a:spcBef>
              <a:buClrTx/>
              <a:buSzTx/>
              <a:buFontTx/>
              <a:buNone/>
            </a:pPr>
            <a:r>
              <a:rPr lang="en-US" altLang="en-US" sz="1400" b="1">
                <a:solidFill>
                  <a:schemeClr val="tx1"/>
                </a:solidFill>
                <a:latin typeface="Arial" panose="020B0604020202020204" pitchFamily="34" charset="0"/>
              </a:rPr>
              <a:t>samples</a:t>
            </a:r>
          </a:p>
        </p:txBody>
      </p:sp>
      <p:sp>
        <p:nvSpPr>
          <p:cNvPr id="35854" name="TextBox 33">
            <a:extLst>
              <a:ext uri="{FF2B5EF4-FFF2-40B4-BE49-F238E27FC236}">
                <a16:creationId xmlns:a16="http://schemas.microsoft.com/office/drawing/2014/main" xmlns="" id="{115931D1-BE3C-9F41-B773-66D35A37C5ED}"/>
              </a:ext>
            </a:extLst>
          </p:cNvPr>
          <p:cNvSpPr txBox="1">
            <a:spLocks noChangeArrowheads="1"/>
          </p:cNvSpPr>
          <p:nvPr/>
        </p:nvSpPr>
        <p:spPr bwMode="auto">
          <a:xfrm rot="-1681542">
            <a:off x="1789113" y="174625"/>
            <a:ext cx="1520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DNA extraction </a:t>
            </a:r>
          </a:p>
          <a:p>
            <a:pPr eaLnBrk="1" hangingPunct="1">
              <a:spcBef>
                <a:spcPct val="0"/>
              </a:spcBef>
              <a:buClrTx/>
              <a:buSzTx/>
              <a:buFontTx/>
              <a:buNone/>
            </a:pPr>
            <a:r>
              <a:rPr lang="en-US" altLang="en-US" sz="1400" b="1">
                <a:solidFill>
                  <a:schemeClr val="tx1"/>
                </a:solidFill>
                <a:latin typeface="Arial" panose="020B0604020202020204" pitchFamily="34" charset="0"/>
              </a:rPr>
              <a:t>and PCR </a:t>
            </a:r>
          </a:p>
        </p:txBody>
      </p:sp>
      <p:sp>
        <p:nvSpPr>
          <p:cNvPr id="35855" name="TextBox 34">
            <a:extLst>
              <a:ext uri="{FF2B5EF4-FFF2-40B4-BE49-F238E27FC236}">
                <a16:creationId xmlns:a16="http://schemas.microsoft.com/office/drawing/2014/main" xmlns="" id="{81AC2D23-1D12-974F-9238-6A1D35854275}"/>
              </a:ext>
            </a:extLst>
          </p:cNvPr>
          <p:cNvSpPr txBox="1">
            <a:spLocks noChangeArrowheads="1"/>
          </p:cNvSpPr>
          <p:nvPr/>
        </p:nvSpPr>
        <p:spPr bwMode="auto">
          <a:xfrm rot="-1603411">
            <a:off x="2843213" y="458788"/>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Sequence</a:t>
            </a:r>
          </a:p>
        </p:txBody>
      </p:sp>
      <p:sp>
        <p:nvSpPr>
          <p:cNvPr id="35856" name="TextBox 35">
            <a:extLst>
              <a:ext uri="{FF2B5EF4-FFF2-40B4-BE49-F238E27FC236}">
                <a16:creationId xmlns:a16="http://schemas.microsoft.com/office/drawing/2014/main" xmlns="" id="{B4E13EFC-34CF-034B-AA33-B68D56C861AB}"/>
              </a:ext>
            </a:extLst>
          </p:cNvPr>
          <p:cNvSpPr txBox="1">
            <a:spLocks noChangeArrowheads="1"/>
          </p:cNvSpPr>
          <p:nvPr/>
        </p:nvSpPr>
        <p:spPr bwMode="auto">
          <a:xfrm rot="-1447322">
            <a:off x="3786188" y="295275"/>
            <a:ext cx="1108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Import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35857" name="TextBox 36">
            <a:extLst>
              <a:ext uri="{FF2B5EF4-FFF2-40B4-BE49-F238E27FC236}">
                <a16:creationId xmlns:a16="http://schemas.microsoft.com/office/drawing/2014/main" xmlns="" id="{436D9898-6F07-1A44-A436-6E23433D7997}"/>
              </a:ext>
            </a:extLst>
          </p:cNvPr>
          <p:cNvSpPr txBox="1">
            <a:spLocks noChangeArrowheads="1"/>
          </p:cNvSpPr>
          <p:nvPr/>
        </p:nvSpPr>
        <p:spPr bwMode="auto">
          <a:xfrm rot="-1504755">
            <a:off x="4700588" y="301625"/>
            <a:ext cx="1108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Assemble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35858" name="TextBox 37">
            <a:extLst>
              <a:ext uri="{FF2B5EF4-FFF2-40B4-BE49-F238E27FC236}">
                <a16:creationId xmlns:a16="http://schemas.microsoft.com/office/drawing/2014/main" xmlns="" id="{182A8599-C1D4-CD4A-B69F-A954CD4F1FDA}"/>
              </a:ext>
            </a:extLst>
          </p:cNvPr>
          <p:cNvSpPr txBox="1">
            <a:spLocks noChangeArrowheads="1"/>
          </p:cNvSpPr>
          <p:nvPr/>
        </p:nvSpPr>
        <p:spPr bwMode="auto">
          <a:xfrm rot="-1362443">
            <a:off x="6634163" y="355600"/>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Analyze</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35859" name="TextBox 38">
            <a:extLst>
              <a:ext uri="{FF2B5EF4-FFF2-40B4-BE49-F238E27FC236}">
                <a16:creationId xmlns:a16="http://schemas.microsoft.com/office/drawing/2014/main" xmlns="" id="{7B86C752-FAC6-2344-8C78-614374ACAE89}"/>
              </a:ext>
            </a:extLst>
          </p:cNvPr>
          <p:cNvSpPr txBox="1">
            <a:spLocks noChangeArrowheads="1"/>
          </p:cNvSpPr>
          <p:nvPr/>
        </p:nvSpPr>
        <p:spPr bwMode="auto">
          <a:xfrm>
            <a:off x="7683500" y="777875"/>
            <a:ext cx="1157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Export</a:t>
            </a:r>
          </a:p>
          <a:p>
            <a:pPr algn="ct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40" name="Rectangle 39">
            <a:extLst>
              <a:ext uri="{FF2B5EF4-FFF2-40B4-BE49-F238E27FC236}">
                <a16:creationId xmlns:a16="http://schemas.microsoft.com/office/drawing/2014/main" xmlns="" id="{93FBFA76-EF5C-E141-9D6D-20D04962EC2B}"/>
              </a:ext>
            </a:extLst>
          </p:cNvPr>
          <p:cNvSpPr>
            <a:spLocks noChangeArrowheads="1"/>
          </p:cNvSpPr>
          <p:nvPr/>
        </p:nvSpPr>
        <p:spPr bwMode="auto">
          <a:xfrm>
            <a:off x="1068388"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1" name="Rectangle 40">
            <a:extLst>
              <a:ext uri="{FF2B5EF4-FFF2-40B4-BE49-F238E27FC236}">
                <a16:creationId xmlns:a16="http://schemas.microsoft.com/office/drawing/2014/main" xmlns="" id="{BDF552A0-3926-C541-8C41-00133A08B7BF}"/>
              </a:ext>
            </a:extLst>
          </p:cNvPr>
          <p:cNvSpPr>
            <a:spLocks noChangeArrowheads="1"/>
          </p:cNvSpPr>
          <p:nvPr/>
        </p:nvSpPr>
        <p:spPr bwMode="auto">
          <a:xfrm>
            <a:off x="7454900"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3" name="Rectangle 42">
            <a:extLst>
              <a:ext uri="{FF2B5EF4-FFF2-40B4-BE49-F238E27FC236}">
                <a16:creationId xmlns:a16="http://schemas.microsoft.com/office/drawing/2014/main" xmlns="" id="{E3047B3E-B20E-CC46-84E1-7892E9E80D3E}"/>
              </a:ext>
            </a:extLst>
          </p:cNvPr>
          <p:cNvSpPr/>
          <p:nvPr/>
        </p:nvSpPr>
        <p:spPr>
          <a:xfrm>
            <a:off x="1006475" y="857250"/>
            <a:ext cx="447675" cy="4381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solidFill>
                <a:srgbClr val="000000"/>
              </a:solidFill>
              <a:latin typeface="Calibri" charset="0"/>
            </a:endParaRPr>
          </a:p>
        </p:txBody>
      </p:sp>
      <p:sp>
        <p:nvSpPr>
          <p:cNvPr id="35863" name="TextBox 43">
            <a:extLst>
              <a:ext uri="{FF2B5EF4-FFF2-40B4-BE49-F238E27FC236}">
                <a16:creationId xmlns:a16="http://schemas.microsoft.com/office/drawing/2014/main" xmlns="" id="{2D794FF3-8FF4-AF40-B259-BEEFDC7CBCF0}"/>
              </a:ext>
            </a:extLst>
          </p:cNvPr>
          <p:cNvSpPr txBox="1">
            <a:spLocks noChangeArrowheads="1"/>
          </p:cNvSpPr>
          <p:nvPr/>
        </p:nvSpPr>
        <p:spPr bwMode="auto">
          <a:xfrm rot="-1517891">
            <a:off x="5618163" y="279400"/>
            <a:ext cx="142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Add additional</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Tree>
    <p:extLst>
      <p:ext uri="{BB962C8B-B14F-4D97-AF65-F5344CB8AC3E}">
        <p14:creationId xmlns:p14="http://schemas.microsoft.com/office/powerpoint/2010/main" val="3110066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DF93A8F-4F0D-4E45-86DB-A30936C31F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533400"/>
            <a:ext cx="7162800" cy="5372100"/>
          </a:xfrm>
          <a:prstGeom prst="rect">
            <a:avLst/>
          </a:prstGeom>
        </p:spPr>
      </p:pic>
    </p:spTree>
    <p:extLst>
      <p:ext uri="{BB962C8B-B14F-4D97-AF65-F5344CB8AC3E}">
        <p14:creationId xmlns:p14="http://schemas.microsoft.com/office/powerpoint/2010/main" val="3115192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B6D13B6-5009-B64D-B0DA-29E70FC2C222}"/>
              </a:ext>
            </a:extLst>
          </p:cNvPr>
          <p:cNvSpPr>
            <a:spLocks noChangeArrowheads="1"/>
          </p:cNvSpPr>
          <p:nvPr/>
        </p:nvSpPr>
        <p:spPr bwMode="auto">
          <a:xfrm>
            <a:off x="1216025" y="1041400"/>
            <a:ext cx="6477000" cy="4603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 name="Oval 2">
            <a:extLst>
              <a:ext uri="{FF2B5EF4-FFF2-40B4-BE49-F238E27FC236}">
                <a16:creationId xmlns:a16="http://schemas.microsoft.com/office/drawing/2014/main" xmlns="" id="{55BF24A0-D28C-8644-B1D6-099B30EB5C81}"/>
              </a:ext>
            </a:extLst>
          </p:cNvPr>
          <p:cNvSpPr>
            <a:spLocks noChangeArrowheads="1"/>
          </p:cNvSpPr>
          <p:nvPr/>
        </p:nvSpPr>
        <p:spPr bwMode="auto">
          <a:xfrm>
            <a:off x="6550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 name="Oval 3">
            <a:extLst>
              <a:ext uri="{FF2B5EF4-FFF2-40B4-BE49-F238E27FC236}">
                <a16:creationId xmlns:a16="http://schemas.microsoft.com/office/drawing/2014/main" xmlns="" id="{01B28813-491E-524A-90DC-05B8C3844439}"/>
              </a:ext>
            </a:extLst>
          </p:cNvPr>
          <p:cNvSpPr>
            <a:spLocks noChangeArrowheads="1"/>
          </p:cNvSpPr>
          <p:nvPr/>
        </p:nvSpPr>
        <p:spPr bwMode="auto">
          <a:xfrm>
            <a:off x="56356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5" name="Oval 4">
            <a:extLst>
              <a:ext uri="{FF2B5EF4-FFF2-40B4-BE49-F238E27FC236}">
                <a16:creationId xmlns:a16="http://schemas.microsoft.com/office/drawing/2014/main" xmlns="" id="{10F0D661-B351-1440-90F0-7E79ABE52F9C}"/>
              </a:ext>
            </a:extLst>
          </p:cNvPr>
          <p:cNvSpPr>
            <a:spLocks noChangeArrowheads="1"/>
          </p:cNvSpPr>
          <p:nvPr/>
        </p:nvSpPr>
        <p:spPr bwMode="auto">
          <a:xfrm>
            <a:off x="47212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6" name="Oval 5">
            <a:extLst>
              <a:ext uri="{FF2B5EF4-FFF2-40B4-BE49-F238E27FC236}">
                <a16:creationId xmlns:a16="http://schemas.microsoft.com/office/drawing/2014/main" xmlns="" id="{17CF147E-62C9-BB48-891E-33D14A819A8F}"/>
              </a:ext>
            </a:extLst>
          </p:cNvPr>
          <p:cNvSpPr>
            <a:spLocks noChangeArrowheads="1"/>
          </p:cNvSpPr>
          <p:nvPr/>
        </p:nvSpPr>
        <p:spPr bwMode="auto">
          <a:xfrm>
            <a:off x="38068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7" name="Oval 6">
            <a:extLst>
              <a:ext uri="{FF2B5EF4-FFF2-40B4-BE49-F238E27FC236}">
                <a16:creationId xmlns:a16="http://schemas.microsoft.com/office/drawing/2014/main" xmlns="" id="{1D518E50-697B-A344-818F-3E2227EC0355}"/>
              </a:ext>
            </a:extLst>
          </p:cNvPr>
          <p:cNvSpPr>
            <a:spLocks noChangeArrowheads="1"/>
          </p:cNvSpPr>
          <p:nvPr/>
        </p:nvSpPr>
        <p:spPr bwMode="auto">
          <a:xfrm>
            <a:off x="28924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8" name="Oval 7">
            <a:extLst>
              <a:ext uri="{FF2B5EF4-FFF2-40B4-BE49-F238E27FC236}">
                <a16:creationId xmlns:a16="http://schemas.microsoft.com/office/drawing/2014/main" xmlns="" id="{9CC799AC-000E-954E-9B35-829C099AAA85}"/>
              </a:ext>
            </a:extLst>
          </p:cNvPr>
          <p:cNvSpPr>
            <a:spLocks noChangeArrowheads="1"/>
          </p:cNvSpPr>
          <p:nvPr/>
        </p:nvSpPr>
        <p:spPr bwMode="auto">
          <a:xfrm>
            <a:off x="1978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6872" name="TextBox 8">
            <a:extLst>
              <a:ext uri="{FF2B5EF4-FFF2-40B4-BE49-F238E27FC236}">
                <a16:creationId xmlns:a16="http://schemas.microsoft.com/office/drawing/2014/main" xmlns="" id="{BFAF4865-E605-C24C-A34D-703CBE4CFB20}"/>
              </a:ext>
            </a:extLst>
          </p:cNvPr>
          <p:cNvSpPr txBox="1">
            <a:spLocks noChangeArrowheads="1"/>
          </p:cNvSpPr>
          <p:nvPr/>
        </p:nvSpPr>
        <p:spPr bwMode="auto">
          <a:xfrm>
            <a:off x="152400" y="777875"/>
            <a:ext cx="901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Collect </a:t>
            </a:r>
          </a:p>
          <a:p>
            <a:pPr algn="ctr" eaLnBrk="1" hangingPunct="1">
              <a:spcBef>
                <a:spcPct val="0"/>
              </a:spcBef>
              <a:buClrTx/>
              <a:buSzTx/>
              <a:buFontTx/>
              <a:buNone/>
            </a:pPr>
            <a:r>
              <a:rPr lang="en-US" altLang="en-US" sz="1400" b="1">
                <a:solidFill>
                  <a:schemeClr val="tx1"/>
                </a:solidFill>
                <a:latin typeface="Arial" panose="020B0604020202020204" pitchFamily="34" charset="0"/>
              </a:rPr>
              <a:t>samples</a:t>
            </a:r>
          </a:p>
        </p:txBody>
      </p:sp>
      <p:sp>
        <p:nvSpPr>
          <p:cNvPr id="36873" name="TextBox 9">
            <a:extLst>
              <a:ext uri="{FF2B5EF4-FFF2-40B4-BE49-F238E27FC236}">
                <a16:creationId xmlns:a16="http://schemas.microsoft.com/office/drawing/2014/main" xmlns="" id="{F7BEB590-882D-D341-AA61-B013A54BA553}"/>
              </a:ext>
            </a:extLst>
          </p:cNvPr>
          <p:cNvSpPr txBox="1">
            <a:spLocks noChangeArrowheads="1"/>
          </p:cNvSpPr>
          <p:nvPr/>
        </p:nvSpPr>
        <p:spPr bwMode="auto">
          <a:xfrm rot="-1681542">
            <a:off x="1789113" y="174625"/>
            <a:ext cx="1520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DNA extraction </a:t>
            </a:r>
          </a:p>
          <a:p>
            <a:pPr eaLnBrk="1" hangingPunct="1">
              <a:spcBef>
                <a:spcPct val="0"/>
              </a:spcBef>
              <a:buClrTx/>
              <a:buSzTx/>
              <a:buFontTx/>
              <a:buNone/>
            </a:pPr>
            <a:r>
              <a:rPr lang="en-US" altLang="en-US" sz="1400" b="1">
                <a:solidFill>
                  <a:schemeClr val="tx1"/>
                </a:solidFill>
                <a:latin typeface="Arial" panose="020B0604020202020204" pitchFamily="34" charset="0"/>
              </a:rPr>
              <a:t>and PCR </a:t>
            </a:r>
          </a:p>
        </p:txBody>
      </p:sp>
      <p:sp>
        <p:nvSpPr>
          <p:cNvPr id="36874" name="TextBox 10">
            <a:extLst>
              <a:ext uri="{FF2B5EF4-FFF2-40B4-BE49-F238E27FC236}">
                <a16:creationId xmlns:a16="http://schemas.microsoft.com/office/drawing/2014/main" xmlns="" id="{C6EF7D3E-5727-2846-A63B-3752028DA672}"/>
              </a:ext>
            </a:extLst>
          </p:cNvPr>
          <p:cNvSpPr txBox="1">
            <a:spLocks noChangeArrowheads="1"/>
          </p:cNvSpPr>
          <p:nvPr/>
        </p:nvSpPr>
        <p:spPr bwMode="auto">
          <a:xfrm rot="-1603411">
            <a:off x="2843213" y="458788"/>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Sequence</a:t>
            </a:r>
          </a:p>
        </p:txBody>
      </p:sp>
      <p:sp>
        <p:nvSpPr>
          <p:cNvPr id="36875" name="TextBox 11">
            <a:extLst>
              <a:ext uri="{FF2B5EF4-FFF2-40B4-BE49-F238E27FC236}">
                <a16:creationId xmlns:a16="http://schemas.microsoft.com/office/drawing/2014/main" xmlns="" id="{98055037-D255-F24D-825D-03DCFBE0AF59}"/>
              </a:ext>
            </a:extLst>
          </p:cNvPr>
          <p:cNvSpPr txBox="1">
            <a:spLocks noChangeArrowheads="1"/>
          </p:cNvSpPr>
          <p:nvPr/>
        </p:nvSpPr>
        <p:spPr bwMode="auto">
          <a:xfrm rot="-1447322">
            <a:off x="3786188" y="295275"/>
            <a:ext cx="1108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Import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36876" name="TextBox 12">
            <a:extLst>
              <a:ext uri="{FF2B5EF4-FFF2-40B4-BE49-F238E27FC236}">
                <a16:creationId xmlns:a16="http://schemas.microsoft.com/office/drawing/2014/main" xmlns="" id="{D77FFEB0-51EA-BC45-8FE5-370792CADC4C}"/>
              </a:ext>
            </a:extLst>
          </p:cNvPr>
          <p:cNvSpPr txBox="1">
            <a:spLocks noChangeArrowheads="1"/>
          </p:cNvSpPr>
          <p:nvPr/>
        </p:nvSpPr>
        <p:spPr bwMode="auto">
          <a:xfrm rot="-1504755">
            <a:off x="4700588" y="301625"/>
            <a:ext cx="1108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Assemble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36877" name="TextBox 13">
            <a:extLst>
              <a:ext uri="{FF2B5EF4-FFF2-40B4-BE49-F238E27FC236}">
                <a16:creationId xmlns:a16="http://schemas.microsoft.com/office/drawing/2014/main" xmlns="" id="{314A6782-FACF-924D-B289-7C0AEC158B30}"/>
              </a:ext>
            </a:extLst>
          </p:cNvPr>
          <p:cNvSpPr txBox="1">
            <a:spLocks noChangeArrowheads="1"/>
          </p:cNvSpPr>
          <p:nvPr/>
        </p:nvSpPr>
        <p:spPr bwMode="auto">
          <a:xfrm rot="-1362443">
            <a:off x="6634163" y="355600"/>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Analyze</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36878" name="TextBox 14">
            <a:extLst>
              <a:ext uri="{FF2B5EF4-FFF2-40B4-BE49-F238E27FC236}">
                <a16:creationId xmlns:a16="http://schemas.microsoft.com/office/drawing/2014/main" xmlns="" id="{740AD3EB-BD28-064A-804F-7B894FB390E5}"/>
              </a:ext>
            </a:extLst>
          </p:cNvPr>
          <p:cNvSpPr txBox="1">
            <a:spLocks noChangeArrowheads="1"/>
          </p:cNvSpPr>
          <p:nvPr/>
        </p:nvSpPr>
        <p:spPr bwMode="auto">
          <a:xfrm>
            <a:off x="7683500" y="777875"/>
            <a:ext cx="1157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Export</a:t>
            </a:r>
          </a:p>
          <a:p>
            <a:pPr algn="ct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16" name="Rectangle 15">
            <a:extLst>
              <a:ext uri="{FF2B5EF4-FFF2-40B4-BE49-F238E27FC236}">
                <a16:creationId xmlns:a16="http://schemas.microsoft.com/office/drawing/2014/main" xmlns="" id="{CD6ED907-CB79-184E-B81B-F93267B1764F}"/>
              </a:ext>
            </a:extLst>
          </p:cNvPr>
          <p:cNvSpPr>
            <a:spLocks noChangeArrowheads="1"/>
          </p:cNvSpPr>
          <p:nvPr/>
        </p:nvSpPr>
        <p:spPr bwMode="auto">
          <a:xfrm>
            <a:off x="1068388"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7" name="Rectangle 16">
            <a:extLst>
              <a:ext uri="{FF2B5EF4-FFF2-40B4-BE49-F238E27FC236}">
                <a16:creationId xmlns:a16="http://schemas.microsoft.com/office/drawing/2014/main" xmlns="" id="{0126D954-120E-A247-A762-521372B9A3F2}"/>
              </a:ext>
            </a:extLst>
          </p:cNvPr>
          <p:cNvSpPr>
            <a:spLocks noChangeArrowheads="1"/>
          </p:cNvSpPr>
          <p:nvPr/>
        </p:nvSpPr>
        <p:spPr bwMode="auto">
          <a:xfrm>
            <a:off x="7454900"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8" name="Rectangle 17">
            <a:extLst>
              <a:ext uri="{FF2B5EF4-FFF2-40B4-BE49-F238E27FC236}">
                <a16:creationId xmlns:a16="http://schemas.microsoft.com/office/drawing/2014/main" xmlns="" id="{CE0F8E20-06F6-3D48-9DD9-C8D284D6F1A1}"/>
              </a:ext>
            </a:extLst>
          </p:cNvPr>
          <p:cNvSpPr/>
          <p:nvPr/>
        </p:nvSpPr>
        <p:spPr>
          <a:xfrm>
            <a:off x="1905000" y="906463"/>
            <a:ext cx="447675" cy="38893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solidFill>
                <a:srgbClr val="000000"/>
              </a:solidFill>
              <a:latin typeface="Calibri" charset="0"/>
            </a:endParaRPr>
          </a:p>
        </p:txBody>
      </p:sp>
      <p:pic>
        <p:nvPicPr>
          <p:cNvPr id="21" name="Picture 5" descr="IMG_2099.JPG">
            <a:extLst>
              <a:ext uri="{FF2B5EF4-FFF2-40B4-BE49-F238E27FC236}">
                <a16:creationId xmlns:a16="http://schemas.microsoft.com/office/drawing/2014/main" xmlns="" id="{DEB32AC5-369A-2B48-9757-7DBD15630F0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0238" y="4137025"/>
            <a:ext cx="2143125" cy="15478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a:extLst>
              <a:ext uri="{FF2B5EF4-FFF2-40B4-BE49-F238E27FC236}">
                <a16:creationId xmlns:a16="http://schemas.microsoft.com/office/drawing/2014/main" xmlns="" id="{E5F930A0-3EAA-564C-A11D-C0AA128461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238" y="1625600"/>
            <a:ext cx="2770187" cy="20685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2" descr="IMG_9879.JPG">
            <a:extLst>
              <a:ext uri="{FF2B5EF4-FFF2-40B4-BE49-F238E27FC236}">
                <a16:creationId xmlns:a16="http://schemas.microsoft.com/office/drawing/2014/main" xmlns="" id="{585912FD-9BE0-6943-B661-19186884038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961188" y="4165600"/>
            <a:ext cx="1484312" cy="15494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399910_287323004664599_2050333737_n">
            <a:extLst>
              <a:ext uri="{FF2B5EF4-FFF2-40B4-BE49-F238E27FC236}">
                <a16:creationId xmlns:a16="http://schemas.microsoft.com/office/drawing/2014/main" xmlns="" id="{2F65C62E-1D26-2E40-887C-766A806A84A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52738" y="4143375"/>
            <a:ext cx="2217737" cy="154146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417651_364948306858684_323684594318389_1149819_1677323985_n">
            <a:extLst>
              <a:ext uri="{FF2B5EF4-FFF2-40B4-BE49-F238E27FC236}">
                <a16:creationId xmlns:a16="http://schemas.microsoft.com/office/drawing/2014/main" xmlns="" id="{9291C401-872A-C845-B0DB-635F56CADAF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83188" y="4135438"/>
            <a:ext cx="1665287" cy="155733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7" name="TextBox 25">
            <a:extLst>
              <a:ext uri="{FF2B5EF4-FFF2-40B4-BE49-F238E27FC236}">
                <a16:creationId xmlns:a16="http://schemas.microsoft.com/office/drawing/2014/main" xmlns="" id="{57C39975-0C06-2B48-B274-E46E6E4E0AF8}"/>
              </a:ext>
            </a:extLst>
          </p:cNvPr>
          <p:cNvSpPr txBox="1">
            <a:spLocks noChangeArrowheads="1"/>
          </p:cNvSpPr>
          <p:nvPr/>
        </p:nvSpPr>
        <p:spPr bwMode="auto">
          <a:xfrm>
            <a:off x="3827463" y="2133600"/>
            <a:ext cx="4730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000">
                <a:solidFill>
                  <a:schemeClr val="tx1"/>
                </a:solidFill>
                <a:latin typeface="Calibri" panose="020F0502020204030204" pitchFamily="34" charset="0"/>
              </a:rPr>
              <a:t>DNA is extracted using a safe, cost-effective </a:t>
            </a:r>
          </a:p>
          <a:p>
            <a:pPr algn="ctr" eaLnBrk="1" hangingPunct="1">
              <a:spcBef>
                <a:spcPct val="0"/>
              </a:spcBef>
              <a:buClrTx/>
              <a:buSzTx/>
              <a:buFontTx/>
              <a:buNone/>
            </a:pPr>
            <a:r>
              <a:rPr lang="en-US" altLang="en-US" sz="2000">
                <a:solidFill>
                  <a:schemeClr val="tx1"/>
                </a:solidFill>
                <a:latin typeface="Calibri" panose="020F0502020204030204" pitchFamily="34" charset="0"/>
              </a:rPr>
              <a:t>kits and equipment</a:t>
            </a:r>
          </a:p>
        </p:txBody>
      </p:sp>
      <p:sp>
        <p:nvSpPr>
          <p:cNvPr id="36888" name="TextBox 26">
            <a:extLst>
              <a:ext uri="{FF2B5EF4-FFF2-40B4-BE49-F238E27FC236}">
                <a16:creationId xmlns:a16="http://schemas.microsoft.com/office/drawing/2014/main" xmlns="" id="{7AF17E9F-CB30-9943-B4F7-77A28B00773D}"/>
              </a:ext>
            </a:extLst>
          </p:cNvPr>
          <p:cNvSpPr txBox="1">
            <a:spLocks noChangeArrowheads="1"/>
          </p:cNvSpPr>
          <p:nvPr/>
        </p:nvSpPr>
        <p:spPr bwMode="auto">
          <a:xfrm>
            <a:off x="3414713" y="5897562"/>
            <a:ext cx="42021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000" dirty="0">
                <a:solidFill>
                  <a:schemeClr val="tx1"/>
                </a:solidFill>
                <a:latin typeface="Calibri" panose="020F0502020204030204" pitchFamily="34" charset="0"/>
              </a:rPr>
              <a:t>DNA extraction ~ 1 hour</a:t>
            </a:r>
          </a:p>
          <a:p>
            <a:pPr algn="ctr" eaLnBrk="1" hangingPunct="1">
              <a:spcBef>
                <a:spcPct val="0"/>
              </a:spcBef>
              <a:buClrTx/>
              <a:buSzTx/>
              <a:buFontTx/>
              <a:buNone/>
            </a:pPr>
            <a:r>
              <a:rPr lang="en-US" altLang="en-US" sz="2000" dirty="0">
                <a:solidFill>
                  <a:schemeClr val="tx1"/>
                </a:solidFill>
                <a:latin typeface="Calibri" panose="020F0502020204030204" pitchFamily="34" charset="0"/>
              </a:rPr>
              <a:t>PCR and Electrophoresis ~1.5 - 2 hours </a:t>
            </a:r>
          </a:p>
        </p:txBody>
      </p:sp>
      <p:sp>
        <p:nvSpPr>
          <p:cNvPr id="36889" name="TextBox 27">
            <a:extLst>
              <a:ext uri="{FF2B5EF4-FFF2-40B4-BE49-F238E27FC236}">
                <a16:creationId xmlns:a16="http://schemas.microsoft.com/office/drawing/2014/main" xmlns="" id="{C17A1D9B-67BD-C745-8F41-888A421F4103}"/>
              </a:ext>
            </a:extLst>
          </p:cNvPr>
          <p:cNvSpPr txBox="1">
            <a:spLocks noChangeArrowheads="1"/>
          </p:cNvSpPr>
          <p:nvPr/>
        </p:nvSpPr>
        <p:spPr bwMode="auto">
          <a:xfrm rot="-1517891">
            <a:off x="5618163" y="279400"/>
            <a:ext cx="142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Add additional</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Tree>
    <p:extLst>
      <p:ext uri="{BB962C8B-B14F-4D97-AF65-F5344CB8AC3E}">
        <p14:creationId xmlns:p14="http://schemas.microsoft.com/office/powerpoint/2010/main" val="21141738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655610A-C920-FD4A-B125-3CBFD9C88A7A}"/>
              </a:ext>
            </a:extLst>
          </p:cNvPr>
          <p:cNvSpPr>
            <a:spLocks noChangeArrowheads="1"/>
          </p:cNvSpPr>
          <p:nvPr/>
        </p:nvSpPr>
        <p:spPr bwMode="auto">
          <a:xfrm>
            <a:off x="1216025" y="1041400"/>
            <a:ext cx="6477000" cy="4603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rgbClr val="FFFFFF"/>
              </a:solidFill>
              <a:latin typeface="Calibri"/>
              <a:ea typeface="ＭＳ Ｐゴシック" charset="0"/>
            </a:endParaRPr>
          </a:p>
        </p:txBody>
      </p:sp>
      <p:sp>
        <p:nvSpPr>
          <p:cNvPr id="3" name="Oval 2">
            <a:extLst>
              <a:ext uri="{FF2B5EF4-FFF2-40B4-BE49-F238E27FC236}">
                <a16:creationId xmlns:a16="http://schemas.microsoft.com/office/drawing/2014/main" xmlns="" id="{EA7DD133-D2EF-8645-96F6-92D1428BF921}"/>
              </a:ext>
            </a:extLst>
          </p:cNvPr>
          <p:cNvSpPr>
            <a:spLocks noChangeArrowheads="1"/>
          </p:cNvSpPr>
          <p:nvPr/>
        </p:nvSpPr>
        <p:spPr bwMode="auto">
          <a:xfrm>
            <a:off x="6550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rgbClr val="FFFFFF"/>
              </a:solidFill>
              <a:latin typeface="Calibri"/>
              <a:ea typeface="ＭＳ Ｐゴシック" charset="0"/>
            </a:endParaRPr>
          </a:p>
        </p:txBody>
      </p:sp>
      <p:sp>
        <p:nvSpPr>
          <p:cNvPr id="4" name="Oval 3">
            <a:extLst>
              <a:ext uri="{FF2B5EF4-FFF2-40B4-BE49-F238E27FC236}">
                <a16:creationId xmlns:a16="http://schemas.microsoft.com/office/drawing/2014/main" xmlns="" id="{708C6FBA-2A6B-9849-AC66-924AAB1B1042}"/>
              </a:ext>
            </a:extLst>
          </p:cNvPr>
          <p:cNvSpPr>
            <a:spLocks noChangeArrowheads="1"/>
          </p:cNvSpPr>
          <p:nvPr/>
        </p:nvSpPr>
        <p:spPr bwMode="auto">
          <a:xfrm>
            <a:off x="56356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rgbClr val="FFFFFF"/>
              </a:solidFill>
              <a:latin typeface="Calibri"/>
              <a:ea typeface="ＭＳ Ｐゴシック" charset="0"/>
            </a:endParaRPr>
          </a:p>
        </p:txBody>
      </p:sp>
      <p:sp>
        <p:nvSpPr>
          <p:cNvPr id="5" name="Oval 4">
            <a:extLst>
              <a:ext uri="{FF2B5EF4-FFF2-40B4-BE49-F238E27FC236}">
                <a16:creationId xmlns:a16="http://schemas.microsoft.com/office/drawing/2014/main" xmlns="" id="{DE811507-D1B7-FC48-BC83-10436F701D91}"/>
              </a:ext>
            </a:extLst>
          </p:cNvPr>
          <p:cNvSpPr>
            <a:spLocks noChangeArrowheads="1"/>
          </p:cNvSpPr>
          <p:nvPr/>
        </p:nvSpPr>
        <p:spPr bwMode="auto">
          <a:xfrm>
            <a:off x="47212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rgbClr val="FFFFFF"/>
              </a:solidFill>
              <a:latin typeface="Calibri"/>
              <a:ea typeface="ＭＳ Ｐゴシック" charset="0"/>
            </a:endParaRPr>
          </a:p>
        </p:txBody>
      </p:sp>
      <p:sp>
        <p:nvSpPr>
          <p:cNvPr id="6" name="Oval 5">
            <a:extLst>
              <a:ext uri="{FF2B5EF4-FFF2-40B4-BE49-F238E27FC236}">
                <a16:creationId xmlns:a16="http://schemas.microsoft.com/office/drawing/2014/main" xmlns="" id="{8D0FF2B4-E920-2F41-AEB7-B62A2E8E7C93}"/>
              </a:ext>
            </a:extLst>
          </p:cNvPr>
          <p:cNvSpPr>
            <a:spLocks noChangeArrowheads="1"/>
          </p:cNvSpPr>
          <p:nvPr/>
        </p:nvSpPr>
        <p:spPr bwMode="auto">
          <a:xfrm>
            <a:off x="38068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rgbClr val="FFFFFF"/>
              </a:solidFill>
              <a:latin typeface="Calibri"/>
              <a:ea typeface="ＭＳ Ｐゴシック" charset="0"/>
            </a:endParaRPr>
          </a:p>
        </p:txBody>
      </p:sp>
      <p:sp>
        <p:nvSpPr>
          <p:cNvPr id="7" name="Oval 6">
            <a:extLst>
              <a:ext uri="{FF2B5EF4-FFF2-40B4-BE49-F238E27FC236}">
                <a16:creationId xmlns:a16="http://schemas.microsoft.com/office/drawing/2014/main" xmlns="" id="{2924060D-A46D-4244-A46A-F6B96AA4E4F8}"/>
              </a:ext>
            </a:extLst>
          </p:cNvPr>
          <p:cNvSpPr>
            <a:spLocks noChangeArrowheads="1"/>
          </p:cNvSpPr>
          <p:nvPr/>
        </p:nvSpPr>
        <p:spPr bwMode="auto">
          <a:xfrm>
            <a:off x="28924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rgbClr val="FFFFFF"/>
              </a:solidFill>
              <a:latin typeface="Calibri"/>
              <a:ea typeface="ＭＳ Ｐゴシック" charset="0"/>
            </a:endParaRPr>
          </a:p>
        </p:txBody>
      </p:sp>
      <p:sp>
        <p:nvSpPr>
          <p:cNvPr id="8" name="Oval 7">
            <a:extLst>
              <a:ext uri="{FF2B5EF4-FFF2-40B4-BE49-F238E27FC236}">
                <a16:creationId xmlns:a16="http://schemas.microsoft.com/office/drawing/2014/main" xmlns="" id="{C8140F6A-8C19-0647-874B-CFD6C6DF8AC6}"/>
              </a:ext>
            </a:extLst>
          </p:cNvPr>
          <p:cNvSpPr>
            <a:spLocks noChangeArrowheads="1"/>
          </p:cNvSpPr>
          <p:nvPr/>
        </p:nvSpPr>
        <p:spPr bwMode="auto">
          <a:xfrm>
            <a:off x="1978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rgbClr val="FFFFFF"/>
              </a:solidFill>
              <a:latin typeface="Calibri"/>
              <a:ea typeface="ＭＳ Ｐゴシック" charset="0"/>
            </a:endParaRPr>
          </a:p>
        </p:txBody>
      </p:sp>
      <p:sp>
        <p:nvSpPr>
          <p:cNvPr id="37896" name="TextBox 8">
            <a:extLst>
              <a:ext uri="{FF2B5EF4-FFF2-40B4-BE49-F238E27FC236}">
                <a16:creationId xmlns:a16="http://schemas.microsoft.com/office/drawing/2014/main" xmlns="" id="{209AC8A1-915C-0643-8FB3-50A0F7B2E740}"/>
              </a:ext>
            </a:extLst>
          </p:cNvPr>
          <p:cNvSpPr txBox="1">
            <a:spLocks noChangeArrowheads="1"/>
          </p:cNvSpPr>
          <p:nvPr/>
        </p:nvSpPr>
        <p:spPr bwMode="auto">
          <a:xfrm>
            <a:off x="203200" y="777875"/>
            <a:ext cx="800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Calibri" panose="020F0502020204030204" pitchFamily="34" charset="0"/>
              </a:rPr>
              <a:t>Collect </a:t>
            </a:r>
          </a:p>
          <a:p>
            <a:pPr algn="ctr" eaLnBrk="1" hangingPunct="1">
              <a:spcBef>
                <a:spcPct val="0"/>
              </a:spcBef>
              <a:buClrTx/>
              <a:buSzTx/>
              <a:buFontTx/>
              <a:buNone/>
            </a:pPr>
            <a:r>
              <a:rPr lang="en-US" altLang="en-US" sz="1400" b="1">
                <a:solidFill>
                  <a:schemeClr val="tx1"/>
                </a:solidFill>
                <a:latin typeface="Calibri" panose="020F0502020204030204" pitchFamily="34" charset="0"/>
              </a:rPr>
              <a:t>samples</a:t>
            </a:r>
          </a:p>
        </p:txBody>
      </p:sp>
      <p:sp>
        <p:nvSpPr>
          <p:cNvPr id="37897" name="TextBox 9">
            <a:extLst>
              <a:ext uri="{FF2B5EF4-FFF2-40B4-BE49-F238E27FC236}">
                <a16:creationId xmlns:a16="http://schemas.microsoft.com/office/drawing/2014/main" xmlns="" id="{43073F5C-7EB1-C64A-BB0A-972EFDAF544E}"/>
              </a:ext>
            </a:extLst>
          </p:cNvPr>
          <p:cNvSpPr txBox="1">
            <a:spLocks noChangeArrowheads="1"/>
          </p:cNvSpPr>
          <p:nvPr/>
        </p:nvSpPr>
        <p:spPr bwMode="auto">
          <a:xfrm rot="-1681542">
            <a:off x="1885950" y="174625"/>
            <a:ext cx="1327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Calibri" panose="020F0502020204030204" pitchFamily="34" charset="0"/>
              </a:rPr>
              <a:t>DNA extraction </a:t>
            </a:r>
          </a:p>
          <a:p>
            <a:pPr eaLnBrk="1" hangingPunct="1">
              <a:spcBef>
                <a:spcPct val="0"/>
              </a:spcBef>
              <a:buClrTx/>
              <a:buSzTx/>
              <a:buFontTx/>
              <a:buNone/>
            </a:pPr>
            <a:r>
              <a:rPr lang="en-US" altLang="en-US" sz="1400" b="1">
                <a:solidFill>
                  <a:schemeClr val="tx1"/>
                </a:solidFill>
                <a:latin typeface="Calibri" panose="020F0502020204030204" pitchFamily="34" charset="0"/>
              </a:rPr>
              <a:t>and PCR </a:t>
            </a:r>
          </a:p>
        </p:txBody>
      </p:sp>
      <p:sp>
        <p:nvSpPr>
          <p:cNvPr id="37898" name="TextBox 10">
            <a:extLst>
              <a:ext uri="{FF2B5EF4-FFF2-40B4-BE49-F238E27FC236}">
                <a16:creationId xmlns:a16="http://schemas.microsoft.com/office/drawing/2014/main" xmlns="" id="{1BA2363A-DFA1-AB47-AA54-A7F312EFFEA4}"/>
              </a:ext>
            </a:extLst>
          </p:cNvPr>
          <p:cNvSpPr txBox="1">
            <a:spLocks noChangeArrowheads="1"/>
          </p:cNvSpPr>
          <p:nvPr/>
        </p:nvSpPr>
        <p:spPr bwMode="auto">
          <a:xfrm rot="-1603411">
            <a:off x="2905125" y="458788"/>
            <a:ext cx="904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Calibri" panose="020F0502020204030204" pitchFamily="34" charset="0"/>
              </a:rPr>
              <a:t>Sequence</a:t>
            </a:r>
          </a:p>
        </p:txBody>
      </p:sp>
      <p:sp>
        <p:nvSpPr>
          <p:cNvPr id="37899" name="TextBox 11">
            <a:extLst>
              <a:ext uri="{FF2B5EF4-FFF2-40B4-BE49-F238E27FC236}">
                <a16:creationId xmlns:a16="http://schemas.microsoft.com/office/drawing/2014/main" xmlns="" id="{9BDBBC17-6FBE-DA4A-BD43-C3E2D65BBC84}"/>
              </a:ext>
            </a:extLst>
          </p:cNvPr>
          <p:cNvSpPr txBox="1">
            <a:spLocks noChangeArrowheads="1"/>
          </p:cNvSpPr>
          <p:nvPr/>
        </p:nvSpPr>
        <p:spPr bwMode="auto">
          <a:xfrm rot="-1447322">
            <a:off x="3856038" y="295275"/>
            <a:ext cx="9683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Calibri" panose="020F0502020204030204" pitchFamily="34" charset="0"/>
              </a:rPr>
              <a:t>Import </a:t>
            </a:r>
          </a:p>
          <a:p>
            <a:pPr eaLnBrk="1" hangingPunct="1">
              <a:spcBef>
                <a:spcPct val="0"/>
              </a:spcBef>
              <a:buClrTx/>
              <a:buSzTx/>
              <a:buFontTx/>
              <a:buNone/>
            </a:pPr>
            <a:r>
              <a:rPr lang="en-US" altLang="en-US" sz="1400" b="1">
                <a:solidFill>
                  <a:schemeClr val="tx1"/>
                </a:solidFill>
                <a:latin typeface="Calibri" panose="020F0502020204030204" pitchFamily="34" charset="0"/>
              </a:rPr>
              <a:t>sequences</a:t>
            </a:r>
          </a:p>
        </p:txBody>
      </p:sp>
      <p:sp>
        <p:nvSpPr>
          <p:cNvPr id="37900" name="TextBox 12">
            <a:extLst>
              <a:ext uri="{FF2B5EF4-FFF2-40B4-BE49-F238E27FC236}">
                <a16:creationId xmlns:a16="http://schemas.microsoft.com/office/drawing/2014/main" xmlns="" id="{09DDC76D-D751-4249-883C-4A7D1474DE7B}"/>
              </a:ext>
            </a:extLst>
          </p:cNvPr>
          <p:cNvSpPr txBox="1">
            <a:spLocks noChangeArrowheads="1"/>
          </p:cNvSpPr>
          <p:nvPr/>
        </p:nvSpPr>
        <p:spPr bwMode="auto">
          <a:xfrm rot="-1504755">
            <a:off x="4764088" y="301625"/>
            <a:ext cx="981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Calibri" panose="020F0502020204030204" pitchFamily="34" charset="0"/>
              </a:rPr>
              <a:t>Assemble </a:t>
            </a:r>
          </a:p>
          <a:p>
            <a:pPr eaLnBrk="1" hangingPunct="1">
              <a:spcBef>
                <a:spcPct val="0"/>
              </a:spcBef>
              <a:buClrTx/>
              <a:buSzTx/>
              <a:buFontTx/>
              <a:buNone/>
            </a:pPr>
            <a:r>
              <a:rPr lang="en-US" altLang="en-US" sz="1400" b="1">
                <a:solidFill>
                  <a:schemeClr val="tx1"/>
                </a:solidFill>
                <a:latin typeface="Calibri" panose="020F0502020204030204" pitchFamily="34" charset="0"/>
              </a:rPr>
              <a:t>sequences</a:t>
            </a:r>
          </a:p>
        </p:txBody>
      </p:sp>
      <p:sp>
        <p:nvSpPr>
          <p:cNvPr id="37901" name="TextBox 13">
            <a:extLst>
              <a:ext uri="{FF2B5EF4-FFF2-40B4-BE49-F238E27FC236}">
                <a16:creationId xmlns:a16="http://schemas.microsoft.com/office/drawing/2014/main" xmlns="" id="{1364B996-F3B4-8B42-931C-4C22EE79BFAD}"/>
              </a:ext>
            </a:extLst>
          </p:cNvPr>
          <p:cNvSpPr txBox="1">
            <a:spLocks noChangeArrowheads="1"/>
          </p:cNvSpPr>
          <p:nvPr/>
        </p:nvSpPr>
        <p:spPr bwMode="auto">
          <a:xfrm rot="-1362443">
            <a:off x="6704013" y="355600"/>
            <a:ext cx="1019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Calibri" panose="020F0502020204030204" pitchFamily="34" charset="0"/>
              </a:rPr>
              <a:t>Analyze</a:t>
            </a:r>
          </a:p>
          <a:p>
            <a:pPr eaLnBrk="1" hangingPunct="1">
              <a:spcBef>
                <a:spcPct val="0"/>
              </a:spcBef>
              <a:buClrTx/>
              <a:buSzTx/>
              <a:buFontTx/>
              <a:buNone/>
            </a:pPr>
            <a:r>
              <a:rPr lang="en-US" altLang="en-US" sz="1400" b="1">
                <a:solidFill>
                  <a:schemeClr val="tx1"/>
                </a:solidFill>
                <a:latin typeface="Calibri" panose="020F0502020204030204" pitchFamily="34" charset="0"/>
              </a:rPr>
              <a:t> sequences</a:t>
            </a:r>
          </a:p>
        </p:txBody>
      </p:sp>
      <p:sp>
        <p:nvSpPr>
          <p:cNvPr id="37902" name="TextBox 14">
            <a:extLst>
              <a:ext uri="{FF2B5EF4-FFF2-40B4-BE49-F238E27FC236}">
                <a16:creationId xmlns:a16="http://schemas.microsoft.com/office/drawing/2014/main" xmlns="" id="{84F5F477-07B6-6545-80BC-C51F3591D04E}"/>
              </a:ext>
            </a:extLst>
          </p:cNvPr>
          <p:cNvSpPr txBox="1">
            <a:spLocks noChangeArrowheads="1"/>
          </p:cNvSpPr>
          <p:nvPr/>
        </p:nvSpPr>
        <p:spPr bwMode="auto">
          <a:xfrm>
            <a:off x="7759700" y="777875"/>
            <a:ext cx="1004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Calibri" panose="020F0502020204030204" pitchFamily="34" charset="0"/>
              </a:rPr>
              <a:t>Export</a:t>
            </a:r>
          </a:p>
          <a:p>
            <a:pPr algn="ctr" eaLnBrk="1" hangingPunct="1">
              <a:spcBef>
                <a:spcPct val="0"/>
              </a:spcBef>
              <a:buClrTx/>
              <a:buSzTx/>
              <a:buFontTx/>
              <a:buNone/>
            </a:pPr>
            <a:r>
              <a:rPr lang="en-US" altLang="en-US" sz="1400" b="1">
                <a:solidFill>
                  <a:schemeClr val="tx1"/>
                </a:solidFill>
                <a:latin typeface="Calibri" panose="020F0502020204030204" pitchFamily="34" charset="0"/>
              </a:rPr>
              <a:t> sequences</a:t>
            </a:r>
          </a:p>
        </p:txBody>
      </p:sp>
      <p:sp>
        <p:nvSpPr>
          <p:cNvPr id="16" name="Rectangle 15">
            <a:extLst>
              <a:ext uri="{FF2B5EF4-FFF2-40B4-BE49-F238E27FC236}">
                <a16:creationId xmlns:a16="http://schemas.microsoft.com/office/drawing/2014/main" xmlns="" id="{BF70621C-E103-AE45-8610-25E72B489598}"/>
              </a:ext>
            </a:extLst>
          </p:cNvPr>
          <p:cNvSpPr>
            <a:spLocks noChangeArrowheads="1"/>
          </p:cNvSpPr>
          <p:nvPr/>
        </p:nvSpPr>
        <p:spPr bwMode="auto">
          <a:xfrm>
            <a:off x="1068388"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rgbClr val="FFFFFF"/>
              </a:solidFill>
              <a:latin typeface="Calibri"/>
              <a:ea typeface="ＭＳ Ｐゴシック" charset="0"/>
            </a:endParaRPr>
          </a:p>
        </p:txBody>
      </p:sp>
      <p:sp>
        <p:nvSpPr>
          <p:cNvPr id="17" name="Rectangle 16">
            <a:extLst>
              <a:ext uri="{FF2B5EF4-FFF2-40B4-BE49-F238E27FC236}">
                <a16:creationId xmlns:a16="http://schemas.microsoft.com/office/drawing/2014/main" xmlns="" id="{DA4ECCEE-D658-7648-ACA4-77C87FCA8400}"/>
              </a:ext>
            </a:extLst>
          </p:cNvPr>
          <p:cNvSpPr>
            <a:spLocks noChangeArrowheads="1"/>
          </p:cNvSpPr>
          <p:nvPr/>
        </p:nvSpPr>
        <p:spPr bwMode="auto">
          <a:xfrm>
            <a:off x="7454900"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rgbClr val="FFFFFF"/>
              </a:solidFill>
              <a:latin typeface="Calibri"/>
              <a:ea typeface="ＭＳ Ｐゴシック" charset="0"/>
            </a:endParaRPr>
          </a:p>
        </p:txBody>
      </p:sp>
      <p:sp>
        <p:nvSpPr>
          <p:cNvPr id="18" name="Rectangle 17">
            <a:extLst>
              <a:ext uri="{FF2B5EF4-FFF2-40B4-BE49-F238E27FC236}">
                <a16:creationId xmlns:a16="http://schemas.microsoft.com/office/drawing/2014/main" xmlns="" id="{92BA5F44-2F49-EC46-81C1-BEC8F6D66BA5}"/>
              </a:ext>
            </a:extLst>
          </p:cNvPr>
          <p:cNvSpPr/>
          <p:nvPr/>
        </p:nvSpPr>
        <p:spPr>
          <a:xfrm>
            <a:off x="1905000" y="906463"/>
            <a:ext cx="447675" cy="38893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solidFill>
                <a:srgbClr val="000000"/>
              </a:solidFill>
              <a:latin typeface="Calibri" charset="0"/>
            </a:endParaRPr>
          </a:p>
        </p:txBody>
      </p:sp>
      <p:pic>
        <p:nvPicPr>
          <p:cNvPr id="21" name="Picture 5" descr="IMG_2099.JPG">
            <a:extLst>
              <a:ext uri="{FF2B5EF4-FFF2-40B4-BE49-F238E27FC236}">
                <a16:creationId xmlns:a16="http://schemas.microsoft.com/office/drawing/2014/main" xmlns="" id="{99952009-6331-0C4A-BD10-94F3C49D9AE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0238" y="4137025"/>
            <a:ext cx="2143125" cy="15478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a:extLst>
              <a:ext uri="{FF2B5EF4-FFF2-40B4-BE49-F238E27FC236}">
                <a16:creationId xmlns:a16="http://schemas.microsoft.com/office/drawing/2014/main" xmlns="" id="{14A5DA17-BC3E-D442-B1E3-E56C9601F7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238" y="1625600"/>
            <a:ext cx="2770187" cy="20685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2" descr="IMG_9879.JPG">
            <a:extLst>
              <a:ext uri="{FF2B5EF4-FFF2-40B4-BE49-F238E27FC236}">
                <a16:creationId xmlns:a16="http://schemas.microsoft.com/office/drawing/2014/main" xmlns="" id="{523E33CE-00B8-A145-BB21-C3F653E1236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961188" y="4165600"/>
            <a:ext cx="1484312" cy="15494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399910_287323004664599_2050333737_n">
            <a:extLst>
              <a:ext uri="{FF2B5EF4-FFF2-40B4-BE49-F238E27FC236}">
                <a16:creationId xmlns:a16="http://schemas.microsoft.com/office/drawing/2014/main" xmlns="" id="{7CB547EC-1A67-FF46-AD51-98DBAA626FC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52738" y="4143375"/>
            <a:ext cx="2217737" cy="154146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417651_364948306858684_323684594318389_1149819_1677323985_n">
            <a:extLst>
              <a:ext uri="{FF2B5EF4-FFF2-40B4-BE49-F238E27FC236}">
                <a16:creationId xmlns:a16="http://schemas.microsoft.com/office/drawing/2014/main" xmlns="" id="{AC9668B0-07EC-0F4D-B653-3D2188FF835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83188" y="4135438"/>
            <a:ext cx="1665287" cy="155733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1" name="TextBox 25">
            <a:extLst>
              <a:ext uri="{FF2B5EF4-FFF2-40B4-BE49-F238E27FC236}">
                <a16:creationId xmlns:a16="http://schemas.microsoft.com/office/drawing/2014/main" xmlns="" id="{E6A79B7E-3EDF-DB44-8935-ABAD29A4B896}"/>
              </a:ext>
            </a:extLst>
          </p:cNvPr>
          <p:cNvSpPr txBox="1">
            <a:spLocks noChangeArrowheads="1"/>
          </p:cNvSpPr>
          <p:nvPr/>
        </p:nvSpPr>
        <p:spPr bwMode="auto">
          <a:xfrm>
            <a:off x="3827463" y="2133600"/>
            <a:ext cx="4730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000">
                <a:solidFill>
                  <a:schemeClr val="tx1"/>
                </a:solidFill>
                <a:latin typeface="Calibri" panose="020F0502020204030204" pitchFamily="34" charset="0"/>
              </a:rPr>
              <a:t>DNA is extracted using a safe, cost-effective </a:t>
            </a:r>
          </a:p>
          <a:p>
            <a:pPr algn="ctr" eaLnBrk="1" hangingPunct="1">
              <a:spcBef>
                <a:spcPct val="0"/>
              </a:spcBef>
              <a:buClrTx/>
              <a:buSzTx/>
              <a:buFontTx/>
              <a:buNone/>
            </a:pPr>
            <a:r>
              <a:rPr lang="en-US" altLang="en-US" sz="2000">
                <a:solidFill>
                  <a:schemeClr val="tx1"/>
                </a:solidFill>
                <a:latin typeface="Calibri" panose="020F0502020204030204" pitchFamily="34" charset="0"/>
              </a:rPr>
              <a:t>kits and equipment</a:t>
            </a:r>
          </a:p>
        </p:txBody>
      </p:sp>
      <p:sp>
        <p:nvSpPr>
          <p:cNvPr id="37912" name="TextBox 26">
            <a:extLst>
              <a:ext uri="{FF2B5EF4-FFF2-40B4-BE49-F238E27FC236}">
                <a16:creationId xmlns:a16="http://schemas.microsoft.com/office/drawing/2014/main" xmlns="" id="{C91B44D5-BFA2-B44E-A659-3DD33FF1A01A}"/>
              </a:ext>
            </a:extLst>
          </p:cNvPr>
          <p:cNvSpPr txBox="1">
            <a:spLocks noChangeArrowheads="1"/>
          </p:cNvSpPr>
          <p:nvPr/>
        </p:nvSpPr>
        <p:spPr bwMode="auto">
          <a:xfrm>
            <a:off x="3414713" y="5897562"/>
            <a:ext cx="42021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000" dirty="0">
                <a:solidFill>
                  <a:schemeClr val="tx1"/>
                </a:solidFill>
                <a:latin typeface="Calibri" panose="020F0502020204030204" pitchFamily="34" charset="0"/>
              </a:rPr>
              <a:t>DNA extraction ~ 1 hour</a:t>
            </a:r>
          </a:p>
          <a:p>
            <a:pPr algn="ctr" eaLnBrk="1" hangingPunct="1">
              <a:spcBef>
                <a:spcPct val="0"/>
              </a:spcBef>
              <a:buClrTx/>
              <a:buSzTx/>
              <a:buFontTx/>
              <a:buNone/>
            </a:pPr>
            <a:r>
              <a:rPr lang="en-US" altLang="en-US" sz="2000" dirty="0">
                <a:solidFill>
                  <a:schemeClr val="tx1"/>
                </a:solidFill>
                <a:latin typeface="Calibri" panose="020F0502020204030204" pitchFamily="34" charset="0"/>
              </a:rPr>
              <a:t>PCR and Electrophoresis ~1.5 - 2 hours </a:t>
            </a:r>
          </a:p>
        </p:txBody>
      </p:sp>
      <p:sp>
        <p:nvSpPr>
          <p:cNvPr id="37913" name="TextBox 27">
            <a:extLst>
              <a:ext uri="{FF2B5EF4-FFF2-40B4-BE49-F238E27FC236}">
                <a16:creationId xmlns:a16="http://schemas.microsoft.com/office/drawing/2014/main" xmlns="" id="{332FABFB-20B6-064F-807E-D30C1640F53D}"/>
              </a:ext>
            </a:extLst>
          </p:cNvPr>
          <p:cNvSpPr txBox="1">
            <a:spLocks noChangeArrowheads="1"/>
          </p:cNvSpPr>
          <p:nvPr/>
        </p:nvSpPr>
        <p:spPr bwMode="auto">
          <a:xfrm rot="-1517891">
            <a:off x="5683250" y="279400"/>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Calibri" panose="020F0502020204030204" pitchFamily="34" charset="0"/>
              </a:rPr>
              <a:t>Add additional</a:t>
            </a:r>
          </a:p>
          <a:p>
            <a:pPr eaLnBrk="1" hangingPunct="1">
              <a:spcBef>
                <a:spcPct val="0"/>
              </a:spcBef>
              <a:buClrTx/>
              <a:buSzTx/>
              <a:buFontTx/>
              <a:buNone/>
            </a:pPr>
            <a:r>
              <a:rPr lang="en-US" altLang="en-US" sz="1400" b="1">
                <a:solidFill>
                  <a:schemeClr val="tx1"/>
                </a:solidFill>
                <a:latin typeface="Calibri" panose="020F0502020204030204" pitchFamily="34" charset="0"/>
              </a:rPr>
              <a:t> sequences</a:t>
            </a:r>
          </a:p>
        </p:txBody>
      </p:sp>
      <p:sp>
        <p:nvSpPr>
          <p:cNvPr id="37914" name="TextBox 8">
            <a:extLst>
              <a:ext uri="{FF2B5EF4-FFF2-40B4-BE49-F238E27FC236}">
                <a16:creationId xmlns:a16="http://schemas.microsoft.com/office/drawing/2014/main" xmlns="" id="{226ED8FD-6BAA-2E4C-B1C3-626D0DE3A40A}"/>
              </a:ext>
            </a:extLst>
          </p:cNvPr>
          <p:cNvSpPr txBox="1">
            <a:spLocks noChangeArrowheads="1"/>
          </p:cNvSpPr>
          <p:nvPr/>
        </p:nvSpPr>
        <p:spPr bwMode="auto">
          <a:xfrm>
            <a:off x="1295400" y="2438400"/>
            <a:ext cx="68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5400">
                <a:solidFill>
                  <a:srgbClr val="FF0000"/>
                </a:solidFill>
                <a:latin typeface="Arial" panose="020B0604020202020204" pitchFamily="34" charset="0"/>
              </a:rPr>
              <a:t>X</a:t>
            </a:r>
          </a:p>
        </p:txBody>
      </p:sp>
    </p:spTree>
    <p:extLst>
      <p:ext uri="{BB962C8B-B14F-4D97-AF65-F5344CB8AC3E}">
        <p14:creationId xmlns:p14="http://schemas.microsoft.com/office/powerpoint/2010/main" val="1930952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C5AD6A7-1DEB-EA42-98B5-22DE5DE00570}"/>
              </a:ext>
            </a:extLst>
          </p:cNvPr>
          <p:cNvSpPr>
            <a:spLocks noChangeArrowheads="1"/>
          </p:cNvSpPr>
          <p:nvPr/>
        </p:nvSpPr>
        <p:spPr bwMode="auto">
          <a:xfrm>
            <a:off x="1216025" y="1041400"/>
            <a:ext cx="6477000" cy="4603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 name="Oval 2">
            <a:extLst>
              <a:ext uri="{FF2B5EF4-FFF2-40B4-BE49-F238E27FC236}">
                <a16:creationId xmlns:a16="http://schemas.microsoft.com/office/drawing/2014/main" xmlns="" id="{64C783A3-F630-AD44-87B9-5A7D15832266}"/>
              </a:ext>
            </a:extLst>
          </p:cNvPr>
          <p:cNvSpPr>
            <a:spLocks noChangeArrowheads="1"/>
          </p:cNvSpPr>
          <p:nvPr/>
        </p:nvSpPr>
        <p:spPr bwMode="auto">
          <a:xfrm>
            <a:off x="6550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 name="Oval 3">
            <a:extLst>
              <a:ext uri="{FF2B5EF4-FFF2-40B4-BE49-F238E27FC236}">
                <a16:creationId xmlns:a16="http://schemas.microsoft.com/office/drawing/2014/main" xmlns="" id="{EF971D2D-60D0-C546-B131-B7216EDCB7A8}"/>
              </a:ext>
            </a:extLst>
          </p:cNvPr>
          <p:cNvSpPr>
            <a:spLocks noChangeArrowheads="1"/>
          </p:cNvSpPr>
          <p:nvPr/>
        </p:nvSpPr>
        <p:spPr bwMode="auto">
          <a:xfrm>
            <a:off x="56356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5" name="Oval 4">
            <a:extLst>
              <a:ext uri="{FF2B5EF4-FFF2-40B4-BE49-F238E27FC236}">
                <a16:creationId xmlns:a16="http://schemas.microsoft.com/office/drawing/2014/main" xmlns="" id="{2C65806B-7EB1-CA43-A02A-1756C69E3343}"/>
              </a:ext>
            </a:extLst>
          </p:cNvPr>
          <p:cNvSpPr>
            <a:spLocks noChangeArrowheads="1"/>
          </p:cNvSpPr>
          <p:nvPr/>
        </p:nvSpPr>
        <p:spPr bwMode="auto">
          <a:xfrm>
            <a:off x="47212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6" name="Oval 5">
            <a:extLst>
              <a:ext uri="{FF2B5EF4-FFF2-40B4-BE49-F238E27FC236}">
                <a16:creationId xmlns:a16="http://schemas.microsoft.com/office/drawing/2014/main" xmlns="" id="{51068861-5B30-A44E-A028-C82853EFCFC8}"/>
              </a:ext>
            </a:extLst>
          </p:cNvPr>
          <p:cNvSpPr>
            <a:spLocks noChangeArrowheads="1"/>
          </p:cNvSpPr>
          <p:nvPr/>
        </p:nvSpPr>
        <p:spPr bwMode="auto">
          <a:xfrm>
            <a:off x="38068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7" name="Oval 6">
            <a:extLst>
              <a:ext uri="{FF2B5EF4-FFF2-40B4-BE49-F238E27FC236}">
                <a16:creationId xmlns:a16="http://schemas.microsoft.com/office/drawing/2014/main" xmlns="" id="{2A5505B3-667C-D44E-8AB9-D26B20A504DE}"/>
              </a:ext>
            </a:extLst>
          </p:cNvPr>
          <p:cNvSpPr>
            <a:spLocks noChangeArrowheads="1"/>
          </p:cNvSpPr>
          <p:nvPr/>
        </p:nvSpPr>
        <p:spPr bwMode="auto">
          <a:xfrm>
            <a:off x="28924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8" name="Oval 7">
            <a:extLst>
              <a:ext uri="{FF2B5EF4-FFF2-40B4-BE49-F238E27FC236}">
                <a16:creationId xmlns:a16="http://schemas.microsoft.com/office/drawing/2014/main" xmlns="" id="{5BAA5D60-D6EF-EF4D-B5AE-3B1605BA1B23}"/>
              </a:ext>
            </a:extLst>
          </p:cNvPr>
          <p:cNvSpPr>
            <a:spLocks noChangeArrowheads="1"/>
          </p:cNvSpPr>
          <p:nvPr/>
        </p:nvSpPr>
        <p:spPr bwMode="auto">
          <a:xfrm>
            <a:off x="1978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8920" name="TextBox 8">
            <a:extLst>
              <a:ext uri="{FF2B5EF4-FFF2-40B4-BE49-F238E27FC236}">
                <a16:creationId xmlns:a16="http://schemas.microsoft.com/office/drawing/2014/main" xmlns="" id="{7426E642-DAF7-E044-AEF8-D6D481E2EC22}"/>
              </a:ext>
            </a:extLst>
          </p:cNvPr>
          <p:cNvSpPr txBox="1">
            <a:spLocks noChangeArrowheads="1"/>
          </p:cNvSpPr>
          <p:nvPr/>
        </p:nvSpPr>
        <p:spPr bwMode="auto">
          <a:xfrm>
            <a:off x="152400" y="777875"/>
            <a:ext cx="901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Collect </a:t>
            </a:r>
          </a:p>
          <a:p>
            <a:pPr algn="ctr" eaLnBrk="1" hangingPunct="1">
              <a:spcBef>
                <a:spcPct val="0"/>
              </a:spcBef>
              <a:buClrTx/>
              <a:buSzTx/>
              <a:buFontTx/>
              <a:buNone/>
            </a:pPr>
            <a:r>
              <a:rPr lang="en-US" altLang="en-US" sz="1400" b="1">
                <a:solidFill>
                  <a:schemeClr val="tx1"/>
                </a:solidFill>
                <a:latin typeface="Arial" panose="020B0604020202020204" pitchFamily="34" charset="0"/>
              </a:rPr>
              <a:t>samples</a:t>
            </a:r>
          </a:p>
        </p:txBody>
      </p:sp>
      <p:sp>
        <p:nvSpPr>
          <p:cNvPr id="38921" name="TextBox 9">
            <a:extLst>
              <a:ext uri="{FF2B5EF4-FFF2-40B4-BE49-F238E27FC236}">
                <a16:creationId xmlns:a16="http://schemas.microsoft.com/office/drawing/2014/main" xmlns="" id="{A97F819E-172F-CB40-91CE-2FDA3535D842}"/>
              </a:ext>
            </a:extLst>
          </p:cNvPr>
          <p:cNvSpPr txBox="1">
            <a:spLocks noChangeArrowheads="1"/>
          </p:cNvSpPr>
          <p:nvPr/>
        </p:nvSpPr>
        <p:spPr bwMode="auto">
          <a:xfrm rot="-1681542">
            <a:off x="1789113" y="174625"/>
            <a:ext cx="1520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DNA extraction </a:t>
            </a:r>
          </a:p>
          <a:p>
            <a:pPr eaLnBrk="1" hangingPunct="1">
              <a:spcBef>
                <a:spcPct val="0"/>
              </a:spcBef>
              <a:buClrTx/>
              <a:buSzTx/>
              <a:buFontTx/>
              <a:buNone/>
            </a:pPr>
            <a:r>
              <a:rPr lang="en-US" altLang="en-US" sz="1400" b="1">
                <a:solidFill>
                  <a:schemeClr val="tx1"/>
                </a:solidFill>
                <a:latin typeface="Arial" panose="020B0604020202020204" pitchFamily="34" charset="0"/>
              </a:rPr>
              <a:t>and PCR </a:t>
            </a:r>
          </a:p>
        </p:txBody>
      </p:sp>
      <p:sp>
        <p:nvSpPr>
          <p:cNvPr id="38922" name="TextBox 10">
            <a:extLst>
              <a:ext uri="{FF2B5EF4-FFF2-40B4-BE49-F238E27FC236}">
                <a16:creationId xmlns:a16="http://schemas.microsoft.com/office/drawing/2014/main" xmlns="" id="{4C9B7409-E40C-FA46-830E-02FB56619435}"/>
              </a:ext>
            </a:extLst>
          </p:cNvPr>
          <p:cNvSpPr txBox="1">
            <a:spLocks noChangeArrowheads="1"/>
          </p:cNvSpPr>
          <p:nvPr/>
        </p:nvSpPr>
        <p:spPr bwMode="auto">
          <a:xfrm rot="-1603411">
            <a:off x="2843213" y="458788"/>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Sequence</a:t>
            </a:r>
          </a:p>
        </p:txBody>
      </p:sp>
      <p:sp>
        <p:nvSpPr>
          <p:cNvPr id="38923" name="TextBox 11">
            <a:extLst>
              <a:ext uri="{FF2B5EF4-FFF2-40B4-BE49-F238E27FC236}">
                <a16:creationId xmlns:a16="http://schemas.microsoft.com/office/drawing/2014/main" xmlns="" id="{4FA6FBBA-15DE-F54A-823B-B5BABCFA1B84}"/>
              </a:ext>
            </a:extLst>
          </p:cNvPr>
          <p:cNvSpPr txBox="1">
            <a:spLocks noChangeArrowheads="1"/>
          </p:cNvSpPr>
          <p:nvPr/>
        </p:nvSpPr>
        <p:spPr bwMode="auto">
          <a:xfrm rot="-1447322">
            <a:off x="3786188" y="295275"/>
            <a:ext cx="1108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Import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38924" name="TextBox 12">
            <a:extLst>
              <a:ext uri="{FF2B5EF4-FFF2-40B4-BE49-F238E27FC236}">
                <a16:creationId xmlns:a16="http://schemas.microsoft.com/office/drawing/2014/main" xmlns="" id="{7660B62D-6D01-3442-B275-07788378067C}"/>
              </a:ext>
            </a:extLst>
          </p:cNvPr>
          <p:cNvSpPr txBox="1">
            <a:spLocks noChangeArrowheads="1"/>
          </p:cNvSpPr>
          <p:nvPr/>
        </p:nvSpPr>
        <p:spPr bwMode="auto">
          <a:xfrm rot="-1504755">
            <a:off x="4700588" y="301625"/>
            <a:ext cx="1108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Assemble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38925" name="TextBox 13">
            <a:extLst>
              <a:ext uri="{FF2B5EF4-FFF2-40B4-BE49-F238E27FC236}">
                <a16:creationId xmlns:a16="http://schemas.microsoft.com/office/drawing/2014/main" xmlns="" id="{43AAD64D-4317-0B4F-9E5F-32CB13C11417}"/>
              </a:ext>
            </a:extLst>
          </p:cNvPr>
          <p:cNvSpPr txBox="1">
            <a:spLocks noChangeArrowheads="1"/>
          </p:cNvSpPr>
          <p:nvPr/>
        </p:nvSpPr>
        <p:spPr bwMode="auto">
          <a:xfrm rot="-1362443">
            <a:off x="6634163" y="355600"/>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Analyze</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38926" name="TextBox 14">
            <a:extLst>
              <a:ext uri="{FF2B5EF4-FFF2-40B4-BE49-F238E27FC236}">
                <a16:creationId xmlns:a16="http://schemas.microsoft.com/office/drawing/2014/main" xmlns="" id="{49A8DD73-AF95-9B45-AEDE-E2DBC5628DB7}"/>
              </a:ext>
            </a:extLst>
          </p:cNvPr>
          <p:cNvSpPr txBox="1">
            <a:spLocks noChangeArrowheads="1"/>
          </p:cNvSpPr>
          <p:nvPr/>
        </p:nvSpPr>
        <p:spPr bwMode="auto">
          <a:xfrm>
            <a:off x="7683500" y="777875"/>
            <a:ext cx="1157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Export</a:t>
            </a:r>
          </a:p>
          <a:p>
            <a:pPr algn="ct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16" name="Rectangle 15">
            <a:extLst>
              <a:ext uri="{FF2B5EF4-FFF2-40B4-BE49-F238E27FC236}">
                <a16:creationId xmlns:a16="http://schemas.microsoft.com/office/drawing/2014/main" xmlns="" id="{71692940-A3D0-D449-8141-075E87A82839}"/>
              </a:ext>
            </a:extLst>
          </p:cNvPr>
          <p:cNvSpPr>
            <a:spLocks noChangeArrowheads="1"/>
          </p:cNvSpPr>
          <p:nvPr/>
        </p:nvSpPr>
        <p:spPr bwMode="auto">
          <a:xfrm>
            <a:off x="1068388"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7" name="Rectangle 16">
            <a:extLst>
              <a:ext uri="{FF2B5EF4-FFF2-40B4-BE49-F238E27FC236}">
                <a16:creationId xmlns:a16="http://schemas.microsoft.com/office/drawing/2014/main" xmlns="" id="{A71BD517-9011-CF4B-A151-C289E95E9919}"/>
              </a:ext>
            </a:extLst>
          </p:cNvPr>
          <p:cNvSpPr>
            <a:spLocks noChangeArrowheads="1"/>
          </p:cNvSpPr>
          <p:nvPr/>
        </p:nvSpPr>
        <p:spPr bwMode="auto">
          <a:xfrm>
            <a:off x="7454900"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8" name="Rectangle 17">
            <a:extLst>
              <a:ext uri="{FF2B5EF4-FFF2-40B4-BE49-F238E27FC236}">
                <a16:creationId xmlns:a16="http://schemas.microsoft.com/office/drawing/2014/main" xmlns="" id="{72721CE9-2013-4A4E-B042-435A8370EF43}"/>
              </a:ext>
            </a:extLst>
          </p:cNvPr>
          <p:cNvSpPr/>
          <p:nvPr/>
        </p:nvSpPr>
        <p:spPr>
          <a:xfrm>
            <a:off x="2828925" y="906463"/>
            <a:ext cx="447675" cy="38893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solidFill>
                <a:srgbClr val="000000"/>
              </a:solidFill>
              <a:latin typeface="Calibri" charset="0"/>
            </a:endParaRPr>
          </a:p>
        </p:txBody>
      </p:sp>
      <p:sp>
        <p:nvSpPr>
          <p:cNvPr id="38930" name="TextBox 18">
            <a:extLst>
              <a:ext uri="{FF2B5EF4-FFF2-40B4-BE49-F238E27FC236}">
                <a16:creationId xmlns:a16="http://schemas.microsoft.com/office/drawing/2014/main" xmlns="" id="{3B209DB7-F166-8C42-B7A3-30B3CDA59AA8}"/>
              </a:ext>
            </a:extLst>
          </p:cNvPr>
          <p:cNvSpPr txBox="1">
            <a:spLocks noChangeArrowheads="1"/>
          </p:cNvSpPr>
          <p:nvPr/>
        </p:nvSpPr>
        <p:spPr bwMode="auto">
          <a:xfrm rot="-1517891">
            <a:off x="5618163" y="279400"/>
            <a:ext cx="142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Add additional</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pic>
        <p:nvPicPr>
          <p:cNvPr id="20" name="Picture 2">
            <a:extLst>
              <a:ext uri="{FF2B5EF4-FFF2-40B4-BE49-F238E27FC236}">
                <a16:creationId xmlns:a16="http://schemas.microsoft.com/office/drawing/2014/main" xmlns="" id="{E74163D9-E37B-B049-849C-2ABE42F392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89325" y="1927225"/>
            <a:ext cx="1931988" cy="19637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402251_287322754664624_1602187006_n">
            <a:extLst>
              <a:ext uri="{FF2B5EF4-FFF2-40B4-BE49-F238E27FC236}">
                <a16:creationId xmlns:a16="http://schemas.microsoft.com/office/drawing/2014/main" xmlns="" id="{10C86EA9-2A8E-4741-99F1-1BCF59C6E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6588" y="2154238"/>
            <a:ext cx="2408237" cy="160496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3" name="Picture 2">
            <a:extLst>
              <a:ext uri="{FF2B5EF4-FFF2-40B4-BE49-F238E27FC236}">
                <a16:creationId xmlns:a16="http://schemas.microsoft.com/office/drawing/2014/main" xmlns="" id="{3D28C74C-7537-C849-B31E-76B7F176213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33775" y="4097338"/>
            <a:ext cx="1911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urved Right Arrow 21">
            <a:extLst>
              <a:ext uri="{FF2B5EF4-FFF2-40B4-BE49-F238E27FC236}">
                <a16:creationId xmlns:a16="http://schemas.microsoft.com/office/drawing/2014/main" xmlns="" id="{297381FC-2A24-D64F-B9D8-42BFEAD58232}"/>
              </a:ext>
            </a:extLst>
          </p:cNvPr>
          <p:cNvSpPr/>
          <p:nvPr/>
        </p:nvSpPr>
        <p:spPr>
          <a:xfrm rot="18836212">
            <a:off x="1923256" y="3863182"/>
            <a:ext cx="874713" cy="1905000"/>
          </a:xfrm>
          <a:prstGeom prst="curvedRightArrow">
            <a:avLst/>
          </a:prstGeom>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en-US">
              <a:solidFill>
                <a:schemeClr val="tx1"/>
              </a:solidFill>
              <a:latin typeface="Calibri" charset="0"/>
            </a:endParaRPr>
          </a:p>
        </p:txBody>
      </p:sp>
      <p:pic>
        <p:nvPicPr>
          <p:cNvPr id="24" name="Picture 2">
            <a:extLst>
              <a:ext uri="{FF2B5EF4-FFF2-40B4-BE49-F238E27FC236}">
                <a16:creationId xmlns:a16="http://schemas.microsoft.com/office/drawing/2014/main" xmlns="" id="{9100A5FD-247E-B94E-B5BE-AAADCAFF882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83300" y="2101850"/>
            <a:ext cx="2549525" cy="15986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urved Right Arrow 24">
            <a:extLst>
              <a:ext uri="{FF2B5EF4-FFF2-40B4-BE49-F238E27FC236}">
                <a16:creationId xmlns:a16="http://schemas.microsoft.com/office/drawing/2014/main" xmlns="" id="{98F6A94C-8324-114F-85A7-22A9E52723F8}"/>
              </a:ext>
            </a:extLst>
          </p:cNvPr>
          <p:cNvSpPr/>
          <p:nvPr/>
        </p:nvSpPr>
        <p:spPr>
          <a:xfrm rot="13667466">
            <a:off x="6700043" y="3786982"/>
            <a:ext cx="874713" cy="1905000"/>
          </a:xfrm>
          <a:prstGeom prst="curvedRightArrow">
            <a:avLst/>
          </a:prstGeom>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en-US">
              <a:solidFill>
                <a:schemeClr val="tx1"/>
              </a:solidFill>
              <a:latin typeface="Calibri" charset="0"/>
            </a:endParaRPr>
          </a:p>
        </p:txBody>
      </p:sp>
      <p:sp>
        <p:nvSpPr>
          <p:cNvPr id="38937" name="TextBox 22">
            <a:extLst>
              <a:ext uri="{FF2B5EF4-FFF2-40B4-BE49-F238E27FC236}">
                <a16:creationId xmlns:a16="http://schemas.microsoft.com/office/drawing/2014/main" xmlns="" id="{EC3A41A9-D634-314B-9D53-0F8F87762157}"/>
              </a:ext>
            </a:extLst>
          </p:cNvPr>
          <p:cNvSpPr txBox="1">
            <a:spLocks noChangeArrowheads="1"/>
          </p:cNvSpPr>
          <p:nvPr/>
        </p:nvSpPr>
        <p:spPr bwMode="auto">
          <a:xfrm>
            <a:off x="1636712" y="5762224"/>
            <a:ext cx="5818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000" dirty="0">
                <a:solidFill>
                  <a:schemeClr val="tx1"/>
                </a:solidFill>
                <a:latin typeface="Calibri" panose="020F0502020204030204" pitchFamily="34" charset="0"/>
              </a:rPr>
              <a:t>GENEWIZ provides low-cost sequencing with</a:t>
            </a:r>
          </a:p>
          <a:p>
            <a:pPr algn="ctr" eaLnBrk="1" hangingPunct="1">
              <a:spcBef>
                <a:spcPct val="0"/>
              </a:spcBef>
              <a:buClrTx/>
              <a:buSzTx/>
              <a:buFontTx/>
              <a:buNone/>
            </a:pPr>
            <a:r>
              <a:rPr lang="en-US" altLang="en-US" sz="2000" dirty="0">
                <a:solidFill>
                  <a:schemeClr val="tx1"/>
                </a:solidFill>
                <a:latin typeface="Calibri" panose="020F0502020204030204" pitchFamily="34" charset="0"/>
              </a:rPr>
              <a:t>DNA barcode sequences available within 24-48 hours</a:t>
            </a:r>
          </a:p>
        </p:txBody>
      </p:sp>
    </p:spTree>
    <p:extLst>
      <p:ext uri="{BB962C8B-B14F-4D97-AF65-F5344CB8AC3E}">
        <p14:creationId xmlns:p14="http://schemas.microsoft.com/office/powerpoint/2010/main" val="32927735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DD74A13-DFBB-5540-AFE2-6E9659DB03F2}"/>
              </a:ext>
            </a:extLst>
          </p:cNvPr>
          <p:cNvSpPr>
            <a:spLocks noChangeArrowheads="1"/>
          </p:cNvSpPr>
          <p:nvPr/>
        </p:nvSpPr>
        <p:spPr bwMode="auto">
          <a:xfrm>
            <a:off x="1216025" y="1041400"/>
            <a:ext cx="6477000" cy="4603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 name="Oval 2">
            <a:extLst>
              <a:ext uri="{FF2B5EF4-FFF2-40B4-BE49-F238E27FC236}">
                <a16:creationId xmlns:a16="http://schemas.microsoft.com/office/drawing/2014/main" xmlns="" id="{4B4B9425-FE6A-2643-9971-35FF2C402B02}"/>
              </a:ext>
            </a:extLst>
          </p:cNvPr>
          <p:cNvSpPr>
            <a:spLocks noChangeArrowheads="1"/>
          </p:cNvSpPr>
          <p:nvPr/>
        </p:nvSpPr>
        <p:spPr bwMode="auto">
          <a:xfrm>
            <a:off x="6550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 name="Oval 3">
            <a:extLst>
              <a:ext uri="{FF2B5EF4-FFF2-40B4-BE49-F238E27FC236}">
                <a16:creationId xmlns:a16="http://schemas.microsoft.com/office/drawing/2014/main" xmlns="" id="{600153BC-285C-4C41-B2F6-C26535114232}"/>
              </a:ext>
            </a:extLst>
          </p:cNvPr>
          <p:cNvSpPr>
            <a:spLocks noChangeArrowheads="1"/>
          </p:cNvSpPr>
          <p:nvPr/>
        </p:nvSpPr>
        <p:spPr bwMode="auto">
          <a:xfrm>
            <a:off x="56356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5" name="Oval 4">
            <a:extLst>
              <a:ext uri="{FF2B5EF4-FFF2-40B4-BE49-F238E27FC236}">
                <a16:creationId xmlns:a16="http://schemas.microsoft.com/office/drawing/2014/main" xmlns="" id="{BAE2DF05-0562-444B-ADE4-D17A9D05613D}"/>
              </a:ext>
            </a:extLst>
          </p:cNvPr>
          <p:cNvSpPr>
            <a:spLocks noChangeArrowheads="1"/>
          </p:cNvSpPr>
          <p:nvPr/>
        </p:nvSpPr>
        <p:spPr bwMode="auto">
          <a:xfrm>
            <a:off x="47212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6" name="Oval 5">
            <a:extLst>
              <a:ext uri="{FF2B5EF4-FFF2-40B4-BE49-F238E27FC236}">
                <a16:creationId xmlns:a16="http://schemas.microsoft.com/office/drawing/2014/main" xmlns="" id="{33F8D255-AF3C-864B-9A87-7380B1EA2DC0}"/>
              </a:ext>
            </a:extLst>
          </p:cNvPr>
          <p:cNvSpPr>
            <a:spLocks noChangeArrowheads="1"/>
          </p:cNvSpPr>
          <p:nvPr/>
        </p:nvSpPr>
        <p:spPr bwMode="auto">
          <a:xfrm>
            <a:off x="38068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7" name="Oval 6">
            <a:extLst>
              <a:ext uri="{FF2B5EF4-FFF2-40B4-BE49-F238E27FC236}">
                <a16:creationId xmlns:a16="http://schemas.microsoft.com/office/drawing/2014/main" xmlns="" id="{4A296E50-8CDF-4A44-AD87-163FD4321CE0}"/>
              </a:ext>
            </a:extLst>
          </p:cNvPr>
          <p:cNvSpPr>
            <a:spLocks noChangeArrowheads="1"/>
          </p:cNvSpPr>
          <p:nvPr/>
        </p:nvSpPr>
        <p:spPr bwMode="auto">
          <a:xfrm>
            <a:off x="28924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8" name="Oval 7">
            <a:extLst>
              <a:ext uri="{FF2B5EF4-FFF2-40B4-BE49-F238E27FC236}">
                <a16:creationId xmlns:a16="http://schemas.microsoft.com/office/drawing/2014/main" xmlns="" id="{E81C271E-3BD9-3B41-AEC0-E22FDE5B4D7F}"/>
              </a:ext>
            </a:extLst>
          </p:cNvPr>
          <p:cNvSpPr>
            <a:spLocks noChangeArrowheads="1"/>
          </p:cNvSpPr>
          <p:nvPr/>
        </p:nvSpPr>
        <p:spPr bwMode="auto">
          <a:xfrm>
            <a:off x="1978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9944" name="TextBox 8">
            <a:extLst>
              <a:ext uri="{FF2B5EF4-FFF2-40B4-BE49-F238E27FC236}">
                <a16:creationId xmlns:a16="http://schemas.microsoft.com/office/drawing/2014/main" xmlns="" id="{5824CA81-A0AD-7D40-83A1-405CC528A421}"/>
              </a:ext>
            </a:extLst>
          </p:cNvPr>
          <p:cNvSpPr txBox="1">
            <a:spLocks noChangeArrowheads="1"/>
          </p:cNvSpPr>
          <p:nvPr/>
        </p:nvSpPr>
        <p:spPr bwMode="auto">
          <a:xfrm>
            <a:off x="152400" y="777875"/>
            <a:ext cx="901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Collect </a:t>
            </a:r>
          </a:p>
          <a:p>
            <a:pPr algn="ctr" eaLnBrk="1" hangingPunct="1">
              <a:spcBef>
                <a:spcPct val="0"/>
              </a:spcBef>
              <a:buClrTx/>
              <a:buSzTx/>
              <a:buFontTx/>
              <a:buNone/>
            </a:pPr>
            <a:r>
              <a:rPr lang="en-US" altLang="en-US" sz="1400" b="1">
                <a:solidFill>
                  <a:schemeClr val="tx1"/>
                </a:solidFill>
                <a:latin typeface="Arial" panose="020B0604020202020204" pitchFamily="34" charset="0"/>
              </a:rPr>
              <a:t>samples</a:t>
            </a:r>
          </a:p>
        </p:txBody>
      </p:sp>
      <p:sp>
        <p:nvSpPr>
          <p:cNvPr id="39945" name="TextBox 9">
            <a:extLst>
              <a:ext uri="{FF2B5EF4-FFF2-40B4-BE49-F238E27FC236}">
                <a16:creationId xmlns:a16="http://schemas.microsoft.com/office/drawing/2014/main" xmlns="" id="{E3C05612-A3AE-434D-8488-FE07B5F7F068}"/>
              </a:ext>
            </a:extLst>
          </p:cNvPr>
          <p:cNvSpPr txBox="1">
            <a:spLocks noChangeArrowheads="1"/>
          </p:cNvSpPr>
          <p:nvPr/>
        </p:nvSpPr>
        <p:spPr bwMode="auto">
          <a:xfrm rot="-1681542">
            <a:off x="1789113" y="174625"/>
            <a:ext cx="1520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DNA extraction </a:t>
            </a:r>
          </a:p>
          <a:p>
            <a:pPr eaLnBrk="1" hangingPunct="1">
              <a:spcBef>
                <a:spcPct val="0"/>
              </a:spcBef>
              <a:buClrTx/>
              <a:buSzTx/>
              <a:buFontTx/>
              <a:buNone/>
            </a:pPr>
            <a:r>
              <a:rPr lang="en-US" altLang="en-US" sz="1400" b="1">
                <a:solidFill>
                  <a:schemeClr val="tx1"/>
                </a:solidFill>
                <a:latin typeface="Arial" panose="020B0604020202020204" pitchFamily="34" charset="0"/>
              </a:rPr>
              <a:t>and PCR </a:t>
            </a:r>
          </a:p>
        </p:txBody>
      </p:sp>
      <p:sp>
        <p:nvSpPr>
          <p:cNvPr id="39946" name="TextBox 10">
            <a:extLst>
              <a:ext uri="{FF2B5EF4-FFF2-40B4-BE49-F238E27FC236}">
                <a16:creationId xmlns:a16="http://schemas.microsoft.com/office/drawing/2014/main" xmlns="" id="{9F19D9F1-A1F3-6948-8307-F799C5686EDB}"/>
              </a:ext>
            </a:extLst>
          </p:cNvPr>
          <p:cNvSpPr txBox="1">
            <a:spLocks noChangeArrowheads="1"/>
          </p:cNvSpPr>
          <p:nvPr/>
        </p:nvSpPr>
        <p:spPr bwMode="auto">
          <a:xfrm rot="-1603411">
            <a:off x="2843213" y="458788"/>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Sequence</a:t>
            </a:r>
          </a:p>
        </p:txBody>
      </p:sp>
      <p:sp>
        <p:nvSpPr>
          <p:cNvPr id="39947" name="TextBox 11">
            <a:extLst>
              <a:ext uri="{FF2B5EF4-FFF2-40B4-BE49-F238E27FC236}">
                <a16:creationId xmlns:a16="http://schemas.microsoft.com/office/drawing/2014/main" xmlns="" id="{2F391EBA-B6E5-174B-B6BE-86963B02E1F8}"/>
              </a:ext>
            </a:extLst>
          </p:cNvPr>
          <p:cNvSpPr txBox="1">
            <a:spLocks noChangeArrowheads="1"/>
          </p:cNvSpPr>
          <p:nvPr/>
        </p:nvSpPr>
        <p:spPr bwMode="auto">
          <a:xfrm rot="-1447322">
            <a:off x="3786188" y="295275"/>
            <a:ext cx="1108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Import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39948" name="TextBox 12">
            <a:extLst>
              <a:ext uri="{FF2B5EF4-FFF2-40B4-BE49-F238E27FC236}">
                <a16:creationId xmlns:a16="http://schemas.microsoft.com/office/drawing/2014/main" xmlns="" id="{929E049A-9689-8448-A2E9-4896E8D2710C}"/>
              </a:ext>
            </a:extLst>
          </p:cNvPr>
          <p:cNvSpPr txBox="1">
            <a:spLocks noChangeArrowheads="1"/>
          </p:cNvSpPr>
          <p:nvPr/>
        </p:nvSpPr>
        <p:spPr bwMode="auto">
          <a:xfrm rot="-1504755">
            <a:off x="4700588" y="301625"/>
            <a:ext cx="1108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Assemble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39949" name="TextBox 13">
            <a:extLst>
              <a:ext uri="{FF2B5EF4-FFF2-40B4-BE49-F238E27FC236}">
                <a16:creationId xmlns:a16="http://schemas.microsoft.com/office/drawing/2014/main" xmlns="" id="{8F702430-092D-8946-A520-9E435C0CC769}"/>
              </a:ext>
            </a:extLst>
          </p:cNvPr>
          <p:cNvSpPr txBox="1">
            <a:spLocks noChangeArrowheads="1"/>
          </p:cNvSpPr>
          <p:nvPr/>
        </p:nvSpPr>
        <p:spPr bwMode="auto">
          <a:xfrm rot="-1362443">
            <a:off x="6634163" y="355600"/>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Analyze</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39950" name="TextBox 14">
            <a:extLst>
              <a:ext uri="{FF2B5EF4-FFF2-40B4-BE49-F238E27FC236}">
                <a16:creationId xmlns:a16="http://schemas.microsoft.com/office/drawing/2014/main" xmlns="" id="{C961B1EB-91A4-D249-B347-72C5E165A70E}"/>
              </a:ext>
            </a:extLst>
          </p:cNvPr>
          <p:cNvSpPr txBox="1">
            <a:spLocks noChangeArrowheads="1"/>
          </p:cNvSpPr>
          <p:nvPr/>
        </p:nvSpPr>
        <p:spPr bwMode="auto">
          <a:xfrm>
            <a:off x="7683500" y="777875"/>
            <a:ext cx="1157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Export</a:t>
            </a:r>
          </a:p>
          <a:p>
            <a:pPr algn="ct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16" name="Rectangle 15">
            <a:extLst>
              <a:ext uri="{FF2B5EF4-FFF2-40B4-BE49-F238E27FC236}">
                <a16:creationId xmlns:a16="http://schemas.microsoft.com/office/drawing/2014/main" xmlns="" id="{E3C1F418-E03E-6E46-8B41-103FE6DF3DFE}"/>
              </a:ext>
            </a:extLst>
          </p:cNvPr>
          <p:cNvSpPr>
            <a:spLocks noChangeArrowheads="1"/>
          </p:cNvSpPr>
          <p:nvPr/>
        </p:nvSpPr>
        <p:spPr bwMode="auto">
          <a:xfrm>
            <a:off x="1068388"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7" name="Rectangle 16">
            <a:extLst>
              <a:ext uri="{FF2B5EF4-FFF2-40B4-BE49-F238E27FC236}">
                <a16:creationId xmlns:a16="http://schemas.microsoft.com/office/drawing/2014/main" xmlns="" id="{8E4BBEE3-65C9-E048-96C9-B599B921B9D4}"/>
              </a:ext>
            </a:extLst>
          </p:cNvPr>
          <p:cNvSpPr>
            <a:spLocks noChangeArrowheads="1"/>
          </p:cNvSpPr>
          <p:nvPr/>
        </p:nvSpPr>
        <p:spPr bwMode="auto">
          <a:xfrm>
            <a:off x="7454900"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9953" name="TextBox 18">
            <a:extLst>
              <a:ext uri="{FF2B5EF4-FFF2-40B4-BE49-F238E27FC236}">
                <a16:creationId xmlns:a16="http://schemas.microsoft.com/office/drawing/2014/main" xmlns="" id="{998DDD5D-99DC-3E48-9D50-777F8A89E5FC}"/>
              </a:ext>
            </a:extLst>
          </p:cNvPr>
          <p:cNvSpPr txBox="1">
            <a:spLocks noChangeArrowheads="1"/>
          </p:cNvSpPr>
          <p:nvPr/>
        </p:nvSpPr>
        <p:spPr bwMode="auto">
          <a:xfrm rot="-1517891">
            <a:off x="5618163" y="279400"/>
            <a:ext cx="142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Add additional</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39954" name="TextBox 24">
            <a:extLst>
              <a:ext uri="{FF2B5EF4-FFF2-40B4-BE49-F238E27FC236}">
                <a16:creationId xmlns:a16="http://schemas.microsoft.com/office/drawing/2014/main" xmlns="" id="{13D4F495-0702-1048-A833-6A815A0E192A}"/>
              </a:ext>
            </a:extLst>
          </p:cNvPr>
          <p:cNvSpPr txBox="1">
            <a:spLocks noChangeArrowheads="1"/>
          </p:cNvSpPr>
          <p:nvPr/>
        </p:nvSpPr>
        <p:spPr bwMode="auto">
          <a:xfrm>
            <a:off x="4800600" y="1524000"/>
            <a:ext cx="1622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600" b="1">
                <a:solidFill>
                  <a:schemeClr val="tx1"/>
                </a:solidFill>
                <a:latin typeface="Arial" panose="020B0604020202020204" pitchFamily="34" charset="0"/>
              </a:rPr>
              <a:t>Bioinformatics</a:t>
            </a:r>
          </a:p>
        </p:txBody>
      </p:sp>
      <p:cxnSp>
        <p:nvCxnSpPr>
          <p:cNvPr id="26" name="Straight Connector 25">
            <a:extLst>
              <a:ext uri="{FF2B5EF4-FFF2-40B4-BE49-F238E27FC236}">
                <a16:creationId xmlns:a16="http://schemas.microsoft.com/office/drawing/2014/main" xmlns="" id="{D4405210-2812-A244-9DA6-F85D5B8EA201}"/>
              </a:ext>
            </a:extLst>
          </p:cNvPr>
          <p:cNvCxnSpPr>
            <a:cxnSpLocks noChangeShapeType="1"/>
          </p:cNvCxnSpPr>
          <p:nvPr/>
        </p:nvCxnSpPr>
        <p:spPr bwMode="auto">
          <a:xfrm>
            <a:off x="3557588" y="1447800"/>
            <a:ext cx="4221162" cy="0"/>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pic>
        <p:nvPicPr>
          <p:cNvPr id="39956" name="Picture 2" descr="wWebSites">
            <a:extLst>
              <a:ext uri="{FF2B5EF4-FFF2-40B4-BE49-F238E27FC236}">
                <a16:creationId xmlns:a16="http://schemas.microsoft.com/office/drawing/2014/main" xmlns="" id="{A4F71A36-BA48-3B4C-80E4-24DAA7F6AA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2020888"/>
            <a:ext cx="5681663"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7" name="TextBox 8">
            <a:extLst>
              <a:ext uri="{FF2B5EF4-FFF2-40B4-BE49-F238E27FC236}">
                <a16:creationId xmlns:a16="http://schemas.microsoft.com/office/drawing/2014/main" xmlns="" id="{F23925EA-33A0-B64A-8955-9588EF3E0507}"/>
              </a:ext>
            </a:extLst>
          </p:cNvPr>
          <p:cNvSpPr txBox="1">
            <a:spLocks noChangeArrowheads="1"/>
          </p:cNvSpPr>
          <p:nvPr/>
        </p:nvSpPr>
        <p:spPr bwMode="auto">
          <a:xfrm>
            <a:off x="533400" y="2886075"/>
            <a:ext cx="1997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3600" dirty="0">
                <a:solidFill>
                  <a:schemeClr val="accent1"/>
                </a:solidFill>
                <a:latin typeface="Calibri" panose="020F0502020204030204" pitchFamily="34" charset="0"/>
              </a:rPr>
              <a:t>Walk…</a:t>
            </a:r>
          </a:p>
        </p:txBody>
      </p:sp>
    </p:spTree>
    <p:extLst>
      <p:ext uri="{BB962C8B-B14F-4D97-AF65-F5344CB8AC3E}">
        <p14:creationId xmlns:p14="http://schemas.microsoft.com/office/powerpoint/2010/main" val="16867540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770572A-33BC-ED45-89D9-811289DC2920}"/>
              </a:ext>
            </a:extLst>
          </p:cNvPr>
          <p:cNvSpPr>
            <a:spLocks noChangeArrowheads="1"/>
          </p:cNvSpPr>
          <p:nvPr/>
        </p:nvSpPr>
        <p:spPr bwMode="auto">
          <a:xfrm>
            <a:off x="1216025" y="1041400"/>
            <a:ext cx="6477000" cy="4603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 name="Oval 2">
            <a:extLst>
              <a:ext uri="{FF2B5EF4-FFF2-40B4-BE49-F238E27FC236}">
                <a16:creationId xmlns:a16="http://schemas.microsoft.com/office/drawing/2014/main" xmlns="" id="{50462EC0-7ABC-AC40-ABDB-ACD936C1F295}"/>
              </a:ext>
            </a:extLst>
          </p:cNvPr>
          <p:cNvSpPr>
            <a:spLocks noChangeArrowheads="1"/>
          </p:cNvSpPr>
          <p:nvPr/>
        </p:nvSpPr>
        <p:spPr bwMode="auto">
          <a:xfrm>
            <a:off x="6550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 name="Oval 3">
            <a:extLst>
              <a:ext uri="{FF2B5EF4-FFF2-40B4-BE49-F238E27FC236}">
                <a16:creationId xmlns:a16="http://schemas.microsoft.com/office/drawing/2014/main" xmlns="" id="{EE1FFE60-DBFF-0444-A6F2-2CA88BC05D21}"/>
              </a:ext>
            </a:extLst>
          </p:cNvPr>
          <p:cNvSpPr>
            <a:spLocks noChangeArrowheads="1"/>
          </p:cNvSpPr>
          <p:nvPr/>
        </p:nvSpPr>
        <p:spPr bwMode="auto">
          <a:xfrm>
            <a:off x="56356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5" name="Oval 4">
            <a:extLst>
              <a:ext uri="{FF2B5EF4-FFF2-40B4-BE49-F238E27FC236}">
                <a16:creationId xmlns:a16="http://schemas.microsoft.com/office/drawing/2014/main" xmlns="" id="{5B5E574F-A90F-394B-981A-24D18C058E66}"/>
              </a:ext>
            </a:extLst>
          </p:cNvPr>
          <p:cNvSpPr>
            <a:spLocks noChangeArrowheads="1"/>
          </p:cNvSpPr>
          <p:nvPr/>
        </p:nvSpPr>
        <p:spPr bwMode="auto">
          <a:xfrm>
            <a:off x="47212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6" name="Oval 5">
            <a:extLst>
              <a:ext uri="{FF2B5EF4-FFF2-40B4-BE49-F238E27FC236}">
                <a16:creationId xmlns:a16="http://schemas.microsoft.com/office/drawing/2014/main" xmlns="" id="{5B1848D1-2F16-FD4C-9BA1-49E40D5E6D98}"/>
              </a:ext>
            </a:extLst>
          </p:cNvPr>
          <p:cNvSpPr>
            <a:spLocks noChangeArrowheads="1"/>
          </p:cNvSpPr>
          <p:nvPr/>
        </p:nvSpPr>
        <p:spPr bwMode="auto">
          <a:xfrm>
            <a:off x="38068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7" name="Oval 6">
            <a:extLst>
              <a:ext uri="{FF2B5EF4-FFF2-40B4-BE49-F238E27FC236}">
                <a16:creationId xmlns:a16="http://schemas.microsoft.com/office/drawing/2014/main" xmlns="" id="{2DC60EE2-4D84-384C-AE18-751A8F985098}"/>
              </a:ext>
            </a:extLst>
          </p:cNvPr>
          <p:cNvSpPr>
            <a:spLocks noChangeArrowheads="1"/>
          </p:cNvSpPr>
          <p:nvPr/>
        </p:nvSpPr>
        <p:spPr bwMode="auto">
          <a:xfrm>
            <a:off x="28924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8" name="Oval 7">
            <a:extLst>
              <a:ext uri="{FF2B5EF4-FFF2-40B4-BE49-F238E27FC236}">
                <a16:creationId xmlns:a16="http://schemas.microsoft.com/office/drawing/2014/main" xmlns="" id="{23D0068F-132B-8348-BDFA-C9CAC268B030}"/>
              </a:ext>
            </a:extLst>
          </p:cNvPr>
          <p:cNvSpPr>
            <a:spLocks noChangeArrowheads="1"/>
          </p:cNvSpPr>
          <p:nvPr/>
        </p:nvSpPr>
        <p:spPr bwMode="auto">
          <a:xfrm>
            <a:off x="1978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0968" name="TextBox 8">
            <a:extLst>
              <a:ext uri="{FF2B5EF4-FFF2-40B4-BE49-F238E27FC236}">
                <a16:creationId xmlns:a16="http://schemas.microsoft.com/office/drawing/2014/main" xmlns="" id="{821EE9CC-DCF1-654E-8D0A-F9224390CF3E}"/>
              </a:ext>
            </a:extLst>
          </p:cNvPr>
          <p:cNvSpPr txBox="1">
            <a:spLocks noChangeArrowheads="1"/>
          </p:cNvSpPr>
          <p:nvPr/>
        </p:nvSpPr>
        <p:spPr bwMode="auto">
          <a:xfrm>
            <a:off x="152400" y="777875"/>
            <a:ext cx="901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Collect </a:t>
            </a:r>
          </a:p>
          <a:p>
            <a:pPr algn="ctr" eaLnBrk="1" hangingPunct="1">
              <a:spcBef>
                <a:spcPct val="0"/>
              </a:spcBef>
              <a:buClrTx/>
              <a:buSzTx/>
              <a:buFontTx/>
              <a:buNone/>
            </a:pPr>
            <a:r>
              <a:rPr lang="en-US" altLang="en-US" sz="1400" b="1">
                <a:solidFill>
                  <a:schemeClr val="tx1"/>
                </a:solidFill>
                <a:latin typeface="Arial" panose="020B0604020202020204" pitchFamily="34" charset="0"/>
              </a:rPr>
              <a:t>samples</a:t>
            </a:r>
          </a:p>
        </p:txBody>
      </p:sp>
      <p:sp>
        <p:nvSpPr>
          <p:cNvPr id="40969" name="TextBox 9">
            <a:extLst>
              <a:ext uri="{FF2B5EF4-FFF2-40B4-BE49-F238E27FC236}">
                <a16:creationId xmlns:a16="http://schemas.microsoft.com/office/drawing/2014/main" xmlns="" id="{718854C8-1364-4546-9910-6D9CAC7A5658}"/>
              </a:ext>
            </a:extLst>
          </p:cNvPr>
          <p:cNvSpPr txBox="1">
            <a:spLocks noChangeArrowheads="1"/>
          </p:cNvSpPr>
          <p:nvPr/>
        </p:nvSpPr>
        <p:spPr bwMode="auto">
          <a:xfrm rot="-1681542">
            <a:off x="1789113" y="174625"/>
            <a:ext cx="1520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DNA extraction </a:t>
            </a:r>
          </a:p>
          <a:p>
            <a:pPr eaLnBrk="1" hangingPunct="1">
              <a:spcBef>
                <a:spcPct val="0"/>
              </a:spcBef>
              <a:buClrTx/>
              <a:buSzTx/>
              <a:buFontTx/>
              <a:buNone/>
            </a:pPr>
            <a:r>
              <a:rPr lang="en-US" altLang="en-US" sz="1400" b="1">
                <a:solidFill>
                  <a:schemeClr val="tx1"/>
                </a:solidFill>
                <a:latin typeface="Arial" panose="020B0604020202020204" pitchFamily="34" charset="0"/>
              </a:rPr>
              <a:t>and PCR </a:t>
            </a:r>
          </a:p>
        </p:txBody>
      </p:sp>
      <p:sp>
        <p:nvSpPr>
          <p:cNvPr id="40970" name="TextBox 10">
            <a:extLst>
              <a:ext uri="{FF2B5EF4-FFF2-40B4-BE49-F238E27FC236}">
                <a16:creationId xmlns:a16="http://schemas.microsoft.com/office/drawing/2014/main" xmlns="" id="{CA1486CF-650D-8E40-9181-9DB9FA84AF35}"/>
              </a:ext>
            </a:extLst>
          </p:cNvPr>
          <p:cNvSpPr txBox="1">
            <a:spLocks noChangeArrowheads="1"/>
          </p:cNvSpPr>
          <p:nvPr/>
        </p:nvSpPr>
        <p:spPr bwMode="auto">
          <a:xfrm rot="-1603411">
            <a:off x="2843213" y="458788"/>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Sequence</a:t>
            </a:r>
          </a:p>
        </p:txBody>
      </p:sp>
      <p:sp>
        <p:nvSpPr>
          <p:cNvPr id="40971" name="TextBox 11">
            <a:extLst>
              <a:ext uri="{FF2B5EF4-FFF2-40B4-BE49-F238E27FC236}">
                <a16:creationId xmlns:a16="http://schemas.microsoft.com/office/drawing/2014/main" xmlns="" id="{92E030A3-214B-8F43-AC1A-B883F1912BCC}"/>
              </a:ext>
            </a:extLst>
          </p:cNvPr>
          <p:cNvSpPr txBox="1">
            <a:spLocks noChangeArrowheads="1"/>
          </p:cNvSpPr>
          <p:nvPr/>
        </p:nvSpPr>
        <p:spPr bwMode="auto">
          <a:xfrm rot="-1447322">
            <a:off x="3786188" y="295275"/>
            <a:ext cx="1108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Import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40972" name="TextBox 12">
            <a:extLst>
              <a:ext uri="{FF2B5EF4-FFF2-40B4-BE49-F238E27FC236}">
                <a16:creationId xmlns:a16="http://schemas.microsoft.com/office/drawing/2014/main" xmlns="" id="{514D9793-56E2-944D-9495-9652681C91FD}"/>
              </a:ext>
            </a:extLst>
          </p:cNvPr>
          <p:cNvSpPr txBox="1">
            <a:spLocks noChangeArrowheads="1"/>
          </p:cNvSpPr>
          <p:nvPr/>
        </p:nvSpPr>
        <p:spPr bwMode="auto">
          <a:xfrm rot="-1504755">
            <a:off x="4700588" y="301625"/>
            <a:ext cx="1108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Assemble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40973" name="TextBox 13">
            <a:extLst>
              <a:ext uri="{FF2B5EF4-FFF2-40B4-BE49-F238E27FC236}">
                <a16:creationId xmlns:a16="http://schemas.microsoft.com/office/drawing/2014/main" xmlns="" id="{4C3C060A-1951-494A-9123-1AF1AFF26684}"/>
              </a:ext>
            </a:extLst>
          </p:cNvPr>
          <p:cNvSpPr txBox="1">
            <a:spLocks noChangeArrowheads="1"/>
          </p:cNvSpPr>
          <p:nvPr/>
        </p:nvSpPr>
        <p:spPr bwMode="auto">
          <a:xfrm rot="-1362443">
            <a:off x="6634163" y="355600"/>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Analyze</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40974" name="TextBox 14">
            <a:extLst>
              <a:ext uri="{FF2B5EF4-FFF2-40B4-BE49-F238E27FC236}">
                <a16:creationId xmlns:a16="http://schemas.microsoft.com/office/drawing/2014/main" xmlns="" id="{2E9C11CD-3BEE-D349-A4F9-103FD36417CD}"/>
              </a:ext>
            </a:extLst>
          </p:cNvPr>
          <p:cNvSpPr txBox="1">
            <a:spLocks noChangeArrowheads="1"/>
          </p:cNvSpPr>
          <p:nvPr/>
        </p:nvSpPr>
        <p:spPr bwMode="auto">
          <a:xfrm>
            <a:off x="7683500" y="777875"/>
            <a:ext cx="1157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Export</a:t>
            </a:r>
          </a:p>
          <a:p>
            <a:pPr algn="ct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16" name="Rectangle 15">
            <a:extLst>
              <a:ext uri="{FF2B5EF4-FFF2-40B4-BE49-F238E27FC236}">
                <a16:creationId xmlns:a16="http://schemas.microsoft.com/office/drawing/2014/main" xmlns="" id="{3164CB83-1AEC-644F-A06C-CA04072398C0}"/>
              </a:ext>
            </a:extLst>
          </p:cNvPr>
          <p:cNvSpPr>
            <a:spLocks noChangeArrowheads="1"/>
          </p:cNvSpPr>
          <p:nvPr/>
        </p:nvSpPr>
        <p:spPr bwMode="auto">
          <a:xfrm>
            <a:off x="1068388"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7" name="Rectangle 16">
            <a:extLst>
              <a:ext uri="{FF2B5EF4-FFF2-40B4-BE49-F238E27FC236}">
                <a16:creationId xmlns:a16="http://schemas.microsoft.com/office/drawing/2014/main" xmlns="" id="{C27FA2DA-C451-544C-B7D7-833E5C946268}"/>
              </a:ext>
            </a:extLst>
          </p:cNvPr>
          <p:cNvSpPr>
            <a:spLocks noChangeArrowheads="1"/>
          </p:cNvSpPr>
          <p:nvPr/>
        </p:nvSpPr>
        <p:spPr bwMode="auto">
          <a:xfrm>
            <a:off x="7454900"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0977" name="TextBox 18">
            <a:extLst>
              <a:ext uri="{FF2B5EF4-FFF2-40B4-BE49-F238E27FC236}">
                <a16:creationId xmlns:a16="http://schemas.microsoft.com/office/drawing/2014/main" xmlns="" id="{9F3DBDF0-E756-EF4E-B0C0-E6EA862BC8F0}"/>
              </a:ext>
            </a:extLst>
          </p:cNvPr>
          <p:cNvSpPr txBox="1">
            <a:spLocks noChangeArrowheads="1"/>
          </p:cNvSpPr>
          <p:nvPr/>
        </p:nvSpPr>
        <p:spPr bwMode="auto">
          <a:xfrm rot="-1517891">
            <a:off x="5618163" y="279400"/>
            <a:ext cx="142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Add additional</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40978" name="TextBox 24">
            <a:extLst>
              <a:ext uri="{FF2B5EF4-FFF2-40B4-BE49-F238E27FC236}">
                <a16:creationId xmlns:a16="http://schemas.microsoft.com/office/drawing/2014/main" xmlns="" id="{AB142A34-5658-BF44-991C-1C0C4FAAE7BA}"/>
              </a:ext>
            </a:extLst>
          </p:cNvPr>
          <p:cNvSpPr txBox="1">
            <a:spLocks noChangeArrowheads="1"/>
          </p:cNvSpPr>
          <p:nvPr/>
        </p:nvSpPr>
        <p:spPr bwMode="auto">
          <a:xfrm>
            <a:off x="4800600" y="1524000"/>
            <a:ext cx="1622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600" b="1">
                <a:solidFill>
                  <a:schemeClr val="tx1"/>
                </a:solidFill>
                <a:latin typeface="Arial" panose="020B0604020202020204" pitchFamily="34" charset="0"/>
              </a:rPr>
              <a:t>Bioinformatics</a:t>
            </a:r>
          </a:p>
        </p:txBody>
      </p:sp>
      <p:cxnSp>
        <p:nvCxnSpPr>
          <p:cNvPr id="26" name="Straight Connector 25">
            <a:extLst>
              <a:ext uri="{FF2B5EF4-FFF2-40B4-BE49-F238E27FC236}">
                <a16:creationId xmlns:a16="http://schemas.microsoft.com/office/drawing/2014/main" xmlns="" id="{9AC772AC-0FEB-9E4B-BC51-D8441E1B0EE0}"/>
              </a:ext>
            </a:extLst>
          </p:cNvPr>
          <p:cNvCxnSpPr>
            <a:cxnSpLocks noChangeShapeType="1"/>
          </p:cNvCxnSpPr>
          <p:nvPr/>
        </p:nvCxnSpPr>
        <p:spPr bwMode="auto">
          <a:xfrm>
            <a:off x="3557588" y="1447800"/>
            <a:ext cx="4221162" cy="0"/>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40980" name="TextBox 8">
            <a:extLst>
              <a:ext uri="{FF2B5EF4-FFF2-40B4-BE49-F238E27FC236}">
                <a16:creationId xmlns:a16="http://schemas.microsoft.com/office/drawing/2014/main" xmlns="" id="{DD01E959-52D5-E84E-80C1-167438D4B1C0}"/>
              </a:ext>
            </a:extLst>
          </p:cNvPr>
          <p:cNvSpPr txBox="1">
            <a:spLocks noChangeArrowheads="1"/>
          </p:cNvSpPr>
          <p:nvPr/>
        </p:nvSpPr>
        <p:spPr bwMode="auto">
          <a:xfrm>
            <a:off x="533400" y="2886075"/>
            <a:ext cx="1997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3600" dirty="0">
                <a:solidFill>
                  <a:schemeClr val="accent1"/>
                </a:solidFill>
                <a:latin typeface="Calibri" panose="020F0502020204030204" pitchFamily="34" charset="0"/>
              </a:rPr>
              <a:t>Ride!</a:t>
            </a:r>
          </a:p>
        </p:txBody>
      </p:sp>
      <p:pic>
        <p:nvPicPr>
          <p:cNvPr id="40981" name="Picture 23" descr="DNA Subway.tiff">
            <a:extLst>
              <a:ext uri="{FF2B5EF4-FFF2-40B4-BE49-F238E27FC236}">
                <a16:creationId xmlns:a16="http://schemas.microsoft.com/office/drawing/2014/main" xmlns="" id="{82FEC31D-5805-AD49-9F87-EDD708C5828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2825" y="2078038"/>
            <a:ext cx="5718175" cy="402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9801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A8679EC-519D-274F-BEF2-6416B3ED9266}"/>
              </a:ext>
            </a:extLst>
          </p:cNvPr>
          <p:cNvSpPr>
            <a:spLocks noChangeArrowheads="1"/>
          </p:cNvSpPr>
          <p:nvPr/>
        </p:nvSpPr>
        <p:spPr bwMode="auto">
          <a:xfrm>
            <a:off x="1216025" y="1041400"/>
            <a:ext cx="6477000" cy="4603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 name="Oval 2">
            <a:extLst>
              <a:ext uri="{FF2B5EF4-FFF2-40B4-BE49-F238E27FC236}">
                <a16:creationId xmlns:a16="http://schemas.microsoft.com/office/drawing/2014/main" xmlns="" id="{63E69F34-3497-AB4D-A865-425576F6E22E}"/>
              </a:ext>
            </a:extLst>
          </p:cNvPr>
          <p:cNvSpPr>
            <a:spLocks noChangeArrowheads="1"/>
          </p:cNvSpPr>
          <p:nvPr/>
        </p:nvSpPr>
        <p:spPr bwMode="auto">
          <a:xfrm>
            <a:off x="6550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 name="Oval 3">
            <a:extLst>
              <a:ext uri="{FF2B5EF4-FFF2-40B4-BE49-F238E27FC236}">
                <a16:creationId xmlns:a16="http://schemas.microsoft.com/office/drawing/2014/main" xmlns="" id="{DC5CDA6F-93C0-3A48-8513-3F44A6DEF7BB}"/>
              </a:ext>
            </a:extLst>
          </p:cNvPr>
          <p:cNvSpPr>
            <a:spLocks noChangeArrowheads="1"/>
          </p:cNvSpPr>
          <p:nvPr/>
        </p:nvSpPr>
        <p:spPr bwMode="auto">
          <a:xfrm>
            <a:off x="56356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5" name="Oval 4">
            <a:extLst>
              <a:ext uri="{FF2B5EF4-FFF2-40B4-BE49-F238E27FC236}">
                <a16:creationId xmlns:a16="http://schemas.microsoft.com/office/drawing/2014/main" xmlns="" id="{95298FF1-5BFA-9543-A1E5-407DC1799A49}"/>
              </a:ext>
            </a:extLst>
          </p:cNvPr>
          <p:cNvSpPr>
            <a:spLocks noChangeArrowheads="1"/>
          </p:cNvSpPr>
          <p:nvPr/>
        </p:nvSpPr>
        <p:spPr bwMode="auto">
          <a:xfrm>
            <a:off x="47212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6" name="Oval 5">
            <a:extLst>
              <a:ext uri="{FF2B5EF4-FFF2-40B4-BE49-F238E27FC236}">
                <a16:creationId xmlns:a16="http://schemas.microsoft.com/office/drawing/2014/main" xmlns="" id="{09BBBD94-7C33-A94A-987B-2BB443510A35}"/>
              </a:ext>
            </a:extLst>
          </p:cNvPr>
          <p:cNvSpPr>
            <a:spLocks noChangeArrowheads="1"/>
          </p:cNvSpPr>
          <p:nvPr/>
        </p:nvSpPr>
        <p:spPr bwMode="auto">
          <a:xfrm>
            <a:off x="38068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7" name="Oval 6">
            <a:extLst>
              <a:ext uri="{FF2B5EF4-FFF2-40B4-BE49-F238E27FC236}">
                <a16:creationId xmlns:a16="http://schemas.microsoft.com/office/drawing/2014/main" xmlns="" id="{4A528DFF-5291-5C4B-8A19-CE94E0D45CC2}"/>
              </a:ext>
            </a:extLst>
          </p:cNvPr>
          <p:cNvSpPr>
            <a:spLocks noChangeArrowheads="1"/>
          </p:cNvSpPr>
          <p:nvPr/>
        </p:nvSpPr>
        <p:spPr bwMode="auto">
          <a:xfrm>
            <a:off x="28924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8" name="Oval 7">
            <a:extLst>
              <a:ext uri="{FF2B5EF4-FFF2-40B4-BE49-F238E27FC236}">
                <a16:creationId xmlns:a16="http://schemas.microsoft.com/office/drawing/2014/main" xmlns="" id="{2AB2986F-94B8-2C41-9741-73BC9E7447BF}"/>
              </a:ext>
            </a:extLst>
          </p:cNvPr>
          <p:cNvSpPr>
            <a:spLocks noChangeArrowheads="1"/>
          </p:cNvSpPr>
          <p:nvPr/>
        </p:nvSpPr>
        <p:spPr bwMode="auto">
          <a:xfrm>
            <a:off x="1978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1992" name="TextBox 8">
            <a:extLst>
              <a:ext uri="{FF2B5EF4-FFF2-40B4-BE49-F238E27FC236}">
                <a16:creationId xmlns:a16="http://schemas.microsoft.com/office/drawing/2014/main" xmlns="" id="{7AEFE497-A636-DE4A-8461-76505D01CFBD}"/>
              </a:ext>
            </a:extLst>
          </p:cNvPr>
          <p:cNvSpPr txBox="1">
            <a:spLocks noChangeArrowheads="1"/>
          </p:cNvSpPr>
          <p:nvPr/>
        </p:nvSpPr>
        <p:spPr bwMode="auto">
          <a:xfrm>
            <a:off x="152400" y="777875"/>
            <a:ext cx="901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Collect </a:t>
            </a:r>
          </a:p>
          <a:p>
            <a:pPr algn="ctr" eaLnBrk="1" hangingPunct="1">
              <a:spcBef>
                <a:spcPct val="0"/>
              </a:spcBef>
              <a:buClrTx/>
              <a:buSzTx/>
              <a:buFontTx/>
              <a:buNone/>
            </a:pPr>
            <a:r>
              <a:rPr lang="en-US" altLang="en-US" sz="1400" b="1">
                <a:solidFill>
                  <a:schemeClr val="tx1"/>
                </a:solidFill>
                <a:latin typeface="Arial" panose="020B0604020202020204" pitchFamily="34" charset="0"/>
              </a:rPr>
              <a:t>samples</a:t>
            </a:r>
          </a:p>
        </p:txBody>
      </p:sp>
      <p:sp>
        <p:nvSpPr>
          <p:cNvPr id="41993" name="TextBox 9">
            <a:extLst>
              <a:ext uri="{FF2B5EF4-FFF2-40B4-BE49-F238E27FC236}">
                <a16:creationId xmlns:a16="http://schemas.microsoft.com/office/drawing/2014/main" xmlns="" id="{0080E96C-711A-0B45-8EE8-534176D1831B}"/>
              </a:ext>
            </a:extLst>
          </p:cNvPr>
          <p:cNvSpPr txBox="1">
            <a:spLocks noChangeArrowheads="1"/>
          </p:cNvSpPr>
          <p:nvPr/>
        </p:nvSpPr>
        <p:spPr bwMode="auto">
          <a:xfrm rot="-1681542">
            <a:off x="1789113" y="174625"/>
            <a:ext cx="1520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DNA extraction </a:t>
            </a:r>
          </a:p>
          <a:p>
            <a:pPr eaLnBrk="1" hangingPunct="1">
              <a:spcBef>
                <a:spcPct val="0"/>
              </a:spcBef>
              <a:buClrTx/>
              <a:buSzTx/>
              <a:buFontTx/>
              <a:buNone/>
            </a:pPr>
            <a:r>
              <a:rPr lang="en-US" altLang="en-US" sz="1400" b="1">
                <a:solidFill>
                  <a:schemeClr val="tx1"/>
                </a:solidFill>
                <a:latin typeface="Arial" panose="020B0604020202020204" pitchFamily="34" charset="0"/>
              </a:rPr>
              <a:t>and PCR </a:t>
            </a:r>
          </a:p>
        </p:txBody>
      </p:sp>
      <p:sp>
        <p:nvSpPr>
          <p:cNvPr id="41994" name="TextBox 10">
            <a:extLst>
              <a:ext uri="{FF2B5EF4-FFF2-40B4-BE49-F238E27FC236}">
                <a16:creationId xmlns:a16="http://schemas.microsoft.com/office/drawing/2014/main" xmlns="" id="{07F73769-401E-E342-A335-146B9282D179}"/>
              </a:ext>
            </a:extLst>
          </p:cNvPr>
          <p:cNvSpPr txBox="1">
            <a:spLocks noChangeArrowheads="1"/>
          </p:cNvSpPr>
          <p:nvPr/>
        </p:nvSpPr>
        <p:spPr bwMode="auto">
          <a:xfrm rot="-1603411">
            <a:off x="2843213" y="458788"/>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Sequence</a:t>
            </a:r>
          </a:p>
        </p:txBody>
      </p:sp>
      <p:sp>
        <p:nvSpPr>
          <p:cNvPr id="41995" name="TextBox 11">
            <a:extLst>
              <a:ext uri="{FF2B5EF4-FFF2-40B4-BE49-F238E27FC236}">
                <a16:creationId xmlns:a16="http://schemas.microsoft.com/office/drawing/2014/main" xmlns="" id="{AF9C461F-6544-3049-807F-2928CB286E54}"/>
              </a:ext>
            </a:extLst>
          </p:cNvPr>
          <p:cNvSpPr txBox="1">
            <a:spLocks noChangeArrowheads="1"/>
          </p:cNvSpPr>
          <p:nvPr/>
        </p:nvSpPr>
        <p:spPr bwMode="auto">
          <a:xfrm rot="-1447322">
            <a:off x="3786188" y="295275"/>
            <a:ext cx="1108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Import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41996" name="TextBox 12">
            <a:extLst>
              <a:ext uri="{FF2B5EF4-FFF2-40B4-BE49-F238E27FC236}">
                <a16:creationId xmlns:a16="http://schemas.microsoft.com/office/drawing/2014/main" xmlns="" id="{453E2A0F-10DA-6444-A438-DE8B058CF8C7}"/>
              </a:ext>
            </a:extLst>
          </p:cNvPr>
          <p:cNvSpPr txBox="1">
            <a:spLocks noChangeArrowheads="1"/>
          </p:cNvSpPr>
          <p:nvPr/>
        </p:nvSpPr>
        <p:spPr bwMode="auto">
          <a:xfrm rot="-1504755">
            <a:off x="4700588" y="301625"/>
            <a:ext cx="1108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Assemble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41997" name="TextBox 13">
            <a:extLst>
              <a:ext uri="{FF2B5EF4-FFF2-40B4-BE49-F238E27FC236}">
                <a16:creationId xmlns:a16="http://schemas.microsoft.com/office/drawing/2014/main" xmlns="" id="{E5A05512-32BE-F940-9FB5-8FD2EB181CB2}"/>
              </a:ext>
            </a:extLst>
          </p:cNvPr>
          <p:cNvSpPr txBox="1">
            <a:spLocks noChangeArrowheads="1"/>
          </p:cNvSpPr>
          <p:nvPr/>
        </p:nvSpPr>
        <p:spPr bwMode="auto">
          <a:xfrm rot="-1362443">
            <a:off x="6634163" y="355600"/>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Analyze</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41998" name="TextBox 14">
            <a:extLst>
              <a:ext uri="{FF2B5EF4-FFF2-40B4-BE49-F238E27FC236}">
                <a16:creationId xmlns:a16="http://schemas.microsoft.com/office/drawing/2014/main" xmlns="" id="{851187F5-47AE-324A-8E69-AFAA27764CA9}"/>
              </a:ext>
            </a:extLst>
          </p:cNvPr>
          <p:cNvSpPr txBox="1">
            <a:spLocks noChangeArrowheads="1"/>
          </p:cNvSpPr>
          <p:nvPr/>
        </p:nvSpPr>
        <p:spPr bwMode="auto">
          <a:xfrm>
            <a:off x="7683500" y="777875"/>
            <a:ext cx="1157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Export</a:t>
            </a:r>
          </a:p>
          <a:p>
            <a:pPr algn="ct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16" name="Rectangle 15">
            <a:extLst>
              <a:ext uri="{FF2B5EF4-FFF2-40B4-BE49-F238E27FC236}">
                <a16:creationId xmlns:a16="http://schemas.microsoft.com/office/drawing/2014/main" xmlns="" id="{2D6C8830-A41B-FD46-940D-4C1FE233A34D}"/>
              </a:ext>
            </a:extLst>
          </p:cNvPr>
          <p:cNvSpPr>
            <a:spLocks noChangeArrowheads="1"/>
          </p:cNvSpPr>
          <p:nvPr/>
        </p:nvSpPr>
        <p:spPr bwMode="auto">
          <a:xfrm>
            <a:off x="1068388"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7" name="Rectangle 16">
            <a:extLst>
              <a:ext uri="{FF2B5EF4-FFF2-40B4-BE49-F238E27FC236}">
                <a16:creationId xmlns:a16="http://schemas.microsoft.com/office/drawing/2014/main" xmlns="" id="{DC2531E0-00A9-924E-B2F2-2111177C895F}"/>
              </a:ext>
            </a:extLst>
          </p:cNvPr>
          <p:cNvSpPr>
            <a:spLocks noChangeArrowheads="1"/>
          </p:cNvSpPr>
          <p:nvPr/>
        </p:nvSpPr>
        <p:spPr bwMode="auto">
          <a:xfrm>
            <a:off x="7454900"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8" name="Rectangle 17">
            <a:extLst>
              <a:ext uri="{FF2B5EF4-FFF2-40B4-BE49-F238E27FC236}">
                <a16:creationId xmlns:a16="http://schemas.microsoft.com/office/drawing/2014/main" xmlns="" id="{7C2015AB-746B-A748-A6E2-3A939095EF91}"/>
              </a:ext>
            </a:extLst>
          </p:cNvPr>
          <p:cNvSpPr/>
          <p:nvPr/>
        </p:nvSpPr>
        <p:spPr>
          <a:xfrm>
            <a:off x="3743325" y="906463"/>
            <a:ext cx="447675" cy="38893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solidFill>
                <a:srgbClr val="000000"/>
              </a:solidFill>
              <a:latin typeface="Calibri" charset="0"/>
            </a:endParaRPr>
          </a:p>
        </p:txBody>
      </p:sp>
      <p:sp>
        <p:nvSpPr>
          <p:cNvPr id="42002" name="TextBox 18">
            <a:extLst>
              <a:ext uri="{FF2B5EF4-FFF2-40B4-BE49-F238E27FC236}">
                <a16:creationId xmlns:a16="http://schemas.microsoft.com/office/drawing/2014/main" xmlns="" id="{B83F6DE5-0228-6449-AC93-B191C5BEA3EE}"/>
              </a:ext>
            </a:extLst>
          </p:cNvPr>
          <p:cNvSpPr txBox="1">
            <a:spLocks noChangeArrowheads="1"/>
          </p:cNvSpPr>
          <p:nvPr/>
        </p:nvSpPr>
        <p:spPr bwMode="auto">
          <a:xfrm rot="-1517891">
            <a:off x="5618163" y="279400"/>
            <a:ext cx="142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Add additional</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pic>
        <p:nvPicPr>
          <p:cNvPr id="20" name="Picture 2">
            <a:extLst>
              <a:ext uri="{FF2B5EF4-FFF2-40B4-BE49-F238E27FC236}">
                <a16:creationId xmlns:a16="http://schemas.microsoft.com/office/drawing/2014/main" xmlns="" id="{59AFC0E0-C982-6844-9AA6-929662822F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9650" y="1828800"/>
            <a:ext cx="2547938" cy="15986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4" name="Picture 2">
            <a:extLst>
              <a:ext uri="{FF2B5EF4-FFF2-40B4-BE49-F238E27FC236}">
                <a16:creationId xmlns:a16="http://schemas.microsoft.com/office/drawing/2014/main" xmlns="" id="{36ED117D-17C1-EB4C-8F21-68B47F1D3C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8325" y="3886200"/>
            <a:ext cx="33909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5" name="Picture 3">
            <a:extLst>
              <a:ext uri="{FF2B5EF4-FFF2-40B4-BE49-F238E27FC236}">
                <a16:creationId xmlns:a16="http://schemas.microsoft.com/office/drawing/2014/main" xmlns="" id="{C00F5A7B-3168-E948-BCAB-976747464B4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19575" y="1828800"/>
            <a:ext cx="4471988"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6" name="TextBox 21">
            <a:extLst>
              <a:ext uri="{FF2B5EF4-FFF2-40B4-BE49-F238E27FC236}">
                <a16:creationId xmlns:a16="http://schemas.microsoft.com/office/drawing/2014/main" xmlns="" id="{2C4B8C47-957A-AE40-8058-DE9AD9DB9184}"/>
              </a:ext>
            </a:extLst>
          </p:cNvPr>
          <p:cNvSpPr txBox="1">
            <a:spLocks noChangeArrowheads="1"/>
          </p:cNvSpPr>
          <p:nvPr/>
        </p:nvSpPr>
        <p:spPr bwMode="auto">
          <a:xfrm>
            <a:off x="4859338" y="4800600"/>
            <a:ext cx="3660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000" i="1">
                <a:solidFill>
                  <a:schemeClr val="tx1"/>
                </a:solidFill>
                <a:latin typeface="Calibri" panose="020F0502020204030204" pitchFamily="34" charset="0"/>
              </a:rPr>
              <a:t>DNA Sequence from GENEWIZ</a:t>
            </a:r>
          </a:p>
          <a:p>
            <a:pPr algn="ctr" eaLnBrk="1" hangingPunct="1">
              <a:spcBef>
                <a:spcPct val="0"/>
              </a:spcBef>
              <a:buClrTx/>
              <a:buSzTx/>
              <a:buFontTx/>
              <a:buNone/>
            </a:pPr>
            <a:r>
              <a:rPr lang="en-US" altLang="en-US" sz="2000" i="1">
                <a:solidFill>
                  <a:schemeClr val="tx1"/>
                </a:solidFill>
                <a:latin typeface="Calibri" panose="020F0502020204030204" pitchFamily="34" charset="0"/>
              </a:rPr>
              <a:t>is directly pushed to </a:t>
            </a:r>
            <a:r>
              <a:rPr lang="en-US" altLang="en-US" sz="2000">
                <a:solidFill>
                  <a:schemeClr val="tx1"/>
                </a:solidFill>
                <a:latin typeface="Calibri" panose="020F0502020204030204" pitchFamily="34" charset="0"/>
              </a:rPr>
              <a:t>DNA Subway</a:t>
            </a:r>
          </a:p>
        </p:txBody>
      </p:sp>
    </p:spTree>
    <p:extLst>
      <p:ext uri="{BB962C8B-B14F-4D97-AF65-F5344CB8AC3E}">
        <p14:creationId xmlns:p14="http://schemas.microsoft.com/office/powerpoint/2010/main" val="20122643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E8CF70D-22F5-B04B-9222-FB7CB93722DF}"/>
              </a:ext>
            </a:extLst>
          </p:cNvPr>
          <p:cNvSpPr>
            <a:spLocks noChangeArrowheads="1"/>
          </p:cNvSpPr>
          <p:nvPr/>
        </p:nvSpPr>
        <p:spPr bwMode="auto">
          <a:xfrm>
            <a:off x="1216025" y="1041400"/>
            <a:ext cx="6477000" cy="4603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 name="Oval 2">
            <a:extLst>
              <a:ext uri="{FF2B5EF4-FFF2-40B4-BE49-F238E27FC236}">
                <a16:creationId xmlns:a16="http://schemas.microsoft.com/office/drawing/2014/main" xmlns="" id="{6E1E6DCF-BB67-924B-BEFC-7DE5BA50FE30}"/>
              </a:ext>
            </a:extLst>
          </p:cNvPr>
          <p:cNvSpPr>
            <a:spLocks noChangeArrowheads="1"/>
          </p:cNvSpPr>
          <p:nvPr/>
        </p:nvSpPr>
        <p:spPr bwMode="auto">
          <a:xfrm>
            <a:off x="6550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 name="Oval 3">
            <a:extLst>
              <a:ext uri="{FF2B5EF4-FFF2-40B4-BE49-F238E27FC236}">
                <a16:creationId xmlns:a16="http://schemas.microsoft.com/office/drawing/2014/main" xmlns="" id="{0F0AF596-9492-804B-8033-294BAFB7D4B0}"/>
              </a:ext>
            </a:extLst>
          </p:cNvPr>
          <p:cNvSpPr>
            <a:spLocks noChangeArrowheads="1"/>
          </p:cNvSpPr>
          <p:nvPr/>
        </p:nvSpPr>
        <p:spPr bwMode="auto">
          <a:xfrm>
            <a:off x="56356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5" name="Oval 4">
            <a:extLst>
              <a:ext uri="{FF2B5EF4-FFF2-40B4-BE49-F238E27FC236}">
                <a16:creationId xmlns:a16="http://schemas.microsoft.com/office/drawing/2014/main" xmlns="" id="{3860A30C-AE06-A548-B1D8-855037616170}"/>
              </a:ext>
            </a:extLst>
          </p:cNvPr>
          <p:cNvSpPr>
            <a:spLocks noChangeArrowheads="1"/>
          </p:cNvSpPr>
          <p:nvPr/>
        </p:nvSpPr>
        <p:spPr bwMode="auto">
          <a:xfrm>
            <a:off x="47212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6" name="Oval 5">
            <a:extLst>
              <a:ext uri="{FF2B5EF4-FFF2-40B4-BE49-F238E27FC236}">
                <a16:creationId xmlns:a16="http://schemas.microsoft.com/office/drawing/2014/main" xmlns="" id="{6DED6F31-4077-CB4C-B9FC-F3B6DB7D7CD5}"/>
              </a:ext>
            </a:extLst>
          </p:cNvPr>
          <p:cNvSpPr>
            <a:spLocks noChangeArrowheads="1"/>
          </p:cNvSpPr>
          <p:nvPr/>
        </p:nvSpPr>
        <p:spPr bwMode="auto">
          <a:xfrm>
            <a:off x="38068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7" name="Oval 6">
            <a:extLst>
              <a:ext uri="{FF2B5EF4-FFF2-40B4-BE49-F238E27FC236}">
                <a16:creationId xmlns:a16="http://schemas.microsoft.com/office/drawing/2014/main" xmlns="" id="{13CCC2E8-4738-2442-B98B-AE0FA52BBD86}"/>
              </a:ext>
            </a:extLst>
          </p:cNvPr>
          <p:cNvSpPr>
            <a:spLocks noChangeArrowheads="1"/>
          </p:cNvSpPr>
          <p:nvPr/>
        </p:nvSpPr>
        <p:spPr bwMode="auto">
          <a:xfrm>
            <a:off x="28924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8" name="Oval 7">
            <a:extLst>
              <a:ext uri="{FF2B5EF4-FFF2-40B4-BE49-F238E27FC236}">
                <a16:creationId xmlns:a16="http://schemas.microsoft.com/office/drawing/2014/main" xmlns="" id="{B88D877A-1F3F-4944-980D-58DCE5AD97DE}"/>
              </a:ext>
            </a:extLst>
          </p:cNvPr>
          <p:cNvSpPr>
            <a:spLocks noChangeArrowheads="1"/>
          </p:cNvSpPr>
          <p:nvPr/>
        </p:nvSpPr>
        <p:spPr bwMode="auto">
          <a:xfrm>
            <a:off x="1978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3016" name="TextBox 8">
            <a:extLst>
              <a:ext uri="{FF2B5EF4-FFF2-40B4-BE49-F238E27FC236}">
                <a16:creationId xmlns:a16="http://schemas.microsoft.com/office/drawing/2014/main" xmlns="" id="{36600755-BC67-0740-9BD5-81BC1D94A24F}"/>
              </a:ext>
            </a:extLst>
          </p:cNvPr>
          <p:cNvSpPr txBox="1">
            <a:spLocks noChangeArrowheads="1"/>
          </p:cNvSpPr>
          <p:nvPr/>
        </p:nvSpPr>
        <p:spPr bwMode="auto">
          <a:xfrm>
            <a:off x="152400" y="777875"/>
            <a:ext cx="901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Collect </a:t>
            </a:r>
          </a:p>
          <a:p>
            <a:pPr algn="ctr" eaLnBrk="1" hangingPunct="1">
              <a:spcBef>
                <a:spcPct val="0"/>
              </a:spcBef>
              <a:buClrTx/>
              <a:buSzTx/>
              <a:buFontTx/>
              <a:buNone/>
            </a:pPr>
            <a:r>
              <a:rPr lang="en-US" altLang="en-US" sz="1400" b="1">
                <a:solidFill>
                  <a:schemeClr val="tx1"/>
                </a:solidFill>
                <a:latin typeface="Arial" panose="020B0604020202020204" pitchFamily="34" charset="0"/>
              </a:rPr>
              <a:t>samples</a:t>
            </a:r>
          </a:p>
        </p:txBody>
      </p:sp>
      <p:sp>
        <p:nvSpPr>
          <p:cNvPr id="43017" name="TextBox 9">
            <a:extLst>
              <a:ext uri="{FF2B5EF4-FFF2-40B4-BE49-F238E27FC236}">
                <a16:creationId xmlns:a16="http://schemas.microsoft.com/office/drawing/2014/main" xmlns="" id="{833ED186-25D5-DE44-B9BB-FA0C47F87BDF}"/>
              </a:ext>
            </a:extLst>
          </p:cNvPr>
          <p:cNvSpPr txBox="1">
            <a:spLocks noChangeArrowheads="1"/>
          </p:cNvSpPr>
          <p:nvPr/>
        </p:nvSpPr>
        <p:spPr bwMode="auto">
          <a:xfrm rot="-1681542">
            <a:off x="1789113" y="174625"/>
            <a:ext cx="1520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DNA extraction </a:t>
            </a:r>
          </a:p>
          <a:p>
            <a:pPr eaLnBrk="1" hangingPunct="1">
              <a:spcBef>
                <a:spcPct val="0"/>
              </a:spcBef>
              <a:buClrTx/>
              <a:buSzTx/>
              <a:buFontTx/>
              <a:buNone/>
            </a:pPr>
            <a:r>
              <a:rPr lang="en-US" altLang="en-US" sz="1400" b="1">
                <a:solidFill>
                  <a:schemeClr val="tx1"/>
                </a:solidFill>
                <a:latin typeface="Arial" panose="020B0604020202020204" pitchFamily="34" charset="0"/>
              </a:rPr>
              <a:t>and PCR </a:t>
            </a:r>
          </a:p>
        </p:txBody>
      </p:sp>
      <p:sp>
        <p:nvSpPr>
          <p:cNvPr id="43018" name="TextBox 10">
            <a:extLst>
              <a:ext uri="{FF2B5EF4-FFF2-40B4-BE49-F238E27FC236}">
                <a16:creationId xmlns:a16="http://schemas.microsoft.com/office/drawing/2014/main" xmlns="" id="{1EDFB801-E2F7-4D46-82EC-1151390B9F26}"/>
              </a:ext>
            </a:extLst>
          </p:cNvPr>
          <p:cNvSpPr txBox="1">
            <a:spLocks noChangeArrowheads="1"/>
          </p:cNvSpPr>
          <p:nvPr/>
        </p:nvSpPr>
        <p:spPr bwMode="auto">
          <a:xfrm rot="-1603411">
            <a:off x="2843213" y="458788"/>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Sequence</a:t>
            </a:r>
          </a:p>
        </p:txBody>
      </p:sp>
      <p:sp>
        <p:nvSpPr>
          <p:cNvPr id="43019" name="TextBox 11">
            <a:extLst>
              <a:ext uri="{FF2B5EF4-FFF2-40B4-BE49-F238E27FC236}">
                <a16:creationId xmlns:a16="http://schemas.microsoft.com/office/drawing/2014/main" xmlns="" id="{0CA95D6D-00AA-BF4E-A759-F191C7EC160F}"/>
              </a:ext>
            </a:extLst>
          </p:cNvPr>
          <p:cNvSpPr txBox="1">
            <a:spLocks noChangeArrowheads="1"/>
          </p:cNvSpPr>
          <p:nvPr/>
        </p:nvSpPr>
        <p:spPr bwMode="auto">
          <a:xfrm rot="-1447322">
            <a:off x="3786188" y="295275"/>
            <a:ext cx="1108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Import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43020" name="TextBox 12">
            <a:extLst>
              <a:ext uri="{FF2B5EF4-FFF2-40B4-BE49-F238E27FC236}">
                <a16:creationId xmlns:a16="http://schemas.microsoft.com/office/drawing/2014/main" xmlns="" id="{8CA111C3-BCA4-0143-AE58-103CE5287055}"/>
              </a:ext>
            </a:extLst>
          </p:cNvPr>
          <p:cNvSpPr txBox="1">
            <a:spLocks noChangeArrowheads="1"/>
          </p:cNvSpPr>
          <p:nvPr/>
        </p:nvSpPr>
        <p:spPr bwMode="auto">
          <a:xfrm rot="-1504755">
            <a:off x="4700588" y="301625"/>
            <a:ext cx="1108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Assemble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43021" name="TextBox 13">
            <a:extLst>
              <a:ext uri="{FF2B5EF4-FFF2-40B4-BE49-F238E27FC236}">
                <a16:creationId xmlns:a16="http://schemas.microsoft.com/office/drawing/2014/main" xmlns="" id="{821FF815-87A3-A74C-8549-32EEDBE6881B}"/>
              </a:ext>
            </a:extLst>
          </p:cNvPr>
          <p:cNvSpPr txBox="1">
            <a:spLocks noChangeArrowheads="1"/>
          </p:cNvSpPr>
          <p:nvPr/>
        </p:nvSpPr>
        <p:spPr bwMode="auto">
          <a:xfrm rot="-1362443">
            <a:off x="6634163" y="355600"/>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Analyze</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43022" name="TextBox 14">
            <a:extLst>
              <a:ext uri="{FF2B5EF4-FFF2-40B4-BE49-F238E27FC236}">
                <a16:creationId xmlns:a16="http://schemas.microsoft.com/office/drawing/2014/main" xmlns="" id="{70629325-13A4-EC41-AF31-81866B64DB03}"/>
              </a:ext>
            </a:extLst>
          </p:cNvPr>
          <p:cNvSpPr txBox="1">
            <a:spLocks noChangeArrowheads="1"/>
          </p:cNvSpPr>
          <p:nvPr/>
        </p:nvSpPr>
        <p:spPr bwMode="auto">
          <a:xfrm>
            <a:off x="7683500" y="777875"/>
            <a:ext cx="1157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Export</a:t>
            </a:r>
          </a:p>
          <a:p>
            <a:pPr algn="ct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16" name="Rectangle 15">
            <a:extLst>
              <a:ext uri="{FF2B5EF4-FFF2-40B4-BE49-F238E27FC236}">
                <a16:creationId xmlns:a16="http://schemas.microsoft.com/office/drawing/2014/main" xmlns="" id="{9B8A7CBA-9F31-E74C-AAE6-B21317E86580}"/>
              </a:ext>
            </a:extLst>
          </p:cNvPr>
          <p:cNvSpPr>
            <a:spLocks noChangeArrowheads="1"/>
          </p:cNvSpPr>
          <p:nvPr/>
        </p:nvSpPr>
        <p:spPr bwMode="auto">
          <a:xfrm>
            <a:off x="1068388"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7" name="Rectangle 16">
            <a:extLst>
              <a:ext uri="{FF2B5EF4-FFF2-40B4-BE49-F238E27FC236}">
                <a16:creationId xmlns:a16="http://schemas.microsoft.com/office/drawing/2014/main" xmlns="" id="{65DE6A7C-B4BF-2849-8896-390EC28FE240}"/>
              </a:ext>
            </a:extLst>
          </p:cNvPr>
          <p:cNvSpPr>
            <a:spLocks noChangeArrowheads="1"/>
          </p:cNvSpPr>
          <p:nvPr/>
        </p:nvSpPr>
        <p:spPr bwMode="auto">
          <a:xfrm>
            <a:off x="7454900"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8" name="Rectangle 17">
            <a:extLst>
              <a:ext uri="{FF2B5EF4-FFF2-40B4-BE49-F238E27FC236}">
                <a16:creationId xmlns:a16="http://schemas.microsoft.com/office/drawing/2014/main" xmlns="" id="{A7021483-90CB-8D47-B9E4-87672576F699}"/>
              </a:ext>
            </a:extLst>
          </p:cNvPr>
          <p:cNvSpPr/>
          <p:nvPr/>
        </p:nvSpPr>
        <p:spPr>
          <a:xfrm>
            <a:off x="4657725" y="906463"/>
            <a:ext cx="447675" cy="38893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solidFill>
                <a:srgbClr val="000000"/>
              </a:solidFill>
              <a:latin typeface="Calibri" charset="0"/>
            </a:endParaRPr>
          </a:p>
        </p:txBody>
      </p:sp>
      <p:sp>
        <p:nvSpPr>
          <p:cNvPr id="43026" name="TextBox 18">
            <a:extLst>
              <a:ext uri="{FF2B5EF4-FFF2-40B4-BE49-F238E27FC236}">
                <a16:creationId xmlns:a16="http://schemas.microsoft.com/office/drawing/2014/main" xmlns="" id="{D3861D54-3A86-B242-8E11-0505DEC7E7BD}"/>
              </a:ext>
            </a:extLst>
          </p:cNvPr>
          <p:cNvSpPr txBox="1">
            <a:spLocks noChangeArrowheads="1"/>
          </p:cNvSpPr>
          <p:nvPr/>
        </p:nvSpPr>
        <p:spPr bwMode="auto">
          <a:xfrm rot="-1517891">
            <a:off x="5618163" y="279400"/>
            <a:ext cx="142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Add additional</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pic>
        <p:nvPicPr>
          <p:cNvPr id="43027" name="Picture 3">
            <a:extLst>
              <a:ext uri="{FF2B5EF4-FFF2-40B4-BE49-F238E27FC236}">
                <a16:creationId xmlns:a16="http://schemas.microsoft.com/office/drawing/2014/main" xmlns="" id="{080656D7-E2E6-194E-A7B0-B0ADAA7796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73500" y="2514600"/>
            <a:ext cx="16891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a:extLst>
              <a:ext uri="{FF2B5EF4-FFF2-40B4-BE49-F238E27FC236}">
                <a16:creationId xmlns:a16="http://schemas.microsoft.com/office/drawing/2014/main" xmlns="" id="{23A67468-CB6E-724D-8ACC-50E035F7E0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1463" y="1516063"/>
            <a:ext cx="3414712" cy="136366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a:extLst>
              <a:ext uri="{FF2B5EF4-FFF2-40B4-BE49-F238E27FC236}">
                <a16:creationId xmlns:a16="http://schemas.microsoft.com/office/drawing/2014/main" xmlns="" id="{F9D9C81D-327E-1C45-BBB4-B207E4531A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325" y="1436688"/>
            <a:ext cx="2225675" cy="172561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a:extLst>
              <a:ext uri="{FF2B5EF4-FFF2-40B4-BE49-F238E27FC236}">
                <a16:creationId xmlns:a16="http://schemas.microsoft.com/office/drawing/2014/main" xmlns="" id="{9DF10498-7465-F44B-B501-69DDDC98292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1950" y="3810000"/>
            <a:ext cx="3143250" cy="20399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7">
            <a:extLst>
              <a:ext uri="{FF2B5EF4-FFF2-40B4-BE49-F238E27FC236}">
                <a16:creationId xmlns:a16="http://schemas.microsoft.com/office/drawing/2014/main" xmlns="" id="{EE97808D-39A2-7E44-AD1A-7D123087FA5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72138" y="4151313"/>
            <a:ext cx="3295650" cy="19081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a:extLst>
              <a:ext uri="{FF2B5EF4-FFF2-40B4-BE49-F238E27FC236}">
                <a16:creationId xmlns:a16="http://schemas.microsoft.com/office/drawing/2014/main" xmlns="" id="{919BF3B9-5F1C-2043-A93E-D7345EA75208}"/>
              </a:ext>
            </a:extLst>
          </p:cNvPr>
          <p:cNvCxnSpPr/>
          <p:nvPr/>
        </p:nvCxnSpPr>
        <p:spPr>
          <a:xfrm flipV="1">
            <a:off x="5410200" y="3162300"/>
            <a:ext cx="746125" cy="6477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90AEB714-8C57-5542-82B3-003FCEA8578C}"/>
              </a:ext>
            </a:extLst>
          </p:cNvPr>
          <p:cNvCxnSpPr/>
          <p:nvPr/>
        </p:nvCxnSpPr>
        <p:spPr>
          <a:xfrm>
            <a:off x="5410200" y="4114800"/>
            <a:ext cx="1219200" cy="3810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072" name="Straight Arrow Connector 3071">
            <a:extLst>
              <a:ext uri="{FF2B5EF4-FFF2-40B4-BE49-F238E27FC236}">
                <a16:creationId xmlns:a16="http://schemas.microsoft.com/office/drawing/2014/main" xmlns="" id="{6AAB474F-8BAF-5047-8E96-A9DB06F456B7}"/>
              </a:ext>
            </a:extLst>
          </p:cNvPr>
          <p:cNvCxnSpPr/>
          <p:nvPr/>
        </p:nvCxnSpPr>
        <p:spPr>
          <a:xfrm flipH="1">
            <a:off x="3357563" y="4572000"/>
            <a:ext cx="982662" cy="4572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076" name="Straight Arrow Connector 3075">
            <a:extLst>
              <a:ext uri="{FF2B5EF4-FFF2-40B4-BE49-F238E27FC236}">
                <a16:creationId xmlns:a16="http://schemas.microsoft.com/office/drawing/2014/main" xmlns="" id="{E0497F6E-BE26-2A47-9053-24FFF74B2B02}"/>
              </a:ext>
            </a:extLst>
          </p:cNvPr>
          <p:cNvCxnSpPr/>
          <p:nvPr/>
        </p:nvCxnSpPr>
        <p:spPr>
          <a:xfrm flipH="1" flipV="1">
            <a:off x="2630488" y="2879725"/>
            <a:ext cx="1709737" cy="45402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43036" name="TextBox 3076">
            <a:extLst>
              <a:ext uri="{FF2B5EF4-FFF2-40B4-BE49-F238E27FC236}">
                <a16:creationId xmlns:a16="http://schemas.microsoft.com/office/drawing/2014/main" xmlns="" id="{05CE70F4-FDEB-6147-A8E6-CF5BE17C1804}"/>
              </a:ext>
            </a:extLst>
          </p:cNvPr>
          <p:cNvSpPr txBox="1">
            <a:spLocks noChangeArrowheads="1"/>
          </p:cNvSpPr>
          <p:nvPr/>
        </p:nvSpPr>
        <p:spPr bwMode="auto">
          <a:xfrm>
            <a:off x="271463" y="2995613"/>
            <a:ext cx="253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2000">
                <a:solidFill>
                  <a:schemeClr val="tx1"/>
                </a:solidFill>
                <a:latin typeface="Calibri" panose="020F0502020204030204" pitchFamily="34" charset="0"/>
              </a:rPr>
              <a:t>1. View sequence data</a:t>
            </a:r>
          </a:p>
        </p:txBody>
      </p:sp>
      <p:sp>
        <p:nvSpPr>
          <p:cNvPr id="43037" name="TextBox 37">
            <a:extLst>
              <a:ext uri="{FF2B5EF4-FFF2-40B4-BE49-F238E27FC236}">
                <a16:creationId xmlns:a16="http://schemas.microsoft.com/office/drawing/2014/main" xmlns="" id="{05017467-E28C-1645-94B6-8DEDDEFF336E}"/>
              </a:ext>
            </a:extLst>
          </p:cNvPr>
          <p:cNvSpPr txBox="1">
            <a:spLocks noChangeArrowheads="1"/>
          </p:cNvSpPr>
          <p:nvPr/>
        </p:nvSpPr>
        <p:spPr bwMode="auto">
          <a:xfrm>
            <a:off x="6156325" y="3244850"/>
            <a:ext cx="1471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2000">
                <a:solidFill>
                  <a:schemeClr val="tx1"/>
                </a:solidFill>
                <a:latin typeface="Calibri" panose="020F0502020204030204" pitchFamily="34" charset="0"/>
              </a:rPr>
              <a:t>2. Trim ends</a:t>
            </a:r>
          </a:p>
        </p:txBody>
      </p:sp>
      <p:sp>
        <p:nvSpPr>
          <p:cNvPr id="43038" name="TextBox 39">
            <a:extLst>
              <a:ext uri="{FF2B5EF4-FFF2-40B4-BE49-F238E27FC236}">
                <a16:creationId xmlns:a16="http://schemas.microsoft.com/office/drawing/2014/main" xmlns="" id="{F85CA59D-0082-7244-8B17-EBD1F9DBCC23}"/>
              </a:ext>
            </a:extLst>
          </p:cNvPr>
          <p:cNvSpPr txBox="1">
            <a:spLocks noChangeArrowheads="1"/>
          </p:cNvSpPr>
          <p:nvPr/>
        </p:nvSpPr>
        <p:spPr bwMode="auto">
          <a:xfrm>
            <a:off x="5410200" y="6172200"/>
            <a:ext cx="324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2000">
                <a:solidFill>
                  <a:schemeClr val="tx1"/>
                </a:solidFill>
                <a:latin typeface="Calibri" panose="020F0502020204030204" pitchFamily="34" charset="0"/>
              </a:rPr>
              <a:t>3. Pair forward/reverse reads</a:t>
            </a:r>
          </a:p>
        </p:txBody>
      </p:sp>
      <p:sp>
        <p:nvSpPr>
          <p:cNvPr id="43039" name="TextBox 49">
            <a:extLst>
              <a:ext uri="{FF2B5EF4-FFF2-40B4-BE49-F238E27FC236}">
                <a16:creationId xmlns:a16="http://schemas.microsoft.com/office/drawing/2014/main" xmlns="" id="{B364549E-6B9C-624F-9950-7B30B4177182}"/>
              </a:ext>
            </a:extLst>
          </p:cNvPr>
          <p:cNvSpPr txBox="1">
            <a:spLocks noChangeArrowheads="1"/>
          </p:cNvSpPr>
          <p:nvPr/>
        </p:nvSpPr>
        <p:spPr bwMode="auto">
          <a:xfrm>
            <a:off x="373063" y="5889625"/>
            <a:ext cx="352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2000">
                <a:solidFill>
                  <a:schemeClr val="tx1"/>
                </a:solidFill>
                <a:latin typeface="Calibri" panose="020F0502020204030204" pitchFamily="34" charset="0"/>
              </a:rPr>
              <a:t>4. Generate and edit consensus</a:t>
            </a:r>
          </a:p>
        </p:txBody>
      </p:sp>
    </p:spTree>
    <p:extLst>
      <p:ext uri="{BB962C8B-B14F-4D97-AF65-F5344CB8AC3E}">
        <p14:creationId xmlns:p14="http://schemas.microsoft.com/office/powerpoint/2010/main" val="7436986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94CF4B0-636E-D14A-88E9-8A98836EA1D6}"/>
              </a:ext>
            </a:extLst>
          </p:cNvPr>
          <p:cNvSpPr>
            <a:spLocks noChangeArrowheads="1"/>
          </p:cNvSpPr>
          <p:nvPr/>
        </p:nvSpPr>
        <p:spPr bwMode="auto">
          <a:xfrm>
            <a:off x="1216025" y="1041400"/>
            <a:ext cx="6477000" cy="4603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 name="Oval 2">
            <a:extLst>
              <a:ext uri="{FF2B5EF4-FFF2-40B4-BE49-F238E27FC236}">
                <a16:creationId xmlns:a16="http://schemas.microsoft.com/office/drawing/2014/main" xmlns="" id="{15DFB6C7-6002-0341-8D40-7E8EC637B4D8}"/>
              </a:ext>
            </a:extLst>
          </p:cNvPr>
          <p:cNvSpPr>
            <a:spLocks noChangeArrowheads="1"/>
          </p:cNvSpPr>
          <p:nvPr/>
        </p:nvSpPr>
        <p:spPr bwMode="auto">
          <a:xfrm>
            <a:off x="6550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 name="Oval 3">
            <a:extLst>
              <a:ext uri="{FF2B5EF4-FFF2-40B4-BE49-F238E27FC236}">
                <a16:creationId xmlns:a16="http://schemas.microsoft.com/office/drawing/2014/main" xmlns="" id="{E873FE2E-58E1-2646-ABA2-24417E58D355}"/>
              </a:ext>
            </a:extLst>
          </p:cNvPr>
          <p:cNvSpPr>
            <a:spLocks noChangeArrowheads="1"/>
          </p:cNvSpPr>
          <p:nvPr/>
        </p:nvSpPr>
        <p:spPr bwMode="auto">
          <a:xfrm>
            <a:off x="56356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5" name="Oval 4">
            <a:extLst>
              <a:ext uri="{FF2B5EF4-FFF2-40B4-BE49-F238E27FC236}">
                <a16:creationId xmlns:a16="http://schemas.microsoft.com/office/drawing/2014/main" xmlns="" id="{891E38F2-B5A0-F744-92CA-CA34375D2B4E}"/>
              </a:ext>
            </a:extLst>
          </p:cNvPr>
          <p:cNvSpPr>
            <a:spLocks noChangeArrowheads="1"/>
          </p:cNvSpPr>
          <p:nvPr/>
        </p:nvSpPr>
        <p:spPr bwMode="auto">
          <a:xfrm>
            <a:off x="47212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6" name="Oval 5">
            <a:extLst>
              <a:ext uri="{FF2B5EF4-FFF2-40B4-BE49-F238E27FC236}">
                <a16:creationId xmlns:a16="http://schemas.microsoft.com/office/drawing/2014/main" xmlns="" id="{A1B9E045-F1EC-E842-A189-101A6E58A18D}"/>
              </a:ext>
            </a:extLst>
          </p:cNvPr>
          <p:cNvSpPr>
            <a:spLocks noChangeArrowheads="1"/>
          </p:cNvSpPr>
          <p:nvPr/>
        </p:nvSpPr>
        <p:spPr bwMode="auto">
          <a:xfrm>
            <a:off x="38068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7" name="Oval 6">
            <a:extLst>
              <a:ext uri="{FF2B5EF4-FFF2-40B4-BE49-F238E27FC236}">
                <a16:creationId xmlns:a16="http://schemas.microsoft.com/office/drawing/2014/main" xmlns="" id="{4C4C4D36-05AC-5D42-996E-753228AC5AAE}"/>
              </a:ext>
            </a:extLst>
          </p:cNvPr>
          <p:cNvSpPr>
            <a:spLocks noChangeArrowheads="1"/>
          </p:cNvSpPr>
          <p:nvPr/>
        </p:nvSpPr>
        <p:spPr bwMode="auto">
          <a:xfrm>
            <a:off x="28924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8" name="Oval 7">
            <a:extLst>
              <a:ext uri="{FF2B5EF4-FFF2-40B4-BE49-F238E27FC236}">
                <a16:creationId xmlns:a16="http://schemas.microsoft.com/office/drawing/2014/main" xmlns="" id="{64EE516C-AA0F-4A42-BBE1-065EDDB13254}"/>
              </a:ext>
            </a:extLst>
          </p:cNvPr>
          <p:cNvSpPr>
            <a:spLocks noChangeArrowheads="1"/>
          </p:cNvSpPr>
          <p:nvPr/>
        </p:nvSpPr>
        <p:spPr bwMode="auto">
          <a:xfrm>
            <a:off x="1978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4040" name="TextBox 8">
            <a:extLst>
              <a:ext uri="{FF2B5EF4-FFF2-40B4-BE49-F238E27FC236}">
                <a16:creationId xmlns:a16="http://schemas.microsoft.com/office/drawing/2014/main" xmlns="" id="{2E680A0B-F9FA-BF49-981D-96EAD179C3A9}"/>
              </a:ext>
            </a:extLst>
          </p:cNvPr>
          <p:cNvSpPr txBox="1">
            <a:spLocks noChangeArrowheads="1"/>
          </p:cNvSpPr>
          <p:nvPr/>
        </p:nvSpPr>
        <p:spPr bwMode="auto">
          <a:xfrm>
            <a:off x="152400" y="777875"/>
            <a:ext cx="901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Collect </a:t>
            </a:r>
          </a:p>
          <a:p>
            <a:pPr algn="ctr" eaLnBrk="1" hangingPunct="1">
              <a:spcBef>
                <a:spcPct val="0"/>
              </a:spcBef>
              <a:buClrTx/>
              <a:buSzTx/>
              <a:buFontTx/>
              <a:buNone/>
            </a:pPr>
            <a:r>
              <a:rPr lang="en-US" altLang="en-US" sz="1400" b="1">
                <a:solidFill>
                  <a:schemeClr val="tx1"/>
                </a:solidFill>
                <a:latin typeface="Arial" panose="020B0604020202020204" pitchFamily="34" charset="0"/>
              </a:rPr>
              <a:t>samples</a:t>
            </a:r>
          </a:p>
        </p:txBody>
      </p:sp>
      <p:sp>
        <p:nvSpPr>
          <p:cNvPr id="44041" name="TextBox 9">
            <a:extLst>
              <a:ext uri="{FF2B5EF4-FFF2-40B4-BE49-F238E27FC236}">
                <a16:creationId xmlns:a16="http://schemas.microsoft.com/office/drawing/2014/main" xmlns="" id="{01A1130F-E3E5-E54F-B65A-0841D5F80BD9}"/>
              </a:ext>
            </a:extLst>
          </p:cNvPr>
          <p:cNvSpPr txBox="1">
            <a:spLocks noChangeArrowheads="1"/>
          </p:cNvSpPr>
          <p:nvPr/>
        </p:nvSpPr>
        <p:spPr bwMode="auto">
          <a:xfrm rot="-1681542">
            <a:off x="1789113" y="174625"/>
            <a:ext cx="1520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DNA extraction </a:t>
            </a:r>
          </a:p>
          <a:p>
            <a:pPr eaLnBrk="1" hangingPunct="1">
              <a:spcBef>
                <a:spcPct val="0"/>
              </a:spcBef>
              <a:buClrTx/>
              <a:buSzTx/>
              <a:buFontTx/>
              <a:buNone/>
            </a:pPr>
            <a:r>
              <a:rPr lang="en-US" altLang="en-US" sz="1400" b="1">
                <a:solidFill>
                  <a:schemeClr val="tx1"/>
                </a:solidFill>
                <a:latin typeface="Arial" panose="020B0604020202020204" pitchFamily="34" charset="0"/>
              </a:rPr>
              <a:t>and PCR </a:t>
            </a:r>
          </a:p>
        </p:txBody>
      </p:sp>
      <p:sp>
        <p:nvSpPr>
          <p:cNvPr id="44042" name="TextBox 10">
            <a:extLst>
              <a:ext uri="{FF2B5EF4-FFF2-40B4-BE49-F238E27FC236}">
                <a16:creationId xmlns:a16="http://schemas.microsoft.com/office/drawing/2014/main" xmlns="" id="{28E22E4B-FFC6-C243-8F00-03BA41DAC383}"/>
              </a:ext>
            </a:extLst>
          </p:cNvPr>
          <p:cNvSpPr txBox="1">
            <a:spLocks noChangeArrowheads="1"/>
          </p:cNvSpPr>
          <p:nvPr/>
        </p:nvSpPr>
        <p:spPr bwMode="auto">
          <a:xfrm rot="-1603411">
            <a:off x="2843213" y="458788"/>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Sequence</a:t>
            </a:r>
          </a:p>
        </p:txBody>
      </p:sp>
      <p:sp>
        <p:nvSpPr>
          <p:cNvPr id="44043" name="TextBox 11">
            <a:extLst>
              <a:ext uri="{FF2B5EF4-FFF2-40B4-BE49-F238E27FC236}">
                <a16:creationId xmlns:a16="http://schemas.microsoft.com/office/drawing/2014/main" xmlns="" id="{3465078A-4023-EE41-B942-E6B092547D1E}"/>
              </a:ext>
            </a:extLst>
          </p:cNvPr>
          <p:cNvSpPr txBox="1">
            <a:spLocks noChangeArrowheads="1"/>
          </p:cNvSpPr>
          <p:nvPr/>
        </p:nvSpPr>
        <p:spPr bwMode="auto">
          <a:xfrm rot="-1447322">
            <a:off x="3786188" y="295275"/>
            <a:ext cx="1108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Import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44044" name="TextBox 12">
            <a:extLst>
              <a:ext uri="{FF2B5EF4-FFF2-40B4-BE49-F238E27FC236}">
                <a16:creationId xmlns:a16="http://schemas.microsoft.com/office/drawing/2014/main" xmlns="" id="{ABBAD806-93C5-3F48-8A09-79F8B42AF35D}"/>
              </a:ext>
            </a:extLst>
          </p:cNvPr>
          <p:cNvSpPr txBox="1">
            <a:spLocks noChangeArrowheads="1"/>
          </p:cNvSpPr>
          <p:nvPr/>
        </p:nvSpPr>
        <p:spPr bwMode="auto">
          <a:xfrm rot="-1504755">
            <a:off x="4700588" y="301625"/>
            <a:ext cx="1108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Assemble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44045" name="TextBox 13">
            <a:extLst>
              <a:ext uri="{FF2B5EF4-FFF2-40B4-BE49-F238E27FC236}">
                <a16:creationId xmlns:a16="http://schemas.microsoft.com/office/drawing/2014/main" xmlns="" id="{7EC96CD5-61EF-CD4D-9220-21EFAAC03229}"/>
              </a:ext>
            </a:extLst>
          </p:cNvPr>
          <p:cNvSpPr txBox="1">
            <a:spLocks noChangeArrowheads="1"/>
          </p:cNvSpPr>
          <p:nvPr/>
        </p:nvSpPr>
        <p:spPr bwMode="auto">
          <a:xfrm rot="-1362443">
            <a:off x="6634163" y="355600"/>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Analyze</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44046" name="TextBox 14">
            <a:extLst>
              <a:ext uri="{FF2B5EF4-FFF2-40B4-BE49-F238E27FC236}">
                <a16:creationId xmlns:a16="http://schemas.microsoft.com/office/drawing/2014/main" xmlns="" id="{22536E98-6C6E-BF42-AE13-69F433E21453}"/>
              </a:ext>
            </a:extLst>
          </p:cNvPr>
          <p:cNvSpPr txBox="1">
            <a:spLocks noChangeArrowheads="1"/>
          </p:cNvSpPr>
          <p:nvPr/>
        </p:nvSpPr>
        <p:spPr bwMode="auto">
          <a:xfrm>
            <a:off x="7683500" y="777875"/>
            <a:ext cx="1157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Export</a:t>
            </a:r>
          </a:p>
          <a:p>
            <a:pPr algn="ct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16" name="Rectangle 15">
            <a:extLst>
              <a:ext uri="{FF2B5EF4-FFF2-40B4-BE49-F238E27FC236}">
                <a16:creationId xmlns:a16="http://schemas.microsoft.com/office/drawing/2014/main" xmlns="" id="{70DC85C5-B3F6-2140-98E2-EDC3D6576104}"/>
              </a:ext>
            </a:extLst>
          </p:cNvPr>
          <p:cNvSpPr>
            <a:spLocks noChangeArrowheads="1"/>
          </p:cNvSpPr>
          <p:nvPr/>
        </p:nvSpPr>
        <p:spPr bwMode="auto">
          <a:xfrm>
            <a:off x="1068388"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7" name="Rectangle 16">
            <a:extLst>
              <a:ext uri="{FF2B5EF4-FFF2-40B4-BE49-F238E27FC236}">
                <a16:creationId xmlns:a16="http://schemas.microsoft.com/office/drawing/2014/main" xmlns="" id="{54C881BF-8AD9-A742-BFA2-4B5690303732}"/>
              </a:ext>
            </a:extLst>
          </p:cNvPr>
          <p:cNvSpPr>
            <a:spLocks noChangeArrowheads="1"/>
          </p:cNvSpPr>
          <p:nvPr/>
        </p:nvSpPr>
        <p:spPr bwMode="auto">
          <a:xfrm>
            <a:off x="7454900"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8" name="Rectangle 17">
            <a:extLst>
              <a:ext uri="{FF2B5EF4-FFF2-40B4-BE49-F238E27FC236}">
                <a16:creationId xmlns:a16="http://schemas.microsoft.com/office/drawing/2014/main" xmlns="" id="{8601122F-A0EF-EA42-8F55-DA17876D80F5}"/>
              </a:ext>
            </a:extLst>
          </p:cNvPr>
          <p:cNvSpPr/>
          <p:nvPr/>
        </p:nvSpPr>
        <p:spPr>
          <a:xfrm>
            <a:off x="5572125" y="906463"/>
            <a:ext cx="447675" cy="38893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solidFill>
                <a:srgbClr val="000000"/>
              </a:solidFill>
              <a:latin typeface="Calibri" charset="0"/>
            </a:endParaRPr>
          </a:p>
        </p:txBody>
      </p:sp>
      <p:sp>
        <p:nvSpPr>
          <p:cNvPr id="44050" name="TextBox 18">
            <a:extLst>
              <a:ext uri="{FF2B5EF4-FFF2-40B4-BE49-F238E27FC236}">
                <a16:creationId xmlns:a16="http://schemas.microsoft.com/office/drawing/2014/main" xmlns="" id="{67DD59FE-5923-C244-992E-ED90C3A037C0}"/>
              </a:ext>
            </a:extLst>
          </p:cNvPr>
          <p:cNvSpPr txBox="1">
            <a:spLocks noChangeArrowheads="1"/>
          </p:cNvSpPr>
          <p:nvPr/>
        </p:nvSpPr>
        <p:spPr bwMode="auto">
          <a:xfrm rot="-1517891">
            <a:off x="5618163" y="279400"/>
            <a:ext cx="142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Add additional</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pic>
        <p:nvPicPr>
          <p:cNvPr id="44051" name="Picture 2">
            <a:extLst>
              <a:ext uri="{FF2B5EF4-FFF2-40B4-BE49-F238E27FC236}">
                <a16:creationId xmlns:a16="http://schemas.microsoft.com/office/drawing/2014/main" xmlns="" id="{43755390-8A65-0943-9EDD-FBC337C34A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60888" y="1481138"/>
            <a:ext cx="14573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2" name="Picture 3">
            <a:extLst>
              <a:ext uri="{FF2B5EF4-FFF2-40B4-BE49-F238E27FC236}">
                <a16:creationId xmlns:a16="http://schemas.microsoft.com/office/drawing/2014/main" xmlns="" id="{0A7A9BF6-B55B-D543-8DE8-3C45029CF4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738" y="2286000"/>
            <a:ext cx="41576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3" name="Picture 4">
            <a:extLst>
              <a:ext uri="{FF2B5EF4-FFF2-40B4-BE49-F238E27FC236}">
                <a16:creationId xmlns:a16="http://schemas.microsoft.com/office/drawing/2014/main" xmlns="" id="{28B5542C-5B48-4142-B20F-1E98E67C6DD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000" y="1731963"/>
            <a:ext cx="232251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5">
            <a:extLst>
              <a:ext uri="{FF2B5EF4-FFF2-40B4-BE49-F238E27FC236}">
                <a16:creationId xmlns:a16="http://schemas.microsoft.com/office/drawing/2014/main" xmlns="" id="{DA9B07B1-BEFF-9F46-A5EB-658EE93ECA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34013" y="4068763"/>
            <a:ext cx="34432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a:extLst>
              <a:ext uri="{FF2B5EF4-FFF2-40B4-BE49-F238E27FC236}">
                <a16:creationId xmlns:a16="http://schemas.microsoft.com/office/drawing/2014/main" xmlns="" id="{589FAD6E-B8FD-BB43-9305-D657B2742F09}"/>
              </a:ext>
            </a:extLst>
          </p:cNvPr>
          <p:cNvCxnSpPr/>
          <p:nvPr/>
        </p:nvCxnSpPr>
        <p:spPr>
          <a:xfrm flipH="1" flipV="1">
            <a:off x="4294188" y="2879725"/>
            <a:ext cx="496887" cy="1524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D49FC4AA-D36D-F246-8983-A58BA81EBFB9}"/>
              </a:ext>
            </a:extLst>
          </p:cNvPr>
          <p:cNvCxnSpPr/>
          <p:nvPr/>
        </p:nvCxnSpPr>
        <p:spPr>
          <a:xfrm flipV="1">
            <a:off x="5857875" y="3032125"/>
            <a:ext cx="684213" cy="47307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40488386-9325-9C45-B071-995A5BF573F0}"/>
              </a:ext>
            </a:extLst>
          </p:cNvPr>
          <p:cNvCxnSpPr/>
          <p:nvPr/>
        </p:nvCxnSpPr>
        <p:spPr>
          <a:xfrm>
            <a:off x="5857875" y="3886200"/>
            <a:ext cx="492125" cy="182563"/>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95B41164-3DFD-4E43-BDEA-565D9556DB20}"/>
              </a:ext>
            </a:extLst>
          </p:cNvPr>
          <p:cNvSpPr txBox="1"/>
          <p:nvPr/>
        </p:nvSpPr>
        <p:spPr>
          <a:xfrm>
            <a:off x="115888" y="4851400"/>
            <a:ext cx="4749800" cy="708025"/>
          </a:xfrm>
          <a:prstGeom prst="rect">
            <a:avLst/>
          </a:prstGeom>
          <a:noFill/>
        </p:spPr>
        <p:txBody>
          <a:bodyPr wrap="none">
            <a:spAutoFit/>
          </a:bodyPr>
          <a:lstStyle/>
          <a:p>
            <a:pPr marL="342900" indent="-342900" algn="ctr" eaLnBrk="1" fontAlgn="auto" hangingPunct="1">
              <a:spcBef>
                <a:spcPts val="0"/>
              </a:spcBef>
              <a:spcAft>
                <a:spcPts val="0"/>
              </a:spcAft>
              <a:buFontTx/>
              <a:buAutoNum type="arabicPeriod"/>
              <a:defRPr/>
            </a:pPr>
            <a:r>
              <a:rPr lang="en-US" sz="2000" dirty="0">
                <a:latin typeface="Calibri"/>
                <a:ea typeface="+mn-ea"/>
                <a:cs typeface="Calibri"/>
              </a:rPr>
              <a:t>Search GenBank for matches with BLAST</a:t>
            </a:r>
          </a:p>
          <a:p>
            <a:pPr algn="ctr" eaLnBrk="1" fontAlgn="auto" hangingPunct="1">
              <a:spcBef>
                <a:spcPts val="0"/>
              </a:spcBef>
              <a:spcAft>
                <a:spcPts val="0"/>
              </a:spcAft>
              <a:defRPr/>
            </a:pPr>
            <a:r>
              <a:rPr lang="en-US" sz="2000" dirty="0">
                <a:latin typeface="Calibri"/>
                <a:ea typeface="+mn-ea"/>
                <a:cs typeface="Calibri"/>
              </a:rPr>
              <a:t>      (enhanced with photos and links)</a:t>
            </a:r>
          </a:p>
        </p:txBody>
      </p:sp>
      <p:sp>
        <p:nvSpPr>
          <p:cNvPr id="44059" name="TextBox 35">
            <a:extLst>
              <a:ext uri="{FF2B5EF4-FFF2-40B4-BE49-F238E27FC236}">
                <a16:creationId xmlns:a16="http://schemas.microsoft.com/office/drawing/2014/main" xmlns="" id="{6DCF6316-0C45-AA4E-91AE-10E1B06278A1}"/>
              </a:ext>
            </a:extLst>
          </p:cNvPr>
          <p:cNvSpPr txBox="1">
            <a:spLocks noChangeArrowheads="1"/>
          </p:cNvSpPr>
          <p:nvPr/>
        </p:nvSpPr>
        <p:spPr bwMode="auto">
          <a:xfrm>
            <a:off x="5181600" y="6096000"/>
            <a:ext cx="350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000">
                <a:solidFill>
                  <a:schemeClr val="tx1"/>
                </a:solidFill>
                <a:latin typeface="Calibri" panose="020F0502020204030204" pitchFamily="34" charset="0"/>
              </a:rPr>
              <a:t>3. Add reference sequence data</a:t>
            </a:r>
          </a:p>
        </p:txBody>
      </p:sp>
      <p:sp>
        <p:nvSpPr>
          <p:cNvPr id="44060" name="TextBox 36">
            <a:extLst>
              <a:ext uri="{FF2B5EF4-FFF2-40B4-BE49-F238E27FC236}">
                <a16:creationId xmlns:a16="http://schemas.microsoft.com/office/drawing/2014/main" xmlns="" id="{B737D76D-E285-3F4E-9EAB-D45902A1CA77}"/>
              </a:ext>
            </a:extLst>
          </p:cNvPr>
          <p:cNvSpPr txBox="1">
            <a:spLocks noChangeArrowheads="1"/>
          </p:cNvSpPr>
          <p:nvPr/>
        </p:nvSpPr>
        <p:spPr bwMode="auto">
          <a:xfrm>
            <a:off x="6234113" y="3332163"/>
            <a:ext cx="2312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000">
                <a:solidFill>
                  <a:schemeClr val="tx1"/>
                </a:solidFill>
                <a:latin typeface="Calibri" panose="020F0502020204030204" pitchFamily="34" charset="0"/>
              </a:rPr>
              <a:t>2. Import additional</a:t>
            </a:r>
          </a:p>
          <a:p>
            <a:pPr algn="ctr" eaLnBrk="1" hangingPunct="1">
              <a:spcBef>
                <a:spcPct val="0"/>
              </a:spcBef>
              <a:buClrTx/>
              <a:buSzTx/>
              <a:buFontTx/>
              <a:buNone/>
            </a:pPr>
            <a:r>
              <a:rPr lang="en-US" altLang="en-US" sz="2000">
                <a:solidFill>
                  <a:schemeClr val="tx1"/>
                </a:solidFill>
                <a:latin typeface="Calibri" panose="020F0502020204030204" pitchFamily="34" charset="0"/>
              </a:rPr>
              <a:t> sequences</a:t>
            </a:r>
          </a:p>
        </p:txBody>
      </p:sp>
    </p:spTree>
    <p:extLst>
      <p:ext uri="{BB962C8B-B14F-4D97-AF65-F5344CB8AC3E}">
        <p14:creationId xmlns:p14="http://schemas.microsoft.com/office/powerpoint/2010/main" val="33152527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D34660A-1E01-8240-8A24-5038B46ED511}"/>
              </a:ext>
            </a:extLst>
          </p:cNvPr>
          <p:cNvSpPr>
            <a:spLocks noChangeArrowheads="1"/>
          </p:cNvSpPr>
          <p:nvPr/>
        </p:nvSpPr>
        <p:spPr bwMode="auto">
          <a:xfrm>
            <a:off x="1216025" y="1041400"/>
            <a:ext cx="6477000" cy="4603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 name="Oval 2">
            <a:extLst>
              <a:ext uri="{FF2B5EF4-FFF2-40B4-BE49-F238E27FC236}">
                <a16:creationId xmlns:a16="http://schemas.microsoft.com/office/drawing/2014/main" xmlns="" id="{5A740AF7-0A74-F04C-8A3B-31A54F10EA25}"/>
              </a:ext>
            </a:extLst>
          </p:cNvPr>
          <p:cNvSpPr>
            <a:spLocks noChangeArrowheads="1"/>
          </p:cNvSpPr>
          <p:nvPr/>
        </p:nvSpPr>
        <p:spPr bwMode="auto">
          <a:xfrm>
            <a:off x="6550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 name="Oval 3">
            <a:extLst>
              <a:ext uri="{FF2B5EF4-FFF2-40B4-BE49-F238E27FC236}">
                <a16:creationId xmlns:a16="http://schemas.microsoft.com/office/drawing/2014/main" xmlns="" id="{230A6C7E-C22C-5345-9C50-CDB159194C56}"/>
              </a:ext>
            </a:extLst>
          </p:cNvPr>
          <p:cNvSpPr>
            <a:spLocks noChangeArrowheads="1"/>
          </p:cNvSpPr>
          <p:nvPr/>
        </p:nvSpPr>
        <p:spPr bwMode="auto">
          <a:xfrm>
            <a:off x="56356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5" name="Oval 4">
            <a:extLst>
              <a:ext uri="{FF2B5EF4-FFF2-40B4-BE49-F238E27FC236}">
                <a16:creationId xmlns:a16="http://schemas.microsoft.com/office/drawing/2014/main" xmlns="" id="{EC9DEBB9-1218-DC4E-809E-B0F45ED5E72B}"/>
              </a:ext>
            </a:extLst>
          </p:cNvPr>
          <p:cNvSpPr>
            <a:spLocks noChangeArrowheads="1"/>
          </p:cNvSpPr>
          <p:nvPr/>
        </p:nvSpPr>
        <p:spPr bwMode="auto">
          <a:xfrm>
            <a:off x="47212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6" name="Oval 5">
            <a:extLst>
              <a:ext uri="{FF2B5EF4-FFF2-40B4-BE49-F238E27FC236}">
                <a16:creationId xmlns:a16="http://schemas.microsoft.com/office/drawing/2014/main" xmlns="" id="{E6EC2C20-FDCD-DE4D-AD1A-FE8B6F12BCEF}"/>
              </a:ext>
            </a:extLst>
          </p:cNvPr>
          <p:cNvSpPr>
            <a:spLocks noChangeArrowheads="1"/>
          </p:cNvSpPr>
          <p:nvPr/>
        </p:nvSpPr>
        <p:spPr bwMode="auto">
          <a:xfrm>
            <a:off x="38068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7" name="Oval 6">
            <a:extLst>
              <a:ext uri="{FF2B5EF4-FFF2-40B4-BE49-F238E27FC236}">
                <a16:creationId xmlns:a16="http://schemas.microsoft.com/office/drawing/2014/main" xmlns="" id="{6D3B3B7F-3706-DA4C-A1EC-F2F0B5703603}"/>
              </a:ext>
            </a:extLst>
          </p:cNvPr>
          <p:cNvSpPr>
            <a:spLocks noChangeArrowheads="1"/>
          </p:cNvSpPr>
          <p:nvPr/>
        </p:nvSpPr>
        <p:spPr bwMode="auto">
          <a:xfrm>
            <a:off x="28924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8" name="Oval 7">
            <a:extLst>
              <a:ext uri="{FF2B5EF4-FFF2-40B4-BE49-F238E27FC236}">
                <a16:creationId xmlns:a16="http://schemas.microsoft.com/office/drawing/2014/main" xmlns="" id="{BD242450-0531-DF4F-9BF8-F16A1290F23A}"/>
              </a:ext>
            </a:extLst>
          </p:cNvPr>
          <p:cNvSpPr>
            <a:spLocks noChangeArrowheads="1"/>
          </p:cNvSpPr>
          <p:nvPr/>
        </p:nvSpPr>
        <p:spPr bwMode="auto">
          <a:xfrm>
            <a:off x="1978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5064" name="TextBox 8">
            <a:extLst>
              <a:ext uri="{FF2B5EF4-FFF2-40B4-BE49-F238E27FC236}">
                <a16:creationId xmlns:a16="http://schemas.microsoft.com/office/drawing/2014/main" xmlns="" id="{427F076B-F90D-E949-966C-6FD98978FEBD}"/>
              </a:ext>
            </a:extLst>
          </p:cNvPr>
          <p:cNvSpPr txBox="1">
            <a:spLocks noChangeArrowheads="1"/>
          </p:cNvSpPr>
          <p:nvPr/>
        </p:nvSpPr>
        <p:spPr bwMode="auto">
          <a:xfrm>
            <a:off x="152400" y="777875"/>
            <a:ext cx="901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Collect </a:t>
            </a:r>
          </a:p>
          <a:p>
            <a:pPr algn="ctr" eaLnBrk="1" hangingPunct="1">
              <a:spcBef>
                <a:spcPct val="0"/>
              </a:spcBef>
              <a:buClrTx/>
              <a:buSzTx/>
              <a:buFontTx/>
              <a:buNone/>
            </a:pPr>
            <a:r>
              <a:rPr lang="en-US" altLang="en-US" sz="1400" b="1">
                <a:solidFill>
                  <a:schemeClr val="tx1"/>
                </a:solidFill>
                <a:latin typeface="Arial" panose="020B0604020202020204" pitchFamily="34" charset="0"/>
              </a:rPr>
              <a:t>samples</a:t>
            </a:r>
          </a:p>
        </p:txBody>
      </p:sp>
      <p:sp>
        <p:nvSpPr>
          <p:cNvPr id="45065" name="TextBox 9">
            <a:extLst>
              <a:ext uri="{FF2B5EF4-FFF2-40B4-BE49-F238E27FC236}">
                <a16:creationId xmlns:a16="http://schemas.microsoft.com/office/drawing/2014/main" xmlns="" id="{07111BC2-E835-E947-867C-B96C138B8946}"/>
              </a:ext>
            </a:extLst>
          </p:cNvPr>
          <p:cNvSpPr txBox="1">
            <a:spLocks noChangeArrowheads="1"/>
          </p:cNvSpPr>
          <p:nvPr/>
        </p:nvSpPr>
        <p:spPr bwMode="auto">
          <a:xfrm rot="-1681542">
            <a:off x="1789113" y="174625"/>
            <a:ext cx="1520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DNA extraction </a:t>
            </a:r>
          </a:p>
          <a:p>
            <a:pPr eaLnBrk="1" hangingPunct="1">
              <a:spcBef>
                <a:spcPct val="0"/>
              </a:spcBef>
              <a:buClrTx/>
              <a:buSzTx/>
              <a:buFontTx/>
              <a:buNone/>
            </a:pPr>
            <a:r>
              <a:rPr lang="en-US" altLang="en-US" sz="1400" b="1">
                <a:solidFill>
                  <a:schemeClr val="tx1"/>
                </a:solidFill>
                <a:latin typeface="Arial" panose="020B0604020202020204" pitchFamily="34" charset="0"/>
              </a:rPr>
              <a:t>and PCR </a:t>
            </a:r>
          </a:p>
        </p:txBody>
      </p:sp>
      <p:sp>
        <p:nvSpPr>
          <p:cNvPr id="45066" name="TextBox 10">
            <a:extLst>
              <a:ext uri="{FF2B5EF4-FFF2-40B4-BE49-F238E27FC236}">
                <a16:creationId xmlns:a16="http://schemas.microsoft.com/office/drawing/2014/main" xmlns="" id="{CE131714-8D36-9747-B4DB-1CDEE6A9996D}"/>
              </a:ext>
            </a:extLst>
          </p:cNvPr>
          <p:cNvSpPr txBox="1">
            <a:spLocks noChangeArrowheads="1"/>
          </p:cNvSpPr>
          <p:nvPr/>
        </p:nvSpPr>
        <p:spPr bwMode="auto">
          <a:xfrm rot="-1603411">
            <a:off x="2843213" y="458788"/>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Sequence</a:t>
            </a:r>
          </a:p>
        </p:txBody>
      </p:sp>
      <p:sp>
        <p:nvSpPr>
          <p:cNvPr id="45067" name="TextBox 11">
            <a:extLst>
              <a:ext uri="{FF2B5EF4-FFF2-40B4-BE49-F238E27FC236}">
                <a16:creationId xmlns:a16="http://schemas.microsoft.com/office/drawing/2014/main" xmlns="" id="{DE51654D-E92E-5844-B8A3-2950D2FFE30A}"/>
              </a:ext>
            </a:extLst>
          </p:cNvPr>
          <p:cNvSpPr txBox="1">
            <a:spLocks noChangeArrowheads="1"/>
          </p:cNvSpPr>
          <p:nvPr/>
        </p:nvSpPr>
        <p:spPr bwMode="auto">
          <a:xfrm rot="-1447322">
            <a:off x="3786188" y="295275"/>
            <a:ext cx="1108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Import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45068" name="TextBox 12">
            <a:extLst>
              <a:ext uri="{FF2B5EF4-FFF2-40B4-BE49-F238E27FC236}">
                <a16:creationId xmlns:a16="http://schemas.microsoft.com/office/drawing/2014/main" xmlns="" id="{E1B3EF8E-5227-D34B-AD3D-1E6D6211B139}"/>
              </a:ext>
            </a:extLst>
          </p:cNvPr>
          <p:cNvSpPr txBox="1">
            <a:spLocks noChangeArrowheads="1"/>
          </p:cNvSpPr>
          <p:nvPr/>
        </p:nvSpPr>
        <p:spPr bwMode="auto">
          <a:xfrm rot="-1504755">
            <a:off x="4700588" y="301625"/>
            <a:ext cx="1108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Assemble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45069" name="TextBox 13">
            <a:extLst>
              <a:ext uri="{FF2B5EF4-FFF2-40B4-BE49-F238E27FC236}">
                <a16:creationId xmlns:a16="http://schemas.microsoft.com/office/drawing/2014/main" xmlns="" id="{CDFF819B-919D-EB48-A4EB-33730668534D}"/>
              </a:ext>
            </a:extLst>
          </p:cNvPr>
          <p:cNvSpPr txBox="1">
            <a:spLocks noChangeArrowheads="1"/>
          </p:cNvSpPr>
          <p:nvPr/>
        </p:nvSpPr>
        <p:spPr bwMode="auto">
          <a:xfrm rot="-1362443">
            <a:off x="6634163" y="355600"/>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Analyze</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45070" name="TextBox 14">
            <a:extLst>
              <a:ext uri="{FF2B5EF4-FFF2-40B4-BE49-F238E27FC236}">
                <a16:creationId xmlns:a16="http://schemas.microsoft.com/office/drawing/2014/main" xmlns="" id="{9800BD0B-85F7-7841-81F5-AD38B3A12E22}"/>
              </a:ext>
            </a:extLst>
          </p:cNvPr>
          <p:cNvSpPr txBox="1">
            <a:spLocks noChangeArrowheads="1"/>
          </p:cNvSpPr>
          <p:nvPr/>
        </p:nvSpPr>
        <p:spPr bwMode="auto">
          <a:xfrm>
            <a:off x="7683500" y="777875"/>
            <a:ext cx="1157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Export</a:t>
            </a:r>
          </a:p>
          <a:p>
            <a:pPr algn="ct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16" name="Rectangle 15">
            <a:extLst>
              <a:ext uri="{FF2B5EF4-FFF2-40B4-BE49-F238E27FC236}">
                <a16:creationId xmlns:a16="http://schemas.microsoft.com/office/drawing/2014/main" xmlns="" id="{EA2A5B76-3139-3442-B15E-3C9487976B26}"/>
              </a:ext>
            </a:extLst>
          </p:cNvPr>
          <p:cNvSpPr>
            <a:spLocks noChangeArrowheads="1"/>
          </p:cNvSpPr>
          <p:nvPr/>
        </p:nvSpPr>
        <p:spPr bwMode="auto">
          <a:xfrm>
            <a:off x="1068388"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7" name="Rectangle 16">
            <a:extLst>
              <a:ext uri="{FF2B5EF4-FFF2-40B4-BE49-F238E27FC236}">
                <a16:creationId xmlns:a16="http://schemas.microsoft.com/office/drawing/2014/main" xmlns="" id="{5594E3A8-5E31-6340-AD36-047CA9A374FC}"/>
              </a:ext>
            </a:extLst>
          </p:cNvPr>
          <p:cNvSpPr>
            <a:spLocks noChangeArrowheads="1"/>
          </p:cNvSpPr>
          <p:nvPr/>
        </p:nvSpPr>
        <p:spPr bwMode="auto">
          <a:xfrm>
            <a:off x="7454900"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8" name="Rectangle 17">
            <a:extLst>
              <a:ext uri="{FF2B5EF4-FFF2-40B4-BE49-F238E27FC236}">
                <a16:creationId xmlns:a16="http://schemas.microsoft.com/office/drawing/2014/main" xmlns="" id="{1893AF1F-A562-8343-B814-A3ED0C8F97F7}"/>
              </a:ext>
            </a:extLst>
          </p:cNvPr>
          <p:cNvSpPr/>
          <p:nvPr/>
        </p:nvSpPr>
        <p:spPr>
          <a:xfrm>
            <a:off x="6486525" y="906463"/>
            <a:ext cx="447675" cy="38893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solidFill>
                <a:srgbClr val="000000"/>
              </a:solidFill>
              <a:latin typeface="Calibri" charset="0"/>
            </a:endParaRPr>
          </a:p>
        </p:txBody>
      </p:sp>
      <p:sp>
        <p:nvSpPr>
          <p:cNvPr id="45074" name="TextBox 18">
            <a:extLst>
              <a:ext uri="{FF2B5EF4-FFF2-40B4-BE49-F238E27FC236}">
                <a16:creationId xmlns:a16="http://schemas.microsoft.com/office/drawing/2014/main" xmlns="" id="{2817B888-12BC-FF4E-82AE-DF0148C219A1}"/>
              </a:ext>
            </a:extLst>
          </p:cNvPr>
          <p:cNvSpPr txBox="1">
            <a:spLocks noChangeArrowheads="1"/>
          </p:cNvSpPr>
          <p:nvPr/>
        </p:nvSpPr>
        <p:spPr bwMode="auto">
          <a:xfrm rot="-1517891">
            <a:off x="5618163" y="279400"/>
            <a:ext cx="142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Add additional</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pic>
        <p:nvPicPr>
          <p:cNvPr id="45075" name="Picture 2">
            <a:extLst>
              <a:ext uri="{FF2B5EF4-FFF2-40B4-BE49-F238E27FC236}">
                <a16:creationId xmlns:a16="http://schemas.microsoft.com/office/drawing/2014/main" xmlns="" id="{A2CC0F02-0930-D04E-9536-77ED2A800E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65538" y="1524000"/>
            <a:ext cx="159226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6" name="Picture 3">
            <a:extLst>
              <a:ext uri="{FF2B5EF4-FFF2-40B4-BE49-F238E27FC236}">
                <a16:creationId xmlns:a16="http://schemas.microsoft.com/office/drawing/2014/main" xmlns="" id="{98D883E9-941B-E14C-A917-B5B20707E4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038" y="1435100"/>
            <a:ext cx="3222625"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7" name="Picture 4">
            <a:extLst>
              <a:ext uri="{FF2B5EF4-FFF2-40B4-BE49-F238E27FC236}">
                <a16:creationId xmlns:a16="http://schemas.microsoft.com/office/drawing/2014/main" xmlns="" id="{9AE299F9-498C-004D-BC32-798B89D37C9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76863" y="1441450"/>
            <a:ext cx="34194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8" name="Picture 5">
            <a:extLst>
              <a:ext uri="{FF2B5EF4-FFF2-40B4-BE49-F238E27FC236}">
                <a16:creationId xmlns:a16="http://schemas.microsoft.com/office/drawing/2014/main" xmlns="" id="{0C520944-98BA-F94D-98E9-E8F1D25BBC4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3802" y="3986945"/>
            <a:ext cx="3986213"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9" name="Picture 6">
            <a:extLst>
              <a:ext uri="{FF2B5EF4-FFF2-40B4-BE49-F238E27FC236}">
                <a16:creationId xmlns:a16="http://schemas.microsoft.com/office/drawing/2014/main" xmlns="" id="{C5549E09-4984-0A4F-B880-21CECF8CA86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52608" y="4099202"/>
            <a:ext cx="3538749" cy="1958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Arrow Connector 24">
            <a:extLst>
              <a:ext uri="{FF2B5EF4-FFF2-40B4-BE49-F238E27FC236}">
                <a16:creationId xmlns:a16="http://schemas.microsoft.com/office/drawing/2014/main" xmlns="" id="{AAA9FC20-90F3-B346-8F70-718BF7A1A85E}"/>
              </a:ext>
            </a:extLst>
          </p:cNvPr>
          <p:cNvCxnSpPr/>
          <p:nvPr/>
        </p:nvCxnSpPr>
        <p:spPr>
          <a:xfrm flipH="1">
            <a:off x="3197225" y="2727325"/>
            <a:ext cx="530225"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3EF12B55-CF9E-4442-A6F4-025EAC4D6180}"/>
              </a:ext>
            </a:extLst>
          </p:cNvPr>
          <p:cNvCxnSpPr/>
          <p:nvPr/>
        </p:nvCxnSpPr>
        <p:spPr>
          <a:xfrm flipV="1">
            <a:off x="4873625" y="2933700"/>
            <a:ext cx="503238" cy="74613"/>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46AA8EC2-EB93-614E-9FA2-A567C4DF2FCC}"/>
              </a:ext>
            </a:extLst>
          </p:cNvPr>
          <p:cNvCxnSpPr>
            <a:cxnSpLocks/>
          </p:cNvCxnSpPr>
          <p:nvPr/>
        </p:nvCxnSpPr>
        <p:spPr>
          <a:xfrm>
            <a:off x="5153025" y="3833813"/>
            <a:ext cx="1091512" cy="164489"/>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0612FF47-F429-7E46-B292-C7D6FB486389}"/>
              </a:ext>
            </a:extLst>
          </p:cNvPr>
          <p:cNvCxnSpPr>
            <a:cxnSpLocks/>
          </p:cNvCxnSpPr>
          <p:nvPr/>
        </p:nvCxnSpPr>
        <p:spPr>
          <a:xfrm flipH="1">
            <a:off x="2276476" y="3559175"/>
            <a:ext cx="1450974" cy="34448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45084" name="TextBox 45">
            <a:extLst>
              <a:ext uri="{FF2B5EF4-FFF2-40B4-BE49-F238E27FC236}">
                <a16:creationId xmlns:a16="http://schemas.microsoft.com/office/drawing/2014/main" xmlns="" id="{499C349A-2E84-F84A-9907-2BC59326C3A3}"/>
              </a:ext>
            </a:extLst>
          </p:cNvPr>
          <p:cNvSpPr txBox="1">
            <a:spLocks noChangeArrowheads="1"/>
          </p:cNvSpPr>
          <p:nvPr/>
        </p:nvSpPr>
        <p:spPr bwMode="auto">
          <a:xfrm>
            <a:off x="76200" y="3335338"/>
            <a:ext cx="3043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AutoNum type="arabicPeriod"/>
            </a:pPr>
            <a:r>
              <a:rPr lang="en-US" altLang="en-US" sz="2000">
                <a:solidFill>
                  <a:schemeClr val="tx1"/>
                </a:solidFill>
                <a:latin typeface="Calibri" panose="020F0502020204030204" pitchFamily="34" charset="0"/>
              </a:rPr>
              <a:t>Select data to build tree</a:t>
            </a:r>
          </a:p>
        </p:txBody>
      </p:sp>
      <p:sp>
        <p:nvSpPr>
          <p:cNvPr id="45085" name="TextBox 46">
            <a:extLst>
              <a:ext uri="{FF2B5EF4-FFF2-40B4-BE49-F238E27FC236}">
                <a16:creationId xmlns:a16="http://schemas.microsoft.com/office/drawing/2014/main" xmlns="" id="{DE7FDE8B-A70C-6340-B360-37224999CFA7}"/>
              </a:ext>
            </a:extLst>
          </p:cNvPr>
          <p:cNvSpPr txBox="1">
            <a:spLocks noChangeArrowheads="1"/>
          </p:cNvSpPr>
          <p:nvPr/>
        </p:nvSpPr>
        <p:spPr bwMode="auto">
          <a:xfrm>
            <a:off x="5568950" y="3276600"/>
            <a:ext cx="3289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000">
                <a:solidFill>
                  <a:schemeClr val="tx1"/>
                </a:solidFill>
                <a:latin typeface="Calibri" panose="020F0502020204030204" pitchFamily="34" charset="0"/>
              </a:rPr>
              <a:t>2. Create sequence alignment</a:t>
            </a:r>
          </a:p>
        </p:txBody>
      </p:sp>
      <p:sp>
        <p:nvSpPr>
          <p:cNvPr id="45086" name="TextBox 47">
            <a:extLst>
              <a:ext uri="{FF2B5EF4-FFF2-40B4-BE49-F238E27FC236}">
                <a16:creationId xmlns:a16="http://schemas.microsoft.com/office/drawing/2014/main" xmlns="" id="{A69CBA41-1AC2-8040-8FB2-47C5DA677D7E}"/>
              </a:ext>
            </a:extLst>
          </p:cNvPr>
          <p:cNvSpPr txBox="1">
            <a:spLocks noChangeArrowheads="1"/>
          </p:cNvSpPr>
          <p:nvPr/>
        </p:nvSpPr>
        <p:spPr bwMode="auto">
          <a:xfrm>
            <a:off x="4094040" y="6200564"/>
            <a:ext cx="40851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000" dirty="0">
                <a:solidFill>
                  <a:schemeClr val="tx1"/>
                </a:solidFill>
                <a:latin typeface="Calibri" panose="020F0502020204030204" pitchFamily="34" charset="0"/>
              </a:rPr>
              <a:t>3. Build a neighboring joining or </a:t>
            </a:r>
          </a:p>
          <a:p>
            <a:pPr algn="ctr" eaLnBrk="1" hangingPunct="1">
              <a:spcBef>
                <a:spcPct val="0"/>
              </a:spcBef>
              <a:buClrTx/>
              <a:buSzTx/>
              <a:buFontTx/>
              <a:buNone/>
            </a:pPr>
            <a:r>
              <a:rPr lang="en-US" altLang="en-US" sz="2000" dirty="0">
                <a:solidFill>
                  <a:schemeClr val="tx1"/>
                </a:solidFill>
                <a:latin typeface="Calibri" panose="020F0502020204030204" pitchFamily="34" charset="0"/>
              </a:rPr>
              <a:t>maximum likelihood tree with PHYLIP</a:t>
            </a:r>
          </a:p>
        </p:txBody>
      </p:sp>
    </p:spTree>
    <p:extLst>
      <p:ext uri="{BB962C8B-B14F-4D97-AF65-F5344CB8AC3E}">
        <p14:creationId xmlns:p14="http://schemas.microsoft.com/office/powerpoint/2010/main" val="1529864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D2A6417-7298-4445-AB8E-81EDDA44A7AB}"/>
              </a:ext>
            </a:extLst>
          </p:cNvPr>
          <p:cNvSpPr>
            <a:spLocks noChangeArrowheads="1"/>
          </p:cNvSpPr>
          <p:nvPr/>
        </p:nvSpPr>
        <p:spPr bwMode="auto">
          <a:xfrm>
            <a:off x="1216025" y="1041400"/>
            <a:ext cx="6477000" cy="46038"/>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3" name="Oval 2">
            <a:extLst>
              <a:ext uri="{FF2B5EF4-FFF2-40B4-BE49-F238E27FC236}">
                <a16:creationId xmlns:a16="http://schemas.microsoft.com/office/drawing/2014/main" xmlns="" id="{3F39DDC4-FDF6-134D-932C-46C32D6E4200}"/>
              </a:ext>
            </a:extLst>
          </p:cNvPr>
          <p:cNvSpPr>
            <a:spLocks noChangeArrowheads="1"/>
          </p:cNvSpPr>
          <p:nvPr/>
        </p:nvSpPr>
        <p:spPr bwMode="auto">
          <a:xfrm>
            <a:off x="6550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 name="Oval 3">
            <a:extLst>
              <a:ext uri="{FF2B5EF4-FFF2-40B4-BE49-F238E27FC236}">
                <a16:creationId xmlns:a16="http://schemas.microsoft.com/office/drawing/2014/main" xmlns="" id="{B842D6EB-ADA6-044E-8933-F546FCF76498}"/>
              </a:ext>
            </a:extLst>
          </p:cNvPr>
          <p:cNvSpPr>
            <a:spLocks noChangeArrowheads="1"/>
          </p:cNvSpPr>
          <p:nvPr/>
        </p:nvSpPr>
        <p:spPr bwMode="auto">
          <a:xfrm>
            <a:off x="56356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5" name="Oval 4">
            <a:extLst>
              <a:ext uri="{FF2B5EF4-FFF2-40B4-BE49-F238E27FC236}">
                <a16:creationId xmlns:a16="http://schemas.microsoft.com/office/drawing/2014/main" xmlns="" id="{2F2809E0-B7F7-034D-A215-CB471E5A02A3}"/>
              </a:ext>
            </a:extLst>
          </p:cNvPr>
          <p:cNvSpPr>
            <a:spLocks noChangeArrowheads="1"/>
          </p:cNvSpPr>
          <p:nvPr/>
        </p:nvSpPr>
        <p:spPr bwMode="auto">
          <a:xfrm>
            <a:off x="47212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6" name="Oval 5">
            <a:extLst>
              <a:ext uri="{FF2B5EF4-FFF2-40B4-BE49-F238E27FC236}">
                <a16:creationId xmlns:a16="http://schemas.microsoft.com/office/drawing/2014/main" xmlns="" id="{192D82AE-7698-8242-AB3C-9B77A70FED87}"/>
              </a:ext>
            </a:extLst>
          </p:cNvPr>
          <p:cNvSpPr>
            <a:spLocks noChangeArrowheads="1"/>
          </p:cNvSpPr>
          <p:nvPr/>
        </p:nvSpPr>
        <p:spPr bwMode="auto">
          <a:xfrm>
            <a:off x="38068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7" name="Oval 6">
            <a:extLst>
              <a:ext uri="{FF2B5EF4-FFF2-40B4-BE49-F238E27FC236}">
                <a16:creationId xmlns:a16="http://schemas.microsoft.com/office/drawing/2014/main" xmlns="" id="{245BCB2D-F3DE-A549-AF73-AC4287A6B3B3}"/>
              </a:ext>
            </a:extLst>
          </p:cNvPr>
          <p:cNvSpPr>
            <a:spLocks noChangeArrowheads="1"/>
          </p:cNvSpPr>
          <p:nvPr/>
        </p:nvSpPr>
        <p:spPr bwMode="auto">
          <a:xfrm>
            <a:off x="28924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8" name="Oval 7">
            <a:extLst>
              <a:ext uri="{FF2B5EF4-FFF2-40B4-BE49-F238E27FC236}">
                <a16:creationId xmlns:a16="http://schemas.microsoft.com/office/drawing/2014/main" xmlns="" id="{E41D7B58-DE65-DF4F-87ED-65629EF293C4}"/>
              </a:ext>
            </a:extLst>
          </p:cNvPr>
          <p:cNvSpPr>
            <a:spLocks noChangeArrowheads="1"/>
          </p:cNvSpPr>
          <p:nvPr/>
        </p:nvSpPr>
        <p:spPr bwMode="auto">
          <a:xfrm>
            <a:off x="1978025" y="935038"/>
            <a:ext cx="304800" cy="304800"/>
          </a:xfrm>
          <a:prstGeom prst="ellipse">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46088" name="TextBox 8">
            <a:extLst>
              <a:ext uri="{FF2B5EF4-FFF2-40B4-BE49-F238E27FC236}">
                <a16:creationId xmlns:a16="http://schemas.microsoft.com/office/drawing/2014/main" xmlns="" id="{0F28E12F-769D-7343-A5F7-E829FFCDB1A3}"/>
              </a:ext>
            </a:extLst>
          </p:cNvPr>
          <p:cNvSpPr txBox="1">
            <a:spLocks noChangeArrowheads="1"/>
          </p:cNvSpPr>
          <p:nvPr/>
        </p:nvSpPr>
        <p:spPr bwMode="auto">
          <a:xfrm>
            <a:off x="152400" y="777875"/>
            <a:ext cx="901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Collect </a:t>
            </a:r>
          </a:p>
          <a:p>
            <a:pPr algn="ctr" eaLnBrk="1" hangingPunct="1">
              <a:spcBef>
                <a:spcPct val="0"/>
              </a:spcBef>
              <a:buClrTx/>
              <a:buSzTx/>
              <a:buFontTx/>
              <a:buNone/>
            </a:pPr>
            <a:r>
              <a:rPr lang="en-US" altLang="en-US" sz="1400" b="1">
                <a:solidFill>
                  <a:schemeClr val="tx1"/>
                </a:solidFill>
                <a:latin typeface="Arial" panose="020B0604020202020204" pitchFamily="34" charset="0"/>
              </a:rPr>
              <a:t>samples</a:t>
            </a:r>
          </a:p>
        </p:txBody>
      </p:sp>
      <p:sp>
        <p:nvSpPr>
          <p:cNvPr id="46089" name="TextBox 9">
            <a:extLst>
              <a:ext uri="{FF2B5EF4-FFF2-40B4-BE49-F238E27FC236}">
                <a16:creationId xmlns:a16="http://schemas.microsoft.com/office/drawing/2014/main" xmlns="" id="{0ED6814C-9132-EB44-88D1-69F8922D9EE7}"/>
              </a:ext>
            </a:extLst>
          </p:cNvPr>
          <p:cNvSpPr txBox="1">
            <a:spLocks noChangeArrowheads="1"/>
          </p:cNvSpPr>
          <p:nvPr/>
        </p:nvSpPr>
        <p:spPr bwMode="auto">
          <a:xfrm rot="-1681542">
            <a:off x="1789113" y="174625"/>
            <a:ext cx="1520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DNA extraction </a:t>
            </a:r>
          </a:p>
          <a:p>
            <a:pPr eaLnBrk="1" hangingPunct="1">
              <a:spcBef>
                <a:spcPct val="0"/>
              </a:spcBef>
              <a:buClrTx/>
              <a:buSzTx/>
              <a:buFontTx/>
              <a:buNone/>
            </a:pPr>
            <a:r>
              <a:rPr lang="en-US" altLang="en-US" sz="1400" b="1">
                <a:solidFill>
                  <a:schemeClr val="tx1"/>
                </a:solidFill>
                <a:latin typeface="Arial" panose="020B0604020202020204" pitchFamily="34" charset="0"/>
              </a:rPr>
              <a:t>and PCR </a:t>
            </a:r>
          </a:p>
        </p:txBody>
      </p:sp>
      <p:sp>
        <p:nvSpPr>
          <p:cNvPr id="46090" name="TextBox 10">
            <a:extLst>
              <a:ext uri="{FF2B5EF4-FFF2-40B4-BE49-F238E27FC236}">
                <a16:creationId xmlns:a16="http://schemas.microsoft.com/office/drawing/2014/main" xmlns="" id="{9E5CA841-3871-D549-8F26-EC85C1B66A7D}"/>
              </a:ext>
            </a:extLst>
          </p:cNvPr>
          <p:cNvSpPr txBox="1">
            <a:spLocks noChangeArrowheads="1"/>
          </p:cNvSpPr>
          <p:nvPr/>
        </p:nvSpPr>
        <p:spPr bwMode="auto">
          <a:xfrm rot="-1603411">
            <a:off x="2843213" y="458788"/>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Sequence</a:t>
            </a:r>
          </a:p>
        </p:txBody>
      </p:sp>
      <p:sp>
        <p:nvSpPr>
          <p:cNvPr id="46091" name="TextBox 11">
            <a:extLst>
              <a:ext uri="{FF2B5EF4-FFF2-40B4-BE49-F238E27FC236}">
                <a16:creationId xmlns:a16="http://schemas.microsoft.com/office/drawing/2014/main" xmlns="" id="{BE44F5F7-D6CE-B04D-884F-43F093DCDE5F}"/>
              </a:ext>
            </a:extLst>
          </p:cNvPr>
          <p:cNvSpPr txBox="1">
            <a:spLocks noChangeArrowheads="1"/>
          </p:cNvSpPr>
          <p:nvPr/>
        </p:nvSpPr>
        <p:spPr bwMode="auto">
          <a:xfrm rot="-1447322">
            <a:off x="3786188" y="295275"/>
            <a:ext cx="1108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Import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46092" name="TextBox 12">
            <a:extLst>
              <a:ext uri="{FF2B5EF4-FFF2-40B4-BE49-F238E27FC236}">
                <a16:creationId xmlns:a16="http://schemas.microsoft.com/office/drawing/2014/main" xmlns="" id="{287AD05E-4665-7E47-B089-87C2EFBB7278}"/>
              </a:ext>
            </a:extLst>
          </p:cNvPr>
          <p:cNvSpPr txBox="1">
            <a:spLocks noChangeArrowheads="1"/>
          </p:cNvSpPr>
          <p:nvPr/>
        </p:nvSpPr>
        <p:spPr bwMode="auto">
          <a:xfrm rot="-1504755">
            <a:off x="4700588" y="301625"/>
            <a:ext cx="1108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Assemble </a:t>
            </a:r>
          </a:p>
          <a:p>
            <a:pPr eaLnBrk="1" hangingPunct="1">
              <a:spcBef>
                <a:spcPct val="0"/>
              </a:spcBef>
              <a:buClrTx/>
              <a:buSzTx/>
              <a:buFontTx/>
              <a:buNone/>
            </a:pPr>
            <a:r>
              <a:rPr lang="en-US" altLang="en-US" sz="1400" b="1">
                <a:solidFill>
                  <a:schemeClr val="tx1"/>
                </a:solidFill>
                <a:latin typeface="Arial" panose="020B0604020202020204" pitchFamily="34" charset="0"/>
              </a:rPr>
              <a:t>sequences</a:t>
            </a:r>
          </a:p>
        </p:txBody>
      </p:sp>
      <p:sp>
        <p:nvSpPr>
          <p:cNvPr id="46093" name="TextBox 13">
            <a:extLst>
              <a:ext uri="{FF2B5EF4-FFF2-40B4-BE49-F238E27FC236}">
                <a16:creationId xmlns:a16="http://schemas.microsoft.com/office/drawing/2014/main" xmlns="" id="{DEB6AEF6-0FE3-FE45-9962-EE968ED03F03}"/>
              </a:ext>
            </a:extLst>
          </p:cNvPr>
          <p:cNvSpPr txBox="1">
            <a:spLocks noChangeArrowheads="1"/>
          </p:cNvSpPr>
          <p:nvPr/>
        </p:nvSpPr>
        <p:spPr bwMode="auto">
          <a:xfrm rot="-1362443">
            <a:off x="6634163" y="355600"/>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Analyze</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46094" name="TextBox 14">
            <a:extLst>
              <a:ext uri="{FF2B5EF4-FFF2-40B4-BE49-F238E27FC236}">
                <a16:creationId xmlns:a16="http://schemas.microsoft.com/office/drawing/2014/main" xmlns="" id="{7ACEEBB2-7989-8444-8F31-AC6BAAFD55C4}"/>
              </a:ext>
            </a:extLst>
          </p:cNvPr>
          <p:cNvSpPr txBox="1">
            <a:spLocks noChangeArrowheads="1"/>
          </p:cNvSpPr>
          <p:nvPr/>
        </p:nvSpPr>
        <p:spPr bwMode="auto">
          <a:xfrm>
            <a:off x="7683500" y="777875"/>
            <a:ext cx="1157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1400" b="1">
                <a:solidFill>
                  <a:schemeClr val="tx1"/>
                </a:solidFill>
                <a:latin typeface="Arial" panose="020B0604020202020204" pitchFamily="34" charset="0"/>
              </a:rPr>
              <a:t>Export</a:t>
            </a:r>
          </a:p>
          <a:p>
            <a:pPr algn="ct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sp>
        <p:nvSpPr>
          <p:cNvPr id="16" name="Rectangle 15">
            <a:extLst>
              <a:ext uri="{FF2B5EF4-FFF2-40B4-BE49-F238E27FC236}">
                <a16:creationId xmlns:a16="http://schemas.microsoft.com/office/drawing/2014/main" xmlns="" id="{23118494-B3E4-F441-BE99-3DD79F022A73}"/>
              </a:ext>
            </a:extLst>
          </p:cNvPr>
          <p:cNvSpPr>
            <a:spLocks noChangeArrowheads="1"/>
          </p:cNvSpPr>
          <p:nvPr/>
        </p:nvSpPr>
        <p:spPr bwMode="auto">
          <a:xfrm>
            <a:off x="1068388"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7" name="Rectangle 16">
            <a:extLst>
              <a:ext uri="{FF2B5EF4-FFF2-40B4-BE49-F238E27FC236}">
                <a16:creationId xmlns:a16="http://schemas.microsoft.com/office/drawing/2014/main" xmlns="" id="{D2A90CC9-C53C-D94D-BAFE-5C8E24D6B839}"/>
              </a:ext>
            </a:extLst>
          </p:cNvPr>
          <p:cNvSpPr>
            <a:spLocks noChangeArrowheads="1"/>
          </p:cNvSpPr>
          <p:nvPr/>
        </p:nvSpPr>
        <p:spPr bwMode="auto">
          <a:xfrm>
            <a:off x="7454900" y="912813"/>
            <a:ext cx="323850" cy="3048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Arial" charset="0"/>
              <a:ea typeface="ＭＳ Ｐゴシック" charset="0"/>
            </a:endParaRPr>
          </a:p>
        </p:txBody>
      </p:sp>
      <p:sp>
        <p:nvSpPr>
          <p:cNvPr id="18" name="Rectangle 17">
            <a:extLst>
              <a:ext uri="{FF2B5EF4-FFF2-40B4-BE49-F238E27FC236}">
                <a16:creationId xmlns:a16="http://schemas.microsoft.com/office/drawing/2014/main" xmlns="" id="{868DFABA-7EE6-814E-B61A-5BA352AFBCD0}"/>
              </a:ext>
            </a:extLst>
          </p:cNvPr>
          <p:cNvSpPr/>
          <p:nvPr/>
        </p:nvSpPr>
        <p:spPr>
          <a:xfrm>
            <a:off x="7400925" y="777875"/>
            <a:ext cx="447675" cy="517525"/>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solidFill>
                <a:srgbClr val="000000"/>
              </a:solidFill>
              <a:latin typeface="Calibri" charset="0"/>
            </a:endParaRPr>
          </a:p>
        </p:txBody>
      </p:sp>
      <p:sp>
        <p:nvSpPr>
          <p:cNvPr id="46098" name="TextBox 18">
            <a:extLst>
              <a:ext uri="{FF2B5EF4-FFF2-40B4-BE49-F238E27FC236}">
                <a16:creationId xmlns:a16="http://schemas.microsoft.com/office/drawing/2014/main" xmlns="" id="{9865574C-56AB-3346-87B9-749C85DBA22E}"/>
              </a:ext>
            </a:extLst>
          </p:cNvPr>
          <p:cNvSpPr txBox="1">
            <a:spLocks noChangeArrowheads="1"/>
          </p:cNvSpPr>
          <p:nvPr/>
        </p:nvSpPr>
        <p:spPr bwMode="auto">
          <a:xfrm rot="-1517891">
            <a:off x="5618163" y="279400"/>
            <a:ext cx="142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b="1">
                <a:solidFill>
                  <a:schemeClr val="tx1"/>
                </a:solidFill>
                <a:latin typeface="Arial" panose="020B0604020202020204" pitchFamily="34" charset="0"/>
              </a:rPr>
              <a:t>Add additional</a:t>
            </a:r>
          </a:p>
          <a:p>
            <a:pPr eaLnBrk="1" hangingPunct="1">
              <a:spcBef>
                <a:spcPct val="0"/>
              </a:spcBef>
              <a:buClrTx/>
              <a:buSzTx/>
              <a:buFontTx/>
              <a:buNone/>
            </a:pPr>
            <a:r>
              <a:rPr lang="en-US" altLang="en-US" sz="1400" b="1">
                <a:solidFill>
                  <a:schemeClr val="tx1"/>
                </a:solidFill>
                <a:latin typeface="Arial" panose="020B0604020202020204" pitchFamily="34" charset="0"/>
              </a:rPr>
              <a:t> sequences</a:t>
            </a:r>
          </a:p>
        </p:txBody>
      </p:sp>
      <p:pic>
        <p:nvPicPr>
          <p:cNvPr id="46099" name="Picture 2">
            <a:extLst>
              <a:ext uri="{FF2B5EF4-FFF2-40B4-BE49-F238E27FC236}">
                <a16:creationId xmlns:a16="http://schemas.microsoft.com/office/drawing/2014/main" xmlns="" id="{5F3544ED-BF8B-3E45-AF56-CB1F5D0BAB5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9738" y="1447800"/>
            <a:ext cx="1905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xmlns="" id="{A87F1792-E940-F543-8084-899F492B5B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0600" y="2286000"/>
            <a:ext cx="6351588" cy="40386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983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a:extLst>
              <a:ext uri="{FF2B5EF4-FFF2-40B4-BE49-F238E27FC236}">
                <a16:creationId xmlns:a16="http://schemas.microsoft.com/office/drawing/2014/main" xmlns="" id="{704608D1-26E6-974F-AF96-1E1D9A9C36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3087" y="1233090"/>
            <a:ext cx="5855227" cy="43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7">
            <a:extLst>
              <a:ext uri="{FF2B5EF4-FFF2-40B4-BE49-F238E27FC236}">
                <a16:creationId xmlns:a16="http://schemas.microsoft.com/office/drawing/2014/main" xmlns="" id="{54A50CDC-8DEC-344F-9BCF-C61DE996E601}"/>
              </a:ext>
            </a:extLst>
          </p:cNvPr>
          <p:cNvSpPr txBox="1">
            <a:spLocks noChangeArrowheads="1"/>
          </p:cNvSpPr>
          <p:nvPr/>
        </p:nvSpPr>
        <p:spPr bwMode="auto">
          <a:xfrm>
            <a:off x="-304800" y="713362"/>
            <a:ext cx="502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solidFill>
                  <a:schemeClr val="tx2"/>
                </a:solidFill>
                <a:latin typeface="+mj-lt"/>
              </a:rPr>
              <a:t>East Side School 1870-1924</a:t>
            </a:r>
          </a:p>
        </p:txBody>
      </p:sp>
      <p:pic>
        <p:nvPicPr>
          <p:cNvPr id="10" name="Picture 3">
            <a:extLst>
              <a:ext uri="{FF2B5EF4-FFF2-40B4-BE49-F238E27FC236}">
                <a16:creationId xmlns:a16="http://schemas.microsoft.com/office/drawing/2014/main" xmlns="" id="{BB0A45FC-CA69-3A46-93E8-C2C9F478F6C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4171463"/>
            <a:ext cx="3381260" cy="2067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9" descr="cshdna2-i06.jpg">
            <a:extLst>
              <a:ext uri="{FF2B5EF4-FFF2-40B4-BE49-F238E27FC236}">
                <a16:creationId xmlns:a16="http://schemas.microsoft.com/office/drawing/2014/main" xmlns="" id="{14D4F2F6-6B90-7A46-8B83-E8D9E26D7E1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flipH="1">
            <a:off x="4399671" y="1466130"/>
            <a:ext cx="4399169" cy="252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0164165A-68B7-C14A-BCD9-3B5A740AEAB1}"/>
              </a:ext>
            </a:extLst>
          </p:cNvPr>
          <p:cNvSpPr txBox="1"/>
          <p:nvPr/>
        </p:nvSpPr>
        <p:spPr>
          <a:xfrm>
            <a:off x="5264687" y="846553"/>
            <a:ext cx="3493457" cy="461665"/>
          </a:xfrm>
          <a:prstGeom prst="rect">
            <a:avLst/>
          </a:prstGeom>
          <a:noFill/>
        </p:spPr>
        <p:txBody>
          <a:bodyPr wrap="none" rtlCol="0">
            <a:spAutoFit/>
          </a:bodyPr>
          <a:lstStyle/>
          <a:p>
            <a:r>
              <a:rPr lang="en-US" sz="2400" dirty="0">
                <a:solidFill>
                  <a:schemeClr val="tx2"/>
                </a:solidFill>
              </a:rPr>
              <a:t>DNA Learning Center 1988</a:t>
            </a:r>
          </a:p>
        </p:txBody>
      </p:sp>
      <p:pic>
        <p:nvPicPr>
          <p:cNvPr id="7" name="Picture 3">
            <a:extLst>
              <a:ext uri="{FF2B5EF4-FFF2-40B4-BE49-F238E27FC236}">
                <a16:creationId xmlns:a16="http://schemas.microsoft.com/office/drawing/2014/main" xmlns="" id="{420F1DC3-6D2B-4F4A-B0AC-0256988E0F2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52755" y="4671821"/>
            <a:ext cx="2266071" cy="158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3702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xmlns="" id="{AC3AF715-FFD8-BB48-B7B6-3C18805E20C0}"/>
              </a:ext>
            </a:extLst>
          </p:cNvPr>
          <p:cNvSpPr>
            <a:spLocks noGrp="1" noChangeArrowheads="1"/>
          </p:cNvSpPr>
          <p:nvPr>
            <p:ph type="title" idx="4294967295"/>
          </p:nvPr>
        </p:nvSpPr>
        <p:spPr>
          <a:xfrm>
            <a:off x="0" y="2590800"/>
            <a:ext cx="9144000" cy="838200"/>
          </a:xfrm>
        </p:spPr>
        <p:txBody>
          <a:bodyPr>
            <a:normAutofit/>
          </a:bodyPr>
          <a:lstStyle/>
          <a:p>
            <a:r>
              <a:rPr lang="en-US" altLang="en-US" sz="3600" dirty="0">
                <a:solidFill>
                  <a:schemeClr val="accent1"/>
                </a:solidFill>
                <a:latin typeface="Calibri" panose="020F0502020204030204" pitchFamily="34" charset="0"/>
              </a:rPr>
              <a:t>MANY SETTINGS &amp; QUESTIONS</a:t>
            </a:r>
          </a:p>
        </p:txBody>
      </p:sp>
    </p:spTree>
    <p:extLst>
      <p:ext uri="{BB962C8B-B14F-4D97-AF65-F5344CB8AC3E}">
        <p14:creationId xmlns:p14="http://schemas.microsoft.com/office/powerpoint/2010/main" val="19659603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75EEE2BE-A8B3-084E-8C9F-76825A5F949E}"/>
              </a:ext>
            </a:extLst>
          </p:cNvPr>
          <p:cNvGraphicFramePr>
            <a:graphicFrameLocks noGrp="1"/>
          </p:cNvGraphicFramePr>
          <p:nvPr>
            <p:extLst>
              <p:ext uri="{D42A27DB-BD31-4B8C-83A1-F6EECF244321}">
                <p14:modId xmlns:p14="http://schemas.microsoft.com/office/powerpoint/2010/main" val="3142488521"/>
              </p:ext>
            </p:extLst>
          </p:nvPr>
        </p:nvGraphicFramePr>
        <p:xfrm>
          <a:off x="0" y="917115"/>
          <a:ext cx="9144001" cy="5971918"/>
        </p:xfrm>
        <a:graphic>
          <a:graphicData uri="http://schemas.openxmlformats.org/drawingml/2006/table">
            <a:tbl>
              <a:tblPr firstRow="1" bandRow="1">
                <a:tableStyleId>{EB344D84-9AFB-497E-A393-DC336BA19D2E}</a:tableStyleId>
              </a:tblPr>
              <a:tblGrid>
                <a:gridCol w="2415396">
                  <a:extLst>
                    <a:ext uri="{9D8B030D-6E8A-4147-A177-3AD203B41FA5}">
                      <a16:colId xmlns:a16="http://schemas.microsoft.com/office/drawing/2014/main" xmlns="" val="20000"/>
                    </a:ext>
                  </a:extLst>
                </a:gridCol>
                <a:gridCol w="3191774">
                  <a:extLst>
                    <a:ext uri="{9D8B030D-6E8A-4147-A177-3AD203B41FA5}">
                      <a16:colId xmlns:a16="http://schemas.microsoft.com/office/drawing/2014/main" xmlns="" val="20001"/>
                    </a:ext>
                  </a:extLst>
                </a:gridCol>
                <a:gridCol w="3536831">
                  <a:extLst>
                    <a:ext uri="{9D8B030D-6E8A-4147-A177-3AD203B41FA5}">
                      <a16:colId xmlns:a16="http://schemas.microsoft.com/office/drawing/2014/main" xmlns="" val="20002"/>
                    </a:ext>
                  </a:extLst>
                </a:gridCol>
              </a:tblGrid>
              <a:tr h="1315342">
                <a:tc>
                  <a:txBody>
                    <a:bodyPr/>
                    <a:lstStyle/>
                    <a:p>
                      <a:endParaRPr lang="en-US"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a:txBody>
                  <a:tcPr marT="45727" marB="45727">
                    <a:noFill/>
                  </a:tcPr>
                </a:tc>
                <a:tc>
                  <a:txBody>
                    <a:bodyPr/>
                    <a:lstStyle/>
                    <a:p>
                      <a:endParaRPr lang="en-US" sz="1800" dirty="0">
                        <a:latin typeface="Calibri" panose="020F0502020204030204" pitchFamily="34" charset="0"/>
                        <a:cs typeface="Calibri" panose="020F0502020204030204" pitchFamily="34" charset="0"/>
                      </a:endParaRPr>
                    </a:p>
                  </a:txBody>
                  <a:tcPr marT="45727" marB="45727">
                    <a:noFill/>
                  </a:tcPr>
                </a:tc>
                <a:tc>
                  <a:txBody>
                    <a:bodyPr/>
                    <a:lstStyle/>
                    <a:p>
                      <a:endParaRPr lang="en-US"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a:txBody>
                  <a:tcPr marT="45727" marB="45727">
                    <a:noFill/>
                  </a:tcPr>
                </a:tc>
                <a:extLst>
                  <a:ext uri="{0D108BD9-81ED-4DB2-BD59-A6C34878D82A}">
                    <a16:rowId xmlns:a16="http://schemas.microsoft.com/office/drawing/2014/main" xmlns="" val="10000"/>
                  </a:ext>
                </a:extLst>
              </a:tr>
              <a:tr h="363075">
                <a:tc>
                  <a:txBody>
                    <a:bodyPr/>
                    <a:lstStyle/>
                    <a:p>
                      <a:pPr algn="ctr"/>
                      <a:r>
                        <a:rPr lang="en-US" sz="1800" dirty="0">
                          <a:latin typeface="Calibri" panose="020F0502020204030204" pitchFamily="34" charset="0"/>
                          <a:cs typeface="Calibri" panose="020F0502020204030204" pitchFamily="34" charset="0"/>
                        </a:rPr>
                        <a:t>Students</a:t>
                      </a:r>
                    </a:p>
                  </a:txBody>
                  <a:tcPr marT="45727" marB="45727"/>
                </a:tc>
                <a:tc>
                  <a:txBody>
                    <a:bodyPr/>
                    <a:lstStyle/>
                    <a:p>
                      <a:pPr algn="ctr"/>
                      <a:r>
                        <a:rPr lang="en-US" sz="1800" dirty="0">
                          <a:latin typeface="Calibri" panose="020F0502020204030204" pitchFamily="34" charset="0"/>
                          <a:cs typeface="Calibri" panose="020F0502020204030204" pitchFamily="34" charset="0"/>
                        </a:rPr>
                        <a:t>1,562</a:t>
                      </a:r>
                    </a:p>
                  </a:txBody>
                  <a:tcPr marT="45727" marB="45727"/>
                </a:tc>
                <a:tc>
                  <a:txBody>
                    <a:bodyPr/>
                    <a:lstStyle/>
                    <a:p>
                      <a:pPr algn="ctr"/>
                      <a:r>
                        <a:rPr lang="en-US" sz="1800" dirty="0">
                          <a:latin typeface="Calibri" panose="020F0502020204030204" pitchFamily="34" charset="0"/>
                          <a:cs typeface="Calibri" panose="020F0502020204030204" pitchFamily="34" charset="0"/>
                        </a:rPr>
                        <a:t>1,375</a:t>
                      </a:r>
                    </a:p>
                  </a:txBody>
                  <a:tcPr marT="45727" marB="45727"/>
                </a:tc>
                <a:extLst>
                  <a:ext uri="{0D108BD9-81ED-4DB2-BD59-A6C34878D82A}">
                    <a16:rowId xmlns:a16="http://schemas.microsoft.com/office/drawing/2014/main" xmlns="" val="10001"/>
                  </a:ext>
                </a:extLst>
              </a:tr>
              <a:tr h="363075">
                <a:tc>
                  <a:txBody>
                    <a:bodyPr/>
                    <a:lstStyle/>
                    <a:p>
                      <a:pPr algn="ctr"/>
                      <a:r>
                        <a:rPr lang="en-US" sz="1800" dirty="0">
                          <a:latin typeface="Calibri" panose="020F0502020204030204" pitchFamily="34" charset="0"/>
                          <a:cs typeface="Calibri" panose="020F0502020204030204" pitchFamily="34" charset="0"/>
                        </a:rPr>
                        <a:t>Teams</a:t>
                      </a:r>
                    </a:p>
                  </a:txBody>
                  <a:tcPr marT="45727" marB="45727"/>
                </a:tc>
                <a:tc>
                  <a:txBody>
                    <a:bodyPr/>
                    <a:lstStyle/>
                    <a:p>
                      <a:pPr algn="ctr"/>
                      <a:r>
                        <a:rPr lang="en-US" sz="1800" dirty="0">
                          <a:latin typeface="Calibri" panose="020F0502020204030204" pitchFamily="34" charset="0"/>
                          <a:cs typeface="Calibri" panose="020F0502020204030204" pitchFamily="34" charset="0"/>
                        </a:rPr>
                        <a:t>563</a:t>
                      </a:r>
                    </a:p>
                  </a:txBody>
                  <a:tcPr marT="45727" marB="45727"/>
                </a:tc>
                <a:tc>
                  <a:txBody>
                    <a:bodyPr/>
                    <a:lstStyle/>
                    <a:p>
                      <a:pPr algn="ctr"/>
                      <a:r>
                        <a:rPr lang="en-US" sz="1800" dirty="0">
                          <a:latin typeface="Calibri" panose="020F0502020204030204" pitchFamily="34" charset="0"/>
                          <a:cs typeface="Calibri" panose="020F0502020204030204" pitchFamily="34" charset="0"/>
                        </a:rPr>
                        <a:t>483</a:t>
                      </a:r>
                    </a:p>
                  </a:txBody>
                  <a:tcPr marT="45727" marB="45727"/>
                </a:tc>
                <a:extLst>
                  <a:ext uri="{0D108BD9-81ED-4DB2-BD59-A6C34878D82A}">
                    <a16:rowId xmlns:a16="http://schemas.microsoft.com/office/drawing/2014/main" xmlns="" val="10002"/>
                  </a:ext>
                </a:extLst>
              </a:tr>
              <a:tr h="450234">
                <a:tc>
                  <a:txBody>
                    <a:bodyPr/>
                    <a:lstStyle/>
                    <a:p>
                      <a:pPr algn="ctr"/>
                      <a:r>
                        <a:rPr lang="en-US" sz="1800" dirty="0">
                          <a:latin typeface="Calibri" panose="020F0502020204030204" pitchFamily="34" charset="0"/>
                          <a:cs typeface="Calibri" panose="020F0502020204030204" pitchFamily="34" charset="0"/>
                        </a:rPr>
                        <a:t>Mentors</a:t>
                      </a:r>
                    </a:p>
                  </a:txBody>
                  <a:tcPr marT="45727" marB="45727"/>
                </a:tc>
                <a:tc>
                  <a:txBody>
                    <a:bodyPr/>
                    <a:lstStyle/>
                    <a:p>
                      <a:pPr algn="ctr"/>
                      <a:r>
                        <a:rPr lang="en-US" sz="1800" dirty="0">
                          <a:latin typeface="Calibri" panose="020F0502020204030204" pitchFamily="34" charset="0"/>
                          <a:cs typeface="Calibri" panose="020F0502020204030204" pitchFamily="34" charset="0"/>
                        </a:rPr>
                        <a:t>114</a:t>
                      </a:r>
                    </a:p>
                  </a:txBody>
                  <a:tcPr marT="45727" marB="45727"/>
                </a:tc>
                <a:tc>
                  <a:txBody>
                    <a:bodyPr/>
                    <a:lstStyle/>
                    <a:p>
                      <a:pPr algn="ctr"/>
                      <a:r>
                        <a:rPr lang="en-US" sz="1800" dirty="0">
                          <a:latin typeface="Calibri" panose="020F0502020204030204" pitchFamily="34" charset="0"/>
                          <a:cs typeface="Calibri" panose="020F0502020204030204" pitchFamily="34" charset="0"/>
                        </a:rPr>
                        <a:t>80</a:t>
                      </a:r>
                    </a:p>
                  </a:txBody>
                  <a:tcPr marT="45727" marB="45727"/>
                </a:tc>
                <a:extLst>
                  <a:ext uri="{0D108BD9-81ED-4DB2-BD59-A6C34878D82A}">
                    <a16:rowId xmlns:a16="http://schemas.microsoft.com/office/drawing/2014/main" xmlns="" val="10003"/>
                  </a:ext>
                </a:extLst>
              </a:tr>
              <a:tr h="635374">
                <a:tc>
                  <a:txBody>
                    <a:bodyPr/>
                    <a:lstStyle/>
                    <a:p>
                      <a:pPr algn="ctr"/>
                      <a:r>
                        <a:rPr lang="en-US" sz="1800" dirty="0">
                          <a:latin typeface="Calibri" panose="020F0502020204030204" pitchFamily="34" charset="0"/>
                          <a:cs typeface="Calibri" panose="020F0502020204030204" pitchFamily="34" charset="0"/>
                        </a:rPr>
                        <a:t>Schools</a:t>
                      </a:r>
                    </a:p>
                    <a:p>
                      <a:pPr algn="ctr"/>
                      <a:r>
                        <a:rPr lang="en-US" sz="1800" dirty="0">
                          <a:latin typeface="Calibri" panose="020F0502020204030204" pitchFamily="34" charset="0"/>
                          <a:cs typeface="Calibri" panose="020F0502020204030204" pitchFamily="34" charset="0"/>
                        </a:rPr>
                        <a:t>Academic Institutions</a:t>
                      </a:r>
                    </a:p>
                  </a:txBody>
                  <a:tcPr marL="91431" marR="91431" marT="45728" marB="45728"/>
                </a:tc>
                <a:tc>
                  <a:txBody>
                    <a:bodyPr/>
                    <a:lstStyle/>
                    <a:p>
                      <a:pPr algn="ctr"/>
                      <a:r>
                        <a:rPr lang="en-US" sz="1800" dirty="0">
                          <a:solidFill>
                            <a:schemeClr val="tx1"/>
                          </a:solidFill>
                          <a:latin typeface="Calibri" panose="020F0502020204030204" pitchFamily="34" charset="0"/>
                          <a:cs typeface="Calibri" panose="020F0502020204030204" pitchFamily="34" charset="0"/>
                        </a:rPr>
                        <a:t>88</a:t>
                      </a:r>
                    </a:p>
                    <a:p>
                      <a:pPr algn="ctr"/>
                      <a:r>
                        <a:rPr lang="en-US" sz="1800" dirty="0">
                          <a:solidFill>
                            <a:schemeClr val="tx1"/>
                          </a:solidFill>
                          <a:latin typeface="Calibri" panose="020F0502020204030204" pitchFamily="34" charset="0"/>
                          <a:cs typeface="Calibri" panose="020F0502020204030204" pitchFamily="34" charset="0"/>
                        </a:rPr>
                        <a:t>27</a:t>
                      </a:r>
                    </a:p>
                  </a:txBody>
                  <a:tcPr marL="91431" marR="91431" marT="45728" marB="45728"/>
                </a:tc>
                <a:tc>
                  <a:txBody>
                    <a:bodyPr/>
                    <a:lstStyle/>
                    <a:p>
                      <a:pPr algn="ctr"/>
                      <a:r>
                        <a:rPr lang="en-US" sz="1800" dirty="0">
                          <a:latin typeface="Calibri" panose="020F0502020204030204" pitchFamily="34" charset="0"/>
                          <a:cs typeface="Calibri" panose="020F0502020204030204" pitchFamily="34" charset="0"/>
                        </a:rPr>
                        <a:t>61</a:t>
                      </a:r>
                    </a:p>
                  </a:txBody>
                  <a:tcPr marT="45727" marB="45727"/>
                </a:tc>
                <a:extLst>
                  <a:ext uri="{0D108BD9-81ED-4DB2-BD59-A6C34878D82A}">
                    <a16:rowId xmlns:a16="http://schemas.microsoft.com/office/drawing/2014/main" xmlns="" val="10004"/>
                  </a:ext>
                </a:extLst>
              </a:tr>
              <a:tr h="363075">
                <a:tc>
                  <a:txBody>
                    <a:bodyPr/>
                    <a:lstStyle/>
                    <a:p>
                      <a:pPr algn="ctr"/>
                      <a:r>
                        <a:rPr lang="en-US" sz="1800" dirty="0">
                          <a:latin typeface="Calibri" panose="020F0502020204030204" pitchFamily="34" charset="0"/>
                          <a:cs typeface="Calibri" panose="020F0502020204030204" pitchFamily="34" charset="0"/>
                        </a:rPr>
                        <a:t>DNA Samples</a:t>
                      </a:r>
                    </a:p>
                  </a:txBody>
                  <a:tcPr marT="45727" marB="45727"/>
                </a:tc>
                <a:tc>
                  <a:txBody>
                    <a:bodyPr/>
                    <a:lstStyle/>
                    <a:p>
                      <a:pPr algn="ctr"/>
                      <a:r>
                        <a:rPr lang="en-US" sz="1800" dirty="0">
                          <a:latin typeface="Calibri" panose="020F0502020204030204" pitchFamily="34" charset="0"/>
                          <a:cs typeface="Calibri" panose="020F0502020204030204" pitchFamily="34" charset="0"/>
                        </a:rPr>
                        <a:t>&gt;9,600</a:t>
                      </a:r>
                    </a:p>
                  </a:txBody>
                  <a:tcPr marT="45727" marB="45727"/>
                </a:tc>
                <a:tc>
                  <a:txBody>
                    <a:bodyPr/>
                    <a:lstStyle/>
                    <a:p>
                      <a:pPr algn="ctr"/>
                      <a:r>
                        <a:rPr lang="en-US" sz="1800" dirty="0">
                          <a:latin typeface="Calibri" panose="020F0502020204030204" pitchFamily="34" charset="0"/>
                          <a:cs typeface="Calibri" panose="020F0502020204030204" pitchFamily="34" charset="0"/>
                        </a:rPr>
                        <a:t>&gt;4,900</a:t>
                      </a:r>
                    </a:p>
                  </a:txBody>
                  <a:tcPr marT="45727" marB="45727"/>
                </a:tc>
                <a:extLst>
                  <a:ext uri="{0D108BD9-81ED-4DB2-BD59-A6C34878D82A}">
                    <a16:rowId xmlns:a16="http://schemas.microsoft.com/office/drawing/2014/main" xmlns="" val="10005"/>
                  </a:ext>
                </a:extLst>
              </a:tr>
              <a:tr h="907668">
                <a:tc>
                  <a:txBody>
                    <a:bodyPr/>
                    <a:lstStyle/>
                    <a:p>
                      <a:pPr algn="ctr"/>
                      <a:r>
                        <a:rPr lang="en-US" sz="1800" dirty="0">
                          <a:latin typeface="Calibri" panose="020F0502020204030204" pitchFamily="34" charset="0"/>
                          <a:cs typeface="Calibri" panose="020F0502020204030204" pitchFamily="34" charset="0"/>
                        </a:rPr>
                        <a:t>DNA Sequences</a:t>
                      </a:r>
                    </a:p>
                  </a:txBody>
                  <a:tcPr marT="45727" marB="45727"/>
                </a:tc>
                <a:tc>
                  <a:txBody>
                    <a:bodyPr/>
                    <a:lstStyle/>
                    <a:p>
                      <a:pPr algn="ctr"/>
                      <a:r>
                        <a:rPr lang="en-US" sz="1800" dirty="0">
                          <a:latin typeface="Calibri" panose="020F0502020204030204" pitchFamily="34" charset="0"/>
                          <a:cs typeface="Calibri" panose="020F0502020204030204" pitchFamily="34" charset="0"/>
                        </a:rPr>
                        <a:t>&gt;16,000</a:t>
                      </a:r>
                    </a:p>
                    <a:p>
                      <a:pPr algn="ctr"/>
                      <a:r>
                        <a:rPr lang="en-US" sz="1800" dirty="0">
                          <a:latin typeface="Calibri" panose="020F0502020204030204" pitchFamily="34" charset="0"/>
                          <a:cs typeface="Calibri" panose="020F0502020204030204" pitchFamily="34" charset="0"/>
                        </a:rPr>
                        <a:t>110 million </a:t>
                      </a:r>
                      <a:r>
                        <a:rPr lang="en-US" sz="1800" dirty="0" err="1">
                          <a:latin typeface="Calibri" panose="020F0502020204030204" pitchFamily="34" charset="0"/>
                          <a:cs typeface="Calibri" panose="020F0502020204030204" pitchFamily="34" charset="0"/>
                        </a:rPr>
                        <a:t>NextGen</a:t>
                      </a:r>
                      <a:r>
                        <a:rPr lang="en-US" sz="1800" baseline="0" dirty="0">
                          <a:latin typeface="Calibri" panose="020F0502020204030204" pitchFamily="34" charset="0"/>
                          <a:cs typeface="Calibri" panose="020F0502020204030204" pitchFamily="34" charset="0"/>
                        </a:rPr>
                        <a:t> sequencing reads</a:t>
                      </a:r>
                      <a:endParaRPr lang="en-US" sz="1800" dirty="0">
                        <a:latin typeface="Calibri" panose="020F0502020204030204" pitchFamily="34" charset="0"/>
                        <a:cs typeface="Calibri" panose="020F0502020204030204" pitchFamily="34" charset="0"/>
                      </a:endParaRPr>
                    </a:p>
                  </a:txBody>
                  <a:tcPr marT="45727" marB="45727"/>
                </a:tc>
                <a:tc>
                  <a:txBody>
                    <a:bodyPr/>
                    <a:lstStyle/>
                    <a:p>
                      <a:pPr algn="ctr"/>
                      <a:r>
                        <a:rPr lang="en-US" sz="1800" dirty="0">
                          <a:latin typeface="Calibri" panose="020F0502020204030204" pitchFamily="34" charset="0"/>
                          <a:cs typeface="Calibri" panose="020F0502020204030204" pitchFamily="34" charset="0"/>
                        </a:rPr>
                        <a:t>&gt;5,600</a:t>
                      </a:r>
                    </a:p>
                    <a:p>
                      <a:pPr algn="ctr"/>
                      <a:r>
                        <a:rPr lang="en-US" sz="1800" dirty="0">
                          <a:latin typeface="Calibri" panose="020F0502020204030204" pitchFamily="34" charset="0"/>
                          <a:cs typeface="Calibri" panose="020F0502020204030204" pitchFamily="34" charset="0"/>
                        </a:rPr>
                        <a:t>~22 billion </a:t>
                      </a:r>
                      <a:r>
                        <a:rPr lang="en-US" sz="1800" dirty="0" err="1">
                          <a:latin typeface="Calibri" panose="020F0502020204030204" pitchFamily="34" charset="0"/>
                          <a:cs typeface="Calibri" panose="020F0502020204030204" pitchFamily="34" charset="0"/>
                        </a:rPr>
                        <a:t>bp</a:t>
                      </a:r>
                      <a:r>
                        <a:rPr lang="en-US" sz="1800" dirty="0">
                          <a:latin typeface="Calibri" panose="020F0502020204030204" pitchFamily="34" charset="0"/>
                          <a:cs typeface="Calibri" panose="020F0502020204030204" pitchFamily="34" charset="0"/>
                        </a:rPr>
                        <a:t> and 75 mil reads</a:t>
                      </a:r>
                      <a:r>
                        <a:rPr lang="en-US" sz="1800" baseline="0" dirty="0">
                          <a:latin typeface="Calibri" panose="020F0502020204030204" pitchFamily="34" charset="0"/>
                          <a:cs typeface="Calibri" panose="020F0502020204030204" pitchFamily="34" charset="0"/>
                        </a:rPr>
                        <a:t> from microbiome projects</a:t>
                      </a:r>
                      <a:endParaRPr lang="en-US" sz="1800" dirty="0">
                        <a:latin typeface="Calibri" panose="020F0502020204030204" pitchFamily="34" charset="0"/>
                        <a:cs typeface="Calibri" panose="020F0502020204030204" pitchFamily="34" charset="0"/>
                      </a:endParaRPr>
                    </a:p>
                  </a:txBody>
                  <a:tcPr marT="45727" marB="45727"/>
                </a:tc>
                <a:extLst>
                  <a:ext uri="{0D108BD9-81ED-4DB2-BD59-A6C34878D82A}">
                    <a16:rowId xmlns:a16="http://schemas.microsoft.com/office/drawing/2014/main" xmlns="" val="10006"/>
                  </a:ext>
                </a:extLst>
              </a:tr>
              <a:tr h="907670">
                <a:tc>
                  <a:txBody>
                    <a:bodyPr/>
                    <a:lstStyle/>
                    <a:p>
                      <a:pPr algn="ctr"/>
                      <a:r>
                        <a:rPr lang="en-US" sz="1800" baseline="0" dirty="0">
                          <a:latin typeface="Calibri" panose="020F0502020204030204" pitchFamily="34" charset="0"/>
                          <a:cs typeface="Calibri" panose="020F0502020204030204" pitchFamily="34" charset="0"/>
                        </a:rPr>
                        <a:t>Sequences in</a:t>
                      </a:r>
                      <a:r>
                        <a:rPr lang="en-US" sz="1800" dirty="0">
                          <a:latin typeface="Calibri" panose="020F0502020204030204" pitchFamily="34" charset="0"/>
                          <a:cs typeface="Calibri" panose="020F0502020204030204" pitchFamily="34" charset="0"/>
                        </a:rPr>
                        <a:t> </a:t>
                      </a:r>
                      <a:br>
                        <a:rPr lang="en-US" sz="1800" dirty="0">
                          <a:latin typeface="Calibri" panose="020F0502020204030204" pitchFamily="34" charset="0"/>
                          <a:cs typeface="Calibri" panose="020F0502020204030204" pitchFamily="34" charset="0"/>
                        </a:rPr>
                      </a:br>
                      <a:r>
                        <a:rPr lang="en-US" sz="1800" dirty="0" err="1">
                          <a:latin typeface="Calibri" panose="020F0502020204030204" pitchFamily="34" charset="0"/>
                          <a:cs typeface="Calibri" panose="020F0502020204030204" pitchFamily="34" charset="0"/>
                        </a:rPr>
                        <a:t>GenBank</a:t>
                      </a:r>
                      <a:endParaRPr lang="en-US" sz="1800" dirty="0">
                        <a:latin typeface="Calibri" panose="020F0502020204030204" pitchFamily="34" charset="0"/>
                        <a:cs typeface="Calibri" panose="020F0502020204030204" pitchFamily="34" charset="0"/>
                      </a:endParaRPr>
                    </a:p>
                  </a:txBody>
                  <a:tcPr marL="91431" marR="91431" marT="45728" marB="45728"/>
                </a:tc>
                <a:tc>
                  <a:txBody>
                    <a:bodyPr/>
                    <a:lstStyle/>
                    <a:p>
                      <a:pPr algn="ctr"/>
                      <a:r>
                        <a:rPr lang="en-US" sz="1800" baseline="0" dirty="0">
                          <a:latin typeface="Calibri" panose="020F0502020204030204" pitchFamily="34" charset="0"/>
                          <a:cs typeface="Calibri" panose="020F0502020204030204" pitchFamily="34" charset="0"/>
                        </a:rPr>
                        <a:t>119 novel</a:t>
                      </a:r>
                    </a:p>
                    <a:p>
                      <a:pPr algn="ctr"/>
                      <a:r>
                        <a:rPr lang="en-US" sz="1800" dirty="0">
                          <a:latin typeface="Calibri" panose="020F0502020204030204" pitchFamily="34" charset="0"/>
                          <a:cs typeface="Calibri" panose="020F0502020204030204" pitchFamily="34" charset="0"/>
                        </a:rPr>
                        <a:t>15 with polymorphisms</a:t>
                      </a:r>
                    </a:p>
                    <a:p>
                      <a:pPr algn="ctr"/>
                      <a:r>
                        <a:rPr lang="en-US" sz="1800" dirty="0">
                          <a:latin typeface="Calibri" panose="020F0502020204030204" pitchFamily="34" charset="0"/>
                          <a:cs typeface="Calibri" panose="020F0502020204030204" pitchFamily="34" charset="0"/>
                        </a:rPr>
                        <a:t>33 with GPS data</a:t>
                      </a:r>
                    </a:p>
                  </a:txBody>
                  <a:tcPr marL="91431" marR="91431" marT="45728" marB="45728"/>
                </a:tc>
                <a:tc>
                  <a:txBody>
                    <a:bodyPr/>
                    <a:lstStyle/>
                    <a:p>
                      <a:pPr algn="ctr"/>
                      <a:r>
                        <a:rPr lang="en-US" sz="1800" dirty="0">
                          <a:latin typeface="Calibri" panose="020F0502020204030204" pitchFamily="34" charset="0"/>
                          <a:cs typeface="Calibri" panose="020F0502020204030204" pitchFamily="34" charset="0"/>
                        </a:rPr>
                        <a:t>41 novel</a:t>
                      </a:r>
                    </a:p>
                    <a:p>
                      <a:pPr algn="ctr"/>
                      <a:r>
                        <a:rPr lang="en-US" sz="1800" dirty="0">
                          <a:latin typeface="Calibri" panose="020F0502020204030204" pitchFamily="34" charset="0"/>
                          <a:cs typeface="Calibri" panose="020F0502020204030204" pitchFamily="34" charset="0"/>
                        </a:rPr>
                        <a:t>92 with</a:t>
                      </a:r>
                      <a:r>
                        <a:rPr lang="en-US" sz="1800" baseline="0" dirty="0">
                          <a:latin typeface="Calibri" panose="020F0502020204030204" pitchFamily="34" charset="0"/>
                          <a:cs typeface="Calibri" panose="020F0502020204030204" pitchFamily="34" charset="0"/>
                        </a:rPr>
                        <a:t> polymorphisms</a:t>
                      </a:r>
                    </a:p>
                    <a:p>
                      <a:pPr algn="ctr"/>
                      <a:r>
                        <a:rPr lang="en-US" sz="1800" baseline="0" dirty="0">
                          <a:latin typeface="Calibri" panose="020F0502020204030204" pitchFamily="34" charset="0"/>
                          <a:cs typeface="Calibri" panose="020F0502020204030204" pitchFamily="34" charset="0"/>
                        </a:rPr>
                        <a:t>400 with GPS data</a:t>
                      </a:r>
                      <a:endParaRPr lang="en-US" sz="1800" dirty="0">
                        <a:latin typeface="Calibri" panose="020F0502020204030204" pitchFamily="34" charset="0"/>
                        <a:cs typeface="Calibri" panose="020F0502020204030204" pitchFamily="34" charset="0"/>
                      </a:endParaRPr>
                    </a:p>
                  </a:txBody>
                  <a:tcPr marL="91431" marR="91431" marT="45728" marB="45728"/>
                </a:tc>
                <a:extLst>
                  <a:ext uri="{0D108BD9-81ED-4DB2-BD59-A6C34878D82A}">
                    <a16:rowId xmlns:a16="http://schemas.microsoft.com/office/drawing/2014/main" xmlns="" val="10007"/>
                  </a:ext>
                </a:extLst>
              </a:tr>
              <a:tr h="635372">
                <a:tc>
                  <a:txBody>
                    <a:bodyPr/>
                    <a:lstStyle/>
                    <a:p>
                      <a:pPr algn="ctr"/>
                      <a:r>
                        <a:rPr lang="en-US" sz="1800" dirty="0">
                          <a:latin typeface="Calibri" panose="020F0502020204030204" pitchFamily="34" charset="0"/>
                          <a:cs typeface="Calibri" panose="020F0502020204030204" pitchFamily="34" charset="0"/>
                        </a:rPr>
                        <a:t>Years Active</a:t>
                      </a:r>
                    </a:p>
                  </a:txBody>
                  <a:tcPr marT="45727" marB="45727"/>
                </a:tc>
                <a:tc>
                  <a:txBody>
                    <a:bodyPr/>
                    <a:lstStyle/>
                    <a:p>
                      <a:pPr algn="ctr"/>
                      <a:r>
                        <a:rPr lang="en-US" sz="1800" i="1" dirty="0">
                          <a:latin typeface="Calibri" panose="020F0502020204030204" pitchFamily="34" charset="0"/>
                          <a:cs typeface="Calibri" panose="020F0502020204030204" pitchFamily="34" charset="0"/>
                        </a:rPr>
                        <a:t>UBP</a:t>
                      </a:r>
                      <a:r>
                        <a:rPr lang="en-US" sz="1800" dirty="0">
                          <a:latin typeface="Calibri" panose="020F0502020204030204" pitchFamily="34" charset="0"/>
                          <a:cs typeface="Calibri" panose="020F0502020204030204" pitchFamily="34" charset="0"/>
                        </a:rPr>
                        <a:t> 2011-2020</a:t>
                      </a:r>
                    </a:p>
                    <a:p>
                      <a:pPr algn="ctr"/>
                      <a:r>
                        <a:rPr lang="en-US" sz="1800" i="1" dirty="0">
                          <a:latin typeface="Calibri" panose="020F0502020204030204" pitchFamily="34" charset="0"/>
                          <a:cs typeface="Calibri" panose="020F0502020204030204" pitchFamily="34" charset="0"/>
                        </a:rPr>
                        <a:t>UBRP</a:t>
                      </a:r>
                      <a:r>
                        <a:rPr lang="en-US" sz="1800" dirty="0">
                          <a:latin typeface="Calibri" panose="020F0502020204030204" pitchFamily="34" charset="0"/>
                          <a:cs typeface="Calibri" panose="020F0502020204030204" pitchFamily="34" charset="0"/>
                        </a:rPr>
                        <a:t> 2014-2020</a:t>
                      </a:r>
                    </a:p>
                  </a:txBody>
                  <a:tcPr marT="45727" marB="45727"/>
                </a:tc>
                <a:tc>
                  <a:txBody>
                    <a:bodyPr/>
                    <a:lstStyle/>
                    <a:p>
                      <a:pPr algn="ctr"/>
                      <a:r>
                        <a:rPr lang="en-US" sz="1800" dirty="0">
                          <a:latin typeface="Calibri" panose="020F0502020204030204" pitchFamily="34" charset="0"/>
                          <a:cs typeface="Calibri" panose="020F0502020204030204" pitchFamily="34" charset="0"/>
                        </a:rPr>
                        <a:t>2014-2020</a:t>
                      </a:r>
                    </a:p>
                  </a:txBody>
                  <a:tcPr marT="45727" marB="45727"/>
                </a:tc>
                <a:extLst>
                  <a:ext uri="{0D108BD9-81ED-4DB2-BD59-A6C34878D82A}">
                    <a16:rowId xmlns:a16="http://schemas.microsoft.com/office/drawing/2014/main" xmlns="" val="10008"/>
                  </a:ext>
                </a:extLst>
              </a:tr>
            </a:tbl>
          </a:graphicData>
        </a:graphic>
      </p:graphicFrame>
      <p:pic>
        <p:nvPicPr>
          <p:cNvPr id="4129" name="Picture 7">
            <a:extLst>
              <a:ext uri="{FF2B5EF4-FFF2-40B4-BE49-F238E27FC236}">
                <a16:creationId xmlns:a16="http://schemas.microsoft.com/office/drawing/2014/main" xmlns="" id="{78FCE931-7560-154A-9043-E45A9C9A740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41281" y="1084387"/>
            <a:ext cx="212883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0" name="Picture 8">
            <a:extLst>
              <a:ext uri="{FF2B5EF4-FFF2-40B4-BE49-F238E27FC236}">
                <a16:creationId xmlns:a16="http://schemas.microsoft.com/office/drawing/2014/main" xmlns="" id="{5360A5A4-4508-5B4A-BC4E-688FD7D83C3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0" y="976973"/>
            <a:ext cx="20574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1" name="Picture 4">
            <a:extLst>
              <a:ext uri="{FF2B5EF4-FFF2-40B4-BE49-F238E27FC236}">
                <a16:creationId xmlns:a16="http://schemas.microsoft.com/office/drawing/2014/main" xmlns="" id="{D6C11E88-3A47-D247-BE64-64A07406141F}"/>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28800" y="1034123"/>
            <a:ext cx="19812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F27F8A4B-3DAC-0A47-B1AC-A866410E083B}"/>
              </a:ext>
            </a:extLst>
          </p:cNvPr>
          <p:cNvSpPr txBox="1"/>
          <p:nvPr/>
        </p:nvSpPr>
        <p:spPr>
          <a:xfrm>
            <a:off x="1545715" y="154745"/>
            <a:ext cx="6585970" cy="523220"/>
          </a:xfrm>
          <a:prstGeom prst="rect">
            <a:avLst/>
          </a:prstGeom>
          <a:noFill/>
        </p:spPr>
        <p:txBody>
          <a:bodyPr wrap="none" rtlCol="0">
            <a:spAutoFit/>
          </a:bodyPr>
          <a:lstStyle/>
          <a:p>
            <a:r>
              <a:rPr lang="en-US" sz="2800" dirty="0">
                <a:solidFill>
                  <a:schemeClr val="tx2"/>
                </a:solidFill>
              </a:rPr>
              <a:t>DNA Barcoding: Extended Research Projects</a:t>
            </a:r>
          </a:p>
        </p:txBody>
      </p:sp>
    </p:spTree>
    <p:extLst>
      <p:ext uri="{BB962C8B-B14F-4D97-AF65-F5344CB8AC3E}">
        <p14:creationId xmlns:p14="http://schemas.microsoft.com/office/powerpoint/2010/main" val="196351806"/>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1">
            <a:extLst>
              <a:ext uri="{FF2B5EF4-FFF2-40B4-BE49-F238E27FC236}">
                <a16:creationId xmlns:a16="http://schemas.microsoft.com/office/drawing/2014/main" xmlns="" id="{A545B9DB-3DAE-884F-9878-ED9CBD4D7878}"/>
              </a:ext>
            </a:extLst>
          </p:cNvPr>
          <p:cNvSpPr txBox="1">
            <a:spLocks noChangeArrowheads="1"/>
          </p:cNvSpPr>
          <p:nvPr/>
        </p:nvSpPr>
        <p:spPr bwMode="auto">
          <a:xfrm>
            <a:off x="4032738" y="139700"/>
            <a:ext cx="5105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800" dirty="0">
                <a:solidFill>
                  <a:schemeClr val="accent1"/>
                </a:solidFill>
                <a:latin typeface="Calibri" panose="020F0502020204030204" pitchFamily="34" charset="0"/>
              </a:rPr>
              <a:t>Student Symposium</a:t>
            </a:r>
          </a:p>
          <a:p>
            <a:pPr algn="ctr" eaLnBrk="1" hangingPunct="1">
              <a:spcBef>
                <a:spcPct val="0"/>
              </a:spcBef>
              <a:buClrTx/>
              <a:buSzTx/>
              <a:buFontTx/>
              <a:buNone/>
            </a:pPr>
            <a:r>
              <a:rPr lang="en-US" altLang="en-US" sz="2400" dirty="0">
                <a:solidFill>
                  <a:schemeClr val="accent1"/>
                </a:solidFill>
                <a:latin typeface="Calibri" panose="020F0502020204030204" pitchFamily="34" charset="0"/>
              </a:rPr>
              <a:t>Cold Spring Harbor Laboratory</a:t>
            </a:r>
            <a:endParaRPr lang="en-US" altLang="en-US" sz="2400" b="1" dirty="0">
              <a:solidFill>
                <a:schemeClr val="accent1"/>
              </a:solidFill>
              <a:latin typeface="Calibri" panose="020F0502020204030204" pitchFamily="34" charset="0"/>
            </a:endParaRPr>
          </a:p>
        </p:txBody>
      </p:sp>
      <p:pic>
        <p:nvPicPr>
          <p:cNvPr id="50178" name="Picture 6" descr="DBzqeTTUQAAF-6b.jpg">
            <a:extLst>
              <a:ext uri="{FF2B5EF4-FFF2-40B4-BE49-F238E27FC236}">
                <a16:creationId xmlns:a16="http://schemas.microsoft.com/office/drawing/2014/main" xmlns="" id="{99A3E7CF-940D-6747-8A52-307D73C487B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0" y="4343400"/>
            <a:ext cx="35052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7" descr="3.jpg">
            <a:extLst>
              <a:ext uri="{FF2B5EF4-FFF2-40B4-BE49-F238E27FC236}">
                <a16:creationId xmlns:a16="http://schemas.microsoft.com/office/drawing/2014/main" xmlns="" id="{E6C79A40-47A9-264D-B1F6-EDED3BB116A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4450" y="1700213"/>
            <a:ext cx="29638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9" descr="1-1.jpg">
            <a:extLst>
              <a:ext uri="{FF2B5EF4-FFF2-40B4-BE49-F238E27FC236}">
                <a16:creationId xmlns:a16="http://schemas.microsoft.com/office/drawing/2014/main" xmlns="" id="{18AE8F08-6C80-4441-A0C7-AF3AE178E04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46875" y="1449388"/>
            <a:ext cx="28225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2">
            <a:extLst>
              <a:ext uri="{FF2B5EF4-FFF2-40B4-BE49-F238E27FC236}">
                <a16:creationId xmlns:a16="http://schemas.microsoft.com/office/drawing/2014/main" xmlns="" id="{7C107D0E-3AF1-AC4C-8B8B-89DA091C76B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600" y="3886200"/>
            <a:ext cx="3802063"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0">
            <a:extLst>
              <a:ext uri="{FF2B5EF4-FFF2-40B4-BE49-F238E27FC236}">
                <a16:creationId xmlns:a16="http://schemas.microsoft.com/office/drawing/2014/main" xmlns="" id="{EB02818F-CC04-E44F-98A5-8466C7104EDC}"/>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 y="-63500"/>
            <a:ext cx="28956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5" descr="DBzqeTSUAAAYF4d.jpg">
            <a:extLst>
              <a:ext uri="{FF2B5EF4-FFF2-40B4-BE49-F238E27FC236}">
                <a16:creationId xmlns:a16="http://schemas.microsoft.com/office/drawing/2014/main" xmlns="" id="{88729388-E861-0C4E-B6D9-CF2EC0C41410}"/>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48400" y="3036888"/>
            <a:ext cx="2293938"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4" descr="DBzo2UUWAAA7oCf.jpg">
            <a:extLst>
              <a:ext uri="{FF2B5EF4-FFF2-40B4-BE49-F238E27FC236}">
                <a16:creationId xmlns:a16="http://schemas.microsoft.com/office/drawing/2014/main" xmlns="" id="{AC244567-3907-FE47-814E-E6F4D8435865}"/>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4800" y="1384300"/>
            <a:ext cx="39624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TextBox 8">
            <a:extLst>
              <a:ext uri="{FF2B5EF4-FFF2-40B4-BE49-F238E27FC236}">
                <a16:creationId xmlns:a16="http://schemas.microsoft.com/office/drawing/2014/main" xmlns="" id="{46A0A940-B3AB-854B-BD6E-3E54D8CFD34B}"/>
              </a:ext>
            </a:extLst>
          </p:cNvPr>
          <p:cNvSpPr txBox="1">
            <a:spLocks noChangeArrowheads="1"/>
          </p:cNvSpPr>
          <p:nvPr/>
        </p:nvSpPr>
        <p:spPr bwMode="auto">
          <a:xfrm>
            <a:off x="4495800" y="3452813"/>
            <a:ext cx="1752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a:solidFill>
                  <a:schemeClr val="tx1"/>
                </a:solidFill>
                <a:latin typeface="Calibri" panose="020F0502020204030204" pitchFamily="34" charset="0"/>
              </a:rPr>
              <a:t>174 students, 21 mentors, and 50+ guests</a:t>
            </a:r>
          </a:p>
        </p:txBody>
      </p:sp>
    </p:spTree>
    <p:extLst>
      <p:ext uri="{BB962C8B-B14F-4D97-AF65-F5344CB8AC3E}">
        <p14:creationId xmlns:p14="http://schemas.microsoft.com/office/powerpoint/2010/main" val="9611466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
            <a:extLst>
              <a:ext uri="{FF2B5EF4-FFF2-40B4-BE49-F238E27FC236}">
                <a16:creationId xmlns:a16="http://schemas.microsoft.com/office/drawing/2014/main" xmlns="" id="{DE9CAEF7-27CB-E949-9D9B-FAB2BDBC116A}"/>
              </a:ext>
            </a:extLst>
          </p:cNvPr>
          <p:cNvSpPr txBox="1">
            <a:spLocks noChangeArrowheads="1"/>
          </p:cNvSpPr>
          <p:nvPr/>
        </p:nvSpPr>
        <p:spPr bwMode="auto">
          <a:xfrm>
            <a:off x="4876800" y="104864"/>
            <a:ext cx="409257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800" dirty="0">
                <a:solidFill>
                  <a:schemeClr val="accent1"/>
                </a:solidFill>
                <a:latin typeface="Calibri" panose="020F0502020204030204" pitchFamily="34" charset="0"/>
              </a:rPr>
              <a:t>Student Symposium</a:t>
            </a:r>
          </a:p>
          <a:p>
            <a:pPr algn="ctr" eaLnBrk="1" hangingPunct="1">
              <a:spcBef>
                <a:spcPct val="0"/>
              </a:spcBef>
              <a:buClrTx/>
              <a:buSzTx/>
              <a:buFontTx/>
              <a:buNone/>
            </a:pPr>
            <a:r>
              <a:rPr lang="en-US" altLang="en-US" sz="2400" dirty="0">
                <a:solidFill>
                  <a:schemeClr val="accent1"/>
                </a:solidFill>
                <a:latin typeface="Calibri" panose="020F0502020204030204" pitchFamily="34" charset="0"/>
              </a:rPr>
              <a:t>New York Academy of Medicine</a:t>
            </a:r>
          </a:p>
        </p:txBody>
      </p:sp>
      <p:pic>
        <p:nvPicPr>
          <p:cNvPr id="51202" name="Picture 4" descr="2015_New_York_Academy_of_Medicine_2_East_103rd_Street.jpg">
            <a:extLst>
              <a:ext uri="{FF2B5EF4-FFF2-40B4-BE49-F238E27FC236}">
                <a16:creationId xmlns:a16="http://schemas.microsoft.com/office/drawing/2014/main" xmlns="" id="{7B28D1B8-DA82-5E47-B210-B7A5DD0387D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8800" y="1512888"/>
            <a:ext cx="32400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5">
            <a:extLst>
              <a:ext uri="{FF2B5EF4-FFF2-40B4-BE49-F238E27FC236}">
                <a16:creationId xmlns:a16="http://schemas.microsoft.com/office/drawing/2014/main" xmlns="" id="{F5404EC7-07E6-2F4C-9E16-F3D7CF8331B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905000"/>
            <a:ext cx="27432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6">
            <a:extLst>
              <a:ext uri="{FF2B5EF4-FFF2-40B4-BE49-F238E27FC236}">
                <a16:creationId xmlns:a16="http://schemas.microsoft.com/office/drawing/2014/main" xmlns="" id="{E7151DD5-0884-7943-AB83-2034D00E3D8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49888" y="4114800"/>
            <a:ext cx="3236912"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7">
            <a:extLst>
              <a:ext uri="{FF2B5EF4-FFF2-40B4-BE49-F238E27FC236}">
                <a16:creationId xmlns:a16="http://schemas.microsoft.com/office/drawing/2014/main" xmlns="" id="{16F61CB3-EC43-4A48-B976-9E7D043BB49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3352800"/>
            <a:ext cx="46482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8">
            <a:extLst>
              <a:ext uri="{FF2B5EF4-FFF2-40B4-BE49-F238E27FC236}">
                <a16:creationId xmlns:a16="http://schemas.microsoft.com/office/drawing/2014/main" xmlns="" id="{62840068-C4CF-494F-984B-3BDB57DD5C4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22600" y="1512888"/>
            <a:ext cx="254000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9">
            <a:extLst>
              <a:ext uri="{FF2B5EF4-FFF2-40B4-BE49-F238E27FC236}">
                <a16:creationId xmlns:a16="http://schemas.microsoft.com/office/drawing/2014/main" xmlns="" id="{01A81021-C16D-DC45-A6B6-BCA3E586AA78}"/>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514600" y="153988"/>
            <a:ext cx="221297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0">
            <a:extLst>
              <a:ext uri="{FF2B5EF4-FFF2-40B4-BE49-F238E27FC236}">
                <a16:creationId xmlns:a16="http://schemas.microsoft.com/office/drawing/2014/main" xmlns="" id="{3DEA355B-C376-F946-8725-63F3C742892A}"/>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12700" y="-41275"/>
            <a:ext cx="2608263"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Box 11">
            <a:extLst>
              <a:ext uri="{FF2B5EF4-FFF2-40B4-BE49-F238E27FC236}">
                <a16:creationId xmlns:a16="http://schemas.microsoft.com/office/drawing/2014/main" xmlns="" id="{21BCF6E3-E104-AB44-B785-6ACB1411080D}"/>
              </a:ext>
            </a:extLst>
          </p:cNvPr>
          <p:cNvSpPr txBox="1">
            <a:spLocks noChangeArrowheads="1"/>
          </p:cNvSpPr>
          <p:nvPr/>
        </p:nvSpPr>
        <p:spPr bwMode="auto">
          <a:xfrm>
            <a:off x="5334000" y="6002338"/>
            <a:ext cx="3429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400">
                <a:solidFill>
                  <a:schemeClr val="tx1"/>
                </a:solidFill>
                <a:latin typeface="Calibri" panose="020F0502020204030204" pitchFamily="34" charset="0"/>
              </a:rPr>
              <a:t>170 students, 45 mentors, and 30+ guests, including Jesse Ausubel, (Rockefeller, Sloan)</a:t>
            </a:r>
          </a:p>
        </p:txBody>
      </p:sp>
    </p:spTree>
    <p:extLst>
      <p:ext uri="{BB962C8B-B14F-4D97-AF65-F5344CB8AC3E}">
        <p14:creationId xmlns:p14="http://schemas.microsoft.com/office/powerpoint/2010/main" val="24506654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First Genbank Submission.tiff">
            <a:extLst>
              <a:ext uri="{FF2B5EF4-FFF2-40B4-BE49-F238E27FC236}">
                <a16:creationId xmlns:a16="http://schemas.microsoft.com/office/drawing/2014/main" xmlns="" id="{8771A790-E7B5-1943-A59B-D2F5FB050A2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700"/>
            <a:ext cx="5715000" cy="6213917"/>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54274" name="TextBox 6">
            <a:extLst>
              <a:ext uri="{FF2B5EF4-FFF2-40B4-BE49-F238E27FC236}">
                <a16:creationId xmlns:a16="http://schemas.microsoft.com/office/drawing/2014/main" xmlns="" id="{93166541-64AA-BD44-ABB1-4EC23494BA06}"/>
              </a:ext>
            </a:extLst>
          </p:cNvPr>
          <p:cNvSpPr txBox="1">
            <a:spLocks noChangeArrowheads="1"/>
          </p:cNvSpPr>
          <p:nvPr/>
        </p:nvSpPr>
        <p:spPr bwMode="auto">
          <a:xfrm>
            <a:off x="3657600" y="2514600"/>
            <a:ext cx="388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54275" name="TextBox 8">
            <a:extLst>
              <a:ext uri="{FF2B5EF4-FFF2-40B4-BE49-F238E27FC236}">
                <a16:creationId xmlns:a16="http://schemas.microsoft.com/office/drawing/2014/main" xmlns="" id="{EE9ED52C-FE21-B642-86D9-894E222FF5E1}"/>
              </a:ext>
            </a:extLst>
          </p:cNvPr>
          <p:cNvSpPr txBox="1">
            <a:spLocks noChangeArrowheads="1"/>
          </p:cNvSpPr>
          <p:nvPr/>
        </p:nvSpPr>
        <p:spPr bwMode="auto">
          <a:xfrm>
            <a:off x="6025484" y="304800"/>
            <a:ext cx="3118515"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2800" dirty="0">
                <a:solidFill>
                  <a:schemeClr val="accent1"/>
                </a:solidFill>
                <a:latin typeface="Calibri" panose="020F0502020204030204" pitchFamily="34" charset="0"/>
              </a:rPr>
              <a:t>Hundreds of GenBank publications with</a:t>
            </a:r>
          </a:p>
          <a:p>
            <a:pPr eaLnBrk="1" hangingPunct="1">
              <a:spcBef>
                <a:spcPct val="0"/>
              </a:spcBef>
              <a:buClrTx/>
              <a:buSzTx/>
              <a:buFontTx/>
              <a:buNone/>
            </a:pPr>
            <a:r>
              <a:rPr lang="en-US" altLang="en-US" sz="2800" dirty="0">
                <a:solidFill>
                  <a:schemeClr val="accent1"/>
                </a:solidFill>
                <a:latin typeface="Calibri" panose="020F0502020204030204" pitchFamily="34" charset="0"/>
              </a:rPr>
              <a:t>student authors</a:t>
            </a:r>
          </a:p>
          <a:p>
            <a:pPr eaLnBrk="1" hangingPunct="1">
              <a:spcBef>
                <a:spcPct val="0"/>
              </a:spcBef>
              <a:buClrTx/>
              <a:buSzTx/>
              <a:buFontTx/>
              <a:buNone/>
            </a:pPr>
            <a:endParaRPr lang="en-US" altLang="en-US" sz="1800" dirty="0">
              <a:solidFill>
                <a:schemeClr val="tx1"/>
              </a:solidFill>
              <a:latin typeface="Arial" panose="020B0604020202020204" pitchFamily="34" charset="0"/>
            </a:endParaRPr>
          </a:p>
        </p:txBody>
      </p:sp>
      <p:pic>
        <p:nvPicPr>
          <p:cNvPr id="11" name="Picture 10" descr="First Genbank Submission (authors).tiff">
            <a:extLst>
              <a:ext uri="{FF2B5EF4-FFF2-40B4-BE49-F238E27FC236}">
                <a16:creationId xmlns:a16="http://schemas.microsoft.com/office/drawing/2014/main" xmlns="" id="{01C3AE82-BEA1-6347-842A-94D0F447F54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47800" y="2743200"/>
            <a:ext cx="7405688" cy="804863"/>
          </a:xfrm>
          <a:prstGeom prst="rect">
            <a:avLst/>
          </a:prstGeom>
          <a:solidFill>
            <a:srgbClr val="A6A6A6"/>
          </a:solidFill>
          <a:ln>
            <a:noFill/>
          </a:ln>
          <a:effectLst>
            <a:outerShdw blurRad="50800" dist="38100" dir="10800000" algn="r" rotWithShape="0">
              <a:srgbClr val="808080">
                <a:alpha val="39999"/>
              </a:srgbClr>
            </a:outerShdw>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8763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AD3F03F-9ACC-F74E-8F31-1417B954425D}"/>
              </a:ext>
            </a:extLst>
          </p:cNvPr>
          <p:cNvSpPr>
            <a:spLocks noGrp="1"/>
          </p:cNvSpPr>
          <p:nvPr>
            <p:ph idx="4294967295"/>
          </p:nvPr>
        </p:nvSpPr>
        <p:spPr>
          <a:xfrm>
            <a:off x="0" y="1600200"/>
            <a:ext cx="6267450" cy="4748213"/>
          </a:xfrm>
        </p:spPr>
        <p:txBody>
          <a:bodyPr>
            <a:normAutofit fontScale="62500" lnSpcReduction="20000"/>
          </a:bodyPr>
          <a:lstStyle/>
          <a:p>
            <a:pPr marL="0" indent="0">
              <a:buFont typeface="Times New Roman" charset="0"/>
              <a:buNone/>
              <a:defRPr/>
            </a:pPr>
            <a:r>
              <a:rPr lang="en-US" sz="3400" dirty="0">
                <a:latin typeface="Calibri"/>
                <a:cs typeface="Calibri"/>
              </a:rPr>
              <a:t>Authors:</a:t>
            </a:r>
          </a:p>
          <a:p>
            <a:pPr>
              <a:buFont typeface="Times New Roman" charset="0"/>
              <a:buChar char="•"/>
              <a:defRPr/>
            </a:pPr>
            <a:r>
              <a:rPr lang="en-US" sz="3400" dirty="0">
                <a:latin typeface="Calibri"/>
                <a:cs typeface="Calibri"/>
              </a:rPr>
              <a:t>Emily Atlas, Stuyvesant High School	</a:t>
            </a:r>
          </a:p>
          <a:p>
            <a:pPr>
              <a:buFont typeface="Times New Roman" charset="0"/>
              <a:buChar char="•"/>
              <a:defRPr/>
            </a:pPr>
            <a:r>
              <a:rPr lang="en-US" sz="3400" dirty="0">
                <a:latin typeface="Calibri"/>
                <a:cs typeface="Calibri"/>
              </a:rPr>
              <a:t>Andrew Jorquera, Bronx High School of Science	</a:t>
            </a:r>
          </a:p>
          <a:p>
            <a:pPr>
              <a:buFont typeface="Times New Roman" charset="0"/>
              <a:buChar char="•"/>
              <a:defRPr/>
            </a:pPr>
            <a:r>
              <a:rPr lang="en-US" sz="3400" dirty="0">
                <a:latin typeface="Calibri"/>
                <a:cs typeface="Calibri"/>
              </a:rPr>
              <a:t>Noah Burg, American Museum of Natural History</a:t>
            </a:r>
          </a:p>
          <a:p>
            <a:pPr>
              <a:buFont typeface="Times New Roman" charset="0"/>
              <a:buChar char="•"/>
              <a:defRPr/>
            </a:pPr>
            <a:r>
              <a:rPr lang="en-US" sz="3400" dirty="0">
                <a:latin typeface="Calibri"/>
                <a:cs typeface="Calibri"/>
              </a:rPr>
              <a:t>Oscar Pineda-Catalan, DNA Learning Center, CSHL</a:t>
            </a:r>
          </a:p>
          <a:p>
            <a:pPr marL="0" indent="0">
              <a:buFont typeface="Times New Roman" charset="0"/>
              <a:buNone/>
              <a:defRPr/>
            </a:pPr>
            <a:endParaRPr lang="en-US" sz="3400" dirty="0">
              <a:latin typeface="Calibri"/>
              <a:cs typeface="Calibri"/>
            </a:endParaRPr>
          </a:p>
          <a:p>
            <a:pPr marL="0" indent="0">
              <a:buFont typeface="Times New Roman" charset="0"/>
              <a:buNone/>
              <a:defRPr/>
            </a:pPr>
            <a:r>
              <a:rPr lang="en-US" sz="3400" dirty="0">
                <a:latin typeface="Calibri"/>
                <a:cs typeface="Calibri"/>
              </a:rPr>
              <a:t>Location</a:t>
            </a:r>
          </a:p>
          <a:p>
            <a:pPr>
              <a:buFont typeface="Times New Roman" charset="0"/>
              <a:buChar char="•"/>
              <a:defRPr/>
            </a:pPr>
            <a:r>
              <a:rPr lang="en-US" sz="3400" dirty="0">
                <a:latin typeface="Calibri"/>
                <a:cs typeface="Calibri"/>
              </a:rPr>
              <a:t>Country:	USA	</a:t>
            </a:r>
          </a:p>
          <a:p>
            <a:pPr>
              <a:buFont typeface="Times New Roman" charset="0"/>
              <a:buChar char="•"/>
              <a:defRPr/>
            </a:pPr>
            <a:r>
              <a:rPr lang="en-US" sz="3400" dirty="0">
                <a:latin typeface="Calibri"/>
                <a:cs typeface="Calibri"/>
              </a:rPr>
              <a:t>State: New York	</a:t>
            </a:r>
          </a:p>
          <a:p>
            <a:pPr>
              <a:buFont typeface="Times New Roman" charset="0"/>
              <a:buChar char="•"/>
              <a:defRPr/>
            </a:pPr>
            <a:r>
              <a:rPr lang="en-US" sz="3400" dirty="0">
                <a:latin typeface="Calibri"/>
                <a:cs typeface="Calibri"/>
              </a:rPr>
              <a:t>City:	New York	</a:t>
            </a:r>
          </a:p>
          <a:p>
            <a:pPr>
              <a:buFont typeface="Times New Roman" charset="0"/>
              <a:buChar char="•"/>
              <a:defRPr/>
            </a:pPr>
            <a:r>
              <a:rPr lang="en-US" sz="3400" dirty="0">
                <a:latin typeface="Calibri"/>
                <a:cs typeface="Calibri"/>
              </a:rPr>
              <a:t>Exact Site: Flushing Meadows China Town, Queens</a:t>
            </a:r>
          </a:p>
          <a:p>
            <a:pPr>
              <a:buFont typeface="Times New Roman" charset="0"/>
              <a:buChar char="•"/>
              <a:defRPr/>
            </a:pPr>
            <a:r>
              <a:rPr lang="en-US" sz="3400" dirty="0">
                <a:latin typeface="Calibri"/>
                <a:cs typeface="Calibri"/>
              </a:rPr>
              <a:t>Date Collected:	09/04/2012	</a:t>
            </a:r>
          </a:p>
          <a:p>
            <a:pPr marL="0" indent="0">
              <a:buFont typeface="Times New Roman" charset="0"/>
              <a:buNone/>
              <a:defRPr/>
            </a:pPr>
            <a:endParaRPr lang="en-US" dirty="0"/>
          </a:p>
        </p:txBody>
      </p:sp>
      <p:sp>
        <p:nvSpPr>
          <p:cNvPr id="7" name="Title 1">
            <a:extLst>
              <a:ext uri="{FF2B5EF4-FFF2-40B4-BE49-F238E27FC236}">
                <a16:creationId xmlns:a16="http://schemas.microsoft.com/office/drawing/2014/main" xmlns="" id="{6594D014-0392-4643-A57B-4685B2926998}"/>
              </a:ext>
            </a:extLst>
          </p:cNvPr>
          <p:cNvSpPr>
            <a:spLocks noGrp="1"/>
          </p:cNvSpPr>
          <p:nvPr>
            <p:ph type="title" idx="4294967295"/>
          </p:nvPr>
        </p:nvSpPr>
        <p:spPr>
          <a:xfrm>
            <a:off x="0" y="274638"/>
            <a:ext cx="9144000" cy="1014412"/>
          </a:xfrm>
        </p:spPr>
        <p:txBody>
          <a:bodyPr>
            <a:normAutofit fontScale="90000"/>
          </a:bodyPr>
          <a:lstStyle/>
          <a:p>
            <a:pPr>
              <a:buFont typeface="Times New Roman" charset="0"/>
              <a:buNone/>
              <a:defRPr/>
            </a:pPr>
            <a:r>
              <a:rPr lang="en-US" sz="4000" dirty="0">
                <a:solidFill>
                  <a:schemeClr val="accent1"/>
                </a:solidFill>
              </a:rPr>
              <a:t>Shark Fin Soup</a:t>
            </a:r>
            <a:br>
              <a:rPr lang="en-US" sz="4000" dirty="0">
                <a:solidFill>
                  <a:schemeClr val="accent1"/>
                </a:solidFill>
              </a:rPr>
            </a:br>
            <a:r>
              <a:rPr lang="en-US" sz="3100" dirty="0">
                <a:solidFill>
                  <a:schemeClr val="accent1"/>
                </a:solidFill>
              </a:rPr>
              <a:t>Novel Sequences (2012)</a:t>
            </a:r>
          </a:p>
        </p:txBody>
      </p:sp>
      <p:pic>
        <p:nvPicPr>
          <p:cNvPr id="53251" name="Picture 4">
            <a:extLst>
              <a:ext uri="{FF2B5EF4-FFF2-40B4-BE49-F238E27FC236}">
                <a16:creationId xmlns:a16="http://schemas.microsoft.com/office/drawing/2014/main" xmlns="" id="{CBE60599-3BCF-4042-AC94-4163CC2D3AE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23025" y="2728913"/>
            <a:ext cx="2559050"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8430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31F2E3-F192-1B44-81DF-F4D30F54EBF6}"/>
              </a:ext>
            </a:extLst>
          </p:cNvPr>
          <p:cNvSpPr>
            <a:spLocks noGrp="1"/>
          </p:cNvSpPr>
          <p:nvPr>
            <p:ph type="title" idx="4294967295"/>
          </p:nvPr>
        </p:nvSpPr>
        <p:spPr>
          <a:xfrm>
            <a:off x="0" y="274638"/>
            <a:ext cx="9144000" cy="1014412"/>
          </a:xfrm>
        </p:spPr>
        <p:txBody>
          <a:bodyPr>
            <a:normAutofit fontScale="90000"/>
          </a:bodyPr>
          <a:lstStyle/>
          <a:p>
            <a:pPr>
              <a:buFont typeface="Times New Roman" charset="0"/>
              <a:buNone/>
              <a:defRPr/>
            </a:pPr>
            <a:r>
              <a:rPr lang="en-US" sz="4000" dirty="0">
                <a:solidFill>
                  <a:schemeClr val="accent1"/>
                </a:solidFill>
              </a:rPr>
              <a:t>Shark Fin Soup</a:t>
            </a:r>
            <a:br>
              <a:rPr lang="en-US" sz="4000" dirty="0">
                <a:solidFill>
                  <a:schemeClr val="accent1"/>
                </a:solidFill>
              </a:rPr>
            </a:br>
            <a:r>
              <a:rPr lang="en-US" sz="3100" dirty="0">
                <a:solidFill>
                  <a:schemeClr val="accent1"/>
                </a:solidFill>
              </a:rPr>
              <a:t>Novel Sequences (2012)</a:t>
            </a:r>
          </a:p>
        </p:txBody>
      </p:sp>
      <p:pic>
        <p:nvPicPr>
          <p:cNvPr id="52226" name="Picture 3">
            <a:extLst>
              <a:ext uri="{FF2B5EF4-FFF2-40B4-BE49-F238E27FC236}">
                <a16:creationId xmlns:a16="http://schemas.microsoft.com/office/drawing/2014/main" xmlns="" id="{E0A24895-2644-E144-BA0C-727AE2F6299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299075" y="1477963"/>
            <a:ext cx="31115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9">
            <a:extLst>
              <a:ext uri="{FF2B5EF4-FFF2-40B4-BE49-F238E27FC236}">
                <a16:creationId xmlns:a16="http://schemas.microsoft.com/office/drawing/2014/main" xmlns="" id="{F91141FF-F33E-DC41-859B-1E91F8E8D38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7163" y="3781425"/>
            <a:ext cx="886777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itle 1">
            <a:extLst>
              <a:ext uri="{FF2B5EF4-FFF2-40B4-BE49-F238E27FC236}">
                <a16:creationId xmlns:a16="http://schemas.microsoft.com/office/drawing/2014/main" xmlns="" id="{1FB1F54B-E2B3-6A4B-8AE6-26714739B663}"/>
              </a:ext>
            </a:extLst>
          </p:cNvPr>
          <p:cNvSpPr txBox="1">
            <a:spLocks/>
          </p:cNvSpPr>
          <p:nvPr/>
        </p:nvSpPr>
        <p:spPr bwMode="auto">
          <a:xfrm>
            <a:off x="157163" y="2000250"/>
            <a:ext cx="54102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defTabSz="45720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400">
                <a:solidFill>
                  <a:schemeClr val="tx1"/>
                </a:solidFill>
                <a:latin typeface="Calibri" panose="020F0502020204030204" pitchFamily="34" charset="0"/>
              </a:rPr>
              <a:t>Winter Skate (</a:t>
            </a:r>
            <a:r>
              <a:rPr lang="en-US" altLang="en-US" sz="2400" i="1">
                <a:solidFill>
                  <a:schemeClr val="tx1"/>
                </a:solidFill>
                <a:latin typeface="Calibri" panose="020F0502020204030204" pitchFamily="34" charset="0"/>
              </a:rPr>
              <a:t>Leucoraja ocellata</a:t>
            </a:r>
            <a:r>
              <a:rPr lang="en-US" altLang="en-US" sz="2400">
                <a:solidFill>
                  <a:schemeClr val="tx1"/>
                </a:solidFill>
                <a:latin typeface="Calibri" panose="020F0502020204030204" pitchFamily="34" charset="0"/>
              </a:rPr>
              <a:t>)</a:t>
            </a:r>
            <a:br>
              <a:rPr lang="en-US" altLang="en-US" sz="2400">
                <a:solidFill>
                  <a:schemeClr val="tx1"/>
                </a:solidFill>
                <a:latin typeface="Calibri" panose="020F0502020204030204" pitchFamily="34" charset="0"/>
              </a:rPr>
            </a:br>
            <a:r>
              <a:rPr lang="en-US" altLang="en-US" sz="2400">
                <a:solidFill>
                  <a:schemeClr val="tx1"/>
                </a:solidFill>
                <a:latin typeface="Calibri" panose="020F0502020204030204" pitchFamily="34" charset="0"/>
              </a:rPr>
              <a:t>GenBank ascension numbers</a:t>
            </a:r>
          </a:p>
          <a:p>
            <a:pPr algn="ctr" eaLnBrk="1" hangingPunct="1">
              <a:spcBef>
                <a:spcPct val="0"/>
              </a:spcBef>
              <a:buClrTx/>
              <a:buSzTx/>
              <a:buFontTx/>
              <a:buNone/>
            </a:pPr>
            <a:r>
              <a:rPr lang="en-US" altLang="en-US" sz="2400">
                <a:solidFill>
                  <a:schemeClr val="tx1"/>
                </a:solidFill>
                <a:latin typeface="Calibri" panose="020F0502020204030204" pitchFamily="34" charset="0"/>
              </a:rPr>
              <a:t>Winter Skate 1: KC109830</a:t>
            </a:r>
          </a:p>
          <a:p>
            <a:pPr algn="ctr" eaLnBrk="1" hangingPunct="1">
              <a:spcBef>
                <a:spcPct val="0"/>
              </a:spcBef>
              <a:buClrTx/>
              <a:buSzTx/>
              <a:buFontTx/>
              <a:buNone/>
            </a:pPr>
            <a:r>
              <a:rPr lang="en-US" altLang="en-US" sz="2400">
                <a:solidFill>
                  <a:schemeClr val="tx1"/>
                </a:solidFill>
                <a:latin typeface="Calibri" panose="020F0502020204030204" pitchFamily="34" charset="0"/>
              </a:rPr>
              <a:t>Winter Skate 2: KC290954</a:t>
            </a:r>
          </a:p>
        </p:txBody>
      </p:sp>
    </p:spTree>
    <p:extLst>
      <p:ext uri="{BB962C8B-B14F-4D97-AF65-F5344CB8AC3E}">
        <p14:creationId xmlns:p14="http://schemas.microsoft.com/office/powerpoint/2010/main" val="18447342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descr="C:\Users\spepenel\Desktop\Long Beach GenBank.JPG">
            <a:extLst>
              <a:ext uri="{FF2B5EF4-FFF2-40B4-BE49-F238E27FC236}">
                <a16:creationId xmlns:a16="http://schemas.microsoft.com/office/drawing/2014/main" xmlns="" id="{47E05565-3AAC-7C44-BB2A-C4A9E42409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7263"/>
            <a:ext cx="6145213"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descr="G:\Barcoding Programs\Barcode Long Island\Posters\NIH SciEd Poster 2017\BLI Poster Images\Novel Sequence\Snail cyst.jpg">
            <a:extLst>
              <a:ext uri="{FF2B5EF4-FFF2-40B4-BE49-F238E27FC236}">
                <a16:creationId xmlns:a16="http://schemas.microsoft.com/office/drawing/2014/main" xmlns="" id="{A18824D7-CF44-9D4B-A5AA-DA31964A7F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46825" y="3733800"/>
            <a:ext cx="256857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G:\Barcoding Programs\Barcode Long Island\Posters\NIH SciEd Poster 2017\BLI Poster Images\Pleurogonius_malaclemys_20130130T90058.jpg">
            <a:extLst>
              <a:ext uri="{FF2B5EF4-FFF2-40B4-BE49-F238E27FC236}">
                <a16:creationId xmlns:a16="http://schemas.microsoft.com/office/drawing/2014/main" xmlns="" id="{982BAD98-07BD-7846-9321-8CB092879DA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8175" y="5186363"/>
            <a:ext cx="2590800"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dnalcmedia\data\digital-camera-images\BLI-Symposium\BLI Symposium 2015\DSC_6061.JPG">
            <a:extLst>
              <a:ext uri="{FF2B5EF4-FFF2-40B4-BE49-F238E27FC236}">
                <a16:creationId xmlns:a16="http://schemas.microsoft.com/office/drawing/2014/main" xmlns="" id="{2188C5E0-4DF3-384D-B42E-CC14C91E666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165225"/>
            <a:ext cx="35814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xmlns="" id="{2B14CBCB-2DA7-6140-8681-960F550E0CFD}"/>
              </a:ext>
            </a:extLst>
          </p:cNvPr>
          <p:cNvSpPr txBox="1">
            <a:spLocks/>
          </p:cNvSpPr>
          <p:nvPr/>
        </p:nvSpPr>
        <p:spPr bwMode="auto">
          <a:xfrm>
            <a:off x="0" y="23813"/>
            <a:ext cx="9144000" cy="1104900"/>
          </a:xfrm>
          <a:prstGeom prst="rect">
            <a:avLst/>
          </a:prstGeom>
          <a:noFill/>
          <a:ln>
            <a:noFill/>
          </a:ln>
          <a:effectLst>
            <a:outerShdw blurRad="50800" dist="50800" dir="5400000" algn="ctr" rotWithShape="0">
              <a:srgbClr val="BFBFB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1"/>
          <a:lstStyle>
            <a:lvl1pPr algn="ctr" defTabSz="457200" rtl="0" eaLnBrk="0" fontAlgn="base" hangingPunct="0">
              <a:spcBef>
                <a:spcPct val="0"/>
              </a:spcBef>
              <a:spcAft>
                <a:spcPct val="0"/>
              </a:spcAft>
              <a:buClr>
                <a:srgbClr val="000000"/>
              </a:buClr>
              <a:buSzPct val="100000"/>
              <a:buFont typeface="Times New Roman" pitchFamily="18" charset="0"/>
              <a:defRPr sz="3600">
                <a:solidFill>
                  <a:srgbClr val="004E82"/>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3600">
                <a:solidFill>
                  <a:srgbClr val="004E82"/>
                </a:solidFill>
                <a:latin typeface="Arial" pitchFamily="-106" charset="0"/>
                <a:ea typeface="ＭＳ Ｐゴシック" pitchFamily="-106" charset="-128"/>
                <a:cs typeface="ＭＳ Ｐゴシック" pitchFamily="-106" charset="-128"/>
              </a:defRPr>
            </a:lvl2pPr>
            <a:lvl3pPr algn="ctr" defTabSz="457200" rtl="0" eaLnBrk="0" fontAlgn="base" hangingPunct="0">
              <a:spcBef>
                <a:spcPct val="0"/>
              </a:spcBef>
              <a:spcAft>
                <a:spcPct val="0"/>
              </a:spcAft>
              <a:buClr>
                <a:srgbClr val="000000"/>
              </a:buClr>
              <a:buSzPct val="100000"/>
              <a:buFont typeface="Times New Roman" pitchFamily="18" charset="0"/>
              <a:defRPr sz="3600">
                <a:solidFill>
                  <a:srgbClr val="004E82"/>
                </a:solidFill>
                <a:latin typeface="Arial" pitchFamily="-106" charset="0"/>
                <a:ea typeface="ＭＳ Ｐゴシック" pitchFamily="-106" charset="-128"/>
                <a:cs typeface="ＭＳ Ｐゴシック" pitchFamily="-106" charset="-128"/>
              </a:defRPr>
            </a:lvl3pPr>
            <a:lvl4pPr algn="ctr" defTabSz="457200" rtl="0" eaLnBrk="0" fontAlgn="base" hangingPunct="0">
              <a:spcBef>
                <a:spcPct val="0"/>
              </a:spcBef>
              <a:spcAft>
                <a:spcPct val="0"/>
              </a:spcAft>
              <a:buClr>
                <a:srgbClr val="000000"/>
              </a:buClr>
              <a:buSzPct val="100000"/>
              <a:buFont typeface="Times New Roman" pitchFamily="18" charset="0"/>
              <a:defRPr sz="3600">
                <a:solidFill>
                  <a:srgbClr val="004E82"/>
                </a:solidFill>
                <a:latin typeface="Arial" pitchFamily="-106" charset="0"/>
                <a:ea typeface="ＭＳ Ｐゴシック" pitchFamily="-106" charset="-128"/>
                <a:cs typeface="ＭＳ Ｐゴシック" pitchFamily="-106" charset="-128"/>
              </a:defRPr>
            </a:lvl4pPr>
            <a:lvl5pPr algn="ctr" defTabSz="457200" rtl="0" eaLnBrk="0" fontAlgn="base" hangingPunct="0">
              <a:spcBef>
                <a:spcPct val="0"/>
              </a:spcBef>
              <a:spcAft>
                <a:spcPct val="0"/>
              </a:spcAft>
              <a:buClr>
                <a:srgbClr val="000000"/>
              </a:buClr>
              <a:buSzPct val="100000"/>
              <a:buFont typeface="Times New Roman" pitchFamily="18" charset="0"/>
              <a:defRPr sz="3600">
                <a:solidFill>
                  <a:srgbClr val="004E82"/>
                </a:solidFill>
                <a:latin typeface="Arial" pitchFamily="-106" charset="0"/>
                <a:ea typeface="ＭＳ Ｐゴシック" pitchFamily="-106" charset="-128"/>
                <a:cs typeface="ＭＳ Ｐゴシック" pitchFamily="-106" charset="-128"/>
              </a:defRPr>
            </a:lvl5pPr>
            <a:lvl6pPr marL="457200" algn="ctr" defTabSz="457200" rtl="0" eaLnBrk="1" fontAlgn="base" hangingPunct="1">
              <a:spcBef>
                <a:spcPct val="0"/>
              </a:spcBef>
              <a:spcAft>
                <a:spcPct val="0"/>
              </a:spcAft>
              <a:buClr>
                <a:srgbClr val="000000"/>
              </a:buClr>
              <a:buSzPct val="100000"/>
              <a:buFont typeface="Times New Roman" pitchFamily="-106" charset="0"/>
              <a:defRPr sz="3600" b="1">
                <a:solidFill>
                  <a:srgbClr val="004E82"/>
                </a:solidFill>
                <a:latin typeface="Arial" pitchFamily="-106" charset="0"/>
                <a:ea typeface="ＭＳ Ｐゴシック" pitchFamily="-106" charset="-128"/>
                <a:cs typeface="ＭＳ Ｐゴシック" pitchFamily="-106" charset="-128"/>
              </a:defRPr>
            </a:lvl6pPr>
            <a:lvl7pPr marL="914400" algn="ctr" defTabSz="457200" rtl="0" eaLnBrk="1" fontAlgn="base" hangingPunct="1">
              <a:spcBef>
                <a:spcPct val="0"/>
              </a:spcBef>
              <a:spcAft>
                <a:spcPct val="0"/>
              </a:spcAft>
              <a:buClr>
                <a:srgbClr val="000000"/>
              </a:buClr>
              <a:buSzPct val="100000"/>
              <a:buFont typeface="Times New Roman" pitchFamily="-106" charset="0"/>
              <a:defRPr sz="3600" b="1">
                <a:solidFill>
                  <a:srgbClr val="004E82"/>
                </a:solidFill>
                <a:latin typeface="Arial" pitchFamily="-106" charset="0"/>
                <a:ea typeface="ＭＳ Ｐゴシック" pitchFamily="-106" charset="-128"/>
                <a:cs typeface="ＭＳ Ｐゴシック" pitchFamily="-106" charset="-128"/>
              </a:defRPr>
            </a:lvl7pPr>
            <a:lvl8pPr marL="1371600" algn="ctr" defTabSz="457200" rtl="0" eaLnBrk="1" fontAlgn="base" hangingPunct="1">
              <a:spcBef>
                <a:spcPct val="0"/>
              </a:spcBef>
              <a:spcAft>
                <a:spcPct val="0"/>
              </a:spcAft>
              <a:buClr>
                <a:srgbClr val="000000"/>
              </a:buClr>
              <a:buSzPct val="100000"/>
              <a:buFont typeface="Times New Roman" pitchFamily="-106" charset="0"/>
              <a:defRPr sz="3600" b="1">
                <a:solidFill>
                  <a:srgbClr val="004E82"/>
                </a:solidFill>
                <a:latin typeface="Arial" pitchFamily="-106" charset="0"/>
                <a:ea typeface="ＭＳ Ｐゴシック" pitchFamily="-106" charset="-128"/>
                <a:cs typeface="ＭＳ Ｐゴシック" pitchFamily="-106" charset="-128"/>
              </a:defRPr>
            </a:lvl8pPr>
            <a:lvl9pPr marL="1828800" algn="ctr" defTabSz="457200" rtl="0" eaLnBrk="1" fontAlgn="base" hangingPunct="1">
              <a:spcBef>
                <a:spcPct val="0"/>
              </a:spcBef>
              <a:spcAft>
                <a:spcPct val="0"/>
              </a:spcAft>
              <a:buClr>
                <a:srgbClr val="000000"/>
              </a:buClr>
              <a:buSzPct val="100000"/>
              <a:buFont typeface="Times New Roman" pitchFamily="-106" charset="0"/>
              <a:defRPr sz="3600" b="1">
                <a:solidFill>
                  <a:srgbClr val="004E82"/>
                </a:solidFill>
                <a:latin typeface="Arial" pitchFamily="-106" charset="0"/>
                <a:ea typeface="ＭＳ Ｐゴシック" pitchFamily="-106" charset="-128"/>
                <a:cs typeface="ＭＳ Ｐゴシック" pitchFamily="-106" charset="-128"/>
              </a:defRPr>
            </a:lvl9pPr>
          </a:lstStyle>
          <a:p>
            <a:pPr>
              <a:defRPr/>
            </a:pPr>
            <a:r>
              <a:rPr lang="en-US" sz="2800" dirty="0">
                <a:solidFill>
                  <a:schemeClr val="accent1"/>
                </a:solidFill>
                <a:latin typeface="Calibri"/>
                <a:cs typeface="Calibri"/>
              </a:rPr>
              <a:t>First Published </a:t>
            </a:r>
            <a:r>
              <a:rPr lang="en-US" sz="2800" i="1" dirty="0" err="1">
                <a:solidFill>
                  <a:schemeClr val="accent1"/>
                </a:solidFill>
                <a:latin typeface="Calibri"/>
                <a:cs typeface="Calibri"/>
              </a:rPr>
              <a:t>Pleurogonius</a:t>
            </a:r>
            <a:r>
              <a:rPr lang="en-US" sz="2800" i="1" dirty="0">
                <a:solidFill>
                  <a:schemeClr val="accent1"/>
                </a:solidFill>
                <a:latin typeface="Calibri"/>
                <a:cs typeface="Calibri"/>
              </a:rPr>
              <a:t> </a:t>
            </a:r>
            <a:r>
              <a:rPr lang="en-US" sz="2800" i="1" dirty="0" err="1">
                <a:solidFill>
                  <a:schemeClr val="accent1"/>
                </a:solidFill>
                <a:latin typeface="Calibri"/>
                <a:cs typeface="Calibri"/>
              </a:rPr>
              <a:t>malaclemys</a:t>
            </a:r>
            <a:r>
              <a:rPr lang="en-US" sz="2800" i="1" dirty="0">
                <a:solidFill>
                  <a:schemeClr val="accent1"/>
                </a:solidFill>
                <a:latin typeface="Calibri"/>
                <a:cs typeface="Calibri"/>
              </a:rPr>
              <a:t> </a:t>
            </a:r>
            <a:r>
              <a:rPr lang="en-US" sz="2800" dirty="0">
                <a:solidFill>
                  <a:schemeClr val="accent1"/>
                </a:solidFill>
                <a:latin typeface="Calibri"/>
                <a:cs typeface="Calibri"/>
              </a:rPr>
              <a:t>Barcode(2016) </a:t>
            </a:r>
          </a:p>
          <a:p>
            <a:pPr eaLnBrk="1" hangingPunct="1">
              <a:buClrTx/>
              <a:buSzTx/>
              <a:defRPr/>
            </a:pPr>
            <a:r>
              <a:rPr lang="en-US" sz="2000" dirty="0">
                <a:solidFill>
                  <a:schemeClr val="accent1"/>
                </a:solidFill>
                <a:latin typeface="Calibri" panose="020F0502020204030204" pitchFamily="34" charset="0"/>
              </a:rPr>
              <a:t>Leah </a:t>
            </a:r>
            <a:r>
              <a:rPr lang="en-US" sz="2000" dirty="0" err="1">
                <a:solidFill>
                  <a:schemeClr val="accent1"/>
                </a:solidFill>
                <a:latin typeface="Calibri" panose="020F0502020204030204" pitchFamily="34" charset="0"/>
              </a:rPr>
              <a:t>Shokrian</a:t>
            </a:r>
            <a:r>
              <a:rPr lang="en-US" sz="2000" dirty="0">
                <a:solidFill>
                  <a:schemeClr val="accent1"/>
                </a:solidFill>
                <a:latin typeface="Calibri" panose="020F0502020204030204" pitchFamily="34" charset="0"/>
              </a:rPr>
              <a:t> and Savannah Kile- Long Beach High School</a:t>
            </a:r>
          </a:p>
          <a:p>
            <a:pPr eaLnBrk="1" hangingPunct="1">
              <a:buClrTx/>
              <a:buSzTx/>
              <a:defRPr/>
            </a:pPr>
            <a:endParaRPr lang="en-US" sz="2400" dirty="0">
              <a:solidFill>
                <a:schemeClr val="accent1"/>
              </a:solidFill>
              <a:latin typeface="Calibri" pitchFamily="34" charset="0"/>
            </a:endParaRPr>
          </a:p>
          <a:p>
            <a:pPr eaLnBrk="1" hangingPunct="1">
              <a:buClrTx/>
              <a:buSzTx/>
              <a:defRPr/>
            </a:pPr>
            <a:endParaRPr lang="en-US" altLang="en-US" sz="2400" dirty="0">
              <a:solidFill>
                <a:schemeClr val="tx1"/>
              </a:solidFill>
              <a:latin typeface="Calibri" pitchFamily="34" charset="0"/>
            </a:endParaRPr>
          </a:p>
        </p:txBody>
      </p:sp>
      <p:pic>
        <p:nvPicPr>
          <p:cNvPr id="55302" name="Picture 7">
            <a:extLst>
              <a:ext uri="{FF2B5EF4-FFF2-40B4-BE49-F238E27FC236}">
                <a16:creationId xmlns:a16="http://schemas.microsoft.com/office/drawing/2014/main" xmlns="" id="{D6D5FB5B-66BF-EC44-8D82-904688E8745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11600" y="1462088"/>
            <a:ext cx="4700588"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03" name="Rectangle 9">
            <a:extLst>
              <a:ext uri="{FF2B5EF4-FFF2-40B4-BE49-F238E27FC236}">
                <a16:creationId xmlns:a16="http://schemas.microsoft.com/office/drawing/2014/main" xmlns="" id="{7DCFFAA1-7332-5146-8139-3EE335B63EE9}"/>
              </a:ext>
            </a:extLst>
          </p:cNvPr>
          <p:cNvSpPr>
            <a:spLocks noChangeArrowheads="1"/>
          </p:cNvSpPr>
          <p:nvPr/>
        </p:nvSpPr>
        <p:spPr bwMode="auto">
          <a:xfrm>
            <a:off x="4191000" y="6477000"/>
            <a:ext cx="3595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200">
                <a:solidFill>
                  <a:schemeClr val="tx1"/>
                </a:solidFill>
                <a:latin typeface="Calibri" panose="020F0502020204030204" pitchFamily="34" charset="0"/>
              </a:rPr>
              <a:t>Photo by Irit Altman, Georgia Coastal Ecosystems LTER</a:t>
            </a:r>
          </a:p>
        </p:txBody>
      </p:sp>
      <p:sp>
        <p:nvSpPr>
          <p:cNvPr id="55304" name="Rectangle 18">
            <a:extLst>
              <a:ext uri="{FF2B5EF4-FFF2-40B4-BE49-F238E27FC236}">
                <a16:creationId xmlns:a16="http://schemas.microsoft.com/office/drawing/2014/main" xmlns="" id="{8E653358-87F8-D045-BEF2-8FA596314E3D}"/>
              </a:ext>
            </a:extLst>
          </p:cNvPr>
          <p:cNvSpPr>
            <a:spLocks noChangeArrowheads="1"/>
          </p:cNvSpPr>
          <p:nvPr/>
        </p:nvSpPr>
        <p:spPr bwMode="auto">
          <a:xfrm>
            <a:off x="7391400" y="5578475"/>
            <a:ext cx="1685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r" eaLnBrk="1" hangingPunct="1">
              <a:spcBef>
                <a:spcPct val="0"/>
              </a:spcBef>
              <a:buClrTx/>
              <a:buSzTx/>
              <a:buFontTx/>
              <a:buNone/>
            </a:pPr>
            <a:r>
              <a:rPr lang="en-US" altLang="en-US" sz="1200">
                <a:solidFill>
                  <a:schemeClr val="tx1"/>
                </a:solidFill>
                <a:latin typeface="Calibri" panose="020F0502020204030204" pitchFamily="34" charset="0"/>
              </a:rPr>
              <a:t>Photo by Jason Williams &amp; Russell Burke</a:t>
            </a:r>
          </a:p>
          <a:p>
            <a:pPr algn="r" eaLnBrk="1" hangingPunct="1">
              <a:spcBef>
                <a:spcPct val="0"/>
              </a:spcBef>
              <a:buClrTx/>
              <a:buSzTx/>
              <a:buFontTx/>
              <a:buNone/>
            </a:pPr>
            <a:r>
              <a:rPr lang="en-US" altLang="en-US" sz="1200">
                <a:solidFill>
                  <a:schemeClr val="tx1"/>
                </a:solidFill>
                <a:latin typeface="Calibri" panose="020F0502020204030204" pitchFamily="34" charset="0"/>
              </a:rPr>
              <a:t>Hofstra University</a:t>
            </a:r>
          </a:p>
        </p:txBody>
      </p:sp>
      <p:sp>
        <p:nvSpPr>
          <p:cNvPr id="11" name="5-Point Star 10">
            <a:extLst>
              <a:ext uri="{FF2B5EF4-FFF2-40B4-BE49-F238E27FC236}">
                <a16:creationId xmlns:a16="http://schemas.microsoft.com/office/drawing/2014/main" xmlns="" id="{7F9BD248-FC11-F84C-BD69-E2C944B52B42}"/>
              </a:ext>
            </a:extLst>
          </p:cNvPr>
          <p:cNvSpPr/>
          <p:nvPr/>
        </p:nvSpPr>
        <p:spPr>
          <a:xfrm>
            <a:off x="8480425" y="1752600"/>
            <a:ext cx="150813"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a:endParaRPr>
          </a:p>
        </p:txBody>
      </p:sp>
      <p:sp>
        <p:nvSpPr>
          <p:cNvPr id="55306" name="TextBox 1">
            <a:extLst>
              <a:ext uri="{FF2B5EF4-FFF2-40B4-BE49-F238E27FC236}">
                <a16:creationId xmlns:a16="http://schemas.microsoft.com/office/drawing/2014/main" xmlns="" id="{C7296746-6AC8-BE44-AB89-B2A93C260225}"/>
              </a:ext>
            </a:extLst>
          </p:cNvPr>
          <p:cNvSpPr txBox="1">
            <a:spLocks noChangeArrowheads="1"/>
          </p:cNvSpPr>
          <p:nvPr/>
        </p:nvSpPr>
        <p:spPr bwMode="auto">
          <a:xfrm rot="10800000" flipV="1">
            <a:off x="4419600" y="990600"/>
            <a:ext cx="381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Calibri" panose="020F0502020204030204" pitchFamily="34" charset="0"/>
              </a:rPr>
              <a:t>A parisitic trematode of terrapins</a:t>
            </a:r>
          </a:p>
        </p:txBody>
      </p:sp>
    </p:spTree>
    <p:extLst>
      <p:ext uri="{BB962C8B-B14F-4D97-AF65-F5344CB8AC3E}">
        <p14:creationId xmlns:p14="http://schemas.microsoft.com/office/powerpoint/2010/main" val="4430745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0">
            <a:extLst>
              <a:ext uri="{FF2B5EF4-FFF2-40B4-BE49-F238E27FC236}">
                <a16:creationId xmlns:a16="http://schemas.microsoft.com/office/drawing/2014/main" xmlns="" id="{C5B5A26D-13BF-9745-BC0F-31E23666A8A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7250" y="1535113"/>
            <a:ext cx="28400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3">
            <a:extLst>
              <a:ext uri="{FF2B5EF4-FFF2-40B4-BE49-F238E27FC236}">
                <a16:creationId xmlns:a16="http://schemas.microsoft.com/office/drawing/2014/main" xmlns="" id="{4722681D-7FA2-4F4F-8AFC-9CE2913E0C0F}"/>
              </a:ext>
            </a:extLst>
          </p:cNvPr>
          <p:cNvSpPr>
            <a:spLocks noChangeArrowheads="1"/>
          </p:cNvSpPr>
          <p:nvPr/>
        </p:nvSpPr>
        <p:spPr bwMode="auto">
          <a:xfrm>
            <a:off x="3732213" y="1524000"/>
            <a:ext cx="5411787"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a:solidFill>
                  <a:schemeClr val="tx1"/>
                </a:solidFill>
                <a:latin typeface="Calibri" panose="020F0502020204030204" pitchFamily="34" charset="0"/>
              </a:rPr>
              <a:t>Identified 110 species (1 fungus, 71 animals and 116 plants) at restored and unrestored  sites in Marine Park, Brooklyn, NY </a:t>
            </a:r>
          </a:p>
          <a:p>
            <a:pPr eaLnBrk="1" hangingPunct="1">
              <a:spcBef>
                <a:spcPct val="0"/>
              </a:spcBef>
              <a:buClrTx/>
              <a:buSzTx/>
              <a:buFontTx/>
              <a:buNone/>
            </a:pPr>
            <a:endParaRPr lang="en-US" altLang="en-US" sz="1800">
              <a:solidFill>
                <a:schemeClr val="tx1"/>
              </a:solidFill>
              <a:latin typeface="Calibri" panose="020F0502020204030204" pitchFamily="34" charset="0"/>
            </a:endParaRPr>
          </a:p>
          <a:p>
            <a:pPr eaLnBrk="1" hangingPunct="1">
              <a:spcBef>
                <a:spcPct val="0"/>
              </a:spcBef>
              <a:buClrTx/>
              <a:buSzTx/>
              <a:buFontTx/>
              <a:buNone/>
            </a:pPr>
            <a:r>
              <a:rPr lang="en-US" altLang="en-US" sz="1800">
                <a:solidFill>
                  <a:schemeClr val="tx1"/>
                </a:solidFill>
                <a:latin typeface="Calibri" panose="020F0502020204030204" pitchFamily="34" charset="0"/>
              </a:rPr>
              <a:t>9.8% of animal and 12% of plant species introduced</a:t>
            </a:r>
          </a:p>
          <a:p>
            <a:pPr eaLnBrk="1" hangingPunct="1">
              <a:spcBef>
                <a:spcPct val="0"/>
              </a:spcBef>
              <a:buClrTx/>
              <a:buSzTx/>
              <a:buFontTx/>
              <a:buNone/>
            </a:pPr>
            <a:r>
              <a:rPr lang="en-US" altLang="en-US" sz="1800">
                <a:solidFill>
                  <a:schemeClr val="tx1"/>
                </a:solidFill>
                <a:latin typeface="Calibri" panose="020F0502020204030204" pitchFamily="34" charset="0"/>
              </a:rPr>
              <a:t>5.2% of plant species invasive</a:t>
            </a:r>
          </a:p>
          <a:p>
            <a:pPr eaLnBrk="1" hangingPunct="1">
              <a:spcBef>
                <a:spcPct val="0"/>
              </a:spcBef>
              <a:buClrTx/>
              <a:buSzTx/>
              <a:buFontTx/>
              <a:buNone/>
            </a:pPr>
            <a:endParaRPr lang="en-US" altLang="en-US" sz="1800">
              <a:solidFill>
                <a:schemeClr val="tx1"/>
              </a:solidFill>
              <a:latin typeface="Calibri" panose="020F0502020204030204" pitchFamily="34" charset="0"/>
            </a:endParaRPr>
          </a:p>
          <a:p>
            <a:pPr eaLnBrk="1" hangingPunct="1">
              <a:spcBef>
                <a:spcPct val="0"/>
              </a:spcBef>
              <a:buClrTx/>
              <a:buSzTx/>
              <a:buFontTx/>
              <a:buNone/>
            </a:pPr>
            <a:r>
              <a:rPr lang="en-US" altLang="en-US" sz="1800">
                <a:solidFill>
                  <a:schemeClr val="tx1"/>
                </a:solidFill>
                <a:latin typeface="Calibri" panose="020F0502020204030204" pitchFamily="34" charset="0"/>
              </a:rPr>
              <a:t>12 novel DNA barcodes published on GenBank</a:t>
            </a:r>
          </a:p>
          <a:p>
            <a:pPr eaLnBrk="1" hangingPunct="1">
              <a:spcBef>
                <a:spcPct val="0"/>
              </a:spcBef>
              <a:buClrTx/>
              <a:buSzTx/>
              <a:buFontTx/>
              <a:buNone/>
            </a:pPr>
            <a:endParaRPr lang="en-US" altLang="en-US" sz="1800">
              <a:solidFill>
                <a:schemeClr val="tx1"/>
              </a:solidFill>
              <a:latin typeface="Calibri" panose="020F0502020204030204" pitchFamily="34" charset="0"/>
            </a:endParaRPr>
          </a:p>
        </p:txBody>
      </p:sp>
      <p:pic>
        <p:nvPicPr>
          <p:cNvPr id="27" name="Picture 26" descr="https://scontent-lga3-1.xx.fbcdn.net/hphotos-xfa1/v/t1.0-9/11796208_870430883048762_1173307499700953408_n.jpg?oh=826a533425d67ce3a329f1a6f2afc3d8&amp;oe=56CAADF5">
            <a:extLst>
              <a:ext uri="{FF2B5EF4-FFF2-40B4-BE49-F238E27FC236}">
                <a16:creationId xmlns:a16="http://schemas.microsoft.com/office/drawing/2014/main" xmlns="" id="{BA4C0E88-8D93-D34F-87E2-1018312C3A1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4114800"/>
            <a:ext cx="2393950" cy="1617663"/>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28" name="Picture 27" descr="https://scontent-lga3-1.xx.fbcdn.net/hphotos-xtf1/v/t1.0-9/11817228_870434076381776_2670093052667981727_n.jpg?oh=446b87100690e9e534a4d6259dfc9883&amp;oe=5688FB57">
            <a:extLst>
              <a:ext uri="{FF2B5EF4-FFF2-40B4-BE49-F238E27FC236}">
                <a16:creationId xmlns:a16="http://schemas.microsoft.com/office/drawing/2014/main" xmlns="" id="{3D34FC32-93A3-CA40-AB62-04D97AAA459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83500" y="4267200"/>
            <a:ext cx="1003300" cy="1630363"/>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29" name="Picture 28" descr="https://scontent-lga3-1.xx.fbcdn.net/hphotos-xaf1/v/t1.0-9/11800385_870431029715414_6348206558344661548_n.jpg?oh=ad555e6e94144d644de67b181d8d678f&amp;oe=56B67E30">
            <a:extLst>
              <a:ext uri="{FF2B5EF4-FFF2-40B4-BE49-F238E27FC236}">
                <a16:creationId xmlns:a16="http://schemas.microsoft.com/office/drawing/2014/main" xmlns="" id="{58CC0DC2-2F54-6E48-A008-1A175C3A464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70538" y="4279900"/>
            <a:ext cx="1997075" cy="162877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75782" name="TextBox 29">
            <a:extLst>
              <a:ext uri="{FF2B5EF4-FFF2-40B4-BE49-F238E27FC236}">
                <a16:creationId xmlns:a16="http://schemas.microsoft.com/office/drawing/2014/main" xmlns="" id="{75E13DC2-E63A-CA47-929F-996E39270AC7}"/>
              </a:ext>
            </a:extLst>
          </p:cNvPr>
          <p:cNvSpPr txBox="1">
            <a:spLocks noChangeArrowheads="1"/>
          </p:cNvSpPr>
          <p:nvPr/>
        </p:nvSpPr>
        <p:spPr bwMode="auto">
          <a:xfrm>
            <a:off x="3144838" y="4279900"/>
            <a:ext cx="31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eaLnBrk="1" hangingPunct="1">
              <a:spcBef>
                <a:spcPct val="0"/>
              </a:spcBef>
              <a:buClrTx/>
              <a:buSzTx/>
              <a:buFontTx/>
              <a:buNone/>
            </a:pPr>
            <a:r>
              <a:rPr lang="en-US" altLang="en-US" sz="1800" b="1">
                <a:solidFill>
                  <a:schemeClr val="tx1"/>
                </a:solidFill>
                <a:latin typeface="Calibri" panose="020F0502020204030204" pitchFamily="34" charset="0"/>
              </a:rPr>
              <a:t>B</a:t>
            </a:r>
          </a:p>
        </p:txBody>
      </p:sp>
      <p:pic>
        <p:nvPicPr>
          <p:cNvPr id="31" name="Picture 30">
            <a:extLst>
              <a:ext uri="{FF2B5EF4-FFF2-40B4-BE49-F238E27FC236}">
                <a16:creationId xmlns:a16="http://schemas.microsoft.com/office/drawing/2014/main" xmlns="" id="{2470C423-6ECE-E446-9E00-933777AE30A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05150" y="4270375"/>
            <a:ext cx="2352675" cy="163195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75784" name="Rectangle 12">
            <a:extLst>
              <a:ext uri="{FF2B5EF4-FFF2-40B4-BE49-F238E27FC236}">
                <a16:creationId xmlns:a16="http://schemas.microsoft.com/office/drawing/2014/main" xmlns="" id="{0B272732-E148-B14D-BADF-263426F74082}"/>
              </a:ext>
            </a:extLst>
          </p:cNvPr>
          <p:cNvSpPr>
            <a:spLocks noChangeArrowheads="1"/>
          </p:cNvSpPr>
          <p:nvPr/>
        </p:nvSpPr>
        <p:spPr bwMode="auto">
          <a:xfrm>
            <a:off x="0" y="55563"/>
            <a:ext cx="91440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buChar char="•"/>
              <a:defRPr sz="32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Georgia" panose="02040502050405020303" pitchFamily="18" charset="0"/>
                <a:ea typeface="ＭＳ Ｐゴシック" panose="020B0600070205080204" pitchFamily="34" charset="-128"/>
                <a:cs typeface="Georgia" panose="02040502050405020303" pitchFamily="18" charset="0"/>
              </a:defRPr>
            </a:lvl9pPr>
          </a:lstStyle>
          <a:p>
            <a:pPr algn="ctr" eaLnBrk="1" hangingPunct="1">
              <a:spcBef>
                <a:spcPct val="0"/>
              </a:spcBef>
              <a:buClrTx/>
              <a:buSzTx/>
              <a:buFontTx/>
              <a:buNone/>
            </a:pPr>
            <a:r>
              <a:rPr lang="en-US" altLang="en-US" sz="2800" dirty="0">
                <a:solidFill>
                  <a:schemeClr val="accent1"/>
                </a:solidFill>
                <a:latin typeface="Calibri" panose="020F0502020204030204" pitchFamily="34" charset="0"/>
              </a:rPr>
              <a:t>DNA Barcoding Brooklyn (2014-16)</a:t>
            </a:r>
            <a:endParaRPr lang="en-US" altLang="en-US" sz="2800" b="1" dirty="0">
              <a:solidFill>
                <a:schemeClr val="accent1"/>
              </a:solidFill>
              <a:latin typeface="Calibri" panose="020F0502020204030204" pitchFamily="34" charset="0"/>
            </a:endParaRPr>
          </a:p>
          <a:p>
            <a:pPr algn="ctr" eaLnBrk="1" hangingPunct="1">
              <a:spcBef>
                <a:spcPct val="0"/>
              </a:spcBef>
              <a:buClrTx/>
              <a:buSzTx/>
              <a:buFontTx/>
              <a:buNone/>
            </a:pPr>
            <a:r>
              <a:rPr lang="en-US" altLang="en-US" sz="2000" dirty="0">
                <a:solidFill>
                  <a:schemeClr val="accent1"/>
                </a:solidFill>
                <a:latin typeface="Calibri" panose="020F0502020204030204" pitchFamily="34" charset="0"/>
              </a:rPr>
              <a:t>First Biodiversity Assessment of Marine Park by Citizen Scientists</a:t>
            </a:r>
          </a:p>
          <a:p>
            <a:pPr algn="ctr" eaLnBrk="1" hangingPunct="1">
              <a:spcBef>
                <a:spcPct val="0"/>
              </a:spcBef>
              <a:buClrTx/>
              <a:buSzTx/>
              <a:buFontTx/>
              <a:buNone/>
            </a:pPr>
            <a:r>
              <a:rPr lang="en-US" altLang="en-US" sz="2000" dirty="0" err="1">
                <a:solidFill>
                  <a:schemeClr val="accent1"/>
                </a:solidFill>
                <a:latin typeface="Calibri" panose="020F0502020204030204" pitchFamily="34" charset="0"/>
              </a:rPr>
              <a:t>PLoS</a:t>
            </a:r>
            <a:r>
              <a:rPr lang="en-US" altLang="en-US" sz="2000" dirty="0">
                <a:solidFill>
                  <a:schemeClr val="accent1"/>
                </a:solidFill>
                <a:latin typeface="Calibri" panose="020F0502020204030204" pitchFamily="34" charset="0"/>
              </a:rPr>
              <a:t>  ONE article with 32 high school student and teacher authors  </a:t>
            </a:r>
          </a:p>
        </p:txBody>
      </p:sp>
    </p:spTree>
    <p:extLst>
      <p:ext uri="{BB962C8B-B14F-4D97-AF65-F5344CB8AC3E}">
        <p14:creationId xmlns:p14="http://schemas.microsoft.com/office/powerpoint/2010/main" val="27396742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2F2A3A8-1E48-CF4D-B9D7-891C03D287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152400"/>
            <a:ext cx="7391400" cy="6102411"/>
          </a:xfrm>
          <a:prstGeom prst="rect">
            <a:avLst/>
          </a:prstGeom>
        </p:spPr>
      </p:pic>
    </p:spTree>
    <p:extLst>
      <p:ext uri="{BB962C8B-B14F-4D97-AF65-F5344CB8AC3E}">
        <p14:creationId xmlns:p14="http://schemas.microsoft.com/office/powerpoint/2010/main" val="195923184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6652</TotalTime>
  <Words>3142</Words>
  <Application>Microsoft Office PowerPoint</Application>
  <PresentationFormat>On-screen Show (4:3)</PresentationFormat>
  <Paragraphs>781</Paragraphs>
  <Slides>122</Slides>
  <Notes>23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122</vt:i4>
      </vt:variant>
    </vt:vector>
  </HeadingPairs>
  <TitlesOfParts>
    <vt:vector size="134" baseType="lpstr">
      <vt:lpstr>Adobe Gothic Std B</vt:lpstr>
      <vt:lpstr>MS PGothic</vt:lpstr>
      <vt:lpstr>MS PGothic</vt:lpstr>
      <vt:lpstr>Arial</vt:lpstr>
      <vt:lpstr>Calibri</vt:lpstr>
      <vt:lpstr>Courier</vt:lpstr>
      <vt:lpstr>Georgia</vt:lpstr>
      <vt:lpstr>华文楷体</vt:lpstr>
      <vt:lpstr>Times New Roman</vt:lpstr>
      <vt:lpstr>Wingdings</vt:lpstr>
      <vt:lpstr>1_Office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Teachers Trained by DNALC Staff 1985–2018, 50 states, D.C., Puerto Rico and 18 countries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Cold Spring Harbor Asia DNALC, Suzhou (2016)  </vt:lpstr>
      <vt:lpstr>City University of New York (CUNY) Temp Lab (2019)  </vt:lpstr>
      <vt:lpstr>Regeneron DNALC (2019)  </vt:lpstr>
      <vt:lpstr>DNA Learning Center Nigeria, Enugu (2020)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DNA Barcoding Begins:  CSHL Banbury Center Meetings 2003</vt:lpstr>
      <vt:lpstr>PowerPoint Presentation</vt:lpstr>
      <vt:lpstr>PowerPoint Presentation</vt:lpstr>
      <vt:lpstr>The Inspiration:  Mark and Kate Stoeckle</vt:lpstr>
      <vt:lpstr>DNA Barcoding The “Do Everything” Research Experience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MANY SETTINGS &amp; QUESTIONS</vt:lpstr>
      <vt:lpstr>PowerPoint Presentation</vt:lpstr>
      <vt:lpstr>PowerPoint Presentation</vt:lpstr>
      <vt:lpstr>PowerPoint Presentation</vt:lpstr>
      <vt:lpstr>PowerPoint Presentation</vt:lpstr>
      <vt:lpstr>Shark Fin Soup Novel Sequences (2012)</vt:lpstr>
      <vt:lpstr>Shark Fin Soup Novel Sequences (2012)</vt:lpstr>
      <vt:lpstr>PowerPoint Presentation</vt:lpstr>
      <vt:lpstr>PowerPoint Presentation</vt:lpstr>
      <vt:lpstr>PowerPoint Presentation</vt:lpstr>
      <vt:lpstr>Scaling DNALC Barcode Infrastructure (2017)  </vt:lpstr>
      <vt:lpstr>PowerPoint Presentation</vt:lpstr>
      <vt:lpstr>Ginkgo Product Fraud (2012)</vt:lpstr>
      <vt:lpstr>Ginkgo Product Fraud (2012)</vt:lpstr>
      <vt:lpstr>PowerPoint Presentation</vt:lpstr>
      <vt:lpstr>Bird’s Nest Soup (2013)</vt:lpstr>
      <vt:lpstr>Bird’s Nest Soup Revisited Hong Kong Airport 2015</vt:lpstr>
      <vt:lpstr>Bird’s Nest Soup Revisited Hong Kong Airport 2015</vt:lpstr>
      <vt:lpstr>Bird’s Nest Soup Revisited Hong Kong Airport 2015</vt:lpstr>
      <vt:lpstr>Bird’s Nest Soup Revisited Hong Kong Airport 2015</vt:lpstr>
      <vt:lpstr>PowerPoint Presentation</vt:lpstr>
      <vt:lpstr>PowerPoint Presentation</vt:lpstr>
      <vt:lpstr>Ant Diversity in a Bronx Park  2012-14</vt:lpstr>
      <vt:lpstr>Ant Diversity in a Bronx Park  2012-14</vt:lpstr>
      <vt:lpstr>Ant Diversity in a Bronx Park 2012-14</vt:lpstr>
      <vt:lpstr>Ant Diversity in a Bronx Park 2012-14</vt:lpstr>
      <vt:lpstr>PowerPoint Presentation</vt:lpstr>
      <vt:lpstr>Range Mapping The Role of Citizen Scientists</vt:lpstr>
      <vt:lpstr>Range Mapping Student Observations on Long Island: Ant</vt:lpstr>
      <vt:lpstr>Range Mapping Student Observations on Long Island: Mosquito</vt:lpstr>
      <vt:lpstr>PowerPoint Presentation</vt:lpstr>
      <vt:lpstr>PowerPoint Presentation</vt:lpstr>
      <vt:lpstr>PowerPoint Presentation</vt:lpstr>
    </vt:vector>
  </TitlesOfParts>
  <Company>Cold Spring Harbor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Lauter, Sue</dc:creator>
  <cp:lastModifiedBy>Lauter, Sue</cp:lastModifiedBy>
  <cp:revision>217</cp:revision>
  <dcterms:created xsi:type="dcterms:W3CDTF">2016-03-03T20:11:52Z</dcterms:created>
  <dcterms:modified xsi:type="dcterms:W3CDTF">2020-08-26T21:00:16Z</dcterms:modified>
</cp:coreProperties>
</file>