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56" r:id="rId3"/>
    <p:sldId id="257" r:id="rId4"/>
    <p:sldId id="258" r:id="rId5"/>
  </p:sldIdLst>
  <p:sldSz cx="21488400" cy="32461200"/>
  <p:notesSz cx="6858000" cy="9144000"/>
  <p:defaultTextStyle>
    <a:defPPr>
      <a:defRPr lang="en-US"/>
    </a:defPPr>
    <a:lvl1pPr marL="0" algn="l" defTabSz="2589581" rtl="0" eaLnBrk="1" latinLnBrk="0" hangingPunct="1">
      <a:defRPr sz="5098" kern="1200">
        <a:solidFill>
          <a:schemeClr val="tx1"/>
        </a:solidFill>
        <a:latin typeface="+mn-lt"/>
        <a:ea typeface="+mn-ea"/>
        <a:cs typeface="+mn-cs"/>
      </a:defRPr>
    </a:lvl1pPr>
    <a:lvl2pPr marL="1294790" algn="l" defTabSz="2589581" rtl="0" eaLnBrk="1" latinLnBrk="0" hangingPunct="1">
      <a:defRPr sz="5098" kern="1200">
        <a:solidFill>
          <a:schemeClr val="tx1"/>
        </a:solidFill>
        <a:latin typeface="+mn-lt"/>
        <a:ea typeface="+mn-ea"/>
        <a:cs typeface="+mn-cs"/>
      </a:defRPr>
    </a:lvl2pPr>
    <a:lvl3pPr marL="2589581" algn="l" defTabSz="2589581" rtl="0" eaLnBrk="1" latinLnBrk="0" hangingPunct="1">
      <a:defRPr sz="5098" kern="1200">
        <a:solidFill>
          <a:schemeClr val="tx1"/>
        </a:solidFill>
        <a:latin typeface="+mn-lt"/>
        <a:ea typeface="+mn-ea"/>
        <a:cs typeface="+mn-cs"/>
      </a:defRPr>
    </a:lvl3pPr>
    <a:lvl4pPr marL="3884371" algn="l" defTabSz="2589581" rtl="0" eaLnBrk="1" latinLnBrk="0" hangingPunct="1">
      <a:defRPr sz="5098" kern="1200">
        <a:solidFill>
          <a:schemeClr val="tx1"/>
        </a:solidFill>
        <a:latin typeface="+mn-lt"/>
        <a:ea typeface="+mn-ea"/>
        <a:cs typeface="+mn-cs"/>
      </a:defRPr>
    </a:lvl4pPr>
    <a:lvl5pPr marL="5179162" algn="l" defTabSz="2589581" rtl="0" eaLnBrk="1" latinLnBrk="0" hangingPunct="1">
      <a:defRPr sz="5098" kern="1200">
        <a:solidFill>
          <a:schemeClr val="tx1"/>
        </a:solidFill>
        <a:latin typeface="+mn-lt"/>
        <a:ea typeface="+mn-ea"/>
        <a:cs typeface="+mn-cs"/>
      </a:defRPr>
    </a:lvl5pPr>
    <a:lvl6pPr marL="6473952" algn="l" defTabSz="2589581" rtl="0" eaLnBrk="1" latinLnBrk="0" hangingPunct="1">
      <a:defRPr sz="5098" kern="1200">
        <a:solidFill>
          <a:schemeClr val="tx1"/>
        </a:solidFill>
        <a:latin typeface="+mn-lt"/>
        <a:ea typeface="+mn-ea"/>
        <a:cs typeface="+mn-cs"/>
      </a:defRPr>
    </a:lvl6pPr>
    <a:lvl7pPr marL="7768742" algn="l" defTabSz="2589581" rtl="0" eaLnBrk="1" latinLnBrk="0" hangingPunct="1">
      <a:defRPr sz="5098" kern="1200">
        <a:solidFill>
          <a:schemeClr val="tx1"/>
        </a:solidFill>
        <a:latin typeface="+mn-lt"/>
        <a:ea typeface="+mn-ea"/>
        <a:cs typeface="+mn-cs"/>
      </a:defRPr>
    </a:lvl7pPr>
    <a:lvl8pPr marL="9063533" algn="l" defTabSz="2589581" rtl="0" eaLnBrk="1" latinLnBrk="0" hangingPunct="1">
      <a:defRPr sz="5098" kern="1200">
        <a:solidFill>
          <a:schemeClr val="tx1"/>
        </a:solidFill>
        <a:latin typeface="+mn-lt"/>
        <a:ea typeface="+mn-ea"/>
        <a:cs typeface="+mn-cs"/>
      </a:defRPr>
    </a:lvl8pPr>
    <a:lvl9pPr marL="10358323" algn="l" defTabSz="2589581" rtl="0" eaLnBrk="1" latinLnBrk="0" hangingPunct="1">
      <a:defRPr sz="5098"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20" d="100"/>
          <a:sy n="20" d="100"/>
        </p:scale>
        <p:origin x="1950"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F:\Graphs\Graphs%20v.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2000">
                <a:solidFill>
                  <a:schemeClr val="tx1"/>
                </a:solidFill>
              </a:rPr>
              <a:t>Amount of Organisms Trapped by Different Attractants</a:t>
            </a:r>
          </a:p>
        </c:rich>
      </c:tx>
      <c:layout/>
      <c:overlay val="0"/>
      <c:spPr>
        <a:noFill/>
        <a:ln>
          <a:noFill/>
        </a:ln>
        <a:effectLst/>
      </c:spPr>
    </c:title>
    <c:autoTitleDeleted val="0"/>
    <c:plotArea>
      <c:layout>
        <c:manualLayout>
          <c:layoutTarget val="inner"/>
          <c:xMode val="edge"/>
          <c:yMode val="edge"/>
          <c:x val="0.12707174103237096"/>
          <c:y val="0.18678303288021486"/>
          <c:w val="0.82755788859725865"/>
          <c:h val="0.59991432816613888"/>
        </c:manualLayout>
      </c:layout>
      <c:barChart>
        <c:barDir val="col"/>
        <c:grouping val="clustered"/>
        <c:varyColors val="0"/>
        <c:ser>
          <c:idx val="4"/>
          <c:order val="0"/>
          <c:spPr>
            <a:solidFill>
              <a:srgbClr val="C00000"/>
            </a:solidFill>
          </c:spPr>
          <c:invertIfNegative val="0"/>
          <c:cat>
            <c:strRef>
              <c:f>'#Organisms trap by diff attrac '!$C$3:$G$3</c:f>
              <c:strCache>
                <c:ptCount val="5"/>
                <c:pt idx="0">
                  <c:v>Light</c:v>
                </c:pt>
                <c:pt idx="1">
                  <c:v>Sugar and Yeast</c:v>
                </c:pt>
                <c:pt idx="2">
                  <c:v>Seltzer</c:v>
                </c:pt>
                <c:pt idx="3">
                  <c:v>KCl</c:v>
                </c:pt>
                <c:pt idx="4">
                  <c:v>Control</c:v>
                </c:pt>
              </c:strCache>
            </c:strRef>
          </c:cat>
          <c:val>
            <c:numRef>
              <c:f>'#Organisms trap by diff attrac '!$C$29:$G$29</c:f>
              <c:numCache>
                <c:formatCode>General</c:formatCode>
                <c:ptCount val="5"/>
                <c:pt idx="0">
                  <c:v>16</c:v>
                </c:pt>
                <c:pt idx="1">
                  <c:v>39</c:v>
                </c:pt>
                <c:pt idx="2">
                  <c:v>3</c:v>
                </c:pt>
                <c:pt idx="3">
                  <c:v>0</c:v>
                </c:pt>
                <c:pt idx="4">
                  <c:v>0</c:v>
                </c:pt>
              </c:numCache>
            </c:numRef>
          </c:val>
          <c:extLst xmlns:c16r2="http://schemas.microsoft.com/office/drawing/2015/06/chart">
            <c:ext xmlns:c16="http://schemas.microsoft.com/office/drawing/2014/chart" uri="{C3380CC4-5D6E-409C-BE32-E72D297353CC}">
              <c16:uniqueId val="{00000004-ED12-4A58-9F3A-503607BF0268}"/>
            </c:ext>
          </c:extLst>
        </c:ser>
        <c:dLbls>
          <c:showLegendKey val="0"/>
          <c:showVal val="0"/>
          <c:showCatName val="0"/>
          <c:showSerName val="0"/>
          <c:showPercent val="0"/>
          <c:showBubbleSize val="0"/>
        </c:dLbls>
        <c:gapWidth val="219"/>
        <c:axId val="262112976"/>
        <c:axId val="262113368"/>
      </c:barChart>
      <c:catAx>
        <c:axId val="262112976"/>
        <c:scaling>
          <c:orientation val="minMax"/>
        </c:scaling>
        <c:delete val="0"/>
        <c:axPos val="b"/>
        <c:title>
          <c:tx>
            <c:rich>
              <a:bodyPr/>
              <a:lstStyle/>
              <a:p>
                <a:pPr>
                  <a:defRPr sz="1400">
                    <a:solidFill>
                      <a:schemeClr val="tx1"/>
                    </a:solidFill>
                  </a:defRPr>
                </a:pPr>
                <a:r>
                  <a:rPr lang="en-US" sz="1400" b="0">
                    <a:solidFill>
                      <a:schemeClr val="tx1"/>
                    </a:solidFill>
                  </a:rPr>
                  <a:t>Attractants</a:t>
                </a:r>
              </a:p>
            </c:rich>
          </c:tx>
          <c:layout>
            <c:manualLayout>
              <c:xMode val="edge"/>
              <c:yMode val="edge"/>
              <c:x val="0.51803120443277917"/>
              <c:y val="0.8737359499856745"/>
            </c:manualLayout>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62113368"/>
        <c:crosses val="autoZero"/>
        <c:auto val="1"/>
        <c:lblAlgn val="ctr"/>
        <c:lblOffset val="100"/>
        <c:noMultiLvlLbl val="0"/>
      </c:catAx>
      <c:valAx>
        <c:axId val="262113368"/>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sz="1800"/>
                </a:pPr>
                <a:r>
                  <a:rPr lang="en-US" sz="1800" b="0"/>
                  <a:t>Amount of Organisms Trapped</a:t>
                </a:r>
              </a:p>
            </c:rich>
          </c:tx>
          <c:layout>
            <c:manualLayout>
              <c:xMode val="edge"/>
              <c:yMode val="edge"/>
              <c:x val="1.2504957713619133E-2"/>
              <c:y val="0.14754707406107281"/>
            </c:manualLayout>
          </c:layout>
          <c:overlay val="0"/>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6211297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solidFill>
                  <a:schemeClr val="tx1"/>
                </a:solidFill>
              </a:rPr>
              <a:t>Average Species Trapped by Different Attractants</a:t>
            </a:r>
          </a:p>
        </c:rich>
      </c:tx>
      <c:layout/>
      <c:overlay val="0"/>
      <c:spPr>
        <a:noFill/>
        <a:ln>
          <a:noFill/>
        </a:ln>
        <a:effectLst/>
      </c:spPr>
    </c:title>
    <c:autoTitleDeleted val="0"/>
    <c:plotArea>
      <c:layout>
        <c:manualLayout>
          <c:layoutTarget val="inner"/>
          <c:xMode val="edge"/>
          <c:yMode val="edge"/>
          <c:x val="0.12033607009088276"/>
          <c:y val="0.125"/>
          <c:w val="0.84910845219080711"/>
          <c:h val="0.66169728783902104"/>
        </c:manualLayout>
      </c:layout>
      <c:barChart>
        <c:barDir val="col"/>
        <c:grouping val="clustered"/>
        <c:varyColors val="0"/>
        <c:ser>
          <c:idx val="0"/>
          <c:order val="0"/>
          <c:tx>
            <c:strRef>
              <c:f>'#Organisms trap by diff attrac '!$A$4</c:f>
              <c:strCache>
                <c:ptCount val="1"/>
                <c:pt idx="0">
                  <c:v>Aedes Albopictus</c:v>
                </c:pt>
              </c:strCache>
            </c:strRef>
          </c:tx>
          <c:spPr>
            <a:solidFill>
              <a:srgbClr val="3A663E"/>
            </a:solidFill>
            <a:ln>
              <a:noFill/>
            </a:ln>
            <a:effectLst/>
          </c:spPr>
          <c:invertIfNegative val="0"/>
          <c:cat>
            <c:strRef>
              <c:f>'#Organisms trap by diff attrac '!$C$3:$G$3</c:f>
              <c:strCache>
                <c:ptCount val="5"/>
                <c:pt idx="0">
                  <c:v>Light</c:v>
                </c:pt>
                <c:pt idx="1">
                  <c:v>Sugar and Yeast</c:v>
                </c:pt>
                <c:pt idx="2">
                  <c:v>Seltzer</c:v>
                </c:pt>
                <c:pt idx="3">
                  <c:v>KCl</c:v>
                </c:pt>
                <c:pt idx="4">
                  <c:v>Control</c:v>
                </c:pt>
              </c:strCache>
            </c:strRef>
          </c:cat>
          <c:val>
            <c:numRef>
              <c:f>'#Organisms trap by diff attrac '!$C$4:$G$4</c:f>
              <c:numCache>
                <c:formatCode>General</c:formatCode>
                <c:ptCount val="5"/>
                <c:pt idx="0">
                  <c:v>7</c:v>
                </c:pt>
                <c:pt idx="1">
                  <c:v>3.5</c:v>
                </c:pt>
                <c:pt idx="2">
                  <c:v>0.5</c:v>
                </c:pt>
                <c:pt idx="3">
                  <c:v>0</c:v>
                </c:pt>
                <c:pt idx="4">
                  <c:v>0</c:v>
                </c:pt>
              </c:numCache>
            </c:numRef>
          </c:val>
          <c:extLst xmlns:c16r2="http://schemas.microsoft.com/office/drawing/2015/06/chart">
            <c:ext xmlns:c16="http://schemas.microsoft.com/office/drawing/2014/chart" uri="{C3380CC4-5D6E-409C-BE32-E72D297353CC}">
              <c16:uniqueId val="{00000000-5EA4-4084-AD58-529D2882AFEB}"/>
            </c:ext>
          </c:extLst>
        </c:ser>
        <c:ser>
          <c:idx val="1"/>
          <c:order val="1"/>
          <c:tx>
            <c:strRef>
              <c:f>'#Organisms trap by diff attrac '!$A$5</c:f>
              <c:strCache>
                <c:ptCount val="1"/>
                <c:pt idx="0">
                  <c:v>Calliphora Vicina</c:v>
                </c:pt>
              </c:strCache>
            </c:strRef>
          </c:tx>
          <c:spPr>
            <a:solidFill>
              <a:schemeClr val="accent2"/>
            </a:solidFill>
            <a:ln>
              <a:noFill/>
            </a:ln>
            <a:effectLst/>
          </c:spPr>
          <c:invertIfNegative val="0"/>
          <c:cat>
            <c:strRef>
              <c:f>'#Organisms trap by diff attrac '!$C$3:$G$3</c:f>
              <c:strCache>
                <c:ptCount val="5"/>
                <c:pt idx="0">
                  <c:v>Light</c:v>
                </c:pt>
                <c:pt idx="1">
                  <c:v>Sugar and Yeast</c:v>
                </c:pt>
                <c:pt idx="2">
                  <c:v>Seltzer</c:v>
                </c:pt>
                <c:pt idx="3">
                  <c:v>KCl</c:v>
                </c:pt>
                <c:pt idx="4">
                  <c:v>Control</c:v>
                </c:pt>
              </c:strCache>
            </c:strRef>
          </c:cat>
          <c:val>
            <c:numRef>
              <c:f>'#Organisms trap by diff attrac '!$C$5:$G$5</c:f>
              <c:numCache>
                <c:formatCode>General</c:formatCode>
                <c:ptCount val="5"/>
                <c:pt idx="0">
                  <c:v>0</c:v>
                </c:pt>
                <c:pt idx="1">
                  <c:v>0.5</c:v>
                </c:pt>
                <c:pt idx="2">
                  <c:v>0</c:v>
                </c:pt>
                <c:pt idx="3">
                  <c:v>0</c:v>
                </c:pt>
                <c:pt idx="4">
                  <c:v>0</c:v>
                </c:pt>
              </c:numCache>
            </c:numRef>
          </c:val>
          <c:extLst xmlns:c16r2="http://schemas.microsoft.com/office/drawing/2015/06/chart">
            <c:ext xmlns:c16="http://schemas.microsoft.com/office/drawing/2014/chart" uri="{C3380CC4-5D6E-409C-BE32-E72D297353CC}">
              <c16:uniqueId val="{00000001-5EA4-4084-AD58-529D2882AFEB}"/>
            </c:ext>
          </c:extLst>
        </c:ser>
        <c:ser>
          <c:idx val="2"/>
          <c:order val="2"/>
          <c:tx>
            <c:strRef>
              <c:f>'#Organisms trap by diff attrac '!$A$6</c:f>
              <c:strCache>
                <c:ptCount val="1"/>
                <c:pt idx="0">
                  <c:v>Calboldia Fuscipes</c:v>
                </c:pt>
              </c:strCache>
            </c:strRef>
          </c:tx>
          <c:spPr>
            <a:solidFill>
              <a:srgbClr val="7030A0"/>
            </a:solidFill>
            <a:ln>
              <a:noFill/>
            </a:ln>
            <a:effectLst/>
          </c:spPr>
          <c:invertIfNegative val="0"/>
          <c:cat>
            <c:strRef>
              <c:f>'#Organisms trap by diff attrac '!$C$3:$G$3</c:f>
              <c:strCache>
                <c:ptCount val="5"/>
                <c:pt idx="0">
                  <c:v>Light</c:v>
                </c:pt>
                <c:pt idx="1">
                  <c:v>Sugar and Yeast</c:v>
                </c:pt>
                <c:pt idx="2">
                  <c:v>Seltzer</c:v>
                </c:pt>
                <c:pt idx="3">
                  <c:v>KCl</c:v>
                </c:pt>
                <c:pt idx="4">
                  <c:v>Control</c:v>
                </c:pt>
              </c:strCache>
            </c:strRef>
          </c:cat>
          <c:val>
            <c:numRef>
              <c:f>'#Organisms trap by diff attrac '!$C$6:$G$6</c:f>
              <c:numCache>
                <c:formatCode>General</c:formatCode>
                <c:ptCount val="5"/>
                <c:pt idx="0">
                  <c:v>1</c:v>
                </c:pt>
                <c:pt idx="1">
                  <c:v>0</c:v>
                </c:pt>
                <c:pt idx="2">
                  <c:v>0</c:v>
                </c:pt>
                <c:pt idx="3">
                  <c:v>0</c:v>
                </c:pt>
                <c:pt idx="4">
                  <c:v>0</c:v>
                </c:pt>
              </c:numCache>
            </c:numRef>
          </c:val>
          <c:extLst xmlns:c16r2="http://schemas.microsoft.com/office/drawing/2015/06/chart">
            <c:ext xmlns:c16="http://schemas.microsoft.com/office/drawing/2014/chart" uri="{C3380CC4-5D6E-409C-BE32-E72D297353CC}">
              <c16:uniqueId val="{00000002-5EA4-4084-AD58-529D2882AFEB}"/>
            </c:ext>
          </c:extLst>
        </c:ser>
        <c:ser>
          <c:idx val="3"/>
          <c:order val="3"/>
          <c:tx>
            <c:strRef>
              <c:f>'#Organisms trap by diff attrac '!$A$7</c:f>
              <c:strCache>
                <c:ptCount val="1"/>
                <c:pt idx="0">
                  <c:v>Drosohilla Suzukii</c:v>
                </c:pt>
              </c:strCache>
            </c:strRef>
          </c:tx>
          <c:spPr>
            <a:solidFill>
              <a:srgbClr val="FC9E20"/>
            </a:solidFill>
            <a:ln>
              <a:noFill/>
            </a:ln>
            <a:effectLst/>
          </c:spPr>
          <c:invertIfNegative val="0"/>
          <c:cat>
            <c:strRef>
              <c:f>'#Organisms trap by diff attrac '!$C$3:$G$3</c:f>
              <c:strCache>
                <c:ptCount val="5"/>
                <c:pt idx="0">
                  <c:v>Light</c:v>
                </c:pt>
                <c:pt idx="1">
                  <c:v>Sugar and Yeast</c:v>
                </c:pt>
                <c:pt idx="2">
                  <c:v>Seltzer</c:v>
                </c:pt>
                <c:pt idx="3">
                  <c:v>KCl</c:v>
                </c:pt>
                <c:pt idx="4">
                  <c:v>Control</c:v>
                </c:pt>
              </c:strCache>
            </c:strRef>
          </c:cat>
          <c:val>
            <c:numRef>
              <c:f>'#Organisms trap by diff attrac '!$C$7:$G$7</c:f>
              <c:numCache>
                <c:formatCode>General</c:formatCode>
                <c:ptCount val="5"/>
                <c:pt idx="0">
                  <c:v>0</c:v>
                </c:pt>
                <c:pt idx="1">
                  <c:v>11</c:v>
                </c:pt>
                <c:pt idx="2">
                  <c:v>0.5</c:v>
                </c:pt>
                <c:pt idx="3">
                  <c:v>0</c:v>
                </c:pt>
                <c:pt idx="4">
                  <c:v>0</c:v>
                </c:pt>
              </c:numCache>
            </c:numRef>
          </c:val>
          <c:extLst xmlns:c16r2="http://schemas.microsoft.com/office/drawing/2015/06/chart">
            <c:ext xmlns:c16="http://schemas.microsoft.com/office/drawing/2014/chart" uri="{C3380CC4-5D6E-409C-BE32-E72D297353CC}">
              <c16:uniqueId val="{00000003-5EA4-4084-AD58-529D2882AFEB}"/>
            </c:ext>
          </c:extLst>
        </c:ser>
        <c:ser>
          <c:idx val="4"/>
          <c:order val="4"/>
          <c:tx>
            <c:strRef>
              <c:f>'#Organisms trap by diff attrac '!$A$8</c:f>
              <c:strCache>
                <c:ptCount val="1"/>
                <c:pt idx="0">
                  <c:v>Drosohilla Repleta</c:v>
                </c:pt>
              </c:strCache>
            </c:strRef>
          </c:tx>
          <c:invertIfNegative val="0"/>
          <c:cat>
            <c:strRef>
              <c:f>'#Organisms trap by diff attrac '!$C$3:$G$3</c:f>
              <c:strCache>
                <c:ptCount val="5"/>
                <c:pt idx="0">
                  <c:v>Light</c:v>
                </c:pt>
                <c:pt idx="1">
                  <c:v>Sugar and Yeast</c:v>
                </c:pt>
                <c:pt idx="2">
                  <c:v>Seltzer</c:v>
                </c:pt>
                <c:pt idx="3">
                  <c:v>KCl</c:v>
                </c:pt>
                <c:pt idx="4">
                  <c:v>Control</c:v>
                </c:pt>
              </c:strCache>
            </c:strRef>
          </c:cat>
          <c:val>
            <c:numRef>
              <c:f>'#Organisms trap by diff attrac '!$C$8:$G$8</c:f>
              <c:numCache>
                <c:formatCode>General</c:formatCode>
                <c:ptCount val="5"/>
                <c:pt idx="0">
                  <c:v>0</c:v>
                </c:pt>
                <c:pt idx="1">
                  <c:v>3</c:v>
                </c:pt>
                <c:pt idx="2">
                  <c:v>0</c:v>
                </c:pt>
                <c:pt idx="3">
                  <c:v>0</c:v>
                </c:pt>
                <c:pt idx="4">
                  <c:v>0</c:v>
                </c:pt>
              </c:numCache>
            </c:numRef>
          </c:val>
          <c:extLst xmlns:c16r2="http://schemas.microsoft.com/office/drawing/2015/06/chart">
            <c:ext xmlns:c16="http://schemas.microsoft.com/office/drawing/2014/chart" uri="{C3380CC4-5D6E-409C-BE32-E72D297353CC}">
              <c16:uniqueId val="{00000004-5EA4-4084-AD58-529D2882AFEB}"/>
            </c:ext>
          </c:extLst>
        </c:ser>
        <c:dLbls>
          <c:showLegendKey val="0"/>
          <c:showVal val="0"/>
          <c:showCatName val="0"/>
          <c:showSerName val="0"/>
          <c:showPercent val="0"/>
          <c:showBubbleSize val="0"/>
        </c:dLbls>
        <c:gapWidth val="219"/>
        <c:axId val="262114152"/>
        <c:axId val="262114544"/>
      </c:barChart>
      <c:catAx>
        <c:axId val="262114152"/>
        <c:scaling>
          <c:orientation val="minMax"/>
        </c:scaling>
        <c:delete val="0"/>
        <c:axPos val="b"/>
        <c:title>
          <c:tx>
            <c:rich>
              <a:bodyPr/>
              <a:lstStyle/>
              <a:p>
                <a:pPr>
                  <a:defRPr sz="1400"/>
                </a:pPr>
                <a:r>
                  <a:rPr lang="en-US" sz="1400" b="0"/>
                  <a:t>Attractants</a:t>
                </a:r>
              </a:p>
            </c:rich>
          </c:tx>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62114544"/>
        <c:crosses val="autoZero"/>
        <c:auto val="1"/>
        <c:lblAlgn val="ctr"/>
        <c:lblOffset val="100"/>
        <c:noMultiLvlLbl val="0"/>
      </c:catAx>
      <c:valAx>
        <c:axId val="262114544"/>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sz="1800"/>
                </a:pPr>
                <a:r>
                  <a:rPr lang="en-US" sz="1800" b="0"/>
                  <a:t>Amount of Organisms Trapped</a:t>
                </a:r>
              </a:p>
            </c:rich>
          </c:tx>
          <c:layout>
            <c:manualLayout>
              <c:xMode val="edge"/>
              <c:yMode val="edge"/>
              <c:x val="2.0160025593372762E-2"/>
              <c:y val="0.12926526316470585"/>
            </c:manualLayout>
          </c:layout>
          <c:overlay val="0"/>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62114152"/>
        <c:crosses val="autoZero"/>
        <c:crossBetween val="between"/>
      </c:valAx>
      <c:spPr>
        <a:noFill/>
        <a:ln>
          <a:noFill/>
        </a:ln>
        <a:effectLst/>
      </c:spPr>
    </c:plotArea>
    <c:legend>
      <c:legendPos val="b"/>
      <c:layout>
        <c:manualLayout>
          <c:xMode val="edge"/>
          <c:yMode val="edge"/>
          <c:x val="1.925592454966488E-2"/>
          <c:y val="0.92071573572857612"/>
          <c:w val="0.96867408603643435"/>
          <c:h val="7.171366733724440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11630" y="5312518"/>
            <a:ext cx="18265140" cy="11301307"/>
          </a:xfrm>
        </p:spPr>
        <p:txBody>
          <a:bodyPr anchor="b"/>
          <a:lstStyle>
            <a:lvl1pPr algn="ctr">
              <a:defRPr sz="14100"/>
            </a:lvl1pPr>
          </a:lstStyle>
          <a:p>
            <a:r>
              <a:rPr lang="en-US" smtClean="0"/>
              <a:t>Click to edit Master title style</a:t>
            </a:r>
            <a:endParaRPr lang="en-US" dirty="0"/>
          </a:p>
        </p:txBody>
      </p:sp>
      <p:sp>
        <p:nvSpPr>
          <p:cNvPr id="3" name="Subtitle 2"/>
          <p:cNvSpPr>
            <a:spLocks noGrp="1"/>
          </p:cNvSpPr>
          <p:nvPr>
            <p:ph type="subTitle" idx="1"/>
          </p:nvPr>
        </p:nvSpPr>
        <p:spPr>
          <a:xfrm>
            <a:off x="2686050" y="17049647"/>
            <a:ext cx="16116300" cy="7837273"/>
          </a:xfrm>
        </p:spPr>
        <p:txBody>
          <a:bodyPr/>
          <a:lstStyle>
            <a:lvl1pPr marL="0" indent="0" algn="ctr">
              <a:buNone/>
              <a:defRPr sz="5640"/>
            </a:lvl1pPr>
            <a:lvl2pPr marL="1074420" indent="0" algn="ctr">
              <a:buNone/>
              <a:defRPr sz="4700"/>
            </a:lvl2pPr>
            <a:lvl3pPr marL="2148840" indent="0" algn="ctr">
              <a:buNone/>
              <a:defRPr sz="4230"/>
            </a:lvl3pPr>
            <a:lvl4pPr marL="3223260" indent="0" algn="ctr">
              <a:buNone/>
              <a:defRPr sz="3760"/>
            </a:lvl4pPr>
            <a:lvl5pPr marL="4297680" indent="0" algn="ctr">
              <a:buNone/>
              <a:defRPr sz="3760"/>
            </a:lvl5pPr>
            <a:lvl6pPr marL="5372100" indent="0" algn="ctr">
              <a:buNone/>
              <a:defRPr sz="3760"/>
            </a:lvl6pPr>
            <a:lvl7pPr marL="6446520" indent="0" algn="ctr">
              <a:buNone/>
              <a:defRPr sz="3760"/>
            </a:lvl7pPr>
            <a:lvl8pPr marL="7520940" indent="0" algn="ctr">
              <a:buNone/>
              <a:defRPr sz="3760"/>
            </a:lvl8pPr>
            <a:lvl9pPr marL="8595360" indent="0" algn="ctr">
              <a:buNone/>
              <a:defRPr sz="37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843ABA1-CE9C-4F98-A420-E2475DEA18F4}" type="datetimeFigureOut">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C2A37-C648-4D73-9192-4524830E88C2}" type="slidenum">
              <a:rPr lang="en-US" smtClean="0"/>
              <a:t>‹#›</a:t>
            </a:fld>
            <a:endParaRPr lang="en-US"/>
          </a:p>
        </p:txBody>
      </p:sp>
    </p:spTree>
    <p:extLst>
      <p:ext uri="{BB962C8B-B14F-4D97-AF65-F5344CB8AC3E}">
        <p14:creationId xmlns:p14="http://schemas.microsoft.com/office/powerpoint/2010/main" val="500150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43ABA1-CE9C-4F98-A420-E2475DEA18F4}" type="datetimeFigureOut">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C2A37-C648-4D73-9192-4524830E88C2}" type="slidenum">
              <a:rPr lang="en-US" smtClean="0"/>
              <a:t>‹#›</a:t>
            </a:fld>
            <a:endParaRPr lang="en-US"/>
          </a:p>
        </p:txBody>
      </p:sp>
    </p:spTree>
    <p:extLst>
      <p:ext uri="{BB962C8B-B14F-4D97-AF65-F5344CB8AC3E}">
        <p14:creationId xmlns:p14="http://schemas.microsoft.com/office/powerpoint/2010/main" val="25273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77638" y="1728258"/>
            <a:ext cx="4633436" cy="2750936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77329" y="1728258"/>
            <a:ext cx="13631704" cy="275093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43ABA1-CE9C-4F98-A420-E2475DEA18F4}" type="datetimeFigureOut">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C2A37-C648-4D73-9192-4524830E88C2}" type="slidenum">
              <a:rPr lang="en-US" smtClean="0"/>
              <a:t>‹#›</a:t>
            </a:fld>
            <a:endParaRPr lang="en-US"/>
          </a:p>
        </p:txBody>
      </p:sp>
    </p:spTree>
    <p:extLst>
      <p:ext uri="{BB962C8B-B14F-4D97-AF65-F5344CB8AC3E}">
        <p14:creationId xmlns:p14="http://schemas.microsoft.com/office/powerpoint/2010/main" val="3271640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43ABA1-CE9C-4F98-A420-E2475DEA18F4}" type="datetimeFigureOut">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C2A37-C648-4D73-9192-4524830E88C2}" type="slidenum">
              <a:rPr lang="en-US" smtClean="0"/>
              <a:t>‹#›</a:t>
            </a:fld>
            <a:endParaRPr lang="en-US"/>
          </a:p>
        </p:txBody>
      </p:sp>
    </p:spTree>
    <p:extLst>
      <p:ext uri="{BB962C8B-B14F-4D97-AF65-F5344CB8AC3E}">
        <p14:creationId xmlns:p14="http://schemas.microsoft.com/office/powerpoint/2010/main" val="1034653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66137" y="8092767"/>
            <a:ext cx="18533745" cy="13502955"/>
          </a:xfrm>
        </p:spPr>
        <p:txBody>
          <a:bodyPr anchor="b"/>
          <a:lstStyle>
            <a:lvl1pPr>
              <a:defRPr sz="14100"/>
            </a:lvl1pPr>
          </a:lstStyle>
          <a:p>
            <a:r>
              <a:rPr lang="en-US" smtClean="0"/>
              <a:t>Click to edit Master title style</a:t>
            </a:r>
            <a:endParaRPr lang="en-US" dirty="0"/>
          </a:p>
        </p:txBody>
      </p:sp>
      <p:sp>
        <p:nvSpPr>
          <p:cNvPr id="3" name="Text Placeholder 2"/>
          <p:cNvSpPr>
            <a:spLocks noGrp="1"/>
          </p:cNvSpPr>
          <p:nvPr>
            <p:ph type="body" idx="1"/>
          </p:nvPr>
        </p:nvSpPr>
        <p:spPr>
          <a:xfrm>
            <a:off x="1466137" y="21723465"/>
            <a:ext cx="18533745" cy="7100885"/>
          </a:xfrm>
        </p:spPr>
        <p:txBody>
          <a:bodyPr/>
          <a:lstStyle>
            <a:lvl1pPr marL="0" indent="0">
              <a:buNone/>
              <a:defRPr sz="5640">
                <a:solidFill>
                  <a:schemeClr val="tx1"/>
                </a:solidFill>
              </a:defRPr>
            </a:lvl1pPr>
            <a:lvl2pPr marL="1074420" indent="0">
              <a:buNone/>
              <a:defRPr sz="4700">
                <a:solidFill>
                  <a:schemeClr val="tx1">
                    <a:tint val="75000"/>
                  </a:schemeClr>
                </a:solidFill>
              </a:defRPr>
            </a:lvl2pPr>
            <a:lvl3pPr marL="2148840" indent="0">
              <a:buNone/>
              <a:defRPr sz="4230">
                <a:solidFill>
                  <a:schemeClr val="tx1">
                    <a:tint val="75000"/>
                  </a:schemeClr>
                </a:solidFill>
              </a:defRPr>
            </a:lvl3pPr>
            <a:lvl4pPr marL="3223260" indent="0">
              <a:buNone/>
              <a:defRPr sz="3760">
                <a:solidFill>
                  <a:schemeClr val="tx1">
                    <a:tint val="75000"/>
                  </a:schemeClr>
                </a:solidFill>
              </a:defRPr>
            </a:lvl4pPr>
            <a:lvl5pPr marL="4297680" indent="0">
              <a:buNone/>
              <a:defRPr sz="3760">
                <a:solidFill>
                  <a:schemeClr val="tx1">
                    <a:tint val="75000"/>
                  </a:schemeClr>
                </a:solidFill>
              </a:defRPr>
            </a:lvl5pPr>
            <a:lvl6pPr marL="5372100" indent="0">
              <a:buNone/>
              <a:defRPr sz="3760">
                <a:solidFill>
                  <a:schemeClr val="tx1">
                    <a:tint val="75000"/>
                  </a:schemeClr>
                </a:solidFill>
              </a:defRPr>
            </a:lvl6pPr>
            <a:lvl7pPr marL="6446520" indent="0">
              <a:buNone/>
              <a:defRPr sz="3760">
                <a:solidFill>
                  <a:schemeClr val="tx1">
                    <a:tint val="75000"/>
                  </a:schemeClr>
                </a:solidFill>
              </a:defRPr>
            </a:lvl7pPr>
            <a:lvl8pPr marL="7520940" indent="0">
              <a:buNone/>
              <a:defRPr sz="3760">
                <a:solidFill>
                  <a:schemeClr val="tx1">
                    <a:tint val="75000"/>
                  </a:schemeClr>
                </a:solidFill>
              </a:defRPr>
            </a:lvl8pPr>
            <a:lvl9pPr marL="8595360" indent="0">
              <a:buNone/>
              <a:defRPr sz="37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43ABA1-CE9C-4F98-A420-E2475DEA18F4}" type="datetimeFigureOut">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C2A37-C648-4D73-9192-4524830E88C2}" type="slidenum">
              <a:rPr lang="en-US" smtClean="0"/>
              <a:t>‹#›</a:t>
            </a:fld>
            <a:endParaRPr lang="en-US"/>
          </a:p>
        </p:txBody>
      </p:sp>
    </p:spTree>
    <p:extLst>
      <p:ext uri="{BB962C8B-B14F-4D97-AF65-F5344CB8AC3E}">
        <p14:creationId xmlns:p14="http://schemas.microsoft.com/office/powerpoint/2010/main" val="1680281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77328" y="8641292"/>
            <a:ext cx="9132570" cy="205963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0878503" y="8641292"/>
            <a:ext cx="9132570" cy="205963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843ABA1-CE9C-4F98-A420-E2475DEA18F4}" type="datetimeFigureOut">
              <a:rPr lang="en-US" smtClean="0"/>
              <a:t>6/4/2018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CC2A37-C648-4D73-9192-4524830E88C2}" type="slidenum">
              <a:rPr lang="en-US" smtClean="0"/>
              <a:t>‹#›</a:t>
            </a:fld>
            <a:endParaRPr lang="en-US"/>
          </a:p>
        </p:txBody>
      </p:sp>
    </p:spTree>
    <p:extLst>
      <p:ext uri="{BB962C8B-B14F-4D97-AF65-F5344CB8AC3E}">
        <p14:creationId xmlns:p14="http://schemas.microsoft.com/office/powerpoint/2010/main" val="4284972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80126" y="1728265"/>
            <a:ext cx="18533745" cy="6274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80129" y="7957505"/>
            <a:ext cx="9090599" cy="3899850"/>
          </a:xfrm>
        </p:spPr>
        <p:txBody>
          <a:bodyPr anchor="b"/>
          <a:lstStyle>
            <a:lvl1pPr marL="0" indent="0">
              <a:buNone/>
              <a:defRPr sz="5640" b="1"/>
            </a:lvl1pPr>
            <a:lvl2pPr marL="1074420" indent="0">
              <a:buNone/>
              <a:defRPr sz="4700" b="1"/>
            </a:lvl2pPr>
            <a:lvl3pPr marL="2148840" indent="0">
              <a:buNone/>
              <a:defRPr sz="4230" b="1"/>
            </a:lvl3pPr>
            <a:lvl4pPr marL="3223260" indent="0">
              <a:buNone/>
              <a:defRPr sz="3760" b="1"/>
            </a:lvl4pPr>
            <a:lvl5pPr marL="4297680" indent="0">
              <a:buNone/>
              <a:defRPr sz="3760" b="1"/>
            </a:lvl5pPr>
            <a:lvl6pPr marL="5372100" indent="0">
              <a:buNone/>
              <a:defRPr sz="3760" b="1"/>
            </a:lvl6pPr>
            <a:lvl7pPr marL="6446520" indent="0">
              <a:buNone/>
              <a:defRPr sz="3760" b="1"/>
            </a:lvl7pPr>
            <a:lvl8pPr marL="7520940" indent="0">
              <a:buNone/>
              <a:defRPr sz="3760" b="1"/>
            </a:lvl8pPr>
            <a:lvl9pPr marL="8595360" indent="0">
              <a:buNone/>
              <a:defRPr sz="3760" b="1"/>
            </a:lvl9pPr>
          </a:lstStyle>
          <a:p>
            <a:pPr lvl="0"/>
            <a:r>
              <a:rPr lang="en-US" smtClean="0"/>
              <a:t>Click to edit Master text styles</a:t>
            </a:r>
          </a:p>
        </p:txBody>
      </p:sp>
      <p:sp>
        <p:nvSpPr>
          <p:cNvPr id="4" name="Content Placeholder 3"/>
          <p:cNvSpPr>
            <a:spLocks noGrp="1"/>
          </p:cNvSpPr>
          <p:nvPr>
            <p:ph sz="half" idx="2"/>
          </p:nvPr>
        </p:nvSpPr>
        <p:spPr>
          <a:xfrm>
            <a:off x="1480129" y="11857355"/>
            <a:ext cx="9090599" cy="174403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0878504" y="7957505"/>
            <a:ext cx="9135369" cy="3899850"/>
          </a:xfrm>
        </p:spPr>
        <p:txBody>
          <a:bodyPr anchor="b"/>
          <a:lstStyle>
            <a:lvl1pPr marL="0" indent="0">
              <a:buNone/>
              <a:defRPr sz="5640" b="1"/>
            </a:lvl1pPr>
            <a:lvl2pPr marL="1074420" indent="0">
              <a:buNone/>
              <a:defRPr sz="4700" b="1"/>
            </a:lvl2pPr>
            <a:lvl3pPr marL="2148840" indent="0">
              <a:buNone/>
              <a:defRPr sz="4230" b="1"/>
            </a:lvl3pPr>
            <a:lvl4pPr marL="3223260" indent="0">
              <a:buNone/>
              <a:defRPr sz="3760" b="1"/>
            </a:lvl4pPr>
            <a:lvl5pPr marL="4297680" indent="0">
              <a:buNone/>
              <a:defRPr sz="3760" b="1"/>
            </a:lvl5pPr>
            <a:lvl6pPr marL="5372100" indent="0">
              <a:buNone/>
              <a:defRPr sz="3760" b="1"/>
            </a:lvl6pPr>
            <a:lvl7pPr marL="6446520" indent="0">
              <a:buNone/>
              <a:defRPr sz="3760" b="1"/>
            </a:lvl7pPr>
            <a:lvl8pPr marL="7520940" indent="0">
              <a:buNone/>
              <a:defRPr sz="3760" b="1"/>
            </a:lvl8pPr>
            <a:lvl9pPr marL="8595360" indent="0">
              <a:buNone/>
              <a:defRPr sz="3760" b="1"/>
            </a:lvl9pPr>
          </a:lstStyle>
          <a:p>
            <a:pPr lvl="0"/>
            <a:r>
              <a:rPr lang="en-US" smtClean="0"/>
              <a:t>Click to edit Master text styles</a:t>
            </a:r>
          </a:p>
        </p:txBody>
      </p:sp>
      <p:sp>
        <p:nvSpPr>
          <p:cNvPr id="6" name="Content Placeholder 5"/>
          <p:cNvSpPr>
            <a:spLocks noGrp="1"/>
          </p:cNvSpPr>
          <p:nvPr>
            <p:ph sz="quarter" idx="4"/>
          </p:nvPr>
        </p:nvSpPr>
        <p:spPr>
          <a:xfrm>
            <a:off x="10878504" y="11857355"/>
            <a:ext cx="9135369" cy="174403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843ABA1-CE9C-4F98-A420-E2475DEA18F4}" type="datetimeFigureOut">
              <a:rPr lang="en-US" smtClean="0"/>
              <a:t>6/4/2018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CC2A37-C648-4D73-9192-4524830E88C2}" type="slidenum">
              <a:rPr lang="en-US" smtClean="0"/>
              <a:t>‹#›</a:t>
            </a:fld>
            <a:endParaRPr lang="en-US"/>
          </a:p>
        </p:txBody>
      </p:sp>
    </p:spTree>
    <p:extLst>
      <p:ext uri="{BB962C8B-B14F-4D97-AF65-F5344CB8AC3E}">
        <p14:creationId xmlns:p14="http://schemas.microsoft.com/office/powerpoint/2010/main" val="3900541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843ABA1-CE9C-4F98-A420-E2475DEA18F4}" type="datetimeFigureOut">
              <a:rPr lang="en-US" smtClean="0"/>
              <a:t>6/4/2018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CC2A37-C648-4D73-9192-4524830E88C2}" type="slidenum">
              <a:rPr lang="en-US" smtClean="0"/>
              <a:t>‹#›</a:t>
            </a:fld>
            <a:endParaRPr lang="en-US"/>
          </a:p>
        </p:txBody>
      </p:sp>
    </p:spTree>
    <p:extLst>
      <p:ext uri="{BB962C8B-B14F-4D97-AF65-F5344CB8AC3E}">
        <p14:creationId xmlns:p14="http://schemas.microsoft.com/office/powerpoint/2010/main" val="4079010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43ABA1-CE9C-4F98-A420-E2475DEA18F4}" type="datetimeFigureOut">
              <a:rPr lang="en-US" smtClean="0"/>
              <a:t>6/4/2018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CC2A37-C648-4D73-9192-4524830E88C2}" type="slidenum">
              <a:rPr lang="en-US" smtClean="0"/>
              <a:t>‹#›</a:t>
            </a:fld>
            <a:endParaRPr lang="en-US"/>
          </a:p>
        </p:txBody>
      </p:sp>
    </p:spTree>
    <p:extLst>
      <p:ext uri="{BB962C8B-B14F-4D97-AF65-F5344CB8AC3E}">
        <p14:creationId xmlns:p14="http://schemas.microsoft.com/office/powerpoint/2010/main" val="2572132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0127" y="2164080"/>
            <a:ext cx="6930568" cy="7574280"/>
          </a:xfrm>
        </p:spPr>
        <p:txBody>
          <a:bodyPr anchor="b"/>
          <a:lstStyle>
            <a:lvl1pPr>
              <a:defRPr sz="7520"/>
            </a:lvl1pPr>
          </a:lstStyle>
          <a:p>
            <a:r>
              <a:rPr lang="en-US" smtClean="0"/>
              <a:t>Click to edit Master title style</a:t>
            </a:r>
            <a:endParaRPr lang="en-US" dirty="0"/>
          </a:p>
        </p:txBody>
      </p:sp>
      <p:sp>
        <p:nvSpPr>
          <p:cNvPr id="3" name="Content Placeholder 2"/>
          <p:cNvSpPr>
            <a:spLocks noGrp="1"/>
          </p:cNvSpPr>
          <p:nvPr>
            <p:ph idx="1"/>
          </p:nvPr>
        </p:nvSpPr>
        <p:spPr>
          <a:xfrm>
            <a:off x="9135369" y="4673819"/>
            <a:ext cx="10878503" cy="23068492"/>
          </a:xfrm>
        </p:spPr>
        <p:txBody>
          <a:bodyPr/>
          <a:lstStyle>
            <a:lvl1pPr>
              <a:defRPr sz="7520"/>
            </a:lvl1pPr>
            <a:lvl2pPr>
              <a:defRPr sz="6580"/>
            </a:lvl2pPr>
            <a:lvl3pPr>
              <a:defRPr sz="5640"/>
            </a:lvl3pPr>
            <a:lvl4pPr>
              <a:defRPr sz="4700"/>
            </a:lvl4pPr>
            <a:lvl5pPr>
              <a:defRPr sz="4700"/>
            </a:lvl5pPr>
            <a:lvl6pPr>
              <a:defRPr sz="4700"/>
            </a:lvl6pPr>
            <a:lvl7pPr>
              <a:defRPr sz="4700"/>
            </a:lvl7pPr>
            <a:lvl8pPr>
              <a:defRPr sz="4700"/>
            </a:lvl8pPr>
            <a:lvl9pPr>
              <a:defRPr sz="4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0127" y="9738360"/>
            <a:ext cx="6930568" cy="18041517"/>
          </a:xfrm>
        </p:spPr>
        <p:txBody>
          <a:bodyPr/>
          <a:lstStyle>
            <a:lvl1pPr marL="0" indent="0">
              <a:buNone/>
              <a:defRPr sz="3760"/>
            </a:lvl1pPr>
            <a:lvl2pPr marL="1074420" indent="0">
              <a:buNone/>
              <a:defRPr sz="3290"/>
            </a:lvl2pPr>
            <a:lvl3pPr marL="2148840" indent="0">
              <a:buNone/>
              <a:defRPr sz="2820"/>
            </a:lvl3pPr>
            <a:lvl4pPr marL="3223260" indent="0">
              <a:buNone/>
              <a:defRPr sz="2350"/>
            </a:lvl4pPr>
            <a:lvl5pPr marL="4297680" indent="0">
              <a:buNone/>
              <a:defRPr sz="2350"/>
            </a:lvl5pPr>
            <a:lvl6pPr marL="5372100" indent="0">
              <a:buNone/>
              <a:defRPr sz="2350"/>
            </a:lvl6pPr>
            <a:lvl7pPr marL="6446520" indent="0">
              <a:buNone/>
              <a:defRPr sz="2350"/>
            </a:lvl7pPr>
            <a:lvl8pPr marL="7520940" indent="0">
              <a:buNone/>
              <a:defRPr sz="2350"/>
            </a:lvl8pPr>
            <a:lvl9pPr marL="8595360" indent="0">
              <a:buNone/>
              <a:defRPr sz="23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43ABA1-CE9C-4F98-A420-E2475DEA18F4}" type="datetimeFigureOut">
              <a:rPr lang="en-US" smtClean="0"/>
              <a:t>6/4/2018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CC2A37-C648-4D73-9192-4524830E88C2}" type="slidenum">
              <a:rPr lang="en-US" smtClean="0"/>
              <a:t>‹#›</a:t>
            </a:fld>
            <a:endParaRPr lang="en-US"/>
          </a:p>
        </p:txBody>
      </p:sp>
    </p:spTree>
    <p:extLst>
      <p:ext uri="{BB962C8B-B14F-4D97-AF65-F5344CB8AC3E}">
        <p14:creationId xmlns:p14="http://schemas.microsoft.com/office/powerpoint/2010/main" val="355325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0127" y="2164080"/>
            <a:ext cx="6930568" cy="7574280"/>
          </a:xfrm>
        </p:spPr>
        <p:txBody>
          <a:bodyPr anchor="b"/>
          <a:lstStyle>
            <a:lvl1pPr>
              <a:defRPr sz="75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5369" y="4673819"/>
            <a:ext cx="10878503" cy="23068492"/>
          </a:xfrm>
        </p:spPr>
        <p:txBody>
          <a:bodyPr anchor="t"/>
          <a:lstStyle>
            <a:lvl1pPr marL="0" indent="0">
              <a:buNone/>
              <a:defRPr sz="7520"/>
            </a:lvl1pPr>
            <a:lvl2pPr marL="1074420" indent="0">
              <a:buNone/>
              <a:defRPr sz="6580"/>
            </a:lvl2pPr>
            <a:lvl3pPr marL="2148840" indent="0">
              <a:buNone/>
              <a:defRPr sz="5640"/>
            </a:lvl3pPr>
            <a:lvl4pPr marL="3223260" indent="0">
              <a:buNone/>
              <a:defRPr sz="4700"/>
            </a:lvl4pPr>
            <a:lvl5pPr marL="4297680" indent="0">
              <a:buNone/>
              <a:defRPr sz="4700"/>
            </a:lvl5pPr>
            <a:lvl6pPr marL="5372100" indent="0">
              <a:buNone/>
              <a:defRPr sz="4700"/>
            </a:lvl6pPr>
            <a:lvl7pPr marL="6446520" indent="0">
              <a:buNone/>
              <a:defRPr sz="4700"/>
            </a:lvl7pPr>
            <a:lvl8pPr marL="7520940" indent="0">
              <a:buNone/>
              <a:defRPr sz="4700"/>
            </a:lvl8pPr>
            <a:lvl9pPr marL="8595360" indent="0">
              <a:buNone/>
              <a:defRPr sz="4700"/>
            </a:lvl9pPr>
          </a:lstStyle>
          <a:p>
            <a:r>
              <a:rPr lang="en-US" smtClean="0"/>
              <a:t>Click icon to add picture</a:t>
            </a:r>
            <a:endParaRPr lang="en-US" dirty="0"/>
          </a:p>
        </p:txBody>
      </p:sp>
      <p:sp>
        <p:nvSpPr>
          <p:cNvPr id="4" name="Text Placeholder 3"/>
          <p:cNvSpPr>
            <a:spLocks noGrp="1"/>
          </p:cNvSpPr>
          <p:nvPr>
            <p:ph type="body" sz="half" idx="2"/>
          </p:nvPr>
        </p:nvSpPr>
        <p:spPr>
          <a:xfrm>
            <a:off x="1480127" y="9738360"/>
            <a:ext cx="6930568" cy="18041517"/>
          </a:xfrm>
        </p:spPr>
        <p:txBody>
          <a:bodyPr/>
          <a:lstStyle>
            <a:lvl1pPr marL="0" indent="0">
              <a:buNone/>
              <a:defRPr sz="3760"/>
            </a:lvl1pPr>
            <a:lvl2pPr marL="1074420" indent="0">
              <a:buNone/>
              <a:defRPr sz="3290"/>
            </a:lvl2pPr>
            <a:lvl3pPr marL="2148840" indent="0">
              <a:buNone/>
              <a:defRPr sz="2820"/>
            </a:lvl3pPr>
            <a:lvl4pPr marL="3223260" indent="0">
              <a:buNone/>
              <a:defRPr sz="2350"/>
            </a:lvl4pPr>
            <a:lvl5pPr marL="4297680" indent="0">
              <a:buNone/>
              <a:defRPr sz="2350"/>
            </a:lvl5pPr>
            <a:lvl6pPr marL="5372100" indent="0">
              <a:buNone/>
              <a:defRPr sz="2350"/>
            </a:lvl6pPr>
            <a:lvl7pPr marL="6446520" indent="0">
              <a:buNone/>
              <a:defRPr sz="2350"/>
            </a:lvl7pPr>
            <a:lvl8pPr marL="7520940" indent="0">
              <a:buNone/>
              <a:defRPr sz="2350"/>
            </a:lvl8pPr>
            <a:lvl9pPr marL="8595360" indent="0">
              <a:buNone/>
              <a:defRPr sz="23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43ABA1-CE9C-4F98-A420-E2475DEA18F4}" type="datetimeFigureOut">
              <a:rPr lang="en-US" smtClean="0"/>
              <a:t>6/4/2018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CC2A37-C648-4D73-9192-4524830E88C2}" type="slidenum">
              <a:rPr lang="en-US" smtClean="0"/>
              <a:t>‹#›</a:t>
            </a:fld>
            <a:endParaRPr lang="en-US"/>
          </a:p>
        </p:txBody>
      </p:sp>
    </p:spTree>
    <p:extLst>
      <p:ext uri="{BB962C8B-B14F-4D97-AF65-F5344CB8AC3E}">
        <p14:creationId xmlns:p14="http://schemas.microsoft.com/office/powerpoint/2010/main" val="1780904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7328" y="1728265"/>
            <a:ext cx="18533745" cy="627433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77328" y="8641292"/>
            <a:ext cx="18533745" cy="2059633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477328" y="30086731"/>
            <a:ext cx="4834890" cy="1728258"/>
          </a:xfrm>
          <a:prstGeom prst="rect">
            <a:avLst/>
          </a:prstGeom>
        </p:spPr>
        <p:txBody>
          <a:bodyPr vert="horz" lIns="91440" tIns="45720" rIns="91440" bIns="45720" rtlCol="0" anchor="ctr"/>
          <a:lstStyle>
            <a:lvl1pPr algn="l">
              <a:defRPr sz="2820">
                <a:solidFill>
                  <a:schemeClr val="tx1">
                    <a:tint val="75000"/>
                  </a:schemeClr>
                </a:solidFill>
              </a:defRPr>
            </a:lvl1pPr>
          </a:lstStyle>
          <a:p>
            <a:fld id="{8843ABA1-CE9C-4F98-A420-E2475DEA18F4}" type="datetimeFigureOut">
              <a:rPr lang="en-US" smtClean="0"/>
              <a:t>6/4/2018</a:t>
            </a:fld>
            <a:endParaRPr lang="en-US"/>
          </a:p>
        </p:txBody>
      </p:sp>
      <p:sp>
        <p:nvSpPr>
          <p:cNvPr id="5" name="Footer Placeholder 4"/>
          <p:cNvSpPr>
            <a:spLocks noGrp="1"/>
          </p:cNvSpPr>
          <p:nvPr>
            <p:ph type="ftr" sz="quarter" idx="3"/>
          </p:nvPr>
        </p:nvSpPr>
        <p:spPr>
          <a:xfrm>
            <a:off x="7118033" y="30086731"/>
            <a:ext cx="7252335" cy="1728258"/>
          </a:xfrm>
          <a:prstGeom prst="rect">
            <a:avLst/>
          </a:prstGeom>
        </p:spPr>
        <p:txBody>
          <a:bodyPr vert="horz" lIns="91440" tIns="45720" rIns="91440" bIns="45720" rtlCol="0" anchor="ctr"/>
          <a:lstStyle>
            <a:lvl1pPr algn="ctr">
              <a:defRPr sz="28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176183" y="30086731"/>
            <a:ext cx="4834890" cy="1728258"/>
          </a:xfrm>
          <a:prstGeom prst="rect">
            <a:avLst/>
          </a:prstGeom>
        </p:spPr>
        <p:txBody>
          <a:bodyPr vert="horz" lIns="91440" tIns="45720" rIns="91440" bIns="45720" rtlCol="0" anchor="ctr"/>
          <a:lstStyle>
            <a:lvl1pPr algn="r">
              <a:defRPr sz="2820">
                <a:solidFill>
                  <a:schemeClr val="tx1">
                    <a:tint val="75000"/>
                  </a:schemeClr>
                </a:solidFill>
              </a:defRPr>
            </a:lvl1pPr>
          </a:lstStyle>
          <a:p>
            <a:fld id="{D3CC2A37-C648-4D73-9192-4524830E88C2}" type="slidenum">
              <a:rPr lang="en-US" smtClean="0"/>
              <a:t>‹#›</a:t>
            </a:fld>
            <a:endParaRPr lang="en-US"/>
          </a:p>
        </p:txBody>
      </p:sp>
    </p:spTree>
    <p:extLst>
      <p:ext uri="{BB962C8B-B14F-4D97-AF65-F5344CB8AC3E}">
        <p14:creationId xmlns:p14="http://schemas.microsoft.com/office/powerpoint/2010/main" val="313767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48840" rtl="0" eaLnBrk="1" latinLnBrk="0" hangingPunct="1">
        <a:lnSpc>
          <a:spcPct val="90000"/>
        </a:lnSpc>
        <a:spcBef>
          <a:spcPct val="0"/>
        </a:spcBef>
        <a:buNone/>
        <a:defRPr sz="10340" kern="1200">
          <a:solidFill>
            <a:schemeClr val="tx1"/>
          </a:solidFill>
          <a:latin typeface="+mj-lt"/>
          <a:ea typeface="+mj-ea"/>
          <a:cs typeface="+mj-cs"/>
        </a:defRPr>
      </a:lvl1pPr>
    </p:titleStyle>
    <p:bodyStyle>
      <a:lvl1pPr marL="537210" indent="-537210" algn="l" defTabSz="2148840" rtl="0" eaLnBrk="1" latinLnBrk="0" hangingPunct="1">
        <a:lnSpc>
          <a:spcPct val="90000"/>
        </a:lnSpc>
        <a:spcBef>
          <a:spcPts val="2350"/>
        </a:spcBef>
        <a:buFont typeface="Arial" panose="020B0604020202020204" pitchFamily="34" charset="0"/>
        <a:buChar char="•"/>
        <a:defRPr sz="6580" kern="1200">
          <a:solidFill>
            <a:schemeClr val="tx1"/>
          </a:solidFill>
          <a:latin typeface="+mn-lt"/>
          <a:ea typeface="+mn-ea"/>
          <a:cs typeface="+mn-cs"/>
        </a:defRPr>
      </a:lvl1pPr>
      <a:lvl2pPr marL="1611630" indent="-537210" algn="l" defTabSz="2148840" rtl="0" eaLnBrk="1" latinLnBrk="0" hangingPunct="1">
        <a:lnSpc>
          <a:spcPct val="90000"/>
        </a:lnSpc>
        <a:spcBef>
          <a:spcPts val="1175"/>
        </a:spcBef>
        <a:buFont typeface="Arial" panose="020B0604020202020204" pitchFamily="34" charset="0"/>
        <a:buChar char="•"/>
        <a:defRPr sz="5640" kern="1200">
          <a:solidFill>
            <a:schemeClr val="tx1"/>
          </a:solidFill>
          <a:latin typeface="+mn-lt"/>
          <a:ea typeface="+mn-ea"/>
          <a:cs typeface="+mn-cs"/>
        </a:defRPr>
      </a:lvl2pPr>
      <a:lvl3pPr marL="2686050" indent="-537210" algn="l" defTabSz="2148840" rtl="0" eaLnBrk="1" latinLnBrk="0" hangingPunct="1">
        <a:lnSpc>
          <a:spcPct val="90000"/>
        </a:lnSpc>
        <a:spcBef>
          <a:spcPts val="1175"/>
        </a:spcBef>
        <a:buFont typeface="Arial" panose="020B0604020202020204" pitchFamily="34" charset="0"/>
        <a:buChar char="•"/>
        <a:defRPr sz="4700" kern="1200">
          <a:solidFill>
            <a:schemeClr val="tx1"/>
          </a:solidFill>
          <a:latin typeface="+mn-lt"/>
          <a:ea typeface="+mn-ea"/>
          <a:cs typeface="+mn-cs"/>
        </a:defRPr>
      </a:lvl3pPr>
      <a:lvl4pPr marL="3760470" indent="-537210" algn="l" defTabSz="2148840" rtl="0" eaLnBrk="1" latinLnBrk="0" hangingPunct="1">
        <a:lnSpc>
          <a:spcPct val="90000"/>
        </a:lnSpc>
        <a:spcBef>
          <a:spcPts val="1175"/>
        </a:spcBef>
        <a:buFont typeface="Arial" panose="020B0604020202020204" pitchFamily="34" charset="0"/>
        <a:buChar char="•"/>
        <a:defRPr sz="4230" kern="1200">
          <a:solidFill>
            <a:schemeClr val="tx1"/>
          </a:solidFill>
          <a:latin typeface="+mn-lt"/>
          <a:ea typeface="+mn-ea"/>
          <a:cs typeface="+mn-cs"/>
        </a:defRPr>
      </a:lvl4pPr>
      <a:lvl5pPr marL="4834890" indent="-537210" algn="l" defTabSz="2148840" rtl="0" eaLnBrk="1" latinLnBrk="0" hangingPunct="1">
        <a:lnSpc>
          <a:spcPct val="90000"/>
        </a:lnSpc>
        <a:spcBef>
          <a:spcPts val="1175"/>
        </a:spcBef>
        <a:buFont typeface="Arial" panose="020B0604020202020204" pitchFamily="34" charset="0"/>
        <a:buChar char="•"/>
        <a:defRPr sz="4230" kern="1200">
          <a:solidFill>
            <a:schemeClr val="tx1"/>
          </a:solidFill>
          <a:latin typeface="+mn-lt"/>
          <a:ea typeface="+mn-ea"/>
          <a:cs typeface="+mn-cs"/>
        </a:defRPr>
      </a:lvl5pPr>
      <a:lvl6pPr marL="5909310" indent="-537210" algn="l" defTabSz="2148840" rtl="0" eaLnBrk="1" latinLnBrk="0" hangingPunct="1">
        <a:lnSpc>
          <a:spcPct val="90000"/>
        </a:lnSpc>
        <a:spcBef>
          <a:spcPts val="1175"/>
        </a:spcBef>
        <a:buFont typeface="Arial" panose="020B0604020202020204" pitchFamily="34" charset="0"/>
        <a:buChar char="•"/>
        <a:defRPr sz="4230" kern="1200">
          <a:solidFill>
            <a:schemeClr val="tx1"/>
          </a:solidFill>
          <a:latin typeface="+mn-lt"/>
          <a:ea typeface="+mn-ea"/>
          <a:cs typeface="+mn-cs"/>
        </a:defRPr>
      </a:lvl6pPr>
      <a:lvl7pPr marL="6983730" indent="-537210" algn="l" defTabSz="2148840" rtl="0" eaLnBrk="1" latinLnBrk="0" hangingPunct="1">
        <a:lnSpc>
          <a:spcPct val="90000"/>
        </a:lnSpc>
        <a:spcBef>
          <a:spcPts val="1175"/>
        </a:spcBef>
        <a:buFont typeface="Arial" panose="020B0604020202020204" pitchFamily="34" charset="0"/>
        <a:buChar char="•"/>
        <a:defRPr sz="4230" kern="1200">
          <a:solidFill>
            <a:schemeClr val="tx1"/>
          </a:solidFill>
          <a:latin typeface="+mn-lt"/>
          <a:ea typeface="+mn-ea"/>
          <a:cs typeface="+mn-cs"/>
        </a:defRPr>
      </a:lvl7pPr>
      <a:lvl8pPr marL="8058150" indent="-537210" algn="l" defTabSz="2148840" rtl="0" eaLnBrk="1" latinLnBrk="0" hangingPunct="1">
        <a:lnSpc>
          <a:spcPct val="90000"/>
        </a:lnSpc>
        <a:spcBef>
          <a:spcPts val="1175"/>
        </a:spcBef>
        <a:buFont typeface="Arial" panose="020B0604020202020204" pitchFamily="34" charset="0"/>
        <a:buChar char="•"/>
        <a:defRPr sz="4230" kern="1200">
          <a:solidFill>
            <a:schemeClr val="tx1"/>
          </a:solidFill>
          <a:latin typeface="+mn-lt"/>
          <a:ea typeface="+mn-ea"/>
          <a:cs typeface="+mn-cs"/>
        </a:defRPr>
      </a:lvl8pPr>
      <a:lvl9pPr marL="9132570" indent="-537210" algn="l" defTabSz="2148840" rtl="0" eaLnBrk="1" latinLnBrk="0" hangingPunct="1">
        <a:lnSpc>
          <a:spcPct val="90000"/>
        </a:lnSpc>
        <a:spcBef>
          <a:spcPts val="1175"/>
        </a:spcBef>
        <a:buFont typeface="Arial" panose="020B0604020202020204" pitchFamily="34" charset="0"/>
        <a:buChar char="•"/>
        <a:defRPr sz="4230" kern="1200">
          <a:solidFill>
            <a:schemeClr val="tx1"/>
          </a:solidFill>
          <a:latin typeface="+mn-lt"/>
          <a:ea typeface="+mn-ea"/>
          <a:cs typeface="+mn-cs"/>
        </a:defRPr>
      </a:lvl9pPr>
    </p:bodyStyle>
    <p:otherStyle>
      <a:defPPr>
        <a:defRPr lang="en-US"/>
      </a:defPPr>
      <a:lvl1pPr marL="0" algn="l" defTabSz="2148840" rtl="0" eaLnBrk="1" latinLnBrk="0" hangingPunct="1">
        <a:defRPr sz="4230" kern="1200">
          <a:solidFill>
            <a:schemeClr val="tx1"/>
          </a:solidFill>
          <a:latin typeface="+mn-lt"/>
          <a:ea typeface="+mn-ea"/>
          <a:cs typeface="+mn-cs"/>
        </a:defRPr>
      </a:lvl1pPr>
      <a:lvl2pPr marL="1074420" algn="l" defTabSz="2148840" rtl="0" eaLnBrk="1" latinLnBrk="0" hangingPunct="1">
        <a:defRPr sz="4230" kern="1200">
          <a:solidFill>
            <a:schemeClr val="tx1"/>
          </a:solidFill>
          <a:latin typeface="+mn-lt"/>
          <a:ea typeface="+mn-ea"/>
          <a:cs typeface="+mn-cs"/>
        </a:defRPr>
      </a:lvl2pPr>
      <a:lvl3pPr marL="2148840" algn="l" defTabSz="2148840" rtl="0" eaLnBrk="1" latinLnBrk="0" hangingPunct="1">
        <a:defRPr sz="4230" kern="1200">
          <a:solidFill>
            <a:schemeClr val="tx1"/>
          </a:solidFill>
          <a:latin typeface="+mn-lt"/>
          <a:ea typeface="+mn-ea"/>
          <a:cs typeface="+mn-cs"/>
        </a:defRPr>
      </a:lvl3pPr>
      <a:lvl4pPr marL="3223260" algn="l" defTabSz="2148840" rtl="0" eaLnBrk="1" latinLnBrk="0" hangingPunct="1">
        <a:defRPr sz="4230" kern="1200">
          <a:solidFill>
            <a:schemeClr val="tx1"/>
          </a:solidFill>
          <a:latin typeface="+mn-lt"/>
          <a:ea typeface="+mn-ea"/>
          <a:cs typeface="+mn-cs"/>
        </a:defRPr>
      </a:lvl4pPr>
      <a:lvl5pPr marL="4297680" algn="l" defTabSz="2148840" rtl="0" eaLnBrk="1" latinLnBrk="0" hangingPunct="1">
        <a:defRPr sz="4230" kern="1200">
          <a:solidFill>
            <a:schemeClr val="tx1"/>
          </a:solidFill>
          <a:latin typeface="+mn-lt"/>
          <a:ea typeface="+mn-ea"/>
          <a:cs typeface="+mn-cs"/>
        </a:defRPr>
      </a:lvl5pPr>
      <a:lvl6pPr marL="5372100" algn="l" defTabSz="2148840" rtl="0" eaLnBrk="1" latinLnBrk="0" hangingPunct="1">
        <a:defRPr sz="4230" kern="1200">
          <a:solidFill>
            <a:schemeClr val="tx1"/>
          </a:solidFill>
          <a:latin typeface="+mn-lt"/>
          <a:ea typeface="+mn-ea"/>
          <a:cs typeface="+mn-cs"/>
        </a:defRPr>
      </a:lvl6pPr>
      <a:lvl7pPr marL="6446520" algn="l" defTabSz="2148840" rtl="0" eaLnBrk="1" latinLnBrk="0" hangingPunct="1">
        <a:defRPr sz="4230" kern="1200">
          <a:solidFill>
            <a:schemeClr val="tx1"/>
          </a:solidFill>
          <a:latin typeface="+mn-lt"/>
          <a:ea typeface="+mn-ea"/>
          <a:cs typeface="+mn-cs"/>
        </a:defRPr>
      </a:lvl7pPr>
      <a:lvl8pPr marL="7520940" algn="l" defTabSz="2148840" rtl="0" eaLnBrk="1" latinLnBrk="0" hangingPunct="1">
        <a:defRPr sz="4230" kern="1200">
          <a:solidFill>
            <a:schemeClr val="tx1"/>
          </a:solidFill>
          <a:latin typeface="+mn-lt"/>
          <a:ea typeface="+mn-ea"/>
          <a:cs typeface="+mn-cs"/>
        </a:defRPr>
      </a:lvl8pPr>
      <a:lvl9pPr marL="8595360" algn="l" defTabSz="2148840" rtl="0" eaLnBrk="1" latinLnBrk="0" hangingPunct="1">
        <a:defRPr sz="42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18973" t="28526" r="1763" b="26561"/>
          <a:stretch/>
        </p:blipFill>
        <p:spPr>
          <a:xfrm>
            <a:off x="348914" y="9865894"/>
            <a:ext cx="21139486" cy="6737685"/>
          </a:xfrm>
          <a:prstGeom prst="rect">
            <a:avLst/>
          </a:prstGeom>
        </p:spPr>
      </p:pic>
    </p:spTree>
    <p:extLst>
      <p:ext uri="{BB962C8B-B14F-4D97-AF65-F5344CB8AC3E}">
        <p14:creationId xmlns:p14="http://schemas.microsoft.com/office/powerpoint/2010/main" val="723942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AF317DDA-9F74-7142-BDEA-E4E35D6232A7}"/>
              </a:ext>
            </a:extLst>
          </p:cNvPr>
          <p:cNvSpPr txBox="1"/>
          <p:nvPr/>
        </p:nvSpPr>
        <p:spPr>
          <a:xfrm>
            <a:off x="293033" y="11216253"/>
            <a:ext cx="5754700" cy="7848302"/>
          </a:xfrm>
          <a:prstGeom prst="rect">
            <a:avLst/>
          </a:prstGeom>
          <a:noFill/>
        </p:spPr>
        <p:txBody>
          <a:bodyPr wrap="square" rtlCol="0">
            <a:spAutoFit/>
          </a:bodyPr>
          <a:lstStyle/>
          <a:p>
            <a:pPr algn="just"/>
            <a:r>
              <a:rPr lang="en-US" sz="2400" i="1" dirty="0">
                <a:solidFill>
                  <a:schemeClr val="accent6">
                    <a:lumMod val="75000"/>
                  </a:schemeClr>
                </a:solidFill>
                <a:latin typeface="Arial" pitchFamily="34" charset="0"/>
                <a:cs typeface="Arial" pitchFamily="34" charset="0"/>
              </a:rPr>
              <a:t>Mosquitoes</a:t>
            </a:r>
          </a:p>
          <a:p>
            <a:pPr marL="342900" indent="-342900" algn="just" fontAlgn="base">
              <a:buFont typeface="Arial" panose="020B0604020202020204" pitchFamily="34" charset="0"/>
              <a:buChar char="•"/>
            </a:pPr>
            <a:r>
              <a:rPr lang="en-US" sz="2400" i="1" dirty="0">
                <a:latin typeface="Arial" pitchFamily="34" charset="0"/>
                <a:cs typeface="Arial" pitchFamily="34" charset="0"/>
              </a:rPr>
              <a:t>Culex</a:t>
            </a:r>
            <a:r>
              <a:rPr lang="en-US" sz="2400" dirty="0">
                <a:latin typeface="Arial" pitchFamily="34" charset="0"/>
                <a:cs typeface="Arial" pitchFamily="34" charset="0"/>
              </a:rPr>
              <a:t>, </a:t>
            </a:r>
            <a:r>
              <a:rPr lang="en-US" sz="2400" i="1" dirty="0">
                <a:latin typeface="Arial" pitchFamily="34" charset="0"/>
                <a:cs typeface="Arial" pitchFamily="34" charset="0"/>
              </a:rPr>
              <a:t>Anopheles</a:t>
            </a:r>
            <a:r>
              <a:rPr lang="en-US" sz="2400" dirty="0">
                <a:latin typeface="Arial" pitchFamily="34" charset="0"/>
                <a:cs typeface="Arial" pitchFamily="34" charset="0"/>
              </a:rPr>
              <a:t>, &amp; </a:t>
            </a:r>
            <a:r>
              <a:rPr lang="en-US" sz="2400" i="1" dirty="0" err="1">
                <a:latin typeface="Arial" pitchFamily="34" charset="0"/>
                <a:cs typeface="Arial" pitchFamily="34" charset="0"/>
              </a:rPr>
              <a:t>Aedes</a:t>
            </a:r>
            <a:r>
              <a:rPr lang="en-US" sz="2400" dirty="0">
                <a:latin typeface="Arial" pitchFamily="34" charset="0"/>
                <a:cs typeface="Arial" pitchFamily="34" charset="0"/>
              </a:rPr>
              <a:t> are most common species</a:t>
            </a:r>
            <a:endParaRPr lang="en-US" sz="2400" b="1" dirty="0">
              <a:latin typeface="Arial" pitchFamily="34" charset="0"/>
              <a:cs typeface="Arial" pitchFamily="34" charset="0"/>
            </a:endParaRPr>
          </a:p>
          <a:p>
            <a:pPr marL="342900" indent="-342900" algn="just" fontAlgn="base">
              <a:buFont typeface="Arial" panose="020B0604020202020204" pitchFamily="34" charset="0"/>
              <a:buChar char="•"/>
            </a:pPr>
            <a:r>
              <a:rPr lang="en-US" sz="2400" dirty="0">
                <a:latin typeface="Arial" pitchFamily="34" charset="0"/>
                <a:cs typeface="Arial" pitchFamily="34" charset="0"/>
              </a:rPr>
              <a:t>Females live 2-4 weeks and begin feeding on blood (to produce up to 1000 eggs) ~2 days after reaching adulthood</a:t>
            </a:r>
          </a:p>
          <a:p>
            <a:pPr marL="342900" indent="-342900" algn="just" fontAlgn="base">
              <a:buFont typeface="Arial" panose="020B0604020202020204" pitchFamily="34" charset="0"/>
              <a:buChar char="•"/>
            </a:pPr>
            <a:r>
              <a:rPr lang="en-US" sz="2400" dirty="0">
                <a:latin typeface="Arial" pitchFamily="34" charset="0"/>
                <a:cs typeface="Arial" pitchFamily="34" charset="0"/>
              </a:rPr>
              <a:t>Eggs are laid on stagnant water surface during warm seasons and can stay dormant for 10 to 15 years</a:t>
            </a:r>
          </a:p>
          <a:p>
            <a:pPr marL="342900" indent="-342900" algn="just" fontAlgn="base">
              <a:buFont typeface="Arial" panose="020B0604020202020204" pitchFamily="34" charset="0"/>
              <a:buChar char="•"/>
            </a:pPr>
            <a:r>
              <a:rPr lang="en-US" sz="2400" dirty="0">
                <a:latin typeface="Arial" pitchFamily="34" charset="0"/>
                <a:cs typeface="Arial" pitchFamily="34" charset="0"/>
              </a:rPr>
              <a:t>The female mosquito sucks blood using her labrum, as her saliva is injected into the host’s tissue (Life Science, 2012)</a:t>
            </a:r>
          </a:p>
          <a:p>
            <a:pPr marL="342900" indent="-342900" algn="just" fontAlgn="base">
              <a:buFont typeface="Arial" panose="020B0604020202020204" pitchFamily="34" charset="0"/>
              <a:buChar char="•"/>
            </a:pPr>
            <a:r>
              <a:rPr lang="en-US" sz="2400" dirty="0">
                <a:latin typeface="Arial" pitchFamily="34" charset="0"/>
                <a:cs typeface="Arial" pitchFamily="34" charset="0"/>
              </a:rPr>
              <a:t>Mosquitoes are also well known for carrying and spreading harmful diseases such as malaria, yellow fever, and dengue fever, vertical transmission in mosquitoes may occur</a:t>
            </a:r>
          </a:p>
          <a:p>
            <a:pPr marL="342900" indent="-342900" algn="just" fontAlgn="base">
              <a:buFont typeface="Arial" panose="020B0604020202020204" pitchFamily="34" charset="0"/>
              <a:buChar char="•"/>
            </a:pPr>
            <a:r>
              <a:rPr lang="en-US" sz="2400" dirty="0">
                <a:latin typeface="Arial" pitchFamily="34" charset="0"/>
                <a:cs typeface="Arial" pitchFamily="34" charset="0"/>
              </a:rPr>
              <a:t>West Nile virus is transmitted by Culex mosquitoes (Life Science, 2012)</a:t>
            </a:r>
          </a:p>
        </p:txBody>
      </p:sp>
      <p:sp>
        <p:nvSpPr>
          <p:cNvPr id="5" name="TextBox 4"/>
          <p:cNvSpPr txBox="1"/>
          <p:nvPr/>
        </p:nvSpPr>
        <p:spPr>
          <a:xfrm>
            <a:off x="176357" y="971945"/>
            <a:ext cx="3124200" cy="707886"/>
          </a:xfrm>
          <a:prstGeom prst="rect">
            <a:avLst/>
          </a:prstGeom>
          <a:noFill/>
        </p:spPr>
        <p:txBody>
          <a:bodyPr wrap="square" rtlCol="0">
            <a:spAutoFit/>
          </a:bodyPr>
          <a:lstStyle/>
          <a:p>
            <a:r>
              <a:rPr lang="en-US" sz="4000" dirty="0">
                <a:solidFill>
                  <a:srgbClr val="7030A0"/>
                </a:solidFill>
                <a:latin typeface="Algerian" pitchFamily="82" charset="0"/>
              </a:rPr>
              <a:t>Abstract</a:t>
            </a:r>
          </a:p>
        </p:txBody>
      </p:sp>
      <p:sp>
        <p:nvSpPr>
          <p:cNvPr id="6" name="TextBox 5"/>
          <p:cNvSpPr txBox="1"/>
          <p:nvPr/>
        </p:nvSpPr>
        <p:spPr>
          <a:xfrm>
            <a:off x="285727" y="1815036"/>
            <a:ext cx="9820154" cy="6370975"/>
          </a:xfrm>
          <a:prstGeom prst="rect">
            <a:avLst/>
          </a:prstGeom>
          <a:noFill/>
        </p:spPr>
        <p:txBody>
          <a:bodyPr wrap="square" rtlCol="0">
            <a:spAutoFit/>
          </a:bodyPr>
          <a:lstStyle/>
          <a:p>
            <a:pPr algn="just"/>
            <a:r>
              <a:rPr lang="en-US" sz="2400" dirty="0">
                <a:solidFill>
                  <a:schemeClr val="bg1"/>
                </a:solidFill>
                <a:latin typeface="Arial" panose="020B0604020202020204" pitchFamily="34" charset="0"/>
                <a:cs typeface="Arial" pitchFamily="34" charset="0"/>
              </a:rPr>
              <a:t>      </a:t>
            </a:r>
            <a:r>
              <a:rPr lang="en-US" sz="2400" dirty="0">
                <a:latin typeface="Arial" panose="020B0604020202020204" pitchFamily="34" charset="0"/>
                <a:cs typeface="Arial" pitchFamily="34" charset="0"/>
              </a:rPr>
              <a:t>Mosquitoes rapidly spread vector-borne illnesses, including malaria, the West Nile virus, and the Zika virus. Among 3,500 species of mosquitoes, 175 species reside in the US. This study tests the effectivity of five different types of mosquito attractants, including blue or violet LED lights, </a:t>
            </a:r>
            <a:r>
              <a:rPr lang="en-US" sz="2400" dirty="0" err="1">
                <a:latin typeface="Arial" pitchFamily="34" charset="0"/>
                <a:cs typeface="Arial" pitchFamily="34" charset="0"/>
              </a:rPr>
              <a:t>KCl</a:t>
            </a:r>
            <a:r>
              <a:rPr lang="en-US" sz="2400" dirty="0">
                <a:latin typeface="Arial" pitchFamily="34" charset="0"/>
                <a:cs typeface="Arial" pitchFamily="34" charset="0"/>
              </a:rPr>
              <a:t>, seltzer water, and a sugar and yeast solution. Traps were set up in two different locations in Queens. Trapped insects were documented and identified by DNA </a:t>
            </a:r>
            <a:r>
              <a:rPr lang="en-US" sz="2400" dirty="0" smtClean="0">
                <a:latin typeface="Arial" pitchFamily="34" charset="0"/>
                <a:cs typeface="Arial" pitchFamily="34" charset="0"/>
              </a:rPr>
              <a:t>Barcoding using CO1 sequence. The results further </a:t>
            </a:r>
            <a:r>
              <a:rPr lang="en-US" sz="2400" dirty="0">
                <a:latin typeface="Arial" pitchFamily="34" charset="0"/>
                <a:cs typeface="Arial" pitchFamily="34" charset="0"/>
              </a:rPr>
              <a:t>showed that carbon dioxide and lights were effective attractants to </a:t>
            </a:r>
            <a:r>
              <a:rPr lang="en-US" sz="2400" dirty="0" smtClean="0">
                <a:latin typeface="Arial" pitchFamily="34" charset="0"/>
                <a:cs typeface="Arial" pitchFamily="34" charset="0"/>
              </a:rPr>
              <a:t>mosquitoes. The </a:t>
            </a:r>
            <a:r>
              <a:rPr lang="en-US" sz="2400" dirty="0">
                <a:latin typeface="Arial" pitchFamily="34" charset="0"/>
                <a:cs typeface="Arial" pitchFamily="34" charset="0"/>
              </a:rPr>
              <a:t>sugar and yeast traps caught the largest variety of </a:t>
            </a:r>
            <a:r>
              <a:rPr lang="en-US" sz="2400" dirty="0" smtClean="0">
                <a:latin typeface="Arial" pitchFamily="34" charset="0"/>
                <a:cs typeface="Arial" pitchFamily="34" charset="0"/>
              </a:rPr>
              <a:t>organisms. Out </a:t>
            </a:r>
            <a:r>
              <a:rPr lang="en-US" sz="2400" dirty="0">
                <a:latin typeface="Arial" pitchFamily="34" charset="0"/>
                <a:cs typeface="Arial" pitchFamily="34" charset="0"/>
              </a:rPr>
              <a:t>of all the insects trapped, the most common was </a:t>
            </a:r>
            <a:r>
              <a:rPr lang="en-US" sz="2400" i="1" dirty="0" err="1">
                <a:latin typeface="Arial" pitchFamily="34" charset="0"/>
                <a:cs typeface="Arial" pitchFamily="34" charset="0"/>
              </a:rPr>
              <a:t>Aedes</a:t>
            </a:r>
            <a:r>
              <a:rPr lang="en-US" sz="2400" i="1" dirty="0">
                <a:latin typeface="Arial" pitchFamily="34" charset="0"/>
                <a:cs typeface="Arial" pitchFamily="34" charset="0"/>
              </a:rPr>
              <a:t> </a:t>
            </a:r>
            <a:r>
              <a:rPr lang="en-US" sz="2400" i="1" dirty="0" err="1">
                <a:latin typeface="Arial" pitchFamily="34" charset="0"/>
                <a:cs typeface="Arial" pitchFamily="34" charset="0"/>
              </a:rPr>
              <a:t>albopictus</a:t>
            </a:r>
            <a:r>
              <a:rPr lang="en-US" sz="2400" i="1" dirty="0">
                <a:latin typeface="Arial" pitchFamily="34" charset="0"/>
                <a:cs typeface="Arial" pitchFamily="34" charset="0"/>
              </a:rPr>
              <a:t> </a:t>
            </a:r>
            <a:r>
              <a:rPr lang="en-US" sz="2400" dirty="0">
                <a:latin typeface="Arial" pitchFamily="34" charset="0"/>
                <a:cs typeface="Arial" pitchFamily="34" charset="0"/>
              </a:rPr>
              <a:t>(Asian Tiger Mosquito) and </a:t>
            </a:r>
            <a:r>
              <a:rPr lang="en-US" sz="2400" i="1" dirty="0">
                <a:latin typeface="Arial" pitchFamily="34" charset="0"/>
                <a:cs typeface="Arial" pitchFamily="34" charset="0"/>
              </a:rPr>
              <a:t>Drosophila </a:t>
            </a:r>
            <a:r>
              <a:rPr lang="en-US" sz="2400" i="1" dirty="0" err="1">
                <a:latin typeface="Arial" pitchFamily="34" charset="0"/>
                <a:cs typeface="Arial" pitchFamily="34" charset="0"/>
              </a:rPr>
              <a:t>Suzukii</a:t>
            </a:r>
            <a:r>
              <a:rPr lang="en-US" sz="2400" i="1" dirty="0">
                <a:latin typeface="Arial" pitchFamily="34" charset="0"/>
                <a:cs typeface="Arial" pitchFamily="34" charset="0"/>
              </a:rPr>
              <a:t> </a:t>
            </a:r>
            <a:r>
              <a:rPr lang="en-US" sz="2400" dirty="0">
                <a:latin typeface="Arial" pitchFamily="34" charset="0"/>
                <a:cs typeface="Arial" pitchFamily="34" charset="0"/>
              </a:rPr>
              <a:t>(spotted wing drosophila</a:t>
            </a:r>
            <a:r>
              <a:rPr lang="en-US" sz="2400" dirty="0" smtClean="0">
                <a:latin typeface="Arial" pitchFamily="34" charset="0"/>
                <a:cs typeface="Arial" pitchFamily="34" charset="0"/>
              </a:rPr>
              <a:t>). Interestingly</a:t>
            </a:r>
            <a:r>
              <a:rPr lang="en-US" sz="2400" dirty="0">
                <a:latin typeface="Arial" pitchFamily="34" charset="0"/>
                <a:cs typeface="Arial" pitchFamily="34" charset="0"/>
              </a:rPr>
              <a:t>, </a:t>
            </a:r>
            <a:r>
              <a:rPr lang="en-US" sz="2400" dirty="0" err="1">
                <a:latin typeface="Arial" pitchFamily="34" charset="0"/>
                <a:cs typeface="Arial" pitchFamily="34" charset="0"/>
              </a:rPr>
              <a:t>KCl</a:t>
            </a:r>
            <a:r>
              <a:rPr lang="en-US" sz="2400" dirty="0">
                <a:latin typeface="Arial" pitchFamily="34" charset="0"/>
                <a:cs typeface="Arial" pitchFamily="34" charset="0"/>
              </a:rPr>
              <a:t>, a major component of sweat, did not attract any mosquitoes. This suggests that mosquitoes may be attracted to a different component of sweat, instead. In the future, we hope to develop traps that could target the mosquitoes in one particular area in order to catch the pests more effectively.</a:t>
            </a:r>
          </a:p>
        </p:txBody>
      </p:sp>
      <p:sp>
        <p:nvSpPr>
          <p:cNvPr id="7" name="TextBox 6"/>
          <p:cNvSpPr txBox="1"/>
          <p:nvPr/>
        </p:nvSpPr>
        <p:spPr>
          <a:xfrm>
            <a:off x="224848" y="8296444"/>
            <a:ext cx="3124200" cy="707886"/>
          </a:xfrm>
          <a:prstGeom prst="rect">
            <a:avLst/>
          </a:prstGeom>
          <a:noFill/>
        </p:spPr>
        <p:txBody>
          <a:bodyPr wrap="square" rtlCol="0">
            <a:spAutoFit/>
          </a:bodyPr>
          <a:lstStyle/>
          <a:p>
            <a:r>
              <a:rPr lang="en-US" sz="4000" dirty="0">
                <a:solidFill>
                  <a:srgbClr val="7030A0"/>
                </a:solidFill>
                <a:latin typeface="Algerian" pitchFamily="82" charset="0"/>
              </a:rPr>
              <a:t>Purpose</a:t>
            </a:r>
          </a:p>
        </p:txBody>
      </p:sp>
      <p:sp>
        <p:nvSpPr>
          <p:cNvPr id="8" name="TextBox 7"/>
          <p:cNvSpPr txBox="1"/>
          <p:nvPr/>
        </p:nvSpPr>
        <p:spPr>
          <a:xfrm>
            <a:off x="259484" y="8859495"/>
            <a:ext cx="6175131" cy="1569660"/>
          </a:xfrm>
          <a:prstGeom prst="rect">
            <a:avLst/>
          </a:prstGeom>
          <a:noFill/>
        </p:spPr>
        <p:txBody>
          <a:bodyPr wrap="square" rtlCol="0">
            <a:spAutoFit/>
          </a:bodyPr>
          <a:lstStyle/>
          <a:p>
            <a:pPr algn="just">
              <a:buFont typeface="Arial" pitchFamily="34" charset="0"/>
              <a:buChar char="•"/>
            </a:pPr>
            <a:r>
              <a:rPr lang="en-US" sz="2400" dirty="0">
                <a:latin typeface="Arial" pitchFamily="34" charset="0"/>
                <a:cs typeface="Arial" pitchFamily="34" charset="0"/>
              </a:rPr>
              <a:t> To investigate the species caught by different mosquito attractants</a:t>
            </a:r>
          </a:p>
          <a:p>
            <a:pPr algn="just">
              <a:buFont typeface="Arial" pitchFamily="34" charset="0"/>
              <a:buChar char="•"/>
            </a:pPr>
            <a:r>
              <a:rPr lang="en-US" sz="2400" dirty="0">
                <a:latin typeface="Arial" pitchFamily="34" charset="0"/>
                <a:cs typeface="Arial" pitchFamily="34" charset="0"/>
              </a:rPr>
              <a:t> Could potentially lead to the development of simple and inexpensive traps</a:t>
            </a:r>
          </a:p>
        </p:txBody>
      </p:sp>
      <p:sp>
        <p:nvSpPr>
          <p:cNvPr id="9" name="TextBox 8"/>
          <p:cNvSpPr txBox="1"/>
          <p:nvPr/>
        </p:nvSpPr>
        <p:spPr>
          <a:xfrm>
            <a:off x="285727" y="10630715"/>
            <a:ext cx="3810000" cy="707886"/>
          </a:xfrm>
          <a:prstGeom prst="rect">
            <a:avLst/>
          </a:prstGeom>
          <a:noFill/>
        </p:spPr>
        <p:txBody>
          <a:bodyPr wrap="square" rtlCol="0">
            <a:spAutoFit/>
          </a:bodyPr>
          <a:lstStyle/>
          <a:p>
            <a:r>
              <a:rPr lang="en-US" sz="4000" dirty="0">
                <a:solidFill>
                  <a:srgbClr val="7030A0"/>
                </a:solidFill>
                <a:latin typeface="Algerian" pitchFamily="82" charset="0"/>
              </a:rPr>
              <a:t>Introduction</a:t>
            </a:r>
          </a:p>
        </p:txBody>
      </p:sp>
      <p:sp>
        <p:nvSpPr>
          <p:cNvPr id="10" name="TextBox 9"/>
          <p:cNvSpPr txBox="1"/>
          <p:nvPr/>
        </p:nvSpPr>
        <p:spPr>
          <a:xfrm>
            <a:off x="5791200" y="19348149"/>
            <a:ext cx="4396938" cy="5632311"/>
          </a:xfrm>
          <a:prstGeom prst="rect">
            <a:avLst/>
          </a:prstGeom>
          <a:noFill/>
        </p:spPr>
        <p:txBody>
          <a:bodyPr wrap="square" rtlCol="0">
            <a:spAutoFit/>
          </a:bodyPr>
          <a:lstStyle/>
          <a:p>
            <a:pPr algn="just"/>
            <a:r>
              <a:rPr lang="en-US" sz="2400" i="1" dirty="0">
                <a:solidFill>
                  <a:schemeClr val="accent6">
                    <a:lumMod val="75000"/>
                  </a:schemeClr>
                </a:solidFill>
                <a:latin typeface="Arial" pitchFamily="34" charset="0"/>
                <a:cs typeface="Arial" pitchFamily="34" charset="0"/>
              </a:rPr>
              <a:t>Carbon Dioxide</a:t>
            </a:r>
          </a:p>
          <a:p>
            <a:pPr marL="342900" indent="-342900" algn="just" fontAlgn="base">
              <a:buFont typeface="Arial" panose="020B0604020202020204" pitchFamily="34" charset="0"/>
              <a:buChar char="•"/>
            </a:pPr>
            <a:r>
              <a:rPr lang="en-US" sz="2400" dirty="0">
                <a:latin typeface="Arial" pitchFamily="34" charset="0"/>
                <a:cs typeface="Arial" pitchFamily="34" charset="0"/>
              </a:rPr>
              <a:t>Mosquitoes are extremely attracted to carbon dioxide (CO</a:t>
            </a:r>
            <a:r>
              <a:rPr lang="en-US" sz="2400" baseline="-25000" dirty="0">
                <a:latin typeface="Arial" pitchFamily="34" charset="0"/>
                <a:cs typeface="Arial" pitchFamily="34" charset="0"/>
              </a:rPr>
              <a:t>2</a:t>
            </a:r>
            <a:r>
              <a:rPr lang="en-US" sz="2400" dirty="0">
                <a:latin typeface="Arial" pitchFamily="34" charset="0"/>
                <a:cs typeface="Arial" pitchFamily="34" charset="0"/>
              </a:rPr>
              <a:t>)</a:t>
            </a:r>
          </a:p>
          <a:p>
            <a:pPr marL="342900" indent="-342900" algn="just" fontAlgn="base">
              <a:buFont typeface="Arial" panose="020B0604020202020204" pitchFamily="34" charset="0"/>
              <a:buChar char="•"/>
            </a:pPr>
            <a:r>
              <a:rPr lang="en-US" sz="2400" dirty="0">
                <a:latin typeface="Arial" pitchFamily="34" charset="0"/>
                <a:cs typeface="Arial" pitchFamily="34" charset="0"/>
              </a:rPr>
              <a:t>Companies like Mosquito Magnet and </a:t>
            </a:r>
            <a:r>
              <a:rPr lang="en-US" sz="2400" dirty="0" err="1">
                <a:latin typeface="Arial" pitchFamily="34" charset="0"/>
                <a:cs typeface="Arial" pitchFamily="34" charset="0"/>
              </a:rPr>
              <a:t>Koolatron</a:t>
            </a:r>
            <a:r>
              <a:rPr lang="en-US" sz="2400" dirty="0">
                <a:latin typeface="Arial" pitchFamily="34" charset="0"/>
                <a:cs typeface="Arial" pitchFamily="34" charset="0"/>
              </a:rPr>
              <a:t> have developed traps that lure mosquitoes using CO</a:t>
            </a:r>
            <a:r>
              <a:rPr lang="en-US" sz="2400" baseline="-25000" dirty="0">
                <a:latin typeface="Arial" pitchFamily="34" charset="0"/>
                <a:cs typeface="Arial" pitchFamily="34" charset="0"/>
              </a:rPr>
              <a:t>2</a:t>
            </a:r>
            <a:r>
              <a:rPr lang="en-US" sz="2400" dirty="0">
                <a:latin typeface="Arial" pitchFamily="34" charset="0"/>
                <a:cs typeface="Arial" pitchFamily="34" charset="0"/>
              </a:rPr>
              <a:t> (Mosquito World, 2017) </a:t>
            </a:r>
          </a:p>
          <a:p>
            <a:pPr marL="342900" indent="-342900" algn="just" fontAlgn="base">
              <a:buFont typeface="Arial" panose="020B0604020202020204" pitchFamily="34" charset="0"/>
              <a:buChar char="•"/>
            </a:pPr>
            <a:r>
              <a:rPr lang="en-US" sz="2400" dirty="0">
                <a:latin typeface="Arial" pitchFamily="34" charset="0"/>
                <a:cs typeface="Arial" pitchFamily="34" charset="0"/>
              </a:rPr>
              <a:t>Although mosquitoes detect hosts using heat and CO</a:t>
            </a:r>
            <a:r>
              <a:rPr lang="en-US" sz="2400" baseline="-25000" dirty="0">
                <a:latin typeface="Arial" pitchFamily="34" charset="0"/>
                <a:cs typeface="Arial" pitchFamily="34" charset="0"/>
              </a:rPr>
              <a:t>2</a:t>
            </a:r>
            <a:r>
              <a:rPr lang="en-US" sz="2400" dirty="0">
                <a:latin typeface="Arial" pitchFamily="34" charset="0"/>
                <a:cs typeface="Arial" pitchFamily="34" charset="0"/>
              </a:rPr>
              <a:t>, the attractant is so strong that even dry ice will attract them (Newhouse, </a:t>
            </a:r>
            <a:r>
              <a:rPr lang="en-US" sz="2400" i="1" dirty="0">
                <a:latin typeface="Arial" pitchFamily="34" charset="0"/>
                <a:cs typeface="Arial" pitchFamily="34" charset="0"/>
              </a:rPr>
              <a:t>et al., </a:t>
            </a:r>
            <a:r>
              <a:rPr lang="en-US" sz="2400" dirty="0">
                <a:latin typeface="Arial" pitchFamily="34" charset="0"/>
                <a:cs typeface="Arial" pitchFamily="34" charset="0"/>
              </a:rPr>
              <a:t>1966)</a:t>
            </a:r>
          </a:p>
        </p:txBody>
      </p:sp>
      <p:sp>
        <p:nvSpPr>
          <p:cNvPr id="11" name="AutoShape 6" descr="https://mail.google.com/mail/u/0/?ui=2&amp;ik=ad72436328&amp;view=fimg&amp;th=1633613320b83b3b&amp;attid=0.1.1&amp;disp=emb&amp;attbid=ANGjdJ_L0HqaGy2oQ4erfQ_xz2jYKV3tBCWQvDiz17cBQ50GZwbqVlX2X9FptMfEf0dh1t4cjcv5VBZteHZZZJ-fvFQUklb2uwvsbGpYnbLs1BWF3TLgaByhefL4nTg&amp;sz=s0-l75-ft&amp;ats=1525620928587&amp;rm=1633613320b83b3b&amp;zw&amp;atsh=1"/>
          <p:cNvSpPr>
            <a:spLocks noChangeAspect="1" noChangeArrowheads="1"/>
          </p:cNvSpPr>
          <p:nvPr/>
        </p:nvSpPr>
        <p:spPr bwMode="auto">
          <a:xfrm>
            <a:off x="155575" y="-136525"/>
            <a:ext cx="300038" cy="300038"/>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AutoShape 8" descr="https://mail.google.com/mail/u/0/?ui=2&amp;ik=ad72436328&amp;view=fimg&amp;th=1633613320b83b3b&amp;attid=0.1.1&amp;disp=emb&amp;attbid=ANGjdJ_L0HqaGy2oQ4erfQ_xz2jYKV3tBCWQvDiz17cBQ50GZwbqVlX2X9FptMfEf0dh1t4cjcv5VBZteHZZZJ-fvFQUklb2uwvsbGpYnbLs1BWF3TLgaByhefL4nTg&amp;sz=s0-l75-ft&amp;ats=1525620928587&amp;rm=1633613320b83b3b&amp;zw&amp;atsh=1"/>
          <p:cNvSpPr>
            <a:spLocks noChangeAspect="1" noChangeArrowheads="1"/>
          </p:cNvSpPr>
          <p:nvPr/>
        </p:nvSpPr>
        <p:spPr bwMode="auto">
          <a:xfrm>
            <a:off x="155575" y="-136525"/>
            <a:ext cx="300038" cy="300038"/>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13" name="Group 12"/>
          <p:cNvGrpSpPr/>
          <p:nvPr/>
        </p:nvGrpSpPr>
        <p:grpSpPr>
          <a:xfrm>
            <a:off x="6204802" y="25147384"/>
            <a:ext cx="4013077" cy="6094616"/>
            <a:chOff x="6940731" y="10309086"/>
            <a:chExt cx="3155769" cy="4898886"/>
          </a:xfrm>
        </p:grpSpPr>
        <p:pic>
          <p:nvPicPr>
            <p:cNvPr id="14" name="Picture 9"/>
            <p:cNvPicPr>
              <a:picLocks noChangeAspect="1" noChangeArrowheads="1"/>
            </p:cNvPicPr>
            <p:nvPr/>
          </p:nvPicPr>
          <p:blipFill>
            <a:blip r:embed="rId2" cstate="print"/>
            <a:srcRect/>
            <a:stretch>
              <a:fillRect/>
            </a:stretch>
          </p:blipFill>
          <p:spPr bwMode="auto">
            <a:xfrm>
              <a:off x="6940731" y="10309086"/>
              <a:ext cx="3155769" cy="4207692"/>
            </a:xfrm>
            <a:prstGeom prst="rect">
              <a:avLst/>
            </a:prstGeom>
            <a:noFill/>
            <a:ln w="9525">
              <a:noFill/>
              <a:miter lim="800000"/>
              <a:headEnd/>
              <a:tailEnd/>
            </a:ln>
          </p:spPr>
        </p:pic>
        <p:sp>
          <p:nvSpPr>
            <p:cNvPr id="15" name="TextBox 14"/>
            <p:cNvSpPr txBox="1"/>
            <p:nvPr/>
          </p:nvSpPr>
          <p:spPr>
            <a:xfrm>
              <a:off x="6940731" y="14500086"/>
              <a:ext cx="3124200" cy="707886"/>
            </a:xfrm>
            <a:prstGeom prst="rect">
              <a:avLst/>
            </a:prstGeom>
            <a:noFill/>
          </p:spPr>
          <p:txBody>
            <a:bodyPr wrap="square" rtlCol="0">
              <a:spAutoFit/>
            </a:bodyPr>
            <a:lstStyle/>
            <a:p>
              <a:r>
                <a:rPr lang="en-US" sz="2000" dirty="0">
                  <a:latin typeface="Arial" pitchFamily="34" charset="0"/>
                  <a:cs typeface="Arial" pitchFamily="34" charset="0"/>
                </a:rPr>
                <a:t>Blue LED light trap in the yard.</a:t>
              </a:r>
            </a:p>
          </p:txBody>
        </p:sp>
      </p:grpSp>
      <p:grpSp>
        <p:nvGrpSpPr>
          <p:cNvPr id="16" name="Group 15"/>
          <p:cNvGrpSpPr/>
          <p:nvPr/>
        </p:nvGrpSpPr>
        <p:grpSpPr>
          <a:xfrm>
            <a:off x="6492042" y="14542757"/>
            <a:ext cx="4023558" cy="3728834"/>
            <a:chOff x="6000206" y="11748720"/>
            <a:chExt cx="3345180" cy="3120108"/>
          </a:xfrm>
        </p:grpSpPr>
        <p:pic>
          <p:nvPicPr>
            <p:cNvPr id="17" name="Picture 11" descr="Image result for mosquito in flight"/>
            <p:cNvPicPr>
              <a:picLocks noChangeAspect="1" noChangeArrowheads="1"/>
            </p:cNvPicPr>
            <p:nvPr/>
          </p:nvPicPr>
          <p:blipFill>
            <a:blip r:embed="rId3" cstate="print"/>
            <a:srcRect l="9556" t="16725" r="36291" b="16376"/>
            <a:stretch>
              <a:fillRect/>
            </a:stretch>
          </p:blipFill>
          <p:spPr bwMode="auto">
            <a:xfrm>
              <a:off x="6000206" y="11748720"/>
              <a:ext cx="3086100" cy="2541494"/>
            </a:xfrm>
            <a:prstGeom prst="rect">
              <a:avLst/>
            </a:prstGeom>
            <a:noFill/>
          </p:spPr>
        </p:pic>
        <p:sp>
          <p:nvSpPr>
            <p:cNvPr id="18" name="TextBox 17"/>
            <p:cNvSpPr txBox="1"/>
            <p:nvPr/>
          </p:nvSpPr>
          <p:spPr>
            <a:xfrm>
              <a:off x="6000206" y="13992664"/>
              <a:ext cx="3345180" cy="369332"/>
            </a:xfrm>
            <a:prstGeom prst="rect">
              <a:avLst/>
            </a:prstGeom>
            <a:noFill/>
          </p:spPr>
          <p:txBody>
            <a:bodyPr wrap="square" rtlCol="0">
              <a:spAutoFit/>
            </a:bodyPr>
            <a:lstStyle/>
            <a:p>
              <a:r>
                <a:rPr lang="en-US" sz="1800" dirty="0">
                  <a:latin typeface="Arial" pitchFamily="34" charset="0"/>
                  <a:cs typeface="Arial" pitchFamily="34" charset="0"/>
                </a:rPr>
                <a:t>A female mosquito in flight.</a:t>
              </a:r>
            </a:p>
          </p:txBody>
        </p:sp>
        <p:sp>
          <p:nvSpPr>
            <p:cNvPr id="19" name="Rectangle 18"/>
            <p:cNvSpPr/>
            <p:nvPr/>
          </p:nvSpPr>
          <p:spPr>
            <a:xfrm>
              <a:off x="6000206" y="14328009"/>
              <a:ext cx="3086100" cy="540819"/>
            </a:xfrm>
            <a:prstGeom prst="rect">
              <a:avLst/>
            </a:prstGeom>
          </p:spPr>
          <p:txBody>
            <a:bodyPr wrap="square">
              <a:spAutoFit/>
            </a:bodyPr>
            <a:lstStyle/>
            <a:p>
              <a:r>
                <a:rPr lang="en-US" sz="1200" dirty="0">
                  <a:latin typeface="Arial" pitchFamily="34" charset="0"/>
                  <a:cs typeface="Arial" pitchFamily="34" charset="0"/>
                </a:rPr>
                <a:t>https://static1.squarespace.com/static/53569847e4b007661e348fc0/t/54012845e4b096fd0b9b16e3/1409362057865/mosquito+in+flight.jpg?format=1500w</a:t>
              </a:r>
            </a:p>
          </p:txBody>
        </p:sp>
      </p:grpSp>
      <p:grpSp>
        <p:nvGrpSpPr>
          <p:cNvPr id="20" name="Group 19"/>
          <p:cNvGrpSpPr/>
          <p:nvPr/>
        </p:nvGrpSpPr>
        <p:grpSpPr>
          <a:xfrm>
            <a:off x="684213" y="19515098"/>
            <a:ext cx="5106987" cy="4944465"/>
            <a:chOff x="548640" y="10872166"/>
            <a:chExt cx="3048000" cy="2975717"/>
          </a:xfrm>
        </p:grpSpPr>
        <p:pic>
          <p:nvPicPr>
            <p:cNvPr id="21" name="Picture 2" descr="Image result for carbon dioxide molecule mode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9695" y="10872166"/>
              <a:ext cx="3026945" cy="2709117"/>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548640" y="13570040"/>
              <a:ext cx="2827020" cy="277843"/>
            </a:xfrm>
            <a:prstGeom prst="rect">
              <a:avLst/>
            </a:prstGeom>
          </p:spPr>
          <p:txBody>
            <a:bodyPr wrap="square">
              <a:spAutoFit/>
            </a:bodyPr>
            <a:lstStyle/>
            <a:p>
              <a:r>
                <a:rPr lang="en-US" sz="1200" dirty="0">
                  <a:latin typeface="Times New Roman" panose="02020603050405020304" pitchFamily="18" charset="0"/>
                  <a:ea typeface="Tahoma" panose="020B0604030504040204" pitchFamily="34" charset="0"/>
                  <a:cs typeface="Times New Roman" panose="02020603050405020304" pitchFamily="18" charset="0"/>
                </a:rPr>
                <a:t>Molecular </a:t>
              </a:r>
              <a:r>
                <a:rPr lang="en-US" altLang="zh-CN" sz="1200" dirty="0">
                  <a:latin typeface="Times New Roman" panose="02020603050405020304" pitchFamily="18" charset="0"/>
                  <a:ea typeface="Tahoma" panose="020B0604030504040204" pitchFamily="34" charset="0"/>
                  <a:cs typeface="Times New Roman" panose="02020603050405020304" pitchFamily="18" charset="0"/>
                </a:rPr>
                <a:t>structure of dry ice. </a:t>
              </a:r>
              <a:r>
                <a:rPr lang="en-US" sz="1200" dirty="0">
                  <a:latin typeface="Times New Roman" panose="02020603050405020304" pitchFamily="18" charset="0"/>
                  <a:ea typeface="Tahoma" panose="020B0604030504040204" pitchFamily="34" charset="0"/>
                  <a:cs typeface="Times New Roman" panose="02020603050405020304" pitchFamily="18" charset="0"/>
                </a:rPr>
                <a:t>http://www1.lsbu.ac.uk/water/images/co2_hydration.gif</a:t>
              </a:r>
            </a:p>
          </p:txBody>
        </p:sp>
      </p:grpSp>
      <p:sp>
        <p:nvSpPr>
          <p:cNvPr id="23" name="Rectangle 22">
            <a:extLst>
              <a:ext uri="{FF2B5EF4-FFF2-40B4-BE49-F238E27FC236}">
                <a16:creationId xmlns="" xmlns:a16="http://schemas.microsoft.com/office/drawing/2014/main" id="{DB45D241-D603-4F4F-BABF-192FD169873F}"/>
              </a:ext>
            </a:extLst>
          </p:cNvPr>
          <p:cNvSpPr/>
          <p:nvPr/>
        </p:nvSpPr>
        <p:spPr>
          <a:xfrm>
            <a:off x="671657" y="25182020"/>
            <a:ext cx="5257800" cy="4154984"/>
          </a:xfrm>
          <a:prstGeom prst="rect">
            <a:avLst/>
          </a:prstGeom>
        </p:spPr>
        <p:txBody>
          <a:bodyPr>
            <a:spAutoFit/>
          </a:bodyPr>
          <a:lstStyle/>
          <a:p>
            <a:pPr algn="just"/>
            <a:r>
              <a:rPr lang="en-US" sz="2400" i="1" dirty="0">
                <a:solidFill>
                  <a:schemeClr val="accent6">
                    <a:lumMod val="75000"/>
                  </a:schemeClr>
                </a:solidFill>
                <a:latin typeface="Arial" pitchFamily="34" charset="0"/>
                <a:cs typeface="Arial" pitchFamily="34" charset="0"/>
              </a:rPr>
              <a:t>Others</a:t>
            </a:r>
            <a:endParaRPr lang="en-US" sz="2400" dirty="0">
              <a:solidFill>
                <a:schemeClr val="accent6">
                  <a:lumMod val="75000"/>
                </a:schemeClr>
              </a:solidFill>
              <a:latin typeface="Arial" pitchFamily="34" charset="0"/>
              <a:cs typeface="Arial" pitchFamily="34" charset="0"/>
            </a:endParaRPr>
          </a:p>
          <a:p>
            <a:pPr algn="just" fontAlgn="base">
              <a:buFont typeface="Arial" pitchFamily="34" charset="0"/>
              <a:buChar char="•"/>
            </a:pPr>
            <a:r>
              <a:rPr lang="en-US" sz="2400" dirty="0">
                <a:latin typeface="Arial" pitchFamily="34" charset="0"/>
                <a:cs typeface="Arial" pitchFamily="34" charset="0"/>
              </a:rPr>
              <a:t> Blue LED lights have been found to be the most efficient type of light that could be used (Newhouse, 1966)</a:t>
            </a:r>
          </a:p>
          <a:p>
            <a:pPr algn="just" fontAlgn="base">
              <a:buFont typeface="Arial" pitchFamily="34" charset="0"/>
              <a:buChar char="•"/>
            </a:pPr>
            <a:r>
              <a:rPr lang="en-US" sz="2400" dirty="0">
                <a:latin typeface="Arial" pitchFamily="34" charset="0"/>
                <a:cs typeface="Arial" pitchFamily="34" charset="0"/>
              </a:rPr>
              <a:t> Red and yellow lights are known to have no effect or at times even repel mosquitoes (Montez de </a:t>
            </a:r>
            <a:r>
              <a:rPr lang="en-US" sz="2400" dirty="0" err="1">
                <a:latin typeface="Arial" pitchFamily="34" charset="0"/>
                <a:cs typeface="Arial" pitchFamily="34" charset="0"/>
              </a:rPr>
              <a:t>Oca</a:t>
            </a:r>
            <a:r>
              <a:rPr lang="en-US" sz="2400" dirty="0">
                <a:latin typeface="Arial" pitchFamily="34" charset="0"/>
                <a:cs typeface="Arial" pitchFamily="34" charset="0"/>
              </a:rPr>
              <a:t>, 2016)</a:t>
            </a:r>
          </a:p>
          <a:p>
            <a:pPr algn="just" fontAlgn="base">
              <a:buFont typeface="Arial" pitchFamily="34" charset="0"/>
              <a:buChar char="•"/>
            </a:pPr>
            <a:r>
              <a:rPr lang="en-US" sz="2400" dirty="0" err="1">
                <a:latin typeface="Arial" pitchFamily="34" charset="0"/>
                <a:cs typeface="Arial" pitchFamily="34" charset="0"/>
              </a:rPr>
              <a:t>KCl</a:t>
            </a:r>
            <a:r>
              <a:rPr lang="en-US" sz="2400" dirty="0">
                <a:latin typeface="Arial" pitchFamily="34" charset="0"/>
                <a:cs typeface="Arial" pitchFamily="34" charset="0"/>
              </a:rPr>
              <a:t> is a major component in human sweat</a:t>
            </a:r>
          </a:p>
          <a:p>
            <a:pPr algn="just" fontAlgn="base">
              <a:buFont typeface="Arial" pitchFamily="34" charset="0"/>
              <a:buChar char="•"/>
            </a:pPr>
            <a:r>
              <a:rPr lang="en-US" sz="2400" dirty="0">
                <a:latin typeface="Arial" pitchFamily="34" charset="0"/>
                <a:cs typeface="Arial" pitchFamily="34" charset="0"/>
              </a:rPr>
              <a:t>It is greater than all the other chlorides found in human sweat</a:t>
            </a:r>
          </a:p>
        </p:txBody>
      </p:sp>
      <p:pic>
        <p:nvPicPr>
          <p:cNvPr id="24" name="Picture 4" descr="Related image"/>
          <p:cNvPicPr>
            <a:picLocks noChangeAspect="1" noChangeArrowheads="1"/>
          </p:cNvPicPr>
          <p:nvPr/>
        </p:nvPicPr>
        <p:blipFill>
          <a:blip r:embed="rId5" cstate="print"/>
          <a:srcRect/>
          <a:stretch>
            <a:fillRect/>
          </a:stretch>
        </p:blipFill>
        <p:spPr bwMode="auto">
          <a:xfrm>
            <a:off x="6492042" y="8725249"/>
            <a:ext cx="3613839" cy="4437794"/>
          </a:xfrm>
          <a:prstGeom prst="rect">
            <a:avLst/>
          </a:prstGeom>
          <a:noFill/>
        </p:spPr>
      </p:pic>
      <p:sp>
        <p:nvSpPr>
          <p:cNvPr id="25" name="Rectangle 24"/>
          <p:cNvSpPr/>
          <p:nvPr/>
        </p:nvSpPr>
        <p:spPr>
          <a:xfrm>
            <a:off x="6492042" y="13217866"/>
            <a:ext cx="3418069" cy="646331"/>
          </a:xfrm>
          <a:prstGeom prst="rect">
            <a:avLst/>
          </a:prstGeom>
        </p:spPr>
        <p:txBody>
          <a:bodyPr wrap="square">
            <a:spAutoFit/>
          </a:bodyPr>
          <a:lstStyle/>
          <a:p>
            <a:r>
              <a:rPr lang="en-US" sz="1200" dirty="0">
                <a:latin typeface="Times New Roman" pitchFamily="18" charset="0"/>
                <a:cs typeface="Times New Roman" pitchFamily="18" charset="0"/>
              </a:rPr>
              <a:t>http://www.open.edu/openlearncreate/pluginfile.php/4704/mod_oucontent/oucontent/138/none/none/hyg_env_health_session6_fig2.jpg</a:t>
            </a:r>
          </a:p>
        </p:txBody>
      </p:sp>
    </p:spTree>
    <p:extLst>
      <p:ext uri="{BB962C8B-B14F-4D97-AF65-F5344CB8AC3E}">
        <p14:creationId xmlns:p14="http://schemas.microsoft.com/office/powerpoint/2010/main" val="3490961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24" name="TextBox 23"/>
          <p:cNvSpPr txBox="1"/>
          <p:nvPr/>
        </p:nvSpPr>
        <p:spPr>
          <a:xfrm>
            <a:off x="1148122" y="511314"/>
            <a:ext cx="9547346" cy="707886"/>
          </a:xfrm>
          <a:prstGeom prst="rect">
            <a:avLst/>
          </a:prstGeom>
          <a:noFill/>
        </p:spPr>
        <p:txBody>
          <a:bodyPr wrap="square" rtlCol="0">
            <a:spAutoFit/>
          </a:bodyPr>
          <a:lstStyle/>
          <a:p>
            <a:r>
              <a:rPr lang="en-US" sz="4000" dirty="0">
                <a:latin typeface="Algerian" panose="04020705040A02060702" pitchFamily="82" charset="0"/>
              </a:rPr>
              <a:t>Method</a:t>
            </a:r>
          </a:p>
        </p:txBody>
      </p:sp>
      <p:grpSp>
        <p:nvGrpSpPr>
          <p:cNvPr id="25" name="Group 24"/>
          <p:cNvGrpSpPr/>
          <p:nvPr/>
        </p:nvGrpSpPr>
        <p:grpSpPr>
          <a:xfrm>
            <a:off x="1276250" y="1667847"/>
            <a:ext cx="3777496" cy="1735778"/>
            <a:chOff x="1289263" y="2139740"/>
            <a:chExt cx="3777496" cy="1735778"/>
          </a:xfrm>
          <a:solidFill>
            <a:srgbClr val="631E01"/>
          </a:solidFill>
        </p:grpSpPr>
        <p:sp>
          <p:nvSpPr>
            <p:cNvPr id="26" name="Rounded Rectangle 25"/>
            <p:cNvSpPr/>
            <p:nvPr/>
          </p:nvSpPr>
          <p:spPr>
            <a:xfrm>
              <a:off x="1289263" y="2139740"/>
              <a:ext cx="3777496" cy="1735778"/>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TextBox 26"/>
            <p:cNvSpPr txBox="1"/>
            <p:nvPr/>
          </p:nvSpPr>
          <p:spPr>
            <a:xfrm>
              <a:off x="1758179" y="2357458"/>
              <a:ext cx="2834265" cy="1323439"/>
            </a:xfrm>
            <a:prstGeom prst="rect">
              <a:avLst/>
            </a:prstGeom>
            <a:grpFill/>
          </p:spPr>
          <p:txBody>
            <a:bodyPr wrap="square" rtlCol="0">
              <a:spAutoFit/>
            </a:bodyPr>
            <a:lstStyle/>
            <a:p>
              <a:pPr algn="just"/>
              <a:r>
                <a:rPr lang="en-US" sz="2000" dirty="0">
                  <a:solidFill>
                    <a:schemeClr val="bg1"/>
                  </a:solidFill>
                </a:rPr>
                <a:t>Cut a 2-liter plastic bottle 20 cm from the bottom and twist the bottle cap off.</a:t>
              </a:r>
            </a:p>
          </p:txBody>
        </p:sp>
      </p:grpSp>
      <p:grpSp>
        <p:nvGrpSpPr>
          <p:cNvPr id="28" name="Group 27"/>
          <p:cNvGrpSpPr/>
          <p:nvPr/>
        </p:nvGrpSpPr>
        <p:grpSpPr>
          <a:xfrm>
            <a:off x="6263305" y="1667847"/>
            <a:ext cx="3777495" cy="1735778"/>
            <a:chOff x="6204705" y="2032558"/>
            <a:chExt cx="3777495" cy="1735778"/>
          </a:xfrm>
          <a:solidFill>
            <a:srgbClr val="631E01"/>
          </a:solidFill>
        </p:grpSpPr>
        <p:sp>
          <p:nvSpPr>
            <p:cNvPr id="29" name="Rounded Rectangle 28"/>
            <p:cNvSpPr/>
            <p:nvPr/>
          </p:nvSpPr>
          <p:spPr>
            <a:xfrm>
              <a:off x="6204705" y="2032558"/>
              <a:ext cx="3777495" cy="1735778"/>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576341" y="2084839"/>
              <a:ext cx="2969739" cy="1631216"/>
            </a:xfrm>
            <a:prstGeom prst="rect">
              <a:avLst/>
            </a:prstGeom>
            <a:grpFill/>
          </p:spPr>
          <p:txBody>
            <a:bodyPr wrap="square" rtlCol="0">
              <a:spAutoFit/>
            </a:bodyPr>
            <a:lstStyle/>
            <a:p>
              <a:pPr algn="just"/>
              <a:r>
                <a:rPr lang="en-US" sz="2000" dirty="0">
                  <a:solidFill>
                    <a:schemeClr val="bg1"/>
                  </a:solidFill>
                </a:rPr>
                <a:t>Insert the top part of the bottle into the bottom of the bottle and gentle duct tape the two parts together. (Figure 1.)</a:t>
              </a:r>
            </a:p>
          </p:txBody>
        </p:sp>
      </p:grpSp>
      <p:grpSp>
        <p:nvGrpSpPr>
          <p:cNvPr id="31" name="Group 30"/>
          <p:cNvGrpSpPr/>
          <p:nvPr/>
        </p:nvGrpSpPr>
        <p:grpSpPr>
          <a:xfrm>
            <a:off x="11298766" y="1667847"/>
            <a:ext cx="3756518" cy="1735778"/>
            <a:chOff x="11240166" y="2032558"/>
            <a:chExt cx="3756518" cy="1735778"/>
          </a:xfrm>
          <a:solidFill>
            <a:srgbClr val="631E01"/>
          </a:solidFill>
        </p:grpSpPr>
        <p:sp>
          <p:nvSpPr>
            <p:cNvPr id="32" name="Rounded Rectangle 31"/>
            <p:cNvSpPr/>
            <p:nvPr/>
          </p:nvSpPr>
          <p:spPr>
            <a:xfrm>
              <a:off x="11240166" y="2032558"/>
              <a:ext cx="3756518" cy="1735778"/>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1708725" y="2234667"/>
              <a:ext cx="2819400" cy="1323439"/>
            </a:xfrm>
            <a:prstGeom prst="rect">
              <a:avLst/>
            </a:prstGeom>
            <a:grpFill/>
          </p:spPr>
          <p:txBody>
            <a:bodyPr wrap="square" rtlCol="0">
              <a:spAutoFit/>
            </a:bodyPr>
            <a:lstStyle/>
            <a:p>
              <a:pPr algn="just"/>
              <a:r>
                <a:rPr lang="en-US" sz="2000" dirty="0">
                  <a:solidFill>
                    <a:schemeClr val="bg1"/>
                  </a:solidFill>
                </a:rPr>
                <a:t>Add attractants to the traps according to Table 1. All liquids will use 60 mL of liquid.</a:t>
              </a:r>
            </a:p>
          </p:txBody>
        </p:sp>
      </p:grpSp>
      <p:grpSp>
        <p:nvGrpSpPr>
          <p:cNvPr id="34" name="Group 33"/>
          <p:cNvGrpSpPr/>
          <p:nvPr/>
        </p:nvGrpSpPr>
        <p:grpSpPr>
          <a:xfrm>
            <a:off x="16252655" y="1667847"/>
            <a:ext cx="3777495" cy="1735778"/>
            <a:chOff x="16194055" y="1634967"/>
            <a:chExt cx="3777495" cy="2558789"/>
          </a:xfrm>
          <a:solidFill>
            <a:srgbClr val="631E01"/>
          </a:solidFill>
        </p:grpSpPr>
        <p:sp>
          <p:nvSpPr>
            <p:cNvPr id="35" name="Rounded Rectangle 34"/>
            <p:cNvSpPr/>
            <p:nvPr/>
          </p:nvSpPr>
          <p:spPr>
            <a:xfrm>
              <a:off x="16194055" y="1634967"/>
              <a:ext cx="3777495" cy="2558789"/>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16677486" y="2164557"/>
              <a:ext cx="2897945" cy="1497235"/>
            </a:xfrm>
            <a:prstGeom prst="rect">
              <a:avLst/>
            </a:prstGeom>
            <a:grpFill/>
          </p:spPr>
          <p:txBody>
            <a:bodyPr wrap="square" rtlCol="0">
              <a:spAutoFit/>
            </a:bodyPr>
            <a:lstStyle/>
            <a:p>
              <a:pPr algn="just"/>
              <a:r>
                <a:rPr lang="en-US" sz="2000" dirty="0">
                  <a:solidFill>
                    <a:schemeClr val="bg1"/>
                  </a:solidFill>
                </a:rPr>
                <a:t>Obtain materials, label all traps with group names and attractants.</a:t>
              </a:r>
            </a:p>
          </p:txBody>
        </p:sp>
      </p:grpSp>
      <p:sp>
        <p:nvSpPr>
          <p:cNvPr id="37" name="Right Arrow 36"/>
          <p:cNvSpPr/>
          <p:nvPr/>
        </p:nvSpPr>
        <p:spPr>
          <a:xfrm>
            <a:off x="5337804" y="2112575"/>
            <a:ext cx="699612" cy="838200"/>
          </a:xfrm>
          <a:prstGeom prst="rightArrow">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1310104" y="4674838"/>
            <a:ext cx="3777496" cy="1744284"/>
            <a:chOff x="995221" y="20894803"/>
            <a:chExt cx="3777496" cy="1744284"/>
          </a:xfrm>
          <a:solidFill>
            <a:srgbClr val="631E01"/>
          </a:solidFill>
        </p:grpSpPr>
        <p:sp>
          <p:nvSpPr>
            <p:cNvPr id="39" name="Rounded Rectangle 38"/>
            <p:cNvSpPr/>
            <p:nvPr/>
          </p:nvSpPr>
          <p:spPr>
            <a:xfrm>
              <a:off x="995221" y="20894803"/>
              <a:ext cx="3777496" cy="1744284"/>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134954" y="20955698"/>
              <a:ext cx="3498030" cy="1631216"/>
            </a:xfrm>
            <a:prstGeom prst="rect">
              <a:avLst/>
            </a:prstGeom>
            <a:grpFill/>
          </p:spPr>
          <p:txBody>
            <a:bodyPr wrap="square" rtlCol="0">
              <a:spAutoFit/>
            </a:bodyPr>
            <a:lstStyle/>
            <a:p>
              <a:pPr algn="just"/>
              <a:r>
                <a:rPr lang="en-US" sz="2000" dirty="0">
                  <a:solidFill>
                    <a:schemeClr val="bg1"/>
                  </a:solidFill>
                </a:rPr>
                <a:t>Use forceps to transfer each trapped mosquito from the trap into a bag. Take photographs from 3 different views next to a quarter.</a:t>
              </a:r>
            </a:p>
          </p:txBody>
        </p:sp>
      </p:grpSp>
      <p:grpSp>
        <p:nvGrpSpPr>
          <p:cNvPr id="41" name="Group 40"/>
          <p:cNvGrpSpPr/>
          <p:nvPr/>
        </p:nvGrpSpPr>
        <p:grpSpPr>
          <a:xfrm>
            <a:off x="6260883" y="4674838"/>
            <a:ext cx="3779917" cy="1744284"/>
            <a:chOff x="4907626" y="16935136"/>
            <a:chExt cx="3779917" cy="1744284"/>
          </a:xfrm>
          <a:solidFill>
            <a:srgbClr val="002060"/>
          </a:solidFill>
        </p:grpSpPr>
        <p:sp>
          <p:nvSpPr>
            <p:cNvPr id="42" name="Rounded Rectangle 41"/>
            <p:cNvSpPr/>
            <p:nvPr/>
          </p:nvSpPr>
          <p:spPr>
            <a:xfrm>
              <a:off x="4907626" y="16935136"/>
              <a:ext cx="3779917" cy="1744284"/>
            </a:xfrm>
            <a:prstGeom prst="roundRect">
              <a:avLst/>
            </a:prstGeom>
            <a:solidFill>
              <a:srgbClr val="631E0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5379540" y="17141562"/>
              <a:ext cx="2765005" cy="1323439"/>
            </a:xfrm>
            <a:prstGeom prst="rect">
              <a:avLst/>
            </a:prstGeom>
            <a:solidFill>
              <a:srgbClr val="631E01"/>
            </a:solidFill>
          </p:spPr>
          <p:txBody>
            <a:bodyPr wrap="square" rtlCol="0">
              <a:spAutoFit/>
            </a:bodyPr>
            <a:lstStyle/>
            <a:p>
              <a:pPr algn="just"/>
              <a:r>
                <a:rPr lang="en-US" sz="2000" dirty="0">
                  <a:solidFill>
                    <a:schemeClr val="bg1"/>
                  </a:solidFill>
                </a:rPr>
                <a:t>Save all photos and store all specimen in bags at -20</a:t>
              </a:r>
              <a:r>
                <a:rPr lang="en-US" sz="2000" baseline="30000" dirty="0">
                  <a:solidFill>
                    <a:schemeClr val="bg1"/>
                  </a:solidFill>
                </a:rPr>
                <a:t>o </a:t>
              </a:r>
              <a:r>
                <a:rPr lang="en-US" sz="2000" dirty="0">
                  <a:solidFill>
                    <a:schemeClr val="bg1"/>
                  </a:solidFill>
                </a:rPr>
                <a:t>C</a:t>
              </a:r>
              <a:r>
                <a:rPr lang="en-US" sz="2000" baseline="-25000" dirty="0">
                  <a:solidFill>
                    <a:schemeClr val="bg1"/>
                  </a:solidFill>
                </a:rPr>
                <a:t> </a:t>
              </a:r>
              <a:r>
                <a:rPr lang="en-US" sz="2000" dirty="0">
                  <a:solidFill>
                    <a:schemeClr val="bg1"/>
                  </a:solidFill>
                </a:rPr>
                <a:t> for at least 24 hours.</a:t>
              </a:r>
            </a:p>
          </p:txBody>
        </p:sp>
      </p:grpSp>
      <p:grpSp>
        <p:nvGrpSpPr>
          <p:cNvPr id="44" name="Group 43"/>
          <p:cNvGrpSpPr/>
          <p:nvPr/>
        </p:nvGrpSpPr>
        <p:grpSpPr>
          <a:xfrm>
            <a:off x="1298249" y="4670840"/>
            <a:ext cx="3777496" cy="1744284"/>
            <a:chOff x="11403638" y="20991934"/>
            <a:chExt cx="3777496" cy="1744284"/>
          </a:xfrm>
          <a:solidFill>
            <a:srgbClr val="631E01"/>
          </a:solidFill>
        </p:grpSpPr>
        <p:sp>
          <p:nvSpPr>
            <p:cNvPr id="45" name="Rounded Rectangle 44"/>
            <p:cNvSpPr/>
            <p:nvPr/>
          </p:nvSpPr>
          <p:spPr>
            <a:xfrm>
              <a:off x="11403638" y="20991934"/>
              <a:ext cx="3777496" cy="1744284"/>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11770701" y="21352247"/>
              <a:ext cx="3062091" cy="1015663"/>
            </a:xfrm>
            <a:prstGeom prst="rect">
              <a:avLst/>
            </a:prstGeom>
            <a:grpFill/>
          </p:spPr>
          <p:txBody>
            <a:bodyPr wrap="square" rtlCol="0">
              <a:spAutoFit/>
            </a:bodyPr>
            <a:lstStyle/>
            <a:p>
              <a:pPr algn="just"/>
              <a:r>
                <a:rPr lang="en-US" sz="2000" dirty="0">
                  <a:solidFill>
                    <a:schemeClr val="bg1"/>
                  </a:solidFill>
                </a:rPr>
                <a:t>Isolate DNA and perform PCR according to standard procedures.</a:t>
              </a:r>
            </a:p>
          </p:txBody>
        </p:sp>
      </p:grpSp>
      <p:grpSp>
        <p:nvGrpSpPr>
          <p:cNvPr id="47" name="Group 46"/>
          <p:cNvGrpSpPr/>
          <p:nvPr/>
        </p:nvGrpSpPr>
        <p:grpSpPr>
          <a:xfrm>
            <a:off x="1276250" y="7842104"/>
            <a:ext cx="3777496" cy="1744284"/>
            <a:chOff x="16720304" y="20937242"/>
            <a:chExt cx="3777496" cy="1744284"/>
          </a:xfrm>
          <a:solidFill>
            <a:srgbClr val="631E01"/>
          </a:solidFill>
        </p:grpSpPr>
        <p:sp>
          <p:nvSpPr>
            <p:cNvPr id="48" name="Rounded Rectangle 47"/>
            <p:cNvSpPr/>
            <p:nvPr/>
          </p:nvSpPr>
          <p:spPr>
            <a:xfrm>
              <a:off x="16720304" y="20937242"/>
              <a:ext cx="3777496" cy="1744284"/>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17175294" y="21299675"/>
              <a:ext cx="2848191" cy="1015663"/>
            </a:xfrm>
            <a:prstGeom prst="rect">
              <a:avLst/>
            </a:prstGeom>
            <a:grpFill/>
          </p:spPr>
          <p:txBody>
            <a:bodyPr wrap="square" rtlCol="0">
              <a:spAutoFit/>
            </a:bodyPr>
            <a:lstStyle/>
            <a:p>
              <a:pPr algn="just"/>
              <a:r>
                <a:rPr lang="en-US" sz="2000" dirty="0">
                  <a:solidFill>
                    <a:schemeClr val="bg1"/>
                  </a:solidFill>
                </a:rPr>
                <a:t>Interpret data using DNA subway and create charts using excel.</a:t>
              </a:r>
            </a:p>
          </p:txBody>
        </p:sp>
      </p:grpSp>
      <p:grpSp>
        <p:nvGrpSpPr>
          <p:cNvPr id="50" name="Group 49">
            <a:extLst>
              <a:ext uri="{FF2B5EF4-FFF2-40B4-BE49-F238E27FC236}">
                <a16:creationId xmlns="" xmlns:a16="http://schemas.microsoft.com/office/drawing/2014/main" id="{B08B969F-BABD-D943-BA95-4FC44802261D}"/>
              </a:ext>
            </a:extLst>
          </p:cNvPr>
          <p:cNvGrpSpPr/>
          <p:nvPr/>
        </p:nvGrpSpPr>
        <p:grpSpPr>
          <a:xfrm>
            <a:off x="1012599" y="12007395"/>
            <a:ext cx="4063146" cy="6081544"/>
            <a:chOff x="14782800" y="8305800"/>
            <a:chExt cx="3755473" cy="5389218"/>
          </a:xfrm>
        </p:grpSpPr>
        <p:sp>
          <p:nvSpPr>
            <p:cNvPr id="51" name="Text Box 19"/>
            <p:cNvSpPr txBox="1">
              <a:spLocks noChangeArrowheads="1"/>
            </p:cNvSpPr>
            <p:nvPr/>
          </p:nvSpPr>
          <p:spPr bwMode="auto">
            <a:xfrm>
              <a:off x="14782800" y="8305800"/>
              <a:ext cx="3755473" cy="538921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1200">
                  <a:effectLst/>
                  <a:latin typeface="Times New Roman" panose="02020603050405020304" pitchFamily="18" charset="0"/>
                  <a:ea typeface="SimSun" panose="02010600030101010101" pitchFamily="2" charset="-122"/>
                  <a:cs typeface="Times New Roman" panose="02020603050405020304" pitchFamily="18" charset="0"/>
                </a:rPr>
                <a:t>Figure 1.  Mosquito Trap</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p>
              <a:pPr marL="0" marR="0">
                <a:lnSpc>
                  <a:spcPct val="115000"/>
                </a:lnSpc>
                <a:spcBef>
                  <a:spcPts val="0"/>
                </a:spcBef>
                <a:spcAft>
                  <a:spcPts val="1000"/>
                </a:spcAft>
              </a:pPr>
              <a:r>
                <a:rPr lang="en-US" sz="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p:txBody>
        </p:sp>
        <p:grpSp>
          <p:nvGrpSpPr>
            <p:cNvPr id="52" name="Group 51"/>
            <p:cNvGrpSpPr/>
            <p:nvPr/>
          </p:nvGrpSpPr>
          <p:grpSpPr>
            <a:xfrm>
              <a:off x="14859001" y="8416159"/>
              <a:ext cx="3580773" cy="5172217"/>
              <a:chOff x="-1145571" y="-4173605"/>
              <a:chExt cx="1760361" cy="2492587"/>
            </a:xfrm>
          </p:grpSpPr>
          <p:grpSp>
            <p:nvGrpSpPr>
              <p:cNvPr id="53" name="Group 52"/>
              <p:cNvGrpSpPr/>
              <p:nvPr/>
            </p:nvGrpSpPr>
            <p:grpSpPr>
              <a:xfrm>
                <a:off x="-1145571" y="-4173605"/>
                <a:ext cx="1760361" cy="2492587"/>
                <a:chOff x="-1145571" y="-4173605"/>
                <a:chExt cx="1760361" cy="2492587"/>
              </a:xfrm>
            </p:grpSpPr>
            <p:pic>
              <p:nvPicPr>
                <p:cNvPr id="55" name="Picture 54" descr="C:\Users\Amanda   Ma\Downloads\FullSizeRender (5).jpg"/>
                <p:cNvPicPr/>
                <p:nvPr/>
              </p:nvPicPr>
              <p:blipFill>
                <a:blip r:embed="rId2" cstate="print"/>
                <a:srcRect/>
                <a:stretch>
                  <a:fillRect/>
                </a:stretch>
              </p:blipFill>
              <p:spPr bwMode="auto">
                <a:xfrm>
                  <a:off x="-1145571" y="-4088819"/>
                  <a:ext cx="1760361" cy="2407801"/>
                </a:xfrm>
                <a:prstGeom prst="rect">
                  <a:avLst/>
                </a:prstGeom>
                <a:noFill/>
                <a:ln w="9525">
                  <a:noFill/>
                  <a:miter lim="800000"/>
                  <a:headEnd/>
                  <a:tailEnd/>
                </a:ln>
              </p:spPr>
            </p:pic>
            <p:cxnSp>
              <p:nvCxnSpPr>
                <p:cNvPr id="56" name="Straight Connector 55"/>
                <p:cNvCxnSpPr/>
                <p:nvPr/>
              </p:nvCxnSpPr>
              <p:spPr>
                <a:xfrm>
                  <a:off x="-274612" y="-4173605"/>
                  <a:ext cx="0" cy="22098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4" name="TextBox 9"/>
              <p:cNvSpPr txBox="1"/>
              <p:nvPr/>
            </p:nvSpPr>
            <p:spPr>
              <a:xfrm>
                <a:off x="-279422" y="-2725805"/>
                <a:ext cx="532518"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FF0000"/>
                    </a:solidFill>
                    <a:latin typeface="Times New Roman" pitchFamily="18" charset="0"/>
                    <a:ea typeface="Tahoma" pitchFamily="34" charset="0"/>
                    <a:cs typeface="Times New Roman" pitchFamily="18" charset="0"/>
                  </a:rPr>
                  <a:t>20 cm</a:t>
                </a:r>
              </a:p>
            </p:txBody>
          </p:sp>
        </p:grpSp>
      </p:grpSp>
      <p:graphicFrame>
        <p:nvGraphicFramePr>
          <p:cNvPr id="57" name="Table 56"/>
          <p:cNvGraphicFramePr>
            <a:graphicFrameLocks noGrp="1"/>
          </p:cNvGraphicFramePr>
          <p:nvPr>
            <p:extLst>
              <p:ext uri="{D42A27DB-BD31-4B8C-83A1-F6EECF244321}">
                <p14:modId xmlns:p14="http://schemas.microsoft.com/office/powerpoint/2010/main" val="2980726018"/>
              </p:ext>
            </p:extLst>
          </p:nvPr>
        </p:nvGraphicFramePr>
        <p:xfrm>
          <a:off x="5645574" y="7732466"/>
          <a:ext cx="7613226" cy="4383334"/>
        </p:xfrm>
        <a:graphic>
          <a:graphicData uri="http://schemas.openxmlformats.org/drawingml/2006/table">
            <a:tbl>
              <a:tblPr firstRow="1" bandRow="1">
                <a:tableStyleId>{16D9F66E-5EB9-4882-86FB-DCBF35E3C3E4}</a:tableStyleId>
              </a:tblPr>
              <a:tblGrid>
                <a:gridCol w="3806613">
                  <a:extLst>
                    <a:ext uri="{9D8B030D-6E8A-4147-A177-3AD203B41FA5}">
                      <a16:colId xmlns="" xmlns:a16="http://schemas.microsoft.com/office/drawing/2014/main" val="20000"/>
                    </a:ext>
                  </a:extLst>
                </a:gridCol>
                <a:gridCol w="3806613">
                  <a:extLst>
                    <a:ext uri="{9D8B030D-6E8A-4147-A177-3AD203B41FA5}">
                      <a16:colId xmlns="" xmlns:a16="http://schemas.microsoft.com/office/drawing/2014/main" val="20001"/>
                    </a:ext>
                  </a:extLst>
                </a:gridCol>
              </a:tblGrid>
              <a:tr h="1112463">
                <a:tc>
                  <a:txBody>
                    <a:bodyPr/>
                    <a:lstStyle/>
                    <a:p>
                      <a:r>
                        <a:rPr lang="en-US" sz="2000" dirty="0">
                          <a:ln>
                            <a:noFill/>
                          </a:ln>
                          <a:solidFill>
                            <a:schemeClr val="bg1"/>
                          </a:solidFill>
                        </a:rPr>
                        <a:t>Potassium Chloride</a:t>
                      </a:r>
                      <a:endParaRPr lang="en-US" sz="2000" b="0" dirty="0">
                        <a:ln>
                          <a:noFill/>
                        </a:ln>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31E01"/>
                    </a:solidFill>
                  </a:tcPr>
                </a:tc>
                <a:tc>
                  <a:txBody>
                    <a:bodyPr/>
                    <a:lstStyle/>
                    <a:p>
                      <a:pPr marL="342900" indent="-342900">
                        <a:buAutoNum type="arabicPeriod"/>
                      </a:pPr>
                      <a:r>
                        <a:rPr lang="en-US" sz="1600" dirty="0">
                          <a:ln>
                            <a:noFill/>
                          </a:ln>
                          <a:solidFill>
                            <a:schemeClr val="bg1"/>
                          </a:solidFill>
                        </a:rPr>
                        <a:t>Weigh</a:t>
                      </a:r>
                      <a:r>
                        <a:rPr lang="en-US" sz="1600" baseline="0" dirty="0">
                          <a:ln>
                            <a:noFill/>
                          </a:ln>
                          <a:solidFill>
                            <a:schemeClr val="bg1"/>
                          </a:solidFill>
                        </a:rPr>
                        <a:t> 1.8 g of KCl and add it into the labeled bottle.</a:t>
                      </a:r>
                    </a:p>
                    <a:p>
                      <a:pPr marL="342900" indent="-342900">
                        <a:buAutoNum type="arabicPeriod"/>
                      </a:pPr>
                      <a:r>
                        <a:rPr lang="en-US" sz="1600" baseline="0" dirty="0">
                          <a:ln>
                            <a:noFill/>
                          </a:ln>
                          <a:solidFill>
                            <a:schemeClr val="bg1"/>
                          </a:solidFill>
                        </a:rPr>
                        <a:t>Add 1.5 L of </a:t>
                      </a:r>
                      <a:r>
                        <a:rPr lang="en-US" sz="1600" baseline="0" dirty="0" smtClean="0">
                          <a:ln>
                            <a:noFill/>
                          </a:ln>
                          <a:solidFill>
                            <a:schemeClr val="bg1"/>
                          </a:solidFill>
                        </a:rPr>
                        <a:t>deionized </a:t>
                      </a:r>
                      <a:r>
                        <a:rPr lang="en-US" sz="1600" baseline="0" dirty="0">
                          <a:ln>
                            <a:noFill/>
                          </a:ln>
                          <a:solidFill>
                            <a:schemeClr val="bg1"/>
                          </a:solidFill>
                        </a:rPr>
                        <a:t>water into the bottle to create 16 mM concentration.</a:t>
                      </a:r>
                    </a:p>
                    <a:p>
                      <a:pPr marL="342900" indent="-342900">
                        <a:buAutoNum type="arabicPeriod"/>
                      </a:pPr>
                      <a:r>
                        <a:rPr lang="en-US" sz="1600" baseline="0" dirty="0">
                          <a:ln>
                            <a:noFill/>
                          </a:ln>
                          <a:solidFill>
                            <a:schemeClr val="bg1"/>
                          </a:solidFill>
                        </a:rPr>
                        <a:t>Add 60 mL of Kl solution to the trap.</a:t>
                      </a:r>
                      <a:endParaRPr lang="en-US" sz="1600" b="0" dirty="0">
                        <a:ln>
                          <a:noFill/>
                        </a:ln>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31E01"/>
                    </a:solidFill>
                  </a:tcPr>
                </a:tc>
                <a:extLst>
                  <a:ext uri="{0D108BD9-81ED-4DB2-BD59-A6C34878D82A}">
                    <a16:rowId xmlns="" xmlns:a16="http://schemas.microsoft.com/office/drawing/2014/main" val="10000"/>
                  </a:ext>
                </a:extLst>
              </a:tr>
              <a:tr h="649591">
                <a:tc>
                  <a:txBody>
                    <a:bodyPr/>
                    <a:lstStyle/>
                    <a:p>
                      <a:r>
                        <a:rPr lang="en-US" sz="2000" dirty="0">
                          <a:ln>
                            <a:noFill/>
                          </a:ln>
                        </a:rPr>
                        <a:t>Seltzer</a:t>
                      </a:r>
                      <a:r>
                        <a:rPr lang="en-US" sz="2000" baseline="0" dirty="0">
                          <a:ln>
                            <a:noFill/>
                          </a:ln>
                        </a:rPr>
                        <a:t> Water</a:t>
                      </a:r>
                      <a:endParaRPr lang="en-US" sz="2000" b="0" dirty="0">
                        <a:ln>
                          <a:no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8053"/>
                    </a:solidFill>
                  </a:tcPr>
                </a:tc>
                <a:tc>
                  <a:txBody>
                    <a:bodyPr/>
                    <a:lstStyle/>
                    <a:p>
                      <a:r>
                        <a:rPr lang="en-US" sz="1600" dirty="0">
                          <a:ln>
                            <a:noFill/>
                          </a:ln>
                        </a:rPr>
                        <a:t>1. Using a graduated cylinder, transfer 60 mL of seltzer water into</a:t>
                      </a:r>
                      <a:r>
                        <a:rPr lang="en-US" sz="1600" baseline="0" dirty="0">
                          <a:ln>
                            <a:noFill/>
                          </a:ln>
                        </a:rPr>
                        <a:t> the trap.</a:t>
                      </a:r>
                      <a:endParaRPr lang="en-US" sz="1600" b="0" dirty="0">
                        <a:ln>
                          <a:no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8053"/>
                    </a:solidFill>
                  </a:tcPr>
                </a:tc>
                <a:extLst>
                  <a:ext uri="{0D108BD9-81ED-4DB2-BD59-A6C34878D82A}">
                    <a16:rowId xmlns="" xmlns:a16="http://schemas.microsoft.com/office/drawing/2014/main" val="10001"/>
                  </a:ext>
                </a:extLst>
              </a:tr>
              <a:tr h="1112463">
                <a:tc>
                  <a:txBody>
                    <a:bodyPr/>
                    <a:lstStyle/>
                    <a:p>
                      <a:r>
                        <a:rPr lang="en-US" sz="2000" dirty="0">
                          <a:ln>
                            <a:noFill/>
                          </a:ln>
                          <a:solidFill>
                            <a:schemeClr val="bg1">
                              <a:lumMod val="95000"/>
                            </a:schemeClr>
                          </a:solidFill>
                        </a:rPr>
                        <a:t>Sugar and Yeast</a:t>
                      </a:r>
                      <a:endParaRPr lang="en-US" sz="2000" b="0" dirty="0">
                        <a:ln>
                          <a:noFill/>
                        </a:ln>
                        <a:solidFill>
                          <a:schemeClr val="bg1">
                            <a:lumMod val="9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31E01"/>
                    </a:solidFill>
                  </a:tcPr>
                </a:tc>
                <a:tc>
                  <a:txBody>
                    <a:bodyPr/>
                    <a:lstStyle/>
                    <a:p>
                      <a:pPr marL="342900" indent="-342900">
                        <a:buAutoNum type="arabicPeriod"/>
                      </a:pPr>
                      <a:r>
                        <a:rPr lang="en-US" sz="1600" dirty="0">
                          <a:ln>
                            <a:noFill/>
                          </a:ln>
                          <a:solidFill>
                            <a:schemeClr val="bg1"/>
                          </a:solidFill>
                        </a:rPr>
                        <a:t>Measure</a:t>
                      </a:r>
                      <a:r>
                        <a:rPr lang="en-US" sz="1600" baseline="0" dirty="0">
                          <a:ln>
                            <a:noFill/>
                          </a:ln>
                          <a:solidFill>
                            <a:schemeClr val="bg1"/>
                          </a:solidFill>
                        </a:rPr>
                        <a:t> 7 g of yeast and add 43 g of sugar into weighing boat.</a:t>
                      </a:r>
                    </a:p>
                    <a:p>
                      <a:pPr marL="342900" indent="-342900">
                        <a:buAutoNum type="arabicPeriod"/>
                      </a:pPr>
                      <a:r>
                        <a:rPr lang="en-US" sz="1600" baseline="0" dirty="0">
                          <a:ln>
                            <a:noFill/>
                          </a:ln>
                          <a:solidFill>
                            <a:schemeClr val="bg1"/>
                          </a:solidFill>
                        </a:rPr>
                        <a:t>Put sugar and yeast into trap.</a:t>
                      </a:r>
                    </a:p>
                    <a:p>
                      <a:pPr marL="342900" indent="-342900">
                        <a:buAutoNum type="arabicPeriod"/>
                      </a:pPr>
                      <a:r>
                        <a:rPr lang="en-US" sz="1600" baseline="0" dirty="0">
                          <a:ln>
                            <a:noFill/>
                          </a:ln>
                          <a:solidFill>
                            <a:schemeClr val="bg1"/>
                          </a:solidFill>
                        </a:rPr>
                        <a:t>Add 60 mL of water into trap.</a:t>
                      </a:r>
                      <a:endParaRPr lang="en-US" sz="1600" b="0" dirty="0">
                        <a:ln>
                          <a:noFill/>
                        </a:ln>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31E01"/>
                    </a:solidFill>
                  </a:tcPr>
                </a:tc>
                <a:extLst>
                  <a:ext uri="{0D108BD9-81ED-4DB2-BD59-A6C34878D82A}">
                    <a16:rowId xmlns="" xmlns:a16="http://schemas.microsoft.com/office/drawing/2014/main" val="10002"/>
                  </a:ext>
                </a:extLst>
              </a:tr>
              <a:tr h="1112463">
                <a:tc>
                  <a:txBody>
                    <a:bodyPr/>
                    <a:lstStyle/>
                    <a:p>
                      <a:r>
                        <a:rPr lang="en-US" sz="2000" dirty="0">
                          <a:ln>
                            <a:noFill/>
                          </a:ln>
                        </a:rPr>
                        <a:t>LED</a:t>
                      </a:r>
                      <a:r>
                        <a:rPr lang="en-US" sz="2000" baseline="0" dirty="0">
                          <a:ln>
                            <a:noFill/>
                          </a:ln>
                        </a:rPr>
                        <a:t> Lights</a:t>
                      </a:r>
                      <a:endParaRPr lang="en-US" sz="2000" dirty="0">
                        <a:ln>
                          <a:no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8053"/>
                    </a:solidFill>
                  </a:tcPr>
                </a:tc>
                <a:tc>
                  <a:txBody>
                    <a:bodyPr/>
                    <a:lstStyle/>
                    <a:p>
                      <a:pPr marL="342900" indent="-342900">
                        <a:buAutoNum type="arabicPeriod"/>
                      </a:pPr>
                      <a:r>
                        <a:rPr lang="en-US" sz="1600" baseline="0" dirty="0">
                          <a:ln>
                            <a:noFill/>
                          </a:ln>
                        </a:rPr>
                        <a:t>Place 2 1. volt batteries and place next to each other. Connect LED lights with 2 electric wires.</a:t>
                      </a:r>
                    </a:p>
                    <a:p>
                      <a:pPr marL="342900" indent="-342900">
                        <a:buAutoNum type="arabicPeriod"/>
                      </a:pPr>
                      <a:r>
                        <a:rPr lang="en-US" sz="1600" baseline="0" dirty="0">
                          <a:ln>
                            <a:noFill/>
                          </a:ln>
                        </a:rPr>
                        <a:t>Place other side of wires onto batteries</a:t>
                      </a:r>
                    </a:p>
                    <a:p>
                      <a:pPr marL="342900" indent="-342900">
                        <a:buAutoNum type="arabicPeriod"/>
                      </a:pPr>
                      <a:r>
                        <a:rPr lang="en-US" sz="1600" baseline="0" dirty="0">
                          <a:ln>
                            <a:noFill/>
                          </a:ln>
                        </a:rPr>
                        <a:t>Place into trap.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8053"/>
                    </a:solidFill>
                  </a:tcPr>
                </a:tc>
                <a:extLst>
                  <a:ext uri="{0D108BD9-81ED-4DB2-BD59-A6C34878D82A}">
                    <a16:rowId xmlns="" xmlns:a16="http://schemas.microsoft.com/office/drawing/2014/main" val="10003"/>
                  </a:ext>
                </a:extLst>
              </a:tr>
            </a:tbl>
          </a:graphicData>
        </a:graphic>
      </p:graphicFrame>
      <p:sp>
        <p:nvSpPr>
          <p:cNvPr id="58" name="TextBox 57"/>
          <p:cNvSpPr txBox="1"/>
          <p:nvPr/>
        </p:nvSpPr>
        <p:spPr>
          <a:xfrm>
            <a:off x="5638800" y="7219890"/>
            <a:ext cx="6496094"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Table 1. Traps</a:t>
            </a:r>
          </a:p>
        </p:txBody>
      </p:sp>
      <p:grpSp>
        <p:nvGrpSpPr>
          <p:cNvPr id="59" name="Group 58"/>
          <p:cNvGrpSpPr/>
          <p:nvPr/>
        </p:nvGrpSpPr>
        <p:grpSpPr>
          <a:xfrm>
            <a:off x="16252655" y="4679827"/>
            <a:ext cx="3777495" cy="1739295"/>
            <a:chOff x="7032457" y="7010400"/>
            <a:chExt cx="3777495" cy="1739295"/>
          </a:xfrm>
          <a:solidFill>
            <a:srgbClr val="631E01"/>
          </a:solidFill>
        </p:grpSpPr>
        <p:sp>
          <p:nvSpPr>
            <p:cNvPr id="60" name="Rounded Rectangle 59"/>
            <p:cNvSpPr/>
            <p:nvPr/>
          </p:nvSpPr>
          <p:spPr>
            <a:xfrm>
              <a:off x="7032457" y="7010400"/>
              <a:ext cx="3777495" cy="1739295"/>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7321004" y="7539883"/>
              <a:ext cx="3200400" cy="707886"/>
            </a:xfrm>
            <a:prstGeom prst="rect">
              <a:avLst/>
            </a:prstGeom>
            <a:grpFill/>
          </p:spPr>
          <p:txBody>
            <a:bodyPr wrap="square" rtlCol="0">
              <a:spAutoFit/>
            </a:bodyPr>
            <a:lstStyle/>
            <a:p>
              <a:pPr algn="just"/>
              <a:r>
                <a:rPr lang="en-US" sz="2000" dirty="0">
                  <a:solidFill>
                    <a:schemeClr val="bg1"/>
                  </a:solidFill>
                </a:rPr>
                <a:t>Make Traps accordingly to Table 1.</a:t>
              </a:r>
            </a:p>
          </p:txBody>
        </p:sp>
      </p:grpSp>
      <p:sp>
        <p:nvSpPr>
          <p:cNvPr id="62" name="Right Arrow 61"/>
          <p:cNvSpPr/>
          <p:nvPr/>
        </p:nvSpPr>
        <p:spPr>
          <a:xfrm rot="5400000">
            <a:off x="2679940" y="6712143"/>
            <a:ext cx="703615" cy="838200"/>
          </a:xfrm>
          <a:prstGeom prst="rightArrow">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ight Arrow 62"/>
          <p:cNvSpPr/>
          <p:nvPr/>
        </p:nvSpPr>
        <p:spPr>
          <a:xfrm rot="10800000">
            <a:off x="5323565" y="5132241"/>
            <a:ext cx="703615" cy="838200"/>
          </a:xfrm>
          <a:prstGeom prst="rightArrow">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ight Arrow 63"/>
          <p:cNvSpPr/>
          <p:nvPr/>
        </p:nvSpPr>
        <p:spPr>
          <a:xfrm rot="10800000">
            <a:off x="10343068" y="5124637"/>
            <a:ext cx="703615" cy="838200"/>
          </a:xfrm>
          <a:prstGeom prst="rightArrow">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ight Arrow 64"/>
          <p:cNvSpPr/>
          <p:nvPr/>
        </p:nvSpPr>
        <p:spPr>
          <a:xfrm rot="10800000">
            <a:off x="15336986" y="5127880"/>
            <a:ext cx="689778" cy="838200"/>
          </a:xfrm>
          <a:prstGeom prst="rightArrow">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ight Arrow 65"/>
          <p:cNvSpPr/>
          <p:nvPr/>
        </p:nvSpPr>
        <p:spPr>
          <a:xfrm rot="5400000">
            <a:off x="17833250" y="3622626"/>
            <a:ext cx="703615" cy="838200"/>
          </a:xfrm>
          <a:prstGeom prst="rightArrow">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ight Arrow 66"/>
          <p:cNvSpPr/>
          <p:nvPr/>
        </p:nvSpPr>
        <p:spPr>
          <a:xfrm>
            <a:off x="15340266" y="2112575"/>
            <a:ext cx="686499" cy="838200"/>
          </a:xfrm>
          <a:prstGeom prst="rightArrow">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ight Arrow 67"/>
          <p:cNvSpPr/>
          <p:nvPr/>
        </p:nvSpPr>
        <p:spPr>
          <a:xfrm>
            <a:off x="10325783" y="2122264"/>
            <a:ext cx="747093" cy="838200"/>
          </a:xfrm>
          <a:prstGeom prst="rightArrow">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a:extLst>
              <a:ext uri="{FF2B5EF4-FFF2-40B4-BE49-F238E27FC236}">
                <a16:creationId xmlns="" xmlns:a16="http://schemas.microsoft.com/office/drawing/2014/main" id="{2095BE2A-808E-754B-BAF7-0EB2CEBE6652}"/>
              </a:ext>
            </a:extLst>
          </p:cNvPr>
          <p:cNvGrpSpPr/>
          <p:nvPr/>
        </p:nvGrpSpPr>
        <p:grpSpPr>
          <a:xfrm>
            <a:off x="1004769" y="16364597"/>
            <a:ext cx="19713800" cy="7717303"/>
            <a:chOff x="1064471" y="16470891"/>
            <a:chExt cx="19713800" cy="7717303"/>
          </a:xfrm>
        </p:grpSpPr>
        <p:grpSp>
          <p:nvGrpSpPr>
            <p:cNvPr id="70" name="Group 69"/>
            <p:cNvGrpSpPr/>
            <p:nvPr/>
          </p:nvGrpSpPr>
          <p:grpSpPr>
            <a:xfrm>
              <a:off x="1064471" y="21573707"/>
              <a:ext cx="19713800" cy="2614487"/>
              <a:chOff x="821835" y="23600185"/>
              <a:chExt cx="19713800" cy="2614487"/>
            </a:xfrm>
          </p:grpSpPr>
          <p:sp>
            <p:nvSpPr>
              <p:cNvPr id="74" name="TextBox 73"/>
              <p:cNvSpPr txBox="1"/>
              <p:nvPr/>
            </p:nvSpPr>
            <p:spPr>
              <a:xfrm>
                <a:off x="821835" y="23600185"/>
                <a:ext cx="4551265" cy="2554545"/>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a:latin typeface="Times New Roman" pitchFamily="18" charset="0"/>
                    <a:cs typeface="Times New Roman" pitchFamily="18" charset="0"/>
                  </a:rPr>
                  <a:t>Figure </a:t>
                </a:r>
                <a:r>
                  <a:rPr lang="en-US" sz="2000" b="1" dirty="0" smtClean="0">
                    <a:latin typeface="Times New Roman" pitchFamily="18" charset="0"/>
                    <a:cs typeface="Times New Roman" pitchFamily="18" charset="0"/>
                  </a:rPr>
                  <a:t>4. The </a:t>
                </a:r>
                <a:r>
                  <a:rPr lang="en-US" sz="2000" b="1" dirty="0">
                    <a:latin typeface="Times New Roman" pitchFamily="18" charset="0"/>
                    <a:cs typeface="Times New Roman" pitchFamily="18" charset="0"/>
                  </a:rPr>
                  <a:t>ML Phylogenic Tree From Sugar and Yeast Trap</a:t>
                </a:r>
              </a:p>
              <a:p>
                <a:pPr algn="just"/>
                <a:r>
                  <a:rPr lang="en-US" sz="2000" dirty="0">
                    <a:latin typeface="Times New Roman" pitchFamily="18" charset="0"/>
                    <a:cs typeface="Times New Roman" pitchFamily="18" charset="0"/>
                  </a:rPr>
                  <a:t>The tree shows how genetically distant many of the four individual species caught with the Sugar and Yeast Trap. The </a:t>
                </a:r>
                <a:r>
                  <a:rPr lang="en-US" sz="2000" i="1" dirty="0">
                    <a:latin typeface="Times New Roman" pitchFamily="18" charset="0"/>
                    <a:cs typeface="Times New Roman" pitchFamily="18" charset="0"/>
                  </a:rPr>
                  <a:t>Calliphora V</a:t>
                </a:r>
                <a:r>
                  <a:rPr lang="en-US" sz="2000" i="1" dirty="0" smtClean="0">
                    <a:latin typeface="Times New Roman" pitchFamily="18" charset="0"/>
                    <a:cs typeface="Times New Roman" pitchFamily="18" charset="0"/>
                  </a:rPr>
                  <a:t>icina </a:t>
                </a:r>
                <a:r>
                  <a:rPr lang="en-US" sz="2000" dirty="0">
                    <a:latin typeface="Times New Roman" pitchFamily="18" charset="0"/>
                    <a:cs typeface="Times New Roman" pitchFamily="18" charset="0"/>
                  </a:rPr>
                  <a:t>(Bluebottle blowfly) evolved a separate branch because it lacks genetic relations to the other species. </a:t>
                </a:r>
              </a:p>
            </p:txBody>
          </p:sp>
          <p:sp>
            <p:nvSpPr>
              <p:cNvPr id="75" name="TextBox 74"/>
              <p:cNvSpPr txBox="1"/>
              <p:nvPr/>
            </p:nvSpPr>
            <p:spPr>
              <a:xfrm>
                <a:off x="10705836" y="23634699"/>
                <a:ext cx="4724399" cy="2554545"/>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2000" b="1" dirty="0">
                    <a:latin typeface="Times New Roman" pitchFamily="18" charset="0"/>
                    <a:cs typeface="Times New Roman" pitchFamily="18" charset="0"/>
                  </a:rPr>
                  <a:t>Figure </a:t>
                </a:r>
                <a:r>
                  <a:rPr lang="en-US" sz="2000" b="1" dirty="0" smtClean="0">
                    <a:latin typeface="Times New Roman" pitchFamily="18" charset="0"/>
                    <a:cs typeface="Times New Roman" pitchFamily="18" charset="0"/>
                  </a:rPr>
                  <a:t>6. </a:t>
                </a:r>
                <a:r>
                  <a:rPr lang="en-US" sz="2000" b="1" dirty="0">
                    <a:latin typeface="Times New Roman" pitchFamily="18" charset="0"/>
                    <a:cs typeface="Times New Roman" pitchFamily="18" charset="0"/>
                  </a:rPr>
                  <a:t>ML Phylogenetic Tree From the Light Traps</a:t>
                </a:r>
              </a:p>
              <a:p>
                <a:pPr algn="just"/>
                <a:r>
                  <a:rPr lang="en-US" sz="2000" dirty="0">
                    <a:latin typeface="Times New Roman" pitchFamily="18" charset="0"/>
                    <a:cs typeface="Times New Roman" pitchFamily="18" charset="0"/>
                  </a:rPr>
                  <a:t>The tree shows how genetically far apart many of the four individuals species caught with the Light Trap. </a:t>
                </a:r>
                <a:r>
                  <a:rPr lang="en-US" sz="2000" i="1" dirty="0">
                    <a:latin typeface="Times New Roman" pitchFamily="18" charset="0"/>
                    <a:cs typeface="Times New Roman" pitchFamily="18" charset="0"/>
                  </a:rPr>
                  <a:t>Aedes A</a:t>
                </a:r>
                <a:r>
                  <a:rPr lang="en-US" sz="2000" i="1" dirty="0" smtClean="0">
                    <a:latin typeface="Times New Roman" pitchFamily="18" charset="0"/>
                    <a:cs typeface="Times New Roman" pitchFamily="18" charset="0"/>
                  </a:rPr>
                  <a:t>lbopictus </a:t>
                </a:r>
                <a:r>
                  <a:rPr lang="en-US" sz="2000" dirty="0" smtClean="0">
                    <a:latin typeface="Times New Roman" pitchFamily="18" charset="0"/>
                    <a:cs typeface="Times New Roman" pitchFamily="18" charset="0"/>
                  </a:rPr>
                  <a:t>(Asian </a:t>
                </a:r>
                <a:r>
                  <a:rPr lang="en-US" sz="2000" dirty="0">
                    <a:latin typeface="Times New Roman" pitchFamily="18" charset="0"/>
                    <a:cs typeface="Times New Roman" pitchFamily="18" charset="0"/>
                  </a:rPr>
                  <a:t>tiger mosquito)</a:t>
                </a:r>
                <a:r>
                  <a:rPr lang="en-US" sz="2000" i="1" dirty="0">
                    <a:latin typeface="Times New Roman" pitchFamily="18" charset="0"/>
                    <a:cs typeface="Times New Roman" pitchFamily="18" charset="0"/>
                  </a:rPr>
                  <a:t> </a:t>
                </a:r>
                <a:r>
                  <a:rPr lang="en-US" sz="2000" dirty="0">
                    <a:latin typeface="Times New Roman" pitchFamily="18" charset="0"/>
                    <a:cs typeface="Times New Roman" pitchFamily="18" charset="0"/>
                  </a:rPr>
                  <a:t>evolved a separate branch because it lacks genetic relations to the other species. </a:t>
                </a:r>
              </a:p>
            </p:txBody>
          </p:sp>
          <p:sp>
            <p:nvSpPr>
              <p:cNvPr id="76" name="TextBox 75"/>
              <p:cNvSpPr txBox="1"/>
              <p:nvPr/>
            </p:nvSpPr>
            <p:spPr>
              <a:xfrm>
                <a:off x="5731031" y="23624452"/>
                <a:ext cx="4567660" cy="2554545"/>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a:latin typeface="Times New Roman" pitchFamily="18" charset="0"/>
                    <a:cs typeface="Times New Roman" pitchFamily="18" charset="0"/>
                  </a:rPr>
                  <a:t>Figure </a:t>
                </a:r>
                <a:r>
                  <a:rPr lang="en-US" sz="2000" b="1" dirty="0" smtClean="0">
                    <a:latin typeface="Times New Roman" pitchFamily="18" charset="0"/>
                    <a:cs typeface="Times New Roman" pitchFamily="18" charset="0"/>
                  </a:rPr>
                  <a:t>5. </a:t>
                </a:r>
                <a:r>
                  <a:rPr lang="en-US" sz="2000" b="1" dirty="0">
                    <a:latin typeface="Times New Roman" pitchFamily="18" charset="0"/>
                    <a:cs typeface="Times New Roman" pitchFamily="18" charset="0"/>
                  </a:rPr>
                  <a:t>NJ Phylogenetic Tree from Sugar and Yeast Trap</a:t>
                </a:r>
              </a:p>
              <a:p>
                <a:pPr algn="just"/>
                <a:r>
                  <a:rPr lang="en-US" sz="2000" dirty="0">
                    <a:latin typeface="Times New Roman" pitchFamily="18" charset="0"/>
                    <a:cs typeface="Times New Roman" pitchFamily="18" charset="0"/>
                  </a:rPr>
                  <a:t>Based on distances for COI DNA sequences from the four individual species, three out of four of the species are closely related. This could suggest this trap is more effective for catching </a:t>
                </a:r>
                <a:r>
                  <a:rPr lang="en-US" sz="2000" i="1" dirty="0">
                    <a:latin typeface="Times New Roman" pitchFamily="18" charset="0"/>
                    <a:cs typeface="Times New Roman" pitchFamily="18" charset="0"/>
                  </a:rPr>
                  <a:t>Drosophila susukii </a:t>
                </a:r>
                <a:r>
                  <a:rPr lang="en-US" sz="2000" dirty="0">
                    <a:latin typeface="Times New Roman" pitchFamily="18" charset="0"/>
                    <a:cs typeface="Times New Roman" pitchFamily="18" charset="0"/>
                  </a:rPr>
                  <a:t>(Fruit fly). </a:t>
                </a:r>
              </a:p>
            </p:txBody>
          </p:sp>
          <p:sp>
            <p:nvSpPr>
              <p:cNvPr id="77" name="TextBox 76"/>
              <p:cNvSpPr txBox="1"/>
              <p:nvPr/>
            </p:nvSpPr>
            <p:spPr>
              <a:xfrm>
                <a:off x="15811236" y="23660127"/>
                <a:ext cx="4724399" cy="2554545"/>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a:latin typeface="Times New Roman" pitchFamily="18" charset="0"/>
                    <a:cs typeface="Times New Roman" pitchFamily="18" charset="0"/>
                  </a:rPr>
                  <a:t>Figure </a:t>
                </a:r>
                <a:r>
                  <a:rPr lang="en-US" sz="2000" b="1" dirty="0" smtClean="0">
                    <a:latin typeface="Times New Roman" pitchFamily="18" charset="0"/>
                    <a:cs typeface="Times New Roman" pitchFamily="18" charset="0"/>
                  </a:rPr>
                  <a:t>7. </a:t>
                </a:r>
                <a:r>
                  <a:rPr lang="en-US" sz="2000" b="1" dirty="0">
                    <a:latin typeface="Times New Roman" pitchFamily="18" charset="0"/>
                    <a:cs typeface="Times New Roman" pitchFamily="18" charset="0"/>
                  </a:rPr>
                  <a:t>NJ Phylogenetic Tree from Light Trap</a:t>
                </a:r>
              </a:p>
              <a:p>
                <a:pPr algn="just"/>
                <a:r>
                  <a:rPr lang="en-US" sz="2000" dirty="0">
                    <a:latin typeface="Times New Roman" pitchFamily="18" charset="0"/>
                    <a:cs typeface="Times New Roman" pitchFamily="18" charset="0"/>
                  </a:rPr>
                  <a:t>Based on distances for COI DNA sequences from four individual </a:t>
                </a:r>
                <a:r>
                  <a:rPr lang="en-US" sz="2000" dirty="0" smtClean="0">
                    <a:latin typeface="Times New Roman" pitchFamily="18" charset="0"/>
                    <a:cs typeface="Times New Roman" pitchFamily="18" charset="0"/>
                  </a:rPr>
                  <a:t>species, </a:t>
                </a:r>
                <a:r>
                  <a:rPr lang="en-US" sz="2000" i="1" dirty="0" smtClean="0">
                    <a:latin typeface="Times New Roman" pitchFamily="18" charset="0"/>
                    <a:cs typeface="Times New Roman" pitchFamily="18" charset="0"/>
                  </a:rPr>
                  <a:t>Coboldia </a:t>
                </a:r>
                <a:r>
                  <a:rPr lang="en-US" sz="2000" i="1" dirty="0">
                    <a:latin typeface="Times New Roman" pitchFamily="18" charset="0"/>
                    <a:cs typeface="Times New Roman" pitchFamily="18" charset="0"/>
                  </a:rPr>
                  <a:t>F</a:t>
                </a:r>
                <a:r>
                  <a:rPr lang="en-US" sz="2000" i="1" dirty="0" smtClean="0">
                    <a:latin typeface="Times New Roman" pitchFamily="18" charset="0"/>
                    <a:cs typeface="Times New Roman" pitchFamily="18" charset="0"/>
                  </a:rPr>
                  <a:t>uscipes </a:t>
                </a:r>
                <a:r>
                  <a:rPr lang="en-US" sz="2000" dirty="0" smtClean="0">
                    <a:latin typeface="Times New Roman" pitchFamily="18" charset="0"/>
                    <a:cs typeface="Times New Roman" pitchFamily="18" charset="0"/>
                  </a:rPr>
                  <a:t>(fly</a:t>
                </a:r>
                <a:r>
                  <a:rPr lang="en-US" sz="2000" dirty="0">
                    <a:latin typeface="Times New Roman" pitchFamily="18" charset="0"/>
                    <a:cs typeface="Times New Roman" pitchFamily="18" charset="0"/>
                  </a:rPr>
                  <a:t>)</a:t>
                </a:r>
                <a:r>
                  <a:rPr lang="en-US" sz="2000" i="1" dirty="0">
                    <a:latin typeface="Times New Roman" pitchFamily="18" charset="0"/>
                    <a:cs typeface="Times New Roman" pitchFamily="18" charset="0"/>
                  </a:rPr>
                  <a:t> </a:t>
                </a:r>
                <a:r>
                  <a:rPr lang="en-US" sz="2000" dirty="0">
                    <a:latin typeface="Times New Roman" pitchFamily="18" charset="0"/>
                    <a:cs typeface="Times New Roman" pitchFamily="18" charset="0"/>
                  </a:rPr>
                  <a:t>evolved a separate branch because it lacks genetic relations to the other species. Two of the insects were </a:t>
                </a:r>
                <a:r>
                  <a:rPr lang="en-US" sz="2000" i="1" dirty="0" smtClean="0">
                    <a:latin typeface="Times New Roman" pitchFamily="18" charset="0"/>
                    <a:cs typeface="Times New Roman" pitchFamily="18" charset="0"/>
                  </a:rPr>
                  <a:t>Aedes </a:t>
                </a:r>
                <a:r>
                  <a:rPr lang="en-US" sz="2000" i="1" dirty="0">
                    <a:latin typeface="Times New Roman" pitchFamily="18" charset="0"/>
                    <a:cs typeface="Times New Roman" pitchFamily="18" charset="0"/>
                  </a:rPr>
                  <a:t>A</a:t>
                </a:r>
                <a:r>
                  <a:rPr lang="en-US" sz="2000" i="1" dirty="0" smtClean="0">
                    <a:latin typeface="Times New Roman" pitchFamily="18" charset="0"/>
                    <a:cs typeface="Times New Roman" pitchFamily="18" charset="0"/>
                  </a:rPr>
                  <a:t>lbopictus </a:t>
                </a:r>
                <a:r>
                  <a:rPr lang="en-US" sz="2000" dirty="0" smtClean="0">
                    <a:latin typeface="Times New Roman" pitchFamily="18" charset="0"/>
                    <a:cs typeface="Times New Roman" pitchFamily="18" charset="0"/>
                  </a:rPr>
                  <a:t>(Asian </a:t>
                </a:r>
                <a:r>
                  <a:rPr lang="en-US" sz="2000" dirty="0">
                    <a:latin typeface="Times New Roman" pitchFamily="18" charset="0"/>
                    <a:cs typeface="Times New Roman" pitchFamily="18" charset="0"/>
                  </a:rPr>
                  <a:t>Tiger </a:t>
                </a:r>
                <a:r>
                  <a:rPr lang="en-US" sz="2000" dirty="0" smtClean="0">
                    <a:latin typeface="Times New Roman" pitchFamily="18" charset="0"/>
                    <a:cs typeface="Times New Roman" pitchFamily="18" charset="0"/>
                  </a:rPr>
                  <a:t>Mosquitoes).</a:t>
                </a:r>
                <a:endParaRPr lang="en-US" sz="2000" dirty="0">
                  <a:latin typeface="Times New Roman" pitchFamily="18" charset="0"/>
                  <a:cs typeface="Times New Roman" pitchFamily="18" charset="0"/>
                </a:endParaRPr>
              </a:p>
            </p:txBody>
          </p:sp>
        </p:grpSp>
        <p:sp>
          <p:nvSpPr>
            <p:cNvPr id="71" name="TextBox 70"/>
            <p:cNvSpPr txBox="1"/>
            <p:nvPr/>
          </p:nvSpPr>
          <p:spPr>
            <a:xfrm>
              <a:off x="6383882" y="16470891"/>
              <a:ext cx="6926789" cy="1938992"/>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2000" b="1" dirty="0">
                  <a:latin typeface="Times New Roman" pitchFamily="18" charset="0"/>
                  <a:cs typeface="Times New Roman" pitchFamily="18" charset="0"/>
                </a:rPr>
                <a:t>Figure 2. </a:t>
              </a:r>
              <a:r>
                <a:rPr lang="en-US" sz="2000" b="1" dirty="0" smtClean="0">
                  <a:latin typeface="Times New Roman" pitchFamily="18" charset="0"/>
                  <a:cs typeface="Times New Roman" pitchFamily="18" charset="0"/>
                </a:rPr>
                <a:t> Amount </a:t>
              </a:r>
              <a:r>
                <a:rPr lang="en-US" sz="2000" b="1" dirty="0">
                  <a:latin typeface="Times New Roman" pitchFamily="18" charset="0"/>
                  <a:cs typeface="Times New Roman" pitchFamily="18" charset="0"/>
                </a:rPr>
                <a:t>of </a:t>
              </a:r>
              <a:r>
                <a:rPr lang="en-US" sz="2000" b="1" dirty="0" smtClean="0">
                  <a:latin typeface="Times New Roman" pitchFamily="18" charset="0"/>
                  <a:cs typeface="Times New Roman" pitchFamily="18" charset="0"/>
                </a:rPr>
                <a:t>Sequenced Organisms</a:t>
              </a:r>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Out of all the insects trapped, the most common were </a:t>
              </a:r>
              <a:r>
                <a:rPr lang="en-US" sz="2000" i="1" dirty="0">
                  <a:latin typeface="Times New Roman" pitchFamily="18" charset="0"/>
                  <a:cs typeface="Times New Roman" pitchFamily="18" charset="0"/>
                </a:rPr>
                <a:t>Aedes Albopictus</a:t>
              </a:r>
              <a:r>
                <a:rPr lang="en-US" sz="2000" dirty="0">
                  <a:latin typeface="Times New Roman" pitchFamily="18" charset="0"/>
                  <a:cs typeface="Times New Roman" pitchFamily="18" charset="0"/>
                </a:rPr>
                <a:t> (Asian Tiger Mosquito) and </a:t>
              </a:r>
              <a:r>
                <a:rPr lang="en-US" sz="2000" i="1" dirty="0" smtClean="0">
                  <a:latin typeface="Times New Roman" pitchFamily="18" charset="0"/>
                  <a:cs typeface="Times New Roman" pitchFamily="18" charset="0"/>
                </a:rPr>
                <a:t>Drosophila </a:t>
              </a:r>
              <a:r>
                <a:rPr lang="en-US" sz="2000" i="1" dirty="0" err="1">
                  <a:latin typeface="Times New Roman" pitchFamily="18" charset="0"/>
                  <a:cs typeface="Times New Roman" pitchFamily="18" charset="0"/>
                </a:rPr>
                <a:t>S</a:t>
              </a:r>
              <a:r>
                <a:rPr lang="en-US" sz="2000" i="1" dirty="0" err="1" smtClean="0">
                  <a:latin typeface="Times New Roman" pitchFamily="18" charset="0"/>
                  <a:cs typeface="Times New Roman" pitchFamily="18" charset="0"/>
                </a:rPr>
                <a:t>usukii</a:t>
              </a:r>
              <a:r>
                <a:rPr lang="en-US" sz="2000" i="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(Spotted wing Drosophila). </a:t>
              </a:r>
              <a:r>
                <a:rPr lang="en-US" sz="2000" dirty="0">
                  <a:latin typeface="Times New Roman" pitchFamily="18" charset="0"/>
                  <a:cs typeface="Times New Roman" pitchFamily="18" charset="0"/>
                </a:rPr>
                <a:t>It can be concluded that </a:t>
              </a:r>
              <a:r>
                <a:rPr lang="en-US" sz="2000" dirty="0" smtClean="0">
                  <a:latin typeface="Times New Roman" pitchFamily="18" charset="0"/>
                  <a:cs typeface="Times New Roman" pitchFamily="18" charset="0"/>
                </a:rPr>
                <a:t>the sugar and yeast traps </a:t>
              </a:r>
              <a:r>
                <a:rPr lang="en-US" sz="2000" dirty="0">
                  <a:latin typeface="Times New Roman" pitchFamily="18" charset="0"/>
                  <a:cs typeface="Times New Roman" pitchFamily="18" charset="0"/>
                </a:rPr>
                <a:t>used in this experiment caught a greater variety of insects compared to the other traps.</a:t>
              </a:r>
            </a:p>
          </p:txBody>
        </p:sp>
        <p:pic>
          <p:nvPicPr>
            <p:cNvPr id="72" name="Picture 4"/>
            <p:cNvPicPr>
              <a:picLocks noChangeAspect="1" noChangeArrowheads="1"/>
            </p:cNvPicPr>
            <p:nvPr/>
          </p:nvPicPr>
          <p:blipFill>
            <a:blip r:embed="rId3" cstate="print"/>
            <a:srcRect/>
            <a:stretch>
              <a:fillRect/>
            </a:stretch>
          </p:blipFill>
          <p:spPr bwMode="auto">
            <a:xfrm>
              <a:off x="6025412" y="18578105"/>
              <a:ext cx="4571777" cy="2760911"/>
            </a:xfrm>
            <a:prstGeom prst="rect">
              <a:avLst/>
            </a:prstGeom>
            <a:noFill/>
            <a:ln w="9525">
              <a:noFill/>
              <a:miter lim="800000"/>
              <a:headEnd/>
              <a:tailEnd/>
            </a:ln>
          </p:spPr>
        </p:pic>
        <p:pic>
          <p:nvPicPr>
            <p:cNvPr id="73" name="Picture 5"/>
            <p:cNvPicPr>
              <a:picLocks noChangeAspect="1" noChangeArrowheads="1"/>
            </p:cNvPicPr>
            <p:nvPr/>
          </p:nvPicPr>
          <p:blipFill>
            <a:blip r:embed="rId4" cstate="print"/>
            <a:srcRect/>
            <a:stretch>
              <a:fillRect/>
            </a:stretch>
          </p:blipFill>
          <p:spPr bwMode="auto">
            <a:xfrm>
              <a:off x="1102835" y="18561696"/>
              <a:ext cx="4551265" cy="2743200"/>
            </a:xfrm>
            <a:prstGeom prst="rect">
              <a:avLst/>
            </a:prstGeom>
            <a:noFill/>
            <a:ln w="9525">
              <a:noFill/>
              <a:miter lim="800000"/>
              <a:headEnd/>
              <a:tailEnd/>
            </a:ln>
          </p:spPr>
        </p:pic>
      </p:grpSp>
      <p:pic>
        <p:nvPicPr>
          <p:cNvPr id="78" name="Picture 2"/>
          <p:cNvPicPr>
            <a:picLocks noChangeAspect="1" noChangeArrowheads="1"/>
          </p:cNvPicPr>
          <p:nvPr/>
        </p:nvPicPr>
        <p:blipFill>
          <a:blip r:embed="rId5" cstate="print"/>
          <a:srcRect/>
          <a:stretch>
            <a:fillRect/>
          </a:stretch>
        </p:blipFill>
        <p:spPr bwMode="auto">
          <a:xfrm>
            <a:off x="1219200" y="24231600"/>
            <a:ext cx="18810950" cy="6324600"/>
          </a:xfrm>
          <a:prstGeom prst="rect">
            <a:avLst/>
          </a:prstGeom>
          <a:noFill/>
          <a:ln w="9525">
            <a:noFill/>
            <a:miter lim="800000"/>
            <a:headEnd/>
            <a:tailEnd/>
          </a:ln>
        </p:spPr>
      </p:pic>
      <p:sp>
        <p:nvSpPr>
          <p:cNvPr id="79" name="TextBox 78"/>
          <p:cNvSpPr txBox="1"/>
          <p:nvPr/>
        </p:nvSpPr>
        <p:spPr>
          <a:xfrm>
            <a:off x="13716000" y="6858000"/>
            <a:ext cx="3124200" cy="707886"/>
          </a:xfrm>
          <a:prstGeom prst="rect">
            <a:avLst/>
          </a:prstGeom>
          <a:noFill/>
        </p:spPr>
        <p:txBody>
          <a:bodyPr wrap="square" rtlCol="0">
            <a:spAutoFit/>
          </a:bodyPr>
          <a:lstStyle/>
          <a:p>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Table 2.</a:t>
            </a:r>
          </a:p>
        </p:txBody>
      </p:sp>
      <p:sp>
        <p:nvSpPr>
          <p:cNvPr id="80" name="TextBox 79"/>
          <p:cNvSpPr txBox="1"/>
          <p:nvPr/>
        </p:nvSpPr>
        <p:spPr>
          <a:xfrm>
            <a:off x="1143000" y="30708600"/>
            <a:ext cx="18745200" cy="400110"/>
          </a:xfrm>
          <a:prstGeom prst="rect">
            <a:avLst/>
          </a:prstGeom>
          <a:noFill/>
        </p:spPr>
        <p:txBody>
          <a:bodyPr wrap="square" rtlCol="0">
            <a:spAutoFit/>
          </a:bodyPr>
          <a:lstStyle/>
          <a:p>
            <a:r>
              <a:rPr lang="en-US" sz="2000" b="1" dirty="0">
                <a:latin typeface="Times New Roman" pitchFamily="18" charset="0"/>
                <a:cs typeface="Times New Roman" pitchFamily="18" charset="0"/>
              </a:rPr>
              <a:t>Figure </a:t>
            </a:r>
            <a:r>
              <a:rPr lang="en-US" sz="2000" b="1" dirty="0" smtClean="0">
                <a:latin typeface="Times New Roman" pitchFamily="18" charset="0"/>
                <a:cs typeface="Times New Roman" pitchFamily="18" charset="0"/>
              </a:rPr>
              <a:t>8. </a:t>
            </a:r>
            <a:r>
              <a:rPr lang="en-US" sz="2000" b="1" dirty="0">
                <a:latin typeface="Times New Roman" pitchFamily="18" charset="0"/>
                <a:cs typeface="Times New Roman" pitchFamily="18" charset="0"/>
              </a:rPr>
              <a:t>Alignment of the samples </a:t>
            </a:r>
            <a:r>
              <a:rPr lang="en-US" sz="2000" dirty="0">
                <a:latin typeface="Times New Roman" pitchFamily="18" charset="0"/>
                <a:cs typeface="Times New Roman" pitchFamily="18" charset="0"/>
              </a:rPr>
              <a:t> Samples were utilized as well as BLAST results with the least mismatch scores</a:t>
            </a:r>
            <a:r>
              <a:rPr lang="en-US" sz="2000" dirty="0" smtClean="0">
                <a:latin typeface="Times New Roman" pitchFamily="18" charset="0"/>
                <a:cs typeface="Times New Roman" pitchFamily="18" charset="0"/>
              </a:rPr>
              <a:t>.  </a:t>
            </a:r>
            <a:endParaRPr lang="en-US" sz="2000" b="1" dirty="0">
              <a:latin typeface="Times New Roman" pitchFamily="18" charset="0"/>
              <a:cs typeface="Times New Roman" pitchFamily="18" charset="0"/>
            </a:endParaRPr>
          </a:p>
        </p:txBody>
      </p:sp>
      <p:pic>
        <p:nvPicPr>
          <p:cNvPr id="81" name="Picture 2"/>
          <p:cNvPicPr>
            <a:picLocks noChangeAspect="1" noChangeArrowheads="1"/>
          </p:cNvPicPr>
          <p:nvPr/>
        </p:nvPicPr>
        <p:blipFill>
          <a:blip r:embed="rId6" cstate="print"/>
          <a:srcRect/>
          <a:stretch>
            <a:fillRect/>
          </a:stretch>
        </p:blipFill>
        <p:spPr bwMode="auto">
          <a:xfrm>
            <a:off x="10957475" y="18486822"/>
            <a:ext cx="4724400" cy="2743200"/>
          </a:xfrm>
          <a:prstGeom prst="rect">
            <a:avLst/>
          </a:prstGeom>
          <a:noFill/>
          <a:ln w="9525">
            <a:noFill/>
            <a:miter lim="800000"/>
            <a:headEnd/>
            <a:tailEnd/>
          </a:ln>
        </p:spPr>
      </p:pic>
      <p:pic>
        <p:nvPicPr>
          <p:cNvPr id="82" name="Picture 3"/>
          <p:cNvPicPr>
            <a:picLocks noChangeAspect="1" noChangeArrowheads="1"/>
          </p:cNvPicPr>
          <p:nvPr/>
        </p:nvPicPr>
        <p:blipFill>
          <a:blip r:embed="rId7" cstate="print"/>
          <a:srcRect/>
          <a:stretch>
            <a:fillRect/>
          </a:stretch>
        </p:blipFill>
        <p:spPr bwMode="auto">
          <a:xfrm>
            <a:off x="16002000" y="18440400"/>
            <a:ext cx="4724400" cy="2743200"/>
          </a:xfrm>
          <a:prstGeom prst="rect">
            <a:avLst/>
          </a:prstGeom>
          <a:noFill/>
          <a:ln w="9525">
            <a:noFill/>
            <a:miter lim="800000"/>
            <a:headEnd/>
            <a:tailEnd/>
          </a:ln>
        </p:spPr>
      </p:pic>
      <p:sp>
        <p:nvSpPr>
          <p:cNvPr id="83" name="TextBox 82"/>
          <p:cNvSpPr txBox="1"/>
          <p:nvPr/>
        </p:nvSpPr>
        <p:spPr>
          <a:xfrm>
            <a:off x="13764285" y="16370056"/>
            <a:ext cx="6962113" cy="1938992"/>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2000" b="1" dirty="0">
                <a:latin typeface="Times New Roman" pitchFamily="18" charset="0"/>
                <a:cs typeface="Times New Roman" pitchFamily="18" charset="0"/>
              </a:rPr>
              <a:t>Figure </a:t>
            </a:r>
            <a:r>
              <a:rPr lang="en-US" sz="2000" b="1" dirty="0" smtClean="0">
                <a:latin typeface="Times New Roman" pitchFamily="18" charset="0"/>
                <a:cs typeface="Times New Roman" pitchFamily="18" charset="0"/>
              </a:rPr>
              <a:t>3. </a:t>
            </a:r>
            <a:r>
              <a:rPr lang="en-US" sz="2000" b="1" dirty="0">
                <a:latin typeface="Times New Roman" pitchFamily="18" charset="0"/>
                <a:cs typeface="Times New Roman" pitchFamily="18" charset="0"/>
              </a:rPr>
              <a:t>Amount of Organisms Trapped by Different Attractants</a:t>
            </a:r>
            <a:endParaRPr lang="en-US" sz="2000" dirty="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Based on the results, the most effective attractant was </a:t>
            </a:r>
            <a:r>
              <a:rPr lang="en-US" sz="2000" dirty="0">
                <a:latin typeface="Times New Roman" pitchFamily="18" charset="0"/>
                <a:cs typeface="Times New Roman" pitchFamily="18" charset="0"/>
              </a:rPr>
              <a:t>s</a:t>
            </a:r>
            <a:r>
              <a:rPr lang="en-US" sz="2000" dirty="0" smtClean="0">
                <a:latin typeface="Times New Roman" pitchFamily="18" charset="0"/>
                <a:cs typeface="Times New Roman" pitchFamily="18" charset="0"/>
              </a:rPr>
              <a:t>ugar and yeast because it trapped the most organisms. The least effective attractant, KCl, did not trap any organisms. Since no organisms were trapped by the control, the results are more accurate. </a:t>
            </a:r>
          </a:p>
        </p:txBody>
      </p:sp>
      <p:graphicFrame>
        <p:nvGraphicFramePr>
          <p:cNvPr id="84" name="Table 83"/>
          <p:cNvGraphicFramePr>
            <a:graphicFrameLocks noGrp="1"/>
          </p:cNvGraphicFramePr>
          <p:nvPr>
            <p:extLst>
              <p:ext uri="{D42A27DB-BD31-4B8C-83A1-F6EECF244321}">
                <p14:modId xmlns:p14="http://schemas.microsoft.com/office/powerpoint/2010/main" val="1119450769"/>
              </p:ext>
            </p:extLst>
          </p:nvPr>
        </p:nvGraphicFramePr>
        <p:xfrm>
          <a:off x="13792200" y="7696200"/>
          <a:ext cx="6629400" cy="4419603"/>
        </p:xfrm>
        <a:graphic>
          <a:graphicData uri="http://schemas.openxmlformats.org/drawingml/2006/table">
            <a:tbl>
              <a:tblPr firstRow="1" bandRow="1">
                <a:tableStyleId>{5C22544A-7EE6-4342-B048-85BDC9FD1C3A}</a:tableStyleId>
              </a:tblPr>
              <a:tblGrid>
                <a:gridCol w="1447800"/>
                <a:gridCol w="2362200"/>
                <a:gridCol w="2819400"/>
              </a:tblGrid>
              <a:tr h="491067">
                <a:tc>
                  <a:txBody>
                    <a:bodyPr/>
                    <a:lstStyle/>
                    <a:p>
                      <a:r>
                        <a:rPr lang="en-US" sz="2000" dirty="0">
                          <a:ln>
                            <a:noFill/>
                          </a:ln>
                          <a:latin typeface="Times New Roman" pitchFamily="18" charset="0"/>
                          <a:cs typeface="Times New Roman" pitchFamily="18" charset="0"/>
                        </a:rPr>
                        <a:t>ID Number</a:t>
                      </a:r>
                      <a:endParaRPr lang="en-US" sz="2000" dirty="0">
                        <a:ln>
                          <a:noFill/>
                        </a:ln>
                        <a:latin typeface="Times New Roman" pitchFamily="18" charset="0"/>
                        <a:ea typeface="Tahoma" pitchFamily="34"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31E01"/>
                    </a:solidFill>
                  </a:tcPr>
                </a:tc>
                <a:tc>
                  <a:txBody>
                    <a:bodyPr/>
                    <a:lstStyle/>
                    <a:p>
                      <a:r>
                        <a:rPr lang="en-US" sz="2000" dirty="0">
                          <a:ln>
                            <a:noFill/>
                          </a:ln>
                          <a:latin typeface="Times New Roman" pitchFamily="18" charset="0"/>
                          <a:cs typeface="Times New Roman" pitchFamily="18" charset="0"/>
                        </a:rPr>
                        <a:t>Scientific Name</a:t>
                      </a:r>
                      <a:endParaRPr lang="en-US" sz="2000" dirty="0">
                        <a:ln>
                          <a:noFill/>
                        </a:ln>
                        <a:latin typeface="Times New Roman" pitchFamily="18" charset="0"/>
                        <a:ea typeface="Tahoma" pitchFamily="34"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31E01"/>
                    </a:solidFill>
                  </a:tcPr>
                </a:tc>
                <a:tc>
                  <a:txBody>
                    <a:bodyPr/>
                    <a:lstStyle/>
                    <a:p>
                      <a:r>
                        <a:rPr lang="en-US" sz="2000" dirty="0">
                          <a:ln>
                            <a:noFill/>
                          </a:ln>
                          <a:latin typeface="Times New Roman" pitchFamily="18" charset="0"/>
                          <a:cs typeface="Times New Roman" pitchFamily="18" charset="0"/>
                        </a:rPr>
                        <a:t>Common</a:t>
                      </a:r>
                      <a:r>
                        <a:rPr lang="en-US" sz="2000" baseline="0" dirty="0">
                          <a:ln>
                            <a:noFill/>
                          </a:ln>
                          <a:latin typeface="Times New Roman" pitchFamily="18" charset="0"/>
                          <a:cs typeface="Times New Roman" pitchFamily="18" charset="0"/>
                        </a:rPr>
                        <a:t> Name</a:t>
                      </a:r>
                      <a:endParaRPr lang="en-US" sz="2000" dirty="0">
                        <a:ln>
                          <a:noFill/>
                        </a:ln>
                        <a:latin typeface="Times New Roman" pitchFamily="18" charset="0"/>
                        <a:ea typeface="Tahoma" pitchFamily="34"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31E01"/>
                    </a:solidFill>
                  </a:tcPr>
                </a:tc>
              </a:tr>
              <a:tr h="491067">
                <a:tc>
                  <a:txBody>
                    <a:bodyPr/>
                    <a:lstStyle/>
                    <a:p>
                      <a:r>
                        <a:rPr lang="en-US" sz="2000" dirty="0" smtClean="0">
                          <a:ln>
                            <a:noFill/>
                          </a:ln>
                          <a:latin typeface="Times New Roman" pitchFamily="18" charset="0"/>
                          <a:cs typeface="Times New Roman" pitchFamily="18" charset="0"/>
                        </a:rPr>
                        <a:t>PFF-002</a:t>
                      </a:r>
                      <a:endParaRPr lang="en-US" sz="2000" dirty="0">
                        <a:ln>
                          <a:noFill/>
                        </a:ln>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8053"/>
                    </a:solidFill>
                  </a:tcPr>
                </a:tc>
                <a:tc>
                  <a:txBody>
                    <a:bodyPr/>
                    <a:lstStyle/>
                    <a:p>
                      <a:r>
                        <a:rPr lang="en-US" sz="2000" dirty="0">
                          <a:ln>
                            <a:noFill/>
                          </a:ln>
                          <a:latin typeface="Times New Roman" pitchFamily="18" charset="0"/>
                          <a:cs typeface="Times New Roman" pitchFamily="18" charset="0"/>
                        </a:rPr>
                        <a:t>Aedes </a:t>
                      </a:r>
                      <a:r>
                        <a:rPr lang="en-US" sz="2000" dirty="0" smtClean="0">
                          <a:ln>
                            <a:noFill/>
                          </a:ln>
                          <a:latin typeface="Times New Roman" pitchFamily="18" charset="0"/>
                          <a:cs typeface="Times New Roman" pitchFamily="18" charset="0"/>
                        </a:rPr>
                        <a:t>Albopictus</a:t>
                      </a:r>
                      <a:endParaRPr lang="en-US" sz="2000" i="1" dirty="0">
                        <a:ln>
                          <a:noFill/>
                        </a:ln>
                        <a:latin typeface="Times New Roman" pitchFamily="18" charset="0"/>
                        <a:ea typeface="Tahoma" pitchFamily="34"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8053"/>
                    </a:solidFill>
                  </a:tcPr>
                </a:tc>
                <a:tc>
                  <a:txBody>
                    <a:bodyPr/>
                    <a:lstStyle/>
                    <a:p>
                      <a:r>
                        <a:rPr lang="en-US" sz="2000" kern="1200" dirty="0">
                          <a:ln>
                            <a:noFill/>
                          </a:ln>
                          <a:latin typeface="Times New Roman" pitchFamily="18" charset="0"/>
                          <a:cs typeface="Times New Roman" pitchFamily="18" charset="0"/>
                        </a:rPr>
                        <a:t>Asian tiger mosquito</a:t>
                      </a:r>
                      <a:endParaRPr lang="en-US" sz="2000" dirty="0">
                        <a:ln>
                          <a:noFill/>
                        </a:ln>
                        <a:latin typeface="Times New Roman" pitchFamily="18" charset="0"/>
                        <a:ea typeface="Tahoma" pitchFamily="34"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8053"/>
                    </a:solidFill>
                  </a:tcPr>
                </a:tc>
              </a:tr>
              <a:tr h="491067">
                <a:tc>
                  <a:txBody>
                    <a:bodyPr/>
                    <a:lstStyle/>
                    <a:p>
                      <a:r>
                        <a:rPr lang="en-US" sz="2000" dirty="0">
                          <a:ln>
                            <a:noFill/>
                          </a:ln>
                          <a:latin typeface="Times New Roman" pitchFamily="18" charset="0"/>
                          <a:cs typeface="Times New Roman" pitchFamily="18" charset="0"/>
                        </a:rPr>
                        <a:t>PFF-003</a:t>
                      </a:r>
                      <a:endParaRPr lang="en-US" sz="2000" dirty="0">
                        <a:ln>
                          <a:noFill/>
                        </a:ln>
                        <a:latin typeface="Times New Roman" pitchFamily="18" charset="0"/>
                        <a:ea typeface="Tahoma" pitchFamily="34"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8053"/>
                    </a:solidFill>
                  </a:tcPr>
                </a:tc>
                <a:tc>
                  <a:txBody>
                    <a:bodyPr/>
                    <a:lstStyle/>
                    <a:p>
                      <a:r>
                        <a:rPr lang="en-US" sz="2000" dirty="0">
                          <a:ln>
                            <a:noFill/>
                          </a:ln>
                          <a:latin typeface="Times New Roman" pitchFamily="18" charset="0"/>
                          <a:cs typeface="Times New Roman" pitchFamily="18" charset="0"/>
                        </a:rPr>
                        <a:t>Drosophila </a:t>
                      </a:r>
                      <a:r>
                        <a:rPr lang="en-US" sz="2000" dirty="0" smtClean="0">
                          <a:ln>
                            <a:noFill/>
                          </a:ln>
                          <a:latin typeface="Times New Roman" pitchFamily="18" charset="0"/>
                          <a:cs typeface="Times New Roman" pitchFamily="18" charset="0"/>
                        </a:rPr>
                        <a:t>Suzukii</a:t>
                      </a:r>
                      <a:endParaRPr lang="en-US" sz="2000" i="1" dirty="0">
                        <a:ln>
                          <a:noFill/>
                        </a:ln>
                        <a:latin typeface="Times New Roman" pitchFamily="18" charset="0"/>
                        <a:ea typeface="Tahoma" pitchFamily="34"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8053"/>
                    </a:solidFill>
                  </a:tcPr>
                </a:tc>
                <a:tc>
                  <a:txBody>
                    <a:bodyPr/>
                    <a:lstStyle/>
                    <a:p>
                      <a:r>
                        <a:rPr lang="en-US" altLang="zh-CN" sz="2000" kern="1200" dirty="0">
                          <a:ln>
                            <a:noFill/>
                          </a:ln>
                          <a:latin typeface="Times New Roman" pitchFamily="18" charset="0"/>
                          <a:cs typeface="Times New Roman" pitchFamily="18" charset="0"/>
                        </a:rPr>
                        <a:t>S</a:t>
                      </a:r>
                      <a:r>
                        <a:rPr lang="en-US" sz="2000" kern="1200" dirty="0">
                          <a:ln>
                            <a:noFill/>
                          </a:ln>
                          <a:latin typeface="Times New Roman" pitchFamily="18" charset="0"/>
                          <a:cs typeface="Times New Roman" pitchFamily="18" charset="0"/>
                        </a:rPr>
                        <a:t>potted wing drosophila</a:t>
                      </a:r>
                      <a:endParaRPr lang="en-US" sz="2000" dirty="0">
                        <a:ln>
                          <a:noFill/>
                        </a:ln>
                        <a:latin typeface="Times New Roman" pitchFamily="18" charset="0"/>
                        <a:ea typeface="Tahoma" pitchFamily="34"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8053"/>
                    </a:solidFill>
                  </a:tcPr>
                </a:tc>
              </a:tr>
              <a:tr h="491067">
                <a:tc>
                  <a:txBody>
                    <a:bodyPr/>
                    <a:lstStyle/>
                    <a:p>
                      <a:r>
                        <a:rPr lang="en-US" sz="2000" dirty="0">
                          <a:ln>
                            <a:noFill/>
                          </a:ln>
                          <a:latin typeface="Times New Roman" pitchFamily="18" charset="0"/>
                          <a:cs typeface="Times New Roman" pitchFamily="18" charset="0"/>
                        </a:rPr>
                        <a:t>PFF-005</a:t>
                      </a:r>
                      <a:endParaRPr lang="en-US" sz="2000" dirty="0">
                        <a:ln>
                          <a:noFill/>
                        </a:ln>
                        <a:latin typeface="Times New Roman" pitchFamily="18" charset="0"/>
                        <a:ea typeface="Tahoma" pitchFamily="34"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8053"/>
                    </a:solidFill>
                  </a:tcPr>
                </a:tc>
                <a:tc>
                  <a:txBody>
                    <a:bodyPr/>
                    <a:lstStyle/>
                    <a:p>
                      <a:r>
                        <a:rPr lang="en-US" sz="2000" dirty="0" smtClean="0">
                          <a:ln>
                            <a:noFill/>
                          </a:ln>
                          <a:latin typeface="Times New Roman" pitchFamily="18" charset="0"/>
                          <a:cs typeface="Times New Roman" pitchFamily="18" charset="0"/>
                        </a:rPr>
                        <a:t>Coboldia Fuscipes</a:t>
                      </a:r>
                      <a:endParaRPr lang="en-US" sz="2000" i="1" dirty="0">
                        <a:ln>
                          <a:noFill/>
                        </a:ln>
                        <a:latin typeface="Times New Roman" pitchFamily="18" charset="0"/>
                        <a:ea typeface="Tahoma" pitchFamily="34"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8053"/>
                    </a:solidFill>
                  </a:tcPr>
                </a:tc>
                <a:tc>
                  <a:txBody>
                    <a:bodyPr/>
                    <a:lstStyle/>
                    <a:p>
                      <a:r>
                        <a:rPr lang="en-US" sz="2000" dirty="0">
                          <a:ln>
                            <a:noFill/>
                          </a:ln>
                          <a:latin typeface="Times New Roman" pitchFamily="18" charset="0"/>
                          <a:cs typeface="Times New Roman" pitchFamily="18" charset="0"/>
                        </a:rPr>
                        <a:t>Fly</a:t>
                      </a:r>
                      <a:endParaRPr lang="en-US" sz="2000" dirty="0">
                        <a:ln>
                          <a:noFill/>
                        </a:ln>
                        <a:latin typeface="Times New Roman" pitchFamily="18" charset="0"/>
                        <a:ea typeface="Tahoma" pitchFamily="34"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8053"/>
                    </a:solidFill>
                  </a:tcPr>
                </a:tc>
              </a:tr>
              <a:tr h="491067">
                <a:tc>
                  <a:txBody>
                    <a:bodyPr/>
                    <a:lstStyle/>
                    <a:p>
                      <a:r>
                        <a:rPr lang="en-US" sz="2000" dirty="0">
                          <a:ln>
                            <a:noFill/>
                          </a:ln>
                          <a:latin typeface="Times New Roman" pitchFamily="18" charset="0"/>
                          <a:cs typeface="Times New Roman" pitchFamily="18" charset="0"/>
                        </a:rPr>
                        <a:t>PFF-006</a:t>
                      </a:r>
                      <a:endParaRPr lang="en-US" sz="2000" dirty="0">
                        <a:ln>
                          <a:noFill/>
                        </a:ln>
                        <a:latin typeface="Times New Roman" pitchFamily="18" charset="0"/>
                        <a:ea typeface="Tahoma" pitchFamily="34"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8053"/>
                    </a:solidFill>
                  </a:tcPr>
                </a:tc>
                <a:tc>
                  <a:txBody>
                    <a:bodyPr/>
                    <a:lstStyle/>
                    <a:p>
                      <a:r>
                        <a:rPr lang="en-US" sz="2000" dirty="0">
                          <a:ln>
                            <a:noFill/>
                          </a:ln>
                          <a:latin typeface="Times New Roman" pitchFamily="18" charset="0"/>
                          <a:cs typeface="Times New Roman" pitchFamily="18" charset="0"/>
                        </a:rPr>
                        <a:t>Drosophila </a:t>
                      </a:r>
                      <a:r>
                        <a:rPr lang="en-US" sz="2000" dirty="0" smtClean="0">
                          <a:ln>
                            <a:noFill/>
                          </a:ln>
                          <a:latin typeface="Times New Roman" pitchFamily="18" charset="0"/>
                          <a:cs typeface="Times New Roman" pitchFamily="18" charset="0"/>
                        </a:rPr>
                        <a:t>Suzukii</a:t>
                      </a:r>
                      <a:endParaRPr lang="en-US" sz="2000" i="1" dirty="0">
                        <a:ln>
                          <a:noFill/>
                        </a:ln>
                        <a:latin typeface="Times New Roman" pitchFamily="18" charset="0"/>
                        <a:ea typeface="Tahoma" pitchFamily="34"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8053"/>
                    </a:solidFill>
                  </a:tcPr>
                </a:tc>
                <a:tc>
                  <a:txBody>
                    <a:bodyPr/>
                    <a:lstStyle/>
                    <a:p>
                      <a:r>
                        <a:rPr lang="en-US" sz="2000" kern="1200" dirty="0">
                          <a:ln>
                            <a:noFill/>
                          </a:ln>
                          <a:latin typeface="Times New Roman" pitchFamily="18" charset="0"/>
                          <a:cs typeface="Times New Roman" pitchFamily="18" charset="0"/>
                        </a:rPr>
                        <a:t>Spotted wing drosophila</a:t>
                      </a:r>
                      <a:endParaRPr lang="en-US" sz="2000" dirty="0">
                        <a:ln>
                          <a:noFill/>
                        </a:ln>
                        <a:latin typeface="Times New Roman" pitchFamily="18" charset="0"/>
                        <a:ea typeface="Tahoma" pitchFamily="34"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8053"/>
                    </a:solidFill>
                  </a:tcPr>
                </a:tc>
              </a:tr>
              <a:tr h="491067">
                <a:tc>
                  <a:txBody>
                    <a:bodyPr/>
                    <a:lstStyle/>
                    <a:p>
                      <a:r>
                        <a:rPr lang="en-US" sz="2000" dirty="0">
                          <a:ln>
                            <a:noFill/>
                          </a:ln>
                          <a:latin typeface="Times New Roman" pitchFamily="18" charset="0"/>
                          <a:cs typeface="Times New Roman" pitchFamily="18" charset="0"/>
                        </a:rPr>
                        <a:t>PFF-008</a:t>
                      </a:r>
                      <a:endParaRPr lang="en-US" sz="2000" dirty="0">
                        <a:ln>
                          <a:noFill/>
                        </a:ln>
                        <a:latin typeface="Times New Roman" pitchFamily="18" charset="0"/>
                        <a:ea typeface="Tahoma" pitchFamily="34"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8053"/>
                    </a:solidFill>
                  </a:tcPr>
                </a:tc>
                <a:tc>
                  <a:txBody>
                    <a:bodyPr/>
                    <a:lstStyle/>
                    <a:p>
                      <a:r>
                        <a:rPr lang="en-US" sz="2000" dirty="0">
                          <a:ln>
                            <a:noFill/>
                          </a:ln>
                          <a:latin typeface="Times New Roman" pitchFamily="18" charset="0"/>
                          <a:cs typeface="Times New Roman" pitchFamily="18" charset="0"/>
                        </a:rPr>
                        <a:t>Drosophila </a:t>
                      </a:r>
                      <a:r>
                        <a:rPr lang="en-US" sz="2000" dirty="0" smtClean="0">
                          <a:ln>
                            <a:noFill/>
                          </a:ln>
                          <a:latin typeface="Times New Roman" pitchFamily="18" charset="0"/>
                          <a:cs typeface="Times New Roman" pitchFamily="18" charset="0"/>
                        </a:rPr>
                        <a:t>Repleta</a:t>
                      </a:r>
                      <a:endParaRPr lang="en-US" sz="2000" i="1" dirty="0">
                        <a:ln>
                          <a:noFill/>
                        </a:ln>
                        <a:latin typeface="Times New Roman" pitchFamily="18" charset="0"/>
                        <a:ea typeface="Tahoma" pitchFamily="34"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8053"/>
                    </a:solidFill>
                  </a:tcPr>
                </a:tc>
                <a:tc>
                  <a:txBody>
                    <a:bodyPr/>
                    <a:lstStyle/>
                    <a:p>
                      <a:r>
                        <a:rPr lang="en-US" sz="2000" dirty="0">
                          <a:ln>
                            <a:noFill/>
                          </a:ln>
                          <a:latin typeface="Times New Roman" pitchFamily="18" charset="0"/>
                          <a:cs typeface="Times New Roman" pitchFamily="18" charset="0"/>
                        </a:rPr>
                        <a:t>Dark eyed fruit fly</a:t>
                      </a:r>
                      <a:endParaRPr lang="en-US" sz="2000" dirty="0">
                        <a:ln>
                          <a:noFill/>
                        </a:ln>
                        <a:latin typeface="Times New Roman" pitchFamily="18" charset="0"/>
                        <a:ea typeface="Tahoma" pitchFamily="34"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8053"/>
                    </a:solidFill>
                  </a:tcPr>
                </a:tc>
              </a:tr>
              <a:tr h="491067">
                <a:tc>
                  <a:txBody>
                    <a:bodyPr/>
                    <a:lstStyle/>
                    <a:p>
                      <a:r>
                        <a:rPr lang="en-US" sz="2000" dirty="0">
                          <a:ln>
                            <a:noFill/>
                          </a:ln>
                          <a:latin typeface="Times New Roman" pitchFamily="18" charset="0"/>
                          <a:cs typeface="Times New Roman" pitchFamily="18" charset="0"/>
                        </a:rPr>
                        <a:t>PFF-009</a:t>
                      </a:r>
                      <a:endParaRPr lang="en-US" sz="2000" dirty="0">
                        <a:ln>
                          <a:noFill/>
                        </a:ln>
                        <a:latin typeface="Times New Roman" pitchFamily="18" charset="0"/>
                        <a:ea typeface="Tahoma" pitchFamily="34"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8053"/>
                    </a:solidFill>
                  </a:tcPr>
                </a:tc>
                <a:tc>
                  <a:txBody>
                    <a:bodyPr/>
                    <a:lstStyle/>
                    <a:p>
                      <a:r>
                        <a:rPr lang="en-US" sz="2000" dirty="0">
                          <a:ln>
                            <a:noFill/>
                          </a:ln>
                          <a:latin typeface="Times New Roman" pitchFamily="18" charset="0"/>
                          <a:cs typeface="Times New Roman" pitchFamily="18" charset="0"/>
                        </a:rPr>
                        <a:t>Calliphora </a:t>
                      </a:r>
                      <a:r>
                        <a:rPr lang="en-US" sz="2000" dirty="0" smtClean="0">
                          <a:ln>
                            <a:noFill/>
                          </a:ln>
                          <a:latin typeface="Times New Roman" pitchFamily="18" charset="0"/>
                          <a:cs typeface="Times New Roman" pitchFamily="18" charset="0"/>
                        </a:rPr>
                        <a:t>Vicina</a:t>
                      </a:r>
                      <a:endParaRPr lang="en-US" sz="2000" i="1" dirty="0">
                        <a:ln>
                          <a:noFill/>
                        </a:ln>
                        <a:latin typeface="Times New Roman" pitchFamily="18" charset="0"/>
                        <a:ea typeface="Tahoma" pitchFamily="34"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8053"/>
                    </a:solidFill>
                  </a:tcPr>
                </a:tc>
                <a:tc>
                  <a:txBody>
                    <a:bodyPr/>
                    <a:lstStyle/>
                    <a:p>
                      <a:r>
                        <a:rPr lang="en-US" sz="2000" dirty="0">
                          <a:ln>
                            <a:noFill/>
                          </a:ln>
                          <a:latin typeface="Times New Roman" pitchFamily="18" charset="0"/>
                          <a:cs typeface="Times New Roman" pitchFamily="18" charset="0"/>
                        </a:rPr>
                        <a:t>Blue</a:t>
                      </a:r>
                      <a:r>
                        <a:rPr lang="en-US" sz="2000" baseline="0" dirty="0">
                          <a:ln>
                            <a:noFill/>
                          </a:ln>
                          <a:latin typeface="Times New Roman" pitchFamily="18" charset="0"/>
                          <a:cs typeface="Times New Roman" pitchFamily="18" charset="0"/>
                        </a:rPr>
                        <a:t> bottle fly</a:t>
                      </a:r>
                      <a:endParaRPr lang="en-US" sz="2000" dirty="0">
                        <a:ln>
                          <a:noFill/>
                        </a:ln>
                        <a:latin typeface="Times New Roman" pitchFamily="18" charset="0"/>
                        <a:ea typeface="Tahoma" pitchFamily="34"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8053"/>
                    </a:solidFill>
                  </a:tcPr>
                </a:tc>
              </a:tr>
              <a:tr h="491067">
                <a:tc>
                  <a:txBody>
                    <a:bodyPr/>
                    <a:lstStyle/>
                    <a:p>
                      <a:r>
                        <a:rPr lang="en-US" sz="2000" dirty="0">
                          <a:ln>
                            <a:noFill/>
                          </a:ln>
                          <a:latin typeface="Times New Roman" pitchFamily="18" charset="0"/>
                          <a:cs typeface="Times New Roman" pitchFamily="18" charset="0"/>
                        </a:rPr>
                        <a:t>PFF-011</a:t>
                      </a:r>
                      <a:endParaRPr lang="en-US" sz="2000" dirty="0">
                        <a:ln>
                          <a:noFill/>
                        </a:ln>
                        <a:latin typeface="Times New Roman" pitchFamily="18" charset="0"/>
                        <a:ea typeface="Tahoma" pitchFamily="34"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8053"/>
                    </a:solidFill>
                  </a:tcPr>
                </a:tc>
                <a:tc>
                  <a:txBody>
                    <a:bodyPr/>
                    <a:lstStyle/>
                    <a:p>
                      <a:r>
                        <a:rPr lang="en-US" sz="2000" dirty="0">
                          <a:ln>
                            <a:noFill/>
                          </a:ln>
                          <a:latin typeface="Times New Roman" pitchFamily="18" charset="0"/>
                          <a:cs typeface="Times New Roman" pitchFamily="18" charset="0"/>
                        </a:rPr>
                        <a:t>Drosophila </a:t>
                      </a:r>
                      <a:r>
                        <a:rPr lang="en-US" sz="2000" dirty="0" smtClean="0">
                          <a:ln>
                            <a:noFill/>
                          </a:ln>
                          <a:latin typeface="Times New Roman" pitchFamily="18" charset="0"/>
                          <a:cs typeface="Times New Roman" pitchFamily="18" charset="0"/>
                        </a:rPr>
                        <a:t>Suzukii</a:t>
                      </a:r>
                      <a:endParaRPr lang="en-US" sz="2000" i="1" dirty="0">
                        <a:ln>
                          <a:noFill/>
                        </a:ln>
                        <a:latin typeface="Times New Roman" pitchFamily="18" charset="0"/>
                        <a:ea typeface="Tahoma" pitchFamily="34"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8053"/>
                    </a:solidFill>
                  </a:tcPr>
                </a:tc>
                <a:tc>
                  <a:txBody>
                    <a:bodyPr/>
                    <a:lstStyle/>
                    <a:p>
                      <a:r>
                        <a:rPr lang="en-US" sz="2000" kern="1200" dirty="0">
                          <a:ln>
                            <a:noFill/>
                          </a:ln>
                          <a:latin typeface="Times New Roman" pitchFamily="18" charset="0"/>
                          <a:cs typeface="Times New Roman" pitchFamily="18" charset="0"/>
                        </a:rPr>
                        <a:t>Spotted wing drosophila</a:t>
                      </a:r>
                      <a:endParaRPr lang="en-US" sz="2000" dirty="0">
                        <a:ln>
                          <a:noFill/>
                        </a:ln>
                        <a:latin typeface="Times New Roman" pitchFamily="18" charset="0"/>
                        <a:ea typeface="Tahoma" pitchFamily="34"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8053"/>
                    </a:solidFill>
                  </a:tcPr>
                </a:tc>
              </a:tr>
              <a:tr h="491067">
                <a:tc>
                  <a:txBody>
                    <a:bodyPr/>
                    <a:lstStyle/>
                    <a:p>
                      <a:r>
                        <a:rPr lang="en-US" sz="2000" dirty="0" smtClean="0">
                          <a:ln>
                            <a:noFill/>
                          </a:ln>
                          <a:latin typeface="Times New Roman" pitchFamily="18" charset="0"/>
                          <a:cs typeface="Times New Roman" pitchFamily="18" charset="0"/>
                        </a:rPr>
                        <a:t>PFF-013</a:t>
                      </a:r>
                      <a:endParaRPr lang="en-US" sz="2000" dirty="0">
                        <a:ln>
                          <a:noFill/>
                        </a:ln>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8053"/>
                    </a:solidFill>
                  </a:tcPr>
                </a:tc>
                <a:tc>
                  <a:txBody>
                    <a:bodyPr/>
                    <a:lstStyle/>
                    <a:p>
                      <a:r>
                        <a:rPr lang="en-US" sz="2000" dirty="0">
                          <a:ln>
                            <a:noFill/>
                          </a:ln>
                          <a:latin typeface="Times New Roman" pitchFamily="18" charset="0"/>
                          <a:cs typeface="Times New Roman" pitchFamily="18" charset="0"/>
                        </a:rPr>
                        <a:t>Aedes </a:t>
                      </a:r>
                      <a:r>
                        <a:rPr lang="en-US" sz="2000" dirty="0" smtClean="0">
                          <a:ln>
                            <a:noFill/>
                          </a:ln>
                          <a:latin typeface="Times New Roman" pitchFamily="18" charset="0"/>
                          <a:cs typeface="Times New Roman" pitchFamily="18" charset="0"/>
                        </a:rPr>
                        <a:t>Albopictus</a:t>
                      </a:r>
                      <a:endParaRPr lang="en-US" sz="2000" i="1" dirty="0">
                        <a:ln>
                          <a:noFill/>
                        </a:ln>
                        <a:latin typeface="Times New Roman" pitchFamily="18" charset="0"/>
                        <a:ea typeface="Tahoma" pitchFamily="34"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8053"/>
                    </a:solidFill>
                  </a:tcPr>
                </a:tc>
                <a:tc>
                  <a:txBody>
                    <a:bodyPr/>
                    <a:lstStyle/>
                    <a:p>
                      <a:r>
                        <a:rPr lang="en-US" sz="2000" kern="1200" dirty="0">
                          <a:ln>
                            <a:noFill/>
                          </a:ln>
                          <a:latin typeface="Times New Roman" pitchFamily="18" charset="0"/>
                          <a:cs typeface="Times New Roman" pitchFamily="18" charset="0"/>
                        </a:rPr>
                        <a:t>Asian tiger mosquito</a:t>
                      </a:r>
                      <a:endParaRPr lang="en-US" sz="2000" dirty="0">
                        <a:ln>
                          <a:noFill/>
                        </a:ln>
                        <a:latin typeface="Times New Roman" pitchFamily="18" charset="0"/>
                        <a:ea typeface="Tahoma" pitchFamily="34"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8053"/>
                    </a:solidFill>
                  </a:tcPr>
                </a:tc>
              </a:tr>
            </a:tbl>
          </a:graphicData>
        </a:graphic>
      </p:graphicFrame>
      <p:graphicFrame>
        <p:nvGraphicFramePr>
          <p:cNvPr id="85" name="Chart 84">
            <a:extLst>
              <a:ext uri="{FF2B5EF4-FFF2-40B4-BE49-F238E27FC236}">
                <a16:creationId xmlns:xdr="http://schemas.openxmlformats.org/drawingml/2006/spreadsheetDrawing" xmlns:a16="http://schemas.microsoft.com/office/drawing/2014/main" xmlns="" xmlns:lc="http://schemas.openxmlformats.org/drawingml/2006/lockedCanvas" id="{E91CA5B3-289B-4319-829E-B31210CB0035}"/>
              </a:ext>
            </a:extLst>
          </p:cNvPr>
          <p:cNvGraphicFramePr>
            <a:graphicFrameLocks/>
          </p:cNvGraphicFramePr>
          <p:nvPr>
            <p:extLst>
              <p:ext uri="{D42A27DB-BD31-4B8C-83A1-F6EECF244321}">
                <p14:modId xmlns:p14="http://schemas.microsoft.com/office/powerpoint/2010/main" val="1832023072"/>
              </p:ext>
            </p:extLst>
          </p:nvPr>
        </p:nvGraphicFramePr>
        <p:xfrm>
          <a:off x="13764286" y="12330467"/>
          <a:ext cx="6957630" cy="397633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6" name="Chart 85">
            <a:extLst>
              <a:ext uri="{FF2B5EF4-FFF2-40B4-BE49-F238E27FC236}">
                <a16:creationId xmlns:lc="http://schemas.openxmlformats.org/drawingml/2006/lockedCanvas" xmlns:a16="http://schemas.microsoft.com/office/drawing/2014/main" xmlns="" xmlns:xdr="http://schemas.openxmlformats.org/drawingml/2006/spreadsheetDrawing" id="{00000000-0008-0000-0000-000004000000}"/>
              </a:ext>
            </a:extLst>
          </p:cNvPr>
          <p:cNvGraphicFramePr>
            <a:graphicFrameLocks/>
          </p:cNvGraphicFramePr>
          <p:nvPr>
            <p:extLst>
              <p:ext uri="{D42A27DB-BD31-4B8C-83A1-F6EECF244321}">
                <p14:modId xmlns:p14="http://schemas.microsoft.com/office/powerpoint/2010/main" val="2864627290"/>
              </p:ext>
            </p:extLst>
          </p:nvPr>
        </p:nvGraphicFramePr>
        <p:xfrm>
          <a:off x="6334574" y="12288613"/>
          <a:ext cx="6924226" cy="4018187"/>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77364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1055" y="200700"/>
            <a:ext cx="2971800" cy="707886"/>
          </a:xfrm>
          <a:prstGeom prst="rect">
            <a:avLst/>
          </a:prstGeom>
          <a:noFill/>
        </p:spPr>
        <p:txBody>
          <a:bodyPr wrap="square" rtlCol="0">
            <a:spAutoFit/>
          </a:bodyPr>
          <a:lstStyle/>
          <a:p>
            <a:r>
              <a:rPr lang="en-US" sz="4000" dirty="0">
                <a:solidFill>
                  <a:srgbClr val="7030A0"/>
                </a:solidFill>
                <a:latin typeface="Algerian" pitchFamily="82" charset="0"/>
              </a:rPr>
              <a:t>Discussion</a:t>
            </a:r>
          </a:p>
        </p:txBody>
      </p:sp>
      <p:sp>
        <p:nvSpPr>
          <p:cNvPr id="5" name="TextBox 4"/>
          <p:cNvSpPr txBox="1"/>
          <p:nvPr/>
        </p:nvSpPr>
        <p:spPr>
          <a:xfrm>
            <a:off x="155575" y="6629400"/>
            <a:ext cx="3200400" cy="707886"/>
          </a:xfrm>
          <a:prstGeom prst="rect">
            <a:avLst/>
          </a:prstGeom>
          <a:noFill/>
        </p:spPr>
        <p:txBody>
          <a:bodyPr wrap="square" rtlCol="0">
            <a:spAutoFit/>
          </a:bodyPr>
          <a:lstStyle/>
          <a:p>
            <a:r>
              <a:rPr lang="en-US" sz="4000" dirty="0">
                <a:solidFill>
                  <a:srgbClr val="7030A0"/>
                </a:solidFill>
                <a:latin typeface="Algerian" pitchFamily="82" charset="0"/>
              </a:rPr>
              <a:t>Conclusion</a:t>
            </a:r>
          </a:p>
        </p:txBody>
      </p:sp>
      <p:sp>
        <p:nvSpPr>
          <p:cNvPr id="6" name="TextBox 5"/>
          <p:cNvSpPr txBox="1"/>
          <p:nvPr/>
        </p:nvSpPr>
        <p:spPr>
          <a:xfrm>
            <a:off x="155575" y="12017514"/>
            <a:ext cx="3810000" cy="707886"/>
          </a:xfrm>
          <a:prstGeom prst="rect">
            <a:avLst/>
          </a:prstGeom>
          <a:noFill/>
        </p:spPr>
        <p:txBody>
          <a:bodyPr wrap="square" rtlCol="0">
            <a:spAutoFit/>
          </a:bodyPr>
          <a:lstStyle/>
          <a:p>
            <a:r>
              <a:rPr lang="en-US" sz="4000" dirty="0">
                <a:solidFill>
                  <a:srgbClr val="7030A0"/>
                </a:solidFill>
                <a:latin typeface="Algerian" pitchFamily="82" charset="0"/>
              </a:rPr>
              <a:t>Future Work</a:t>
            </a:r>
          </a:p>
        </p:txBody>
      </p:sp>
      <p:sp>
        <p:nvSpPr>
          <p:cNvPr id="7" name="TextBox 6"/>
          <p:cNvSpPr txBox="1"/>
          <p:nvPr/>
        </p:nvSpPr>
        <p:spPr>
          <a:xfrm>
            <a:off x="151055" y="13054548"/>
            <a:ext cx="5640145" cy="3785652"/>
          </a:xfrm>
          <a:prstGeom prst="rect">
            <a:avLst/>
          </a:prstGeom>
          <a:noFill/>
        </p:spPr>
        <p:txBody>
          <a:bodyPr wrap="square" rtlCol="0">
            <a:spAutoFit/>
          </a:bodyPr>
          <a:lstStyle/>
          <a:p>
            <a:pPr marL="342900" indent="-342900" algn="just">
              <a:buFont typeface="Arial" panose="020B0604020202020204" pitchFamily="34" charset="0"/>
              <a:buChar char="•"/>
            </a:pPr>
            <a:r>
              <a:rPr lang="en-US" sz="2400" dirty="0">
                <a:latin typeface="Arial" pitchFamily="34" charset="0"/>
                <a:cs typeface="Arial" pitchFamily="34" charset="0"/>
              </a:rPr>
              <a:t>Combine carbon dioxide and light in one trap</a:t>
            </a:r>
          </a:p>
          <a:p>
            <a:pPr marL="342900" indent="-342900" algn="just">
              <a:buFont typeface="Arial" panose="020B0604020202020204" pitchFamily="34" charset="0"/>
              <a:buChar char="•"/>
            </a:pPr>
            <a:r>
              <a:rPr lang="en-US" sz="2400" dirty="0">
                <a:latin typeface="Arial" pitchFamily="34" charset="0"/>
                <a:cs typeface="Arial" pitchFamily="34" charset="0"/>
              </a:rPr>
              <a:t>Try to use a black tape that will stay on the trap so the light only comes out of the top</a:t>
            </a:r>
          </a:p>
          <a:p>
            <a:pPr marL="342900" indent="-342900" algn="just">
              <a:buFont typeface="Arial" panose="020B0604020202020204" pitchFamily="34" charset="0"/>
              <a:buChar char="•"/>
            </a:pPr>
            <a:r>
              <a:rPr lang="en-US" sz="2400" dirty="0">
                <a:latin typeface="Arial" pitchFamily="34" charset="0"/>
                <a:cs typeface="Arial" pitchFamily="34" charset="0"/>
              </a:rPr>
              <a:t>Go to different parks around Queens to catch a more diverse sample</a:t>
            </a:r>
          </a:p>
          <a:p>
            <a:pPr marL="342900" indent="-342900" algn="just">
              <a:buFont typeface="Arial" panose="020B0604020202020204" pitchFamily="34" charset="0"/>
              <a:buChar char="•"/>
            </a:pPr>
            <a:r>
              <a:rPr lang="en-US" sz="2400" dirty="0">
                <a:latin typeface="Arial" pitchFamily="34" charset="0"/>
                <a:cs typeface="Arial" pitchFamily="34" charset="0"/>
              </a:rPr>
              <a:t>Take more samples for DNA sequencing</a:t>
            </a:r>
          </a:p>
          <a:p>
            <a:pPr marL="342900" indent="-342900" algn="just">
              <a:buFont typeface="Arial" panose="020B0604020202020204" pitchFamily="34" charset="0"/>
              <a:buChar char="•"/>
            </a:pPr>
            <a:r>
              <a:rPr lang="en-US" sz="2400" dirty="0">
                <a:latin typeface="Arial" pitchFamily="34" charset="0"/>
                <a:cs typeface="Arial" pitchFamily="34" charset="0"/>
              </a:rPr>
              <a:t>Conduct another trial </a:t>
            </a:r>
          </a:p>
        </p:txBody>
      </p:sp>
      <p:sp>
        <p:nvSpPr>
          <p:cNvPr id="8" name="TextBox 7"/>
          <p:cNvSpPr txBox="1"/>
          <p:nvPr/>
        </p:nvSpPr>
        <p:spPr>
          <a:xfrm>
            <a:off x="151055" y="809824"/>
            <a:ext cx="5635625" cy="5632311"/>
          </a:xfrm>
          <a:prstGeom prst="rect">
            <a:avLst/>
          </a:prstGeom>
          <a:noFill/>
        </p:spPr>
        <p:txBody>
          <a:bodyPr wrap="square" rtlCol="0">
            <a:spAutoFit/>
          </a:bodyPr>
          <a:lstStyle/>
          <a:p>
            <a:pPr>
              <a:buFont typeface="Arial" pitchFamily="34" charset="0"/>
              <a:buChar char="•"/>
            </a:pPr>
            <a:r>
              <a:rPr lang="en-US" sz="2400" dirty="0">
                <a:latin typeface="Arial" pitchFamily="34" charset="0"/>
                <a:cs typeface="Arial" pitchFamily="34" charset="0"/>
              </a:rPr>
              <a:t>The CO</a:t>
            </a:r>
            <a:r>
              <a:rPr lang="en-US" sz="2400" baseline="-25000" dirty="0">
                <a:latin typeface="Arial" pitchFamily="34" charset="0"/>
                <a:cs typeface="Arial" pitchFamily="34" charset="0"/>
              </a:rPr>
              <a:t>2 </a:t>
            </a:r>
            <a:r>
              <a:rPr lang="en-US" sz="2400" dirty="0">
                <a:latin typeface="Arial" pitchFamily="34" charset="0"/>
                <a:cs typeface="Arial" pitchFamily="34" charset="0"/>
              </a:rPr>
              <a:t>and light traps were </a:t>
            </a:r>
            <a:r>
              <a:rPr lang="en-US" altLang="zh-CN" sz="2400" dirty="0">
                <a:latin typeface="Arial" pitchFamily="34" charset="0"/>
                <a:cs typeface="Arial" pitchFamily="34" charset="0"/>
              </a:rPr>
              <a:t>both </a:t>
            </a:r>
            <a:r>
              <a:rPr lang="en-US" sz="2400" dirty="0">
                <a:latin typeface="Arial" pitchFamily="34" charset="0"/>
                <a:cs typeface="Arial" pitchFamily="34" charset="0"/>
              </a:rPr>
              <a:t>effective attractants</a:t>
            </a:r>
          </a:p>
          <a:p>
            <a:pPr>
              <a:buFont typeface="Arial" pitchFamily="34" charset="0"/>
              <a:buChar char="•"/>
            </a:pPr>
            <a:r>
              <a:rPr lang="en-US" sz="2400" dirty="0">
                <a:latin typeface="Arial" pitchFamily="34" charset="0"/>
                <a:cs typeface="Arial" pitchFamily="34" charset="0"/>
              </a:rPr>
              <a:t>Larger sample size is needed to validate the experiment</a:t>
            </a:r>
          </a:p>
          <a:p>
            <a:pPr>
              <a:buFont typeface="Arial" pitchFamily="34" charset="0"/>
              <a:buChar char="•"/>
            </a:pPr>
            <a:r>
              <a:rPr lang="en-US" sz="2400" dirty="0">
                <a:latin typeface="Arial" pitchFamily="34" charset="0"/>
                <a:cs typeface="Arial" pitchFamily="34" charset="0"/>
              </a:rPr>
              <a:t>Traps should be placed at more than 5 different locations in long island</a:t>
            </a:r>
          </a:p>
          <a:p>
            <a:pPr>
              <a:buFont typeface="Arial" pitchFamily="34" charset="0"/>
              <a:buChar char="•"/>
            </a:pPr>
            <a:r>
              <a:rPr lang="en-US" sz="2400" dirty="0">
                <a:latin typeface="Arial" pitchFamily="34" charset="0"/>
                <a:cs typeface="Arial" pitchFamily="34" charset="0"/>
              </a:rPr>
              <a:t>The samples were collected in the fall. Summer is a better season for sample collection</a:t>
            </a:r>
          </a:p>
          <a:p>
            <a:pPr>
              <a:buFont typeface="Arial" pitchFamily="34" charset="0"/>
              <a:buChar char="•"/>
            </a:pPr>
            <a:r>
              <a:rPr lang="en-US" sz="2400" dirty="0">
                <a:latin typeface="Arial" pitchFamily="34" charset="0"/>
                <a:cs typeface="Arial" pitchFamily="34" charset="0"/>
              </a:rPr>
              <a:t>Sugar-yeast traps not only produce CO</a:t>
            </a:r>
            <a:r>
              <a:rPr lang="en-US" sz="2400" baseline="-25000" dirty="0">
                <a:latin typeface="Arial" pitchFamily="34" charset="0"/>
                <a:cs typeface="Arial" pitchFamily="34" charset="0"/>
              </a:rPr>
              <a:t>2</a:t>
            </a:r>
            <a:r>
              <a:rPr lang="en-US" sz="2400" dirty="0">
                <a:latin typeface="Arial" pitchFamily="34" charset="0"/>
                <a:cs typeface="Arial" pitchFamily="34" charset="0"/>
              </a:rPr>
              <a:t>, but also </a:t>
            </a:r>
            <a:r>
              <a:rPr lang="en-US" sz="2400" dirty="0" smtClean="0">
                <a:latin typeface="Arial" pitchFamily="34" charset="0"/>
                <a:cs typeface="Arial" pitchFamily="34" charset="0"/>
              </a:rPr>
              <a:t>produce odor, </a:t>
            </a:r>
            <a:r>
              <a:rPr lang="en-US" sz="2400" dirty="0">
                <a:latin typeface="Arial" pitchFamily="34" charset="0"/>
                <a:cs typeface="Arial" pitchFamily="34" charset="0"/>
              </a:rPr>
              <a:t>which may attract insects other than mosquitoes</a:t>
            </a:r>
            <a:r>
              <a:rPr lang="en-US" sz="2400" dirty="0" smtClean="0">
                <a:latin typeface="Arial" pitchFamily="34" charset="0"/>
                <a:cs typeface="Arial" pitchFamily="34" charset="0"/>
              </a:rPr>
              <a:t>.</a:t>
            </a:r>
          </a:p>
          <a:p>
            <a:pPr>
              <a:buFont typeface="Arial" pitchFamily="34" charset="0"/>
              <a:buChar char="•"/>
            </a:pPr>
            <a:r>
              <a:rPr lang="en-US" sz="2400" dirty="0">
                <a:latin typeface="Arial" pitchFamily="34" charset="0"/>
                <a:cs typeface="Arial" pitchFamily="34" charset="0"/>
              </a:rPr>
              <a:t> </a:t>
            </a:r>
            <a:r>
              <a:rPr lang="en-US" sz="2400" dirty="0" smtClean="0">
                <a:latin typeface="Arial" pitchFamily="34" charset="0"/>
                <a:cs typeface="Arial" pitchFamily="34" charset="0"/>
              </a:rPr>
              <a:t>Not all the species were barcoded. Some were identified by observation, which may cause errors. </a:t>
            </a:r>
            <a:endParaRPr lang="en-US" sz="2400" dirty="0">
              <a:latin typeface="Arial" pitchFamily="34" charset="0"/>
              <a:cs typeface="Arial" pitchFamily="34" charset="0"/>
            </a:endParaRPr>
          </a:p>
        </p:txBody>
      </p:sp>
      <p:sp>
        <p:nvSpPr>
          <p:cNvPr id="9" name="TextBox 8"/>
          <p:cNvSpPr txBox="1"/>
          <p:nvPr/>
        </p:nvSpPr>
        <p:spPr>
          <a:xfrm>
            <a:off x="151054" y="7309009"/>
            <a:ext cx="5635625" cy="4524315"/>
          </a:xfrm>
          <a:prstGeom prst="rect">
            <a:avLst/>
          </a:prstGeom>
          <a:noFill/>
        </p:spPr>
        <p:txBody>
          <a:bodyPr wrap="square" rtlCol="0">
            <a:spAutoFit/>
          </a:bodyPr>
          <a:lstStyle/>
          <a:p>
            <a:pPr marL="342900" indent="-342900" algn="just">
              <a:buFont typeface="Arial" panose="020B0604020202020204" pitchFamily="34" charset="0"/>
              <a:buChar char="•"/>
            </a:pPr>
            <a:r>
              <a:rPr lang="en-US" sz="2400" dirty="0">
                <a:latin typeface="Arial" pitchFamily="34" charset="0"/>
                <a:cs typeface="Arial" pitchFamily="34" charset="0"/>
              </a:rPr>
              <a:t>This experiment further showed that carbon dioxide and lights were effective attractants to mosquitoes</a:t>
            </a:r>
          </a:p>
          <a:p>
            <a:pPr marL="342900" indent="-342900" algn="just">
              <a:buFont typeface="Arial" panose="020B0604020202020204" pitchFamily="34" charset="0"/>
              <a:buChar char="•"/>
            </a:pPr>
            <a:r>
              <a:rPr lang="en-US" sz="2400" dirty="0" smtClean="0">
                <a:latin typeface="Arial" pitchFamily="34" charset="0"/>
                <a:cs typeface="Arial" pitchFamily="34" charset="0"/>
              </a:rPr>
              <a:t>The sugar and yeast traps caught the largest variety of organisms</a:t>
            </a:r>
          </a:p>
          <a:p>
            <a:pPr marL="342900" indent="-342900" algn="just">
              <a:buFont typeface="Arial" panose="020B0604020202020204" pitchFamily="34" charset="0"/>
              <a:buChar char="•"/>
            </a:pPr>
            <a:r>
              <a:rPr lang="en-US" sz="2400" dirty="0">
                <a:latin typeface="Arial" pitchFamily="34" charset="0"/>
                <a:cs typeface="Arial" pitchFamily="34" charset="0"/>
              </a:rPr>
              <a:t>Out of all the insects trapped, the most common was </a:t>
            </a:r>
            <a:r>
              <a:rPr lang="en-US" sz="2400" i="1" dirty="0" err="1">
                <a:latin typeface="Arial" pitchFamily="34" charset="0"/>
                <a:cs typeface="Arial" pitchFamily="34" charset="0"/>
              </a:rPr>
              <a:t>Aedes</a:t>
            </a:r>
            <a:r>
              <a:rPr lang="en-US" sz="2400" i="1" dirty="0">
                <a:latin typeface="Arial" pitchFamily="34" charset="0"/>
                <a:cs typeface="Arial" pitchFamily="34" charset="0"/>
              </a:rPr>
              <a:t> </a:t>
            </a:r>
            <a:r>
              <a:rPr lang="en-US" sz="2400" i="1" dirty="0" err="1">
                <a:latin typeface="Arial" pitchFamily="34" charset="0"/>
                <a:cs typeface="Arial" pitchFamily="34" charset="0"/>
              </a:rPr>
              <a:t>albopictus</a:t>
            </a:r>
            <a:r>
              <a:rPr lang="en-US" sz="2400" i="1" dirty="0">
                <a:latin typeface="Arial" pitchFamily="34" charset="0"/>
                <a:cs typeface="Arial" pitchFamily="34" charset="0"/>
              </a:rPr>
              <a:t> </a:t>
            </a:r>
            <a:r>
              <a:rPr lang="en-US" sz="2400" dirty="0">
                <a:latin typeface="Arial" pitchFamily="34" charset="0"/>
                <a:cs typeface="Arial" pitchFamily="34" charset="0"/>
              </a:rPr>
              <a:t>(Asian Tiger </a:t>
            </a:r>
            <a:r>
              <a:rPr lang="en-US" sz="2400" dirty="0" smtClean="0">
                <a:latin typeface="Arial" pitchFamily="34" charset="0"/>
                <a:cs typeface="Arial" pitchFamily="34" charset="0"/>
              </a:rPr>
              <a:t>Mosquito) and </a:t>
            </a:r>
            <a:r>
              <a:rPr lang="en-US" sz="2400" i="1" dirty="0" smtClean="0">
                <a:latin typeface="Arial" pitchFamily="34" charset="0"/>
                <a:cs typeface="Arial" pitchFamily="34" charset="0"/>
              </a:rPr>
              <a:t>Drosophila </a:t>
            </a:r>
            <a:r>
              <a:rPr lang="en-US" sz="2400" i="1" dirty="0" err="1">
                <a:latin typeface="Arial" pitchFamily="34" charset="0"/>
                <a:cs typeface="Arial" pitchFamily="34" charset="0"/>
              </a:rPr>
              <a:t>Suzukii</a:t>
            </a:r>
            <a:r>
              <a:rPr lang="en-US" sz="2400" i="1" dirty="0">
                <a:latin typeface="Arial" pitchFamily="34" charset="0"/>
                <a:cs typeface="Arial" pitchFamily="34" charset="0"/>
              </a:rPr>
              <a:t> </a:t>
            </a:r>
            <a:r>
              <a:rPr lang="en-US" sz="2400" dirty="0">
                <a:latin typeface="Arial" pitchFamily="34" charset="0"/>
                <a:cs typeface="Arial" pitchFamily="34" charset="0"/>
              </a:rPr>
              <a:t>(spotted wing drosophila) </a:t>
            </a:r>
          </a:p>
          <a:p>
            <a:pPr marL="342900" indent="-342900" algn="just">
              <a:buFont typeface="Arial" panose="020B0604020202020204" pitchFamily="34" charset="0"/>
              <a:buChar char="•"/>
            </a:pPr>
            <a:r>
              <a:rPr lang="en-US" sz="2400" i="1" dirty="0" err="1" smtClean="0">
                <a:latin typeface="Arial" pitchFamily="34" charset="0"/>
                <a:cs typeface="Arial" pitchFamily="34" charset="0"/>
              </a:rPr>
              <a:t>Culex</a:t>
            </a:r>
            <a:r>
              <a:rPr lang="en-US" sz="2400" i="1" dirty="0">
                <a:latin typeface="Arial" pitchFamily="34" charset="0"/>
                <a:cs typeface="Arial" pitchFamily="34" charset="0"/>
              </a:rPr>
              <a:t>, </a:t>
            </a:r>
            <a:r>
              <a:rPr lang="en-US" sz="2400" dirty="0">
                <a:latin typeface="Arial" pitchFamily="34" charset="0"/>
                <a:cs typeface="Arial" pitchFamily="34" charset="0"/>
              </a:rPr>
              <a:t>northern house mosquito,</a:t>
            </a:r>
            <a:r>
              <a:rPr lang="en-US" sz="2400" i="1" dirty="0">
                <a:latin typeface="Arial" pitchFamily="34" charset="0"/>
                <a:cs typeface="Arial" pitchFamily="34" charset="0"/>
              </a:rPr>
              <a:t> </a:t>
            </a:r>
            <a:r>
              <a:rPr lang="en-US" sz="2400" dirty="0">
                <a:latin typeface="Arial" pitchFamily="34" charset="0"/>
                <a:cs typeface="Arial" pitchFamily="34" charset="0"/>
              </a:rPr>
              <a:t>was not caught in the </a:t>
            </a:r>
            <a:r>
              <a:rPr lang="en-US" sz="2400" dirty="0" smtClean="0">
                <a:latin typeface="Arial" pitchFamily="34" charset="0"/>
                <a:cs typeface="Arial" pitchFamily="34" charset="0"/>
              </a:rPr>
              <a:t>experiment</a:t>
            </a:r>
          </a:p>
        </p:txBody>
      </p:sp>
      <p:sp>
        <p:nvSpPr>
          <p:cNvPr id="10" name="TextBox 9"/>
          <p:cNvSpPr txBox="1"/>
          <p:nvPr/>
        </p:nvSpPr>
        <p:spPr>
          <a:xfrm>
            <a:off x="4763306" y="17427713"/>
            <a:ext cx="5495984" cy="707886"/>
          </a:xfrm>
          <a:prstGeom prst="rect">
            <a:avLst/>
          </a:prstGeom>
          <a:noFill/>
        </p:spPr>
        <p:txBody>
          <a:bodyPr wrap="square" rtlCol="0">
            <a:spAutoFit/>
          </a:bodyPr>
          <a:lstStyle/>
          <a:p>
            <a:r>
              <a:rPr lang="en-US" sz="4000" dirty="0">
                <a:solidFill>
                  <a:srgbClr val="7030A0"/>
                </a:solidFill>
                <a:latin typeface="Algerian" pitchFamily="82" charset="0"/>
              </a:rPr>
              <a:t>Acknowledgements</a:t>
            </a:r>
          </a:p>
        </p:txBody>
      </p:sp>
      <p:sp>
        <p:nvSpPr>
          <p:cNvPr id="11" name="TextBox 10"/>
          <p:cNvSpPr txBox="1"/>
          <p:nvPr/>
        </p:nvSpPr>
        <p:spPr>
          <a:xfrm>
            <a:off x="5504089" y="19116525"/>
            <a:ext cx="4285272" cy="4154984"/>
          </a:xfrm>
          <a:prstGeom prst="rect">
            <a:avLst/>
          </a:prstGeom>
          <a:noFill/>
        </p:spPr>
        <p:txBody>
          <a:bodyPr wrap="square" rtlCol="0">
            <a:spAutoFit/>
          </a:bodyPr>
          <a:lstStyle/>
          <a:p>
            <a:r>
              <a:rPr lang="en-US" sz="2400" dirty="0">
                <a:latin typeface="Arial" pitchFamily="34" charset="0"/>
                <a:cs typeface="Arial" pitchFamily="34" charset="0"/>
              </a:rPr>
              <a:t>Dr. L. Wang</a:t>
            </a:r>
          </a:p>
          <a:p>
            <a:r>
              <a:rPr lang="en-US" sz="2400" dirty="0">
                <a:latin typeface="Arial" pitchFamily="34" charset="0"/>
                <a:cs typeface="Arial" pitchFamily="34" charset="0"/>
              </a:rPr>
              <a:t>Dr. J. Cohen</a:t>
            </a:r>
          </a:p>
          <a:p>
            <a:r>
              <a:rPr lang="en-US" sz="2400" dirty="0">
                <a:latin typeface="Arial" pitchFamily="34" charset="0"/>
                <a:cs typeface="Arial" pitchFamily="34" charset="0"/>
              </a:rPr>
              <a:t>Mrs. N. </a:t>
            </a:r>
            <a:r>
              <a:rPr lang="en-US" sz="2400" dirty="0" err="1">
                <a:latin typeface="Arial" pitchFamily="34" charset="0"/>
                <a:cs typeface="Arial" pitchFamily="34" charset="0"/>
              </a:rPr>
              <a:t>Jaipershad</a:t>
            </a:r>
            <a:endParaRPr lang="en-US" sz="2400" dirty="0">
              <a:latin typeface="Arial" pitchFamily="34" charset="0"/>
              <a:cs typeface="Arial" pitchFamily="34" charset="0"/>
            </a:endParaRPr>
          </a:p>
          <a:p>
            <a:r>
              <a:rPr lang="en-US" sz="2400" dirty="0">
                <a:latin typeface="Arial" pitchFamily="34" charset="0"/>
                <a:cs typeface="Arial" pitchFamily="34" charset="0"/>
              </a:rPr>
              <a:t>Mr. Z. Liang</a:t>
            </a:r>
          </a:p>
          <a:p>
            <a:r>
              <a:rPr lang="en-US" sz="2400" dirty="0">
                <a:latin typeface="Arial" pitchFamily="34" charset="0"/>
                <a:cs typeface="Arial" pitchFamily="34" charset="0"/>
              </a:rPr>
              <a:t>Dr. R.X. Lin</a:t>
            </a:r>
          </a:p>
          <a:p>
            <a:r>
              <a:rPr lang="en-US" sz="2400" dirty="0">
                <a:latin typeface="Arial"/>
                <a:cs typeface="Arial"/>
              </a:rPr>
              <a:t>Mrs. R. DiPietro</a:t>
            </a:r>
          </a:p>
          <a:p>
            <a:r>
              <a:rPr lang="en-US" sz="2400" dirty="0">
                <a:latin typeface="Arial" pitchFamily="34" charset="0"/>
                <a:cs typeface="Arial" pitchFamily="34" charset="0"/>
              </a:rPr>
              <a:t>Dr. D. </a:t>
            </a:r>
            <a:r>
              <a:rPr lang="en-US" sz="2400" dirty="0" err="1">
                <a:latin typeface="Arial" pitchFamily="34" charset="0"/>
                <a:cs typeface="Arial" pitchFamily="34" charset="0"/>
              </a:rPr>
              <a:t>Marmor</a:t>
            </a:r>
            <a:endParaRPr lang="en-US" sz="2400" dirty="0">
              <a:latin typeface="Arial" pitchFamily="34" charset="0"/>
              <a:cs typeface="Arial" pitchFamily="34" charset="0"/>
            </a:endParaRPr>
          </a:p>
          <a:p>
            <a:r>
              <a:rPr lang="en-US" sz="2400" dirty="0">
                <a:latin typeface="Arial" pitchFamily="34" charset="0"/>
                <a:cs typeface="Arial" pitchFamily="34" charset="0"/>
              </a:rPr>
              <a:t>Mrs. C. </a:t>
            </a:r>
            <a:r>
              <a:rPr lang="en-US" sz="2400" dirty="0" err="1">
                <a:latin typeface="Arial" pitchFamily="34" charset="0"/>
                <a:cs typeface="Arial" pitchFamily="34" charset="0"/>
              </a:rPr>
              <a:t>Rastetter</a:t>
            </a:r>
            <a:endParaRPr lang="en-US" sz="2400" dirty="0">
              <a:latin typeface="Arial" pitchFamily="34" charset="0"/>
              <a:cs typeface="Arial" pitchFamily="34" charset="0"/>
            </a:endParaRPr>
          </a:p>
          <a:p>
            <a:r>
              <a:rPr lang="en-US" sz="2400" dirty="0">
                <a:latin typeface="Arial" pitchFamily="34" charset="0"/>
                <a:cs typeface="Arial" pitchFamily="34" charset="0"/>
              </a:rPr>
              <a:t>Mr. R.M. Ally</a:t>
            </a:r>
          </a:p>
          <a:p>
            <a:r>
              <a:rPr lang="en-US" sz="2400" dirty="0">
                <a:latin typeface="Arial" pitchFamily="34" charset="0"/>
                <a:cs typeface="Arial" pitchFamily="34" charset="0"/>
              </a:rPr>
              <a:t>DNA Barcoding Long Island</a:t>
            </a:r>
          </a:p>
          <a:p>
            <a:r>
              <a:rPr lang="en-US" sz="2400" dirty="0">
                <a:latin typeface="Arial" pitchFamily="34" charset="0"/>
                <a:cs typeface="Arial" pitchFamily="34" charset="0"/>
              </a:rPr>
              <a:t>Francis Lewis High School</a:t>
            </a:r>
          </a:p>
        </p:txBody>
      </p:sp>
      <p:pic>
        <p:nvPicPr>
          <p:cNvPr id="12" name="Picture 1"/>
          <p:cNvPicPr>
            <a:picLocks noChangeAspect="1" noChangeArrowheads="1"/>
          </p:cNvPicPr>
          <p:nvPr/>
        </p:nvPicPr>
        <p:blipFill rotWithShape="1">
          <a:blip r:embed="rId2" cstate="print"/>
          <a:srcRect l="-1177" t="30597" r="27504" b="16537"/>
          <a:stretch/>
        </p:blipFill>
        <p:spPr bwMode="auto">
          <a:xfrm>
            <a:off x="6553200" y="13335000"/>
            <a:ext cx="3664142" cy="3505199"/>
          </a:xfrm>
          <a:prstGeom prst="rect">
            <a:avLst/>
          </a:prstGeom>
          <a:noFill/>
          <a:ln w="9525">
            <a:noFill/>
            <a:miter lim="800000"/>
            <a:headEnd/>
            <a:tailEnd/>
          </a:ln>
        </p:spPr>
      </p:pic>
      <p:sp>
        <p:nvSpPr>
          <p:cNvPr id="13" name="TextBox 12"/>
          <p:cNvSpPr txBox="1"/>
          <p:nvPr/>
        </p:nvSpPr>
        <p:spPr>
          <a:xfrm>
            <a:off x="6567055" y="16337104"/>
            <a:ext cx="3886200" cy="400110"/>
          </a:xfrm>
          <a:prstGeom prst="rect">
            <a:avLst/>
          </a:prstGeom>
          <a:noFill/>
        </p:spPr>
        <p:txBody>
          <a:bodyPr wrap="square" rtlCol="0">
            <a:spAutoFit/>
          </a:bodyPr>
          <a:lstStyle/>
          <a:p>
            <a:r>
              <a:rPr lang="en-US" sz="2000" dirty="0">
                <a:latin typeface="Arial" pitchFamily="34" charset="0"/>
                <a:cs typeface="Arial" pitchFamily="34" charset="0"/>
              </a:rPr>
              <a:t>Mosquito caught from light trap.</a:t>
            </a:r>
          </a:p>
        </p:txBody>
      </p:sp>
      <p:pic>
        <p:nvPicPr>
          <p:cNvPr id="14" name="Picture 2"/>
          <p:cNvPicPr>
            <a:picLocks noChangeAspect="1" noChangeArrowheads="1"/>
          </p:cNvPicPr>
          <p:nvPr/>
        </p:nvPicPr>
        <p:blipFill>
          <a:blip r:embed="rId3" cstate="print"/>
          <a:srcRect/>
          <a:stretch>
            <a:fillRect/>
          </a:stretch>
        </p:blipFill>
        <p:spPr bwMode="auto">
          <a:xfrm>
            <a:off x="6036011" y="334257"/>
            <a:ext cx="4250988" cy="5667983"/>
          </a:xfrm>
          <a:prstGeom prst="rect">
            <a:avLst/>
          </a:prstGeom>
          <a:noFill/>
          <a:ln w="9525">
            <a:noFill/>
            <a:miter lim="800000"/>
            <a:headEnd/>
            <a:tailEnd/>
          </a:ln>
        </p:spPr>
      </p:pic>
      <p:sp>
        <p:nvSpPr>
          <p:cNvPr id="15" name="TextBox 14"/>
          <p:cNvSpPr txBox="1"/>
          <p:nvPr/>
        </p:nvSpPr>
        <p:spPr>
          <a:xfrm>
            <a:off x="6036011" y="6046709"/>
            <a:ext cx="4403389" cy="400110"/>
          </a:xfrm>
          <a:prstGeom prst="rect">
            <a:avLst/>
          </a:prstGeom>
          <a:noFill/>
        </p:spPr>
        <p:txBody>
          <a:bodyPr wrap="square" rtlCol="0">
            <a:spAutoFit/>
          </a:bodyPr>
          <a:lstStyle/>
          <a:p>
            <a:r>
              <a:rPr lang="en-US" sz="2000" dirty="0">
                <a:latin typeface="Arial" pitchFamily="34" charset="0"/>
                <a:cs typeface="Arial" pitchFamily="34" charset="0"/>
              </a:rPr>
              <a:t>Gel electrophoresis of PCR results.</a:t>
            </a:r>
          </a:p>
        </p:txBody>
      </p:sp>
      <p:sp>
        <p:nvSpPr>
          <p:cNvPr id="16" name="AutoShape 2" descr="https://mail.google.com/mail/u/0/?ui=2&amp;ik=ad72436328&amp;view=fimg&amp;th=163362f508938289&amp;attid=0.1.1&amp;disp=emb&amp;attbid=ANGjdJ_pnwWLYh6eZe1Q7HZ0l74fikol88q_odWq84OsnyoO0MWcADqgMb0dey7JEaRMQqB11WGww6fw0qc5AOcScQpw-rhtwbB0AGKJc3c-boPWM4Cwk6ur-eY_Jlg&amp;sz=s0-l75-ft&amp;ats=1525622580340&amp;rm=163362f508938289&amp;zw&amp;atsh=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7" name="Picture 3"/>
          <p:cNvPicPr>
            <a:picLocks noChangeAspect="1" noChangeArrowheads="1"/>
          </p:cNvPicPr>
          <p:nvPr/>
        </p:nvPicPr>
        <p:blipFill rotWithShape="1">
          <a:blip r:embed="rId4" cstate="print"/>
          <a:srcRect b="7289"/>
          <a:stretch/>
        </p:blipFill>
        <p:spPr bwMode="auto">
          <a:xfrm>
            <a:off x="6553200" y="6580889"/>
            <a:ext cx="3763107" cy="6205413"/>
          </a:xfrm>
          <a:prstGeom prst="rect">
            <a:avLst/>
          </a:prstGeom>
          <a:noFill/>
          <a:ln w="9525">
            <a:noFill/>
            <a:miter lim="800000"/>
            <a:headEnd/>
            <a:tailEnd/>
          </a:ln>
        </p:spPr>
      </p:pic>
      <p:sp>
        <p:nvSpPr>
          <p:cNvPr id="18" name="TextBox 17"/>
          <p:cNvSpPr txBox="1"/>
          <p:nvPr/>
        </p:nvSpPr>
        <p:spPr>
          <a:xfrm>
            <a:off x="6629400" y="12431072"/>
            <a:ext cx="3733799" cy="400110"/>
          </a:xfrm>
          <a:prstGeom prst="rect">
            <a:avLst/>
          </a:prstGeom>
          <a:noFill/>
        </p:spPr>
        <p:txBody>
          <a:bodyPr wrap="square" rtlCol="0">
            <a:spAutoFit/>
          </a:bodyPr>
          <a:lstStyle/>
          <a:p>
            <a:r>
              <a:rPr lang="en-US" sz="2000" dirty="0">
                <a:latin typeface="Arial" pitchFamily="34" charset="0"/>
                <a:cs typeface="Arial" pitchFamily="34" charset="0"/>
              </a:rPr>
              <a:t>DNA in the micro-centrifuge</a:t>
            </a:r>
          </a:p>
        </p:txBody>
      </p:sp>
      <p:sp>
        <p:nvSpPr>
          <p:cNvPr id="19" name="TextBox 18"/>
          <p:cNvSpPr txBox="1"/>
          <p:nvPr/>
        </p:nvSpPr>
        <p:spPr>
          <a:xfrm>
            <a:off x="381000" y="24688800"/>
            <a:ext cx="3424512" cy="707886"/>
          </a:xfrm>
          <a:prstGeom prst="rect">
            <a:avLst/>
          </a:prstGeom>
          <a:noFill/>
        </p:spPr>
        <p:txBody>
          <a:bodyPr wrap="square" rtlCol="0">
            <a:spAutoFit/>
          </a:bodyPr>
          <a:lstStyle/>
          <a:p>
            <a:r>
              <a:rPr lang="en-US" sz="4000" dirty="0">
                <a:solidFill>
                  <a:srgbClr val="7030A0"/>
                </a:solidFill>
                <a:latin typeface="Algerian" pitchFamily="82" charset="0"/>
              </a:rPr>
              <a:t>References</a:t>
            </a:r>
          </a:p>
        </p:txBody>
      </p:sp>
      <p:sp>
        <p:nvSpPr>
          <p:cNvPr id="20" name="TextBox 19"/>
          <p:cNvSpPr txBox="1"/>
          <p:nvPr/>
        </p:nvSpPr>
        <p:spPr>
          <a:xfrm>
            <a:off x="304800" y="25765065"/>
            <a:ext cx="9829800" cy="6247864"/>
          </a:xfrm>
          <a:prstGeom prst="rect">
            <a:avLst/>
          </a:prstGeom>
          <a:noFill/>
        </p:spPr>
        <p:txBody>
          <a:bodyPr wrap="square" rtlCol="0">
            <a:spAutoFit/>
          </a:bodyPr>
          <a:lstStyle/>
          <a:p>
            <a:pPr marL="458788" indent="-915988">
              <a:spcBef>
                <a:spcPts val="1200"/>
              </a:spcBef>
            </a:pPr>
            <a:r>
              <a:rPr lang="en-US" sz="2000" dirty="0">
                <a:latin typeface="Arial" pitchFamily="34" charset="0"/>
                <a:cs typeface="Arial" pitchFamily="34" charset="0"/>
              </a:rPr>
              <a:t>Schwartz, I. L., J. H. </a:t>
            </a:r>
            <a:r>
              <a:rPr lang="en-US" sz="2000" dirty="0" err="1">
                <a:latin typeface="Arial" panose="020B0604020202020204" pitchFamily="34" charset="0"/>
                <a:cs typeface="Arial" panose="020B0604020202020204" pitchFamily="34" charset="0"/>
              </a:rPr>
              <a:t>Thaysen</a:t>
            </a:r>
            <a:r>
              <a:rPr lang="en-US" sz="2000" dirty="0">
                <a:latin typeface="Arial" panose="020B0604020202020204" pitchFamily="34" charset="0"/>
                <a:cs typeface="Arial" panose="020B0604020202020204" pitchFamily="34" charset="0"/>
              </a:rPr>
              <a:t>, 1956. Excretion of sodium and potassium in human sweat. </a:t>
            </a:r>
            <a:r>
              <a:rPr lang="en-US" sz="2000" i="1" dirty="0">
                <a:latin typeface="Arial" panose="020B0604020202020204" pitchFamily="34" charset="0"/>
                <a:cs typeface="Arial" panose="020B0604020202020204" pitchFamily="34" charset="0"/>
              </a:rPr>
              <a:t>The Journal of clinical investigation</a:t>
            </a:r>
            <a:r>
              <a:rPr lang="en-US" sz="2000" dirty="0">
                <a:latin typeface="Arial" panose="020B0604020202020204" pitchFamily="34" charset="0"/>
                <a:cs typeface="Arial" panose="020B0604020202020204" pitchFamily="34" charset="0"/>
              </a:rPr>
              <a:t>, </a:t>
            </a:r>
            <a:r>
              <a:rPr lang="en-US" sz="2000" b="1" i="1" dirty="0">
                <a:latin typeface="Arial" panose="020B0604020202020204" pitchFamily="34" charset="0"/>
                <a:cs typeface="Arial" panose="020B0604020202020204" pitchFamily="34" charset="0"/>
              </a:rPr>
              <a:t>35 </a:t>
            </a:r>
            <a:r>
              <a:rPr lang="en-US" sz="2000" dirty="0">
                <a:latin typeface="Arial" panose="020B0604020202020204" pitchFamily="34" charset="0"/>
                <a:cs typeface="Arial" panose="020B0604020202020204" pitchFamily="34" charset="0"/>
              </a:rPr>
              <a:t>(1): 114-120.</a:t>
            </a:r>
          </a:p>
          <a:p>
            <a:pPr marL="458788" indent="-915988">
              <a:spcBef>
                <a:spcPts val="1200"/>
              </a:spcBef>
            </a:pPr>
            <a:r>
              <a:rPr lang="en-US" sz="2000" dirty="0" err="1">
                <a:latin typeface="Arial" panose="020B0604020202020204" pitchFamily="34" charset="0"/>
                <a:cs typeface="Arial" panose="020B0604020202020204" pitchFamily="34" charset="0"/>
              </a:rPr>
              <a:t>Hadler</a:t>
            </a:r>
            <a:r>
              <a:rPr lang="en-US" sz="2000" dirty="0">
                <a:latin typeface="Arial" pitchFamily="34" charset="0"/>
                <a:cs typeface="Arial" pitchFamily="34" charset="0"/>
              </a:rPr>
              <a:t>, N. M., J. R. Gill, J. D. Gardener, 1972. Impaired renal tubular secretion of potassium, elevated sweat sodium chloride concentration and plasma inhibition of erythrocyte sodium out flux as complications of systemic lupus erythematosus. </a:t>
            </a:r>
            <a:r>
              <a:rPr lang="en-US" sz="2000" i="1" dirty="0">
                <a:latin typeface="Arial" pitchFamily="34" charset="0"/>
                <a:cs typeface="Arial" pitchFamily="34" charset="0"/>
              </a:rPr>
              <a:t>Arthritis &amp; Rheumatology</a:t>
            </a:r>
            <a:r>
              <a:rPr lang="en-US" sz="2000" dirty="0">
                <a:latin typeface="Arial" pitchFamily="34" charset="0"/>
                <a:cs typeface="Arial" pitchFamily="34" charset="0"/>
              </a:rPr>
              <a:t>,</a:t>
            </a:r>
            <a:r>
              <a:rPr lang="en-US" sz="2000" b="1" dirty="0">
                <a:latin typeface="Arial" pitchFamily="34" charset="0"/>
                <a:cs typeface="Arial" pitchFamily="34" charset="0"/>
              </a:rPr>
              <a:t> </a:t>
            </a:r>
            <a:r>
              <a:rPr lang="en-US" sz="2000" b="1" i="1" dirty="0">
                <a:latin typeface="Arial" pitchFamily="34" charset="0"/>
                <a:cs typeface="Arial" pitchFamily="34" charset="0"/>
              </a:rPr>
              <a:t>15 </a:t>
            </a:r>
            <a:r>
              <a:rPr lang="en-US" sz="2000" dirty="0">
                <a:latin typeface="Arial" pitchFamily="34" charset="0"/>
                <a:cs typeface="Arial" pitchFamily="34" charset="0"/>
              </a:rPr>
              <a:t>(5)</a:t>
            </a:r>
            <a:r>
              <a:rPr lang="en-US" sz="2000" b="1" dirty="0">
                <a:latin typeface="Arial" pitchFamily="34" charset="0"/>
                <a:cs typeface="Arial" pitchFamily="34" charset="0"/>
              </a:rPr>
              <a:t>: </a:t>
            </a:r>
            <a:r>
              <a:rPr lang="en-US" sz="2000" dirty="0">
                <a:latin typeface="Arial" pitchFamily="34" charset="0"/>
                <a:cs typeface="Arial" pitchFamily="34" charset="0"/>
              </a:rPr>
              <a:t>515-523.</a:t>
            </a:r>
          </a:p>
          <a:p>
            <a:pPr marL="458788" indent="-915988">
              <a:spcBef>
                <a:spcPts val="1200"/>
              </a:spcBef>
            </a:pPr>
            <a:r>
              <a:rPr lang="en-US" sz="2000" dirty="0">
                <a:latin typeface="Arial" pitchFamily="34" charset="0"/>
                <a:cs typeface="Arial" pitchFamily="34" charset="0"/>
              </a:rPr>
              <a:t>Thomas, C. J., A. Callaghan, 1999. The use of garlic (</a:t>
            </a:r>
            <a:r>
              <a:rPr lang="en-US" sz="2000" dirty="0" err="1">
                <a:latin typeface="Arial" pitchFamily="34" charset="0"/>
                <a:cs typeface="Arial" pitchFamily="34" charset="0"/>
              </a:rPr>
              <a:t>Alliumsativa</a:t>
            </a:r>
            <a:r>
              <a:rPr lang="en-US" sz="2000" dirty="0">
                <a:latin typeface="Arial" pitchFamily="34" charset="0"/>
                <a:cs typeface="Arial" pitchFamily="34" charset="0"/>
              </a:rPr>
              <a:t>) and lemon peel (Citrus </a:t>
            </a:r>
            <a:r>
              <a:rPr lang="en-US" sz="2000" dirty="0" err="1">
                <a:latin typeface="Arial" pitchFamily="34" charset="0"/>
                <a:cs typeface="Arial" pitchFamily="34" charset="0"/>
              </a:rPr>
              <a:t>limom</a:t>
            </a:r>
            <a:r>
              <a:rPr lang="en-US" sz="2000" dirty="0">
                <a:latin typeface="Arial" pitchFamily="34" charset="0"/>
                <a:cs typeface="Arial" pitchFamily="34" charset="0"/>
              </a:rPr>
              <a:t>) extracts as Culex </a:t>
            </a:r>
            <a:r>
              <a:rPr lang="en-US" sz="2000" dirty="0" err="1">
                <a:latin typeface="Arial" pitchFamily="34" charset="0"/>
                <a:cs typeface="Arial" pitchFamily="34" charset="0"/>
              </a:rPr>
              <a:t>pipiens</a:t>
            </a:r>
            <a:r>
              <a:rPr lang="en-US" sz="2000" dirty="0">
                <a:latin typeface="Arial" pitchFamily="34" charset="0"/>
                <a:cs typeface="Arial" pitchFamily="34" charset="0"/>
              </a:rPr>
              <a:t> </a:t>
            </a:r>
            <a:r>
              <a:rPr lang="en-US" sz="2000" dirty="0" err="1">
                <a:latin typeface="Arial" pitchFamily="34" charset="0"/>
                <a:cs typeface="Arial" pitchFamily="34" charset="0"/>
              </a:rPr>
              <a:t>larvacides</a:t>
            </a:r>
            <a:r>
              <a:rPr lang="en-US" sz="2000" dirty="0">
                <a:latin typeface="Arial" pitchFamily="34" charset="0"/>
                <a:cs typeface="Arial" pitchFamily="34" charset="0"/>
              </a:rPr>
              <a:t>: Persistence and interaction with an organophosphate resistance mechanism. </a:t>
            </a:r>
            <a:r>
              <a:rPr lang="en-US" sz="2000" i="1" dirty="0">
                <a:latin typeface="Arial" pitchFamily="34" charset="0"/>
                <a:cs typeface="Arial" pitchFamily="34" charset="0"/>
              </a:rPr>
              <a:t>Chemosphere</a:t>
            </a:r>
            <a:r>
              <a:rPr lang="en-US" sz="2000" dirty="0">
                <a:latin typeface="Arial" pitchFamily="34" charset="0"/>
                <a:cs typeface="Arial" pitchFamily="34" charset="0"/>
              </a:rPr>
              <a:t>, </a:t>
            </a:r>
            <a:r>
              <a:rPr lang="en-US" sz="2000" b="1" i="1" dirty="0">
                <a:latin typeface="Arial" pitchFamily="34" charset="0"/>
                <a:cs typeface="Arial" pitchFamily="34" charset="0"/>
              </a:rPr>
              <a:t>39 </a:t>
            </a:r>
            <a:r>
              <a:rPr lang="en-US" sz="2000" dirty="0">
                <a:latin typeface="Arial" pitchFamily="34" charset="0"/>
                <a:cs typeface="Arial" pitchFamily="34" charset="0"/>
              </a:rPr>
              <a:t>(14): 2489-2496.</a:t>
            </a:r>
          </a:p>
          <a:p>
            <a:pPr marL="458788" indent="-915988">
              <a:spcBef>
                <a:spcPts val="1200"/>
              </a:spcBef>
            </a:pPr>
            <a:r>
              <a:rPr lang="en-US" sz="2000" dirty="0">
                <a:latin typeface="Arial" pitchFamily="34" charset="0"/>
                <a:cs typeface="Arial" pitchFamily="34" charset="0"/>
              </a:rPr>
              <a:t>Life Science Staff (August 17 2012). 5 Things You Need to Know About West Nile Virus. Life Science, Received from https://livescience.com/22491-5-things-you-need-to-know-about-west-nile-virus.html</a:t>
            </a:r>
          </a:p>
          <a:p>
            <a:pPr marL="458788" indent="-915988">
              <a:spcBef>
                <a:spcPts val="1200"/>
              </a:spcBef>
            </a:pPr>
            <a:r>
              <a:rPr lang="en-US" sz="2000" dirty="0">
                <a:latin typeface="Arial" pitchFamily="34" charset="0"/>
                <a:cs typeface="Arial" pitchFamily="34" charset="0"/>
              </a:rPr>
              <a:t>Montes de </a:t>
            </a:r>
            <a:r>
              <a:rPr lang="en-US" sz="2000" dirty="0" err="1">
                <a:latin typeface="Arial" pitchFamily="34" charset="0"/>
                <a:cs typeface="Arial" pitchFamily="34" charset="0"/>
              </a:rPr>
              <a:t>oca</a:t>
            </a:r>
            <a:r>
              <a:rPr lang="en-US" sz="2000" dirty="0">
                <a:latin typeface="Arial" pitchFamily="34" charset="0"/>
                <a:cs typeface="Arial" pitchFamily="34" charset="0"/>
              </a:rPr>
              <a:t>, (May 19, 2016), Do LED lights Attract bugs.</a:t>
            </a:r>
          </a:p>
          <a:p>
            <a:pPr marL="458788" indent="-915988">
              <a:spcBef>
                <a:spcPts val="1200"/>
              </a:spcBef>
            </a:pPr>
            <a:r>
              <a:rPr lang="en-US" sz="2000" dirty="0">
                <a:latin typeface="Arial" pitchFamily="34" charset="0"/>
                <a:cs typeface="Arial" pitchFamily="34" charset="0"/>
              </a:rPr>
              <a:t>Mosquito Trap Reviews. (</a:t>
            </a:r>
            <a:r>
              <a:rPr lang="en-US" sz="2000" dirty="0" err="1">
                <a:latin typeface="Arial" pitchFamily="34" charset="0"/>
                <a:cs typeface="Arial" pitchFamily="34" charset="0"/>
              </a:rPr>
              <a:t>n.d</a:t>
            </a:r>
            <a:r>
              <a:rPr lang="en-US" sz="2000" dirty="0">
                <a:latin typeface="Arial" pitchFamily="34" charset="0"/>
                <a:cs typeface="Arial" pitchFamily="34" charset="0"/>
              </a:rPr>
              <a:t>.). Retrieved August 30, 2017, from</a:t>
            </a:r>
          </a:p>
          <a:p>
            <a:pPr marL="458788" indent="-915988">
              <a:spcBef>
                <a:spcPts val="1200"/>
              </a:spcBef>
            </a:pPr>
            <a:r>
              <a:rPr lang="en-US" sz="2000" dirty="0">
                <a:latin typeface="Arial" pitchFamily="34" charset="0"/>
                <a:cs typeface="Arial" pitchFamily="34" charset="0"/>
              </a:rPr>
              <a:t>Patel, H. [</a:t>
            </a:r>
            <a:r>
              <a:rPr lang="en-US" sz="2000" dirty="0" err="1">
                <a:latin typeface="Arial" pitchFamily="34" charset="0"/>
                <a:cs typeface="Arial" pitchFamily="34" charset="0"/>
              </a:rPr>
              <a:t>Hilten</a:t>
            </a:r>
            <a:r>
              <a:rPr lang="en-US" sz="2000" dirty="0">
                <a:latin typeface="Arial" pitchFamily="34" charset="0"/>
                <a:cs typeface="Arial" pitchFamily="34" charset="0"/>
              </a:rPr>
              <a:t> Patel] (2013, April 01). Mosquito Trap. Retrieved August 30, 2017, from https://www.youtube.com/watch?v=pNjyLRQutXs.</a:t>
            </a:r>
          </a:p>
        </p:txBody>
      </p:sp>
      <p:sp>
        <p:nvSpPr>
          <p:cNvPr id="21" name="AutoShape 2" descr="https://mail.google.com/mail/u/0/?ui=2&amp;ik=ad72436328&amp;view=fimg&amp;th=163c2cd938d3778c&amp;attid=0.1.1&amp;disp=emb&amp;attbid=ANGjdJ9uPMS0S6zfLSCwCISZY4LeX7ltQIILFeEijl3sslvheP5TYwzD0J-Jqw0Po75KggPiucdeIs5nYxt2O6ApxL3M8r8fVT8OHxWErx5jrYBu4uwR4OCaaq6r8I0&amp;sz=s0-l75-ft&amp;ats=1527981655723&amp;rm=163c2cd938d3778c&amp;zw&amp;atsh=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 name="AutoShape 4" descr="https://mail.google.com/mail/u/0/?ui=2&amp;ik=ad72436328&amp;view=fimg&amp;th=163c2cd938d3778c&amp;attid=0.1.1&amp;disp=emb&amp;attbid=ANGjdJ9uPMS0S6zfLSCwCISZY4LeX7ltQIILFeEijl3sslvheP5TYwzD0J-Jqw0Po75KggPiucdeIs5nYxt2O6ApxL3M8r8fVT8OHxWErx5jrYBu4uwR4OCaaq6r8I0&amp;sz=s0-l75-ft&amp;ats=1527981655723&amp;rm=163c2cd938d3778c&amp;zw&amp;atsh=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3" name="Picture 5"/>
          <p:cNvPicPr>
            <a:picLocks noChangeAspect="1" noChangeArrowheads="1"/>
          </p:cNvPicPr>
          <p:nvPr/>
        </p:nvPicPr>
        <p:blipFill>
          <a:blip r:embed="rId5" cstate="print"/>
          <a:srcRect/>
          <a:stretch>
            <a:fillRect/>
          </a:stretch>
        </p:blipFill>
        <p:spPr bwMode="auto">
          <a:xfrm>
            <a:off x="381000" y="18135600"/>
            <a:ext cx="4724400" cy="6299200"/>
          </a:xfrm>
          <a:prstGeom prst="rect">
            <a:avLst/>
          </a:prstGeom>
          <a:noFill/>
          <a:ln w="9525">
            <a:noFill/>
            <a:miter lim="800000"/>
            <a:headEnd/>
            <a:tailEnd/>
          </a:ln>
        </p:spPr>
      </p:pic>
    </p:spTree>
    <p:extLst>
      <p:ext uri="{BB962C8B-B14F-4D97-AF65-F5344CB8AC3E}">
        <p14:creationId xmlns:p14="http://schemas.microsoft.com/office/powerpoint/2010/main" val="25402468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TotalTime>
  <Words>1567</Words>
  <Application>Microsoft Office PowerPoint</Application>
  <PresentationFormat>Custom</PresentationFormat>
  <Paragraphs>144</Paragraphs>
  <Slides>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vt:i4>
      </vt:variant>
    </vt:vector>
  </HeadingPairs>
  <TitlesOfParts>
    <vt:vector size="13" baseType="lpstr">
      <vt:lpstr>宋体</vt:lpstr>
      <vt:lpstr>宋体</vt:lpstr>
      <vt:lpstr>Algerian</vt: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vector>
  </TitlesOfParts>
  <Company>NYCDOE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NADA ELDEEB</dc:creator>
  <cp:lastModifiedBy>NADA ELDEEB</cp:lastModifiedBy>
  <cp:revision>2</cp:revision>
  <dcterms:created xsi:type="dcterms:W3CDTF">2018-06-04T20:38:26Z</dcterms:created>
  <dcterms:modified xsi:type="dcterms:W3CDTF">2018-06-04T20:48:45Z</dcterms:modified>
</cp:coreProperties>
</file>