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113D5C2-067B-4A90-AFAA-C52062C740C0}">
  <a:tblStyle styleId="{F113D5C2-067B-4A90-AFAA-C52062C740C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8144" orient="horz"/>
        <p:guide pos="288" orient="horz"/>
        <p:guide pos="287"/>
        <p:guide pos="25055"/>
        <p:guide pos="20412" orient="horz"/>
        <p:guide pos="324" orient="horz"/>
        <p:guide pos="313"/>
        <p:guide pos="2733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Shape 12"/>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11083290" y="-1207767"/>
            <a:ext cx="21724621" cy="39502081"/>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22715220" y="10424166"/>
            <a:ext cx="28087320" cy="987552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2598421" y="914407"/>
            <a:ext cx="28087320" cy="28895039"/>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Shape 18"/>
          <p:cNvSpPr txBox="1"/>
          <p:nvPr>
            <p:ph type="ctrTitle"/>
          </p:nvPr>
        </p:nvSpPr>
        <p:spPr>
          <a:xfrm>
            <a:off x="3291840" y="10226043"/>
            <a:ext cx="37307519" cy="705612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Shape 19"/>
          <p:cNvSpPr txBox="1"/>
          <p:nvPr>
            <p:ph idx="1" type="subTitle"/>
          </p:nvPr>
        </p:nvSpPr>
        <p:spPr>
          <a:xfrm>
            <a:off x="6583680" y="18653759"/>
            <a:ext cx="30723839" cy="8412480"/>
          </a:xfrm>
          <a:prstGeom prst="rect">
            <a:avLst/>
          </a:prstGeom>
          <a:noFill/>
          <a:ln>
            <a:noFill/>
          </a:ln>
        </p:spPr>
        <p:txBody>
          <a:bodyPr anchorCtr="0" anchor="t" bIns="219425" lIns="438875" spcFirstLastPara="1" rIns="438875" wrap="square" tIns="219425"/>
          <a:lstStyle>
            <a:lvl1pPr lvl="0" marR="0" rtl="0" algn="ctr">
              <a:spcBef>
                <a:spcPts val="3080"/>
              </a:spcBef>
              <a:spcAft>
                <a:spcPts val="0"/>
              </a:spcAft>
              <a:buClr>
                <a:srgbClr val="888888"/>
              </a:buClr>
              <a:buSzPts val="15400"/>
              <a:buFont typeface="Arial"/>
              <a:buNone/>
              <a:defRPr b="0" i="0" sz="15400" u="none" cap="none" strike="noStrike">
                <a:solidFill>
                  <a:srgbClr val="888888"/>
                </a:solidFill>
                <a:latin typeface="Calibri"/>
                <a:ea typeface="Calibri"/>
                <a:cs typeface="Calibri"/>
                <a:sym typeface="Calibri"/>
              </a:defRPr>
            </a:lvl1pPr>
            <a:lvl2pPr lvl="1" marR="0" rtl="0" algn="ctr">
              <a:spcBef>
                <a:spcPts val="2700"/>
              </a:spcBef>
              <a:spcAft>
                <a:spcPts val="0"/>
              </a:spcAft>
              <a:buClr>
                <a:srgbClr val="888888"/>
              </a:buClr>
              <a:buSzPts val="13500"/>
              <a:buFont typeface="Arial"/>
              <a:buNone/>
              <a:defRPr b="0" i="0" sz="13500" u="none" cap="none" strike="noStrike">
                <a:solidFill>
                  <a:srgbClr val="888888"/>
                </a:solidFill>
                <a:latin typeface="Calibri"/>
                <a:ea typeface="Calibri"/>
                <a:cs typeface="Calibri"/>
                <a:sym typeface="Calibri"/>
              </a:defRPr>
            </a:lvl2pPr>
            <a:lvl3pPr lvl="2" marR="0" rtl="0" algn="ctr">
              <a:spcBef>
                <a:spcPts val="2300"/>
              </a:spcBef>
              <a:spcAft>
                <a:spcPts val="0"/>
              </a:spcAft>
              <a:buClr>
                <a:srgbClr val="888888"/>
              </a:buClr>
              <a:buSzPts val="11500"/>
              <a:buFont typeface="Arial"/>
              <a:buNone/>
              <a:defRPr b="0" i="0" sz="11500" u="none" cap="none" strike="noStrike">
                <a:solidFill>
                  <a:srgbClr val="888888"/>
                </a:solidFill>
                <a:latin typeface="Calibri"/>
                <a:ea typeface="Calibri"/>
                <a:cs typeface="Calibri"/>
                <a:sym typeface="Calibri"/>
              </a:defRPr>
            </a:lvl3pPr>
            <a:lvl4pPr lvl="3"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4pPr>
            <a:lvl5pPr lvl="4"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5pPr>
            <a:lvl6pPr lvl="5"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6pPr>
            <a:lvl7pPr lvl="6"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7pPr>
            <a:lvl8pPr lvl="7"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8pPr>
            <a:lvl9pPr lvl="8"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9pPr>
          </a:lstStyle>
          <a:p/>
        </p:txBody>
      </p:sp>
      <p:sp>
        <p:nvSpPr>
          <p:cNvPr id="20" name="Shape 20"/>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3467102" y="21153122"/>
            <a:ext cx="37307519" cy="6537960"/>
          </a:xfrm>
          <a:prstGeom prst="rect">
            <a:avLst/>
          </a:prstGeom>
          <a:noFill/>
          <a:ln>
            <a:noFill/>
          </a:ln>
        </p:spPr>
        <p:txBody>
          <a:bodyPr anchorCtr="0" anchor="t" bIns="219425" lIns="438875" spcFirstLastPara="1" rIns="438875" wrap="square" tIns="219425"/>
          <a:lstStyle>
            <a:lvl1pPr lvl="0" marR="0" rtl="0" algn="l">
              <a:spcBef>
                <a:spcPts val="0"/>
              </a:spcBef>
              <a:spcAft>
                <a:spcPts val="0"/>
              </a:spcAft>
              <a:buClr>
                <a:schemeClr val="dk1"/>
              </a:buClr>
              <a:buSzPts val="19200"/>
              <a:buFont typeface="Calibri"/>
              <a:buNone/>
              <a:defRPr b="1" i="0" sz="19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3467102" y="13952225"/>
            <a:ext cx="37307519" cy="7200898"/>
          </a:xfrm>
          <a:prstGeom prst="rect">
            <a:avLst/>
          </a:prstGeom>
          <a:noFill/>
          <a:ln>
            <a:noFill/>
          </a:ln>
        </p:spPr>
        <p:txBody>
          <a:bodyPr anchorCtr="0" anchor="b" bIns="219425" lIns="438875" spcFirstLastPara="1" rIns="438875" wrap="square" tIns="219425"/>
          <a:lstStyle>
            <a:lvl1pPr indent="-228600" lvl="0" marL="457200" marR="0" rtl="0" algn="l">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1pPr>
            <a:lvl2pPr indent="-228600" lvl="1" marL="914400" marR="0" rtl="0" algn="l">
              <a:spcBef>
                <a:spcPts val="1720"/>
              </a:spcBef>
              <a:spcAft>
                <a:spcPts val="0"/>
              </a:spcAft>
              <a:buClr>
                <a:srgbClr val="888888"/>
              </a:buClr>
              <a:buSzPts val="8600"/>
              <a:buFont typeface="Arial"/>
              <a:buNone/>
              <a:defRPr b="0" i="0" sz="8600" u="none" cap="none" strike="noStrike">
                <a:solidFill>
                  <a:srgbClr val="888888"/>
                </a:solidFill>
                <a:latin typeface="Calibri"/>
                <a:ea typeface="Calibri"/>
                <a:cs typeface="Calibri"/>
                <a:sym typeface="Calibri"/>
              </a:defRPr>
            </a:lvl2pPr>
            <a:lvl3pPr indent="-228600" lvl="2" marL="1371600" marR="0" rtl="0" algn="l">
              <a:spcBef>
                <a:spcPts val="1520"/>
              </a:spcBef>
              <a:spcAft>
                <a:spcPts val="0"/>
              </a:spcAft>
              <a:buClr>
                <a:srgbClr val="888888"/>
              </a:buClr>
              <a:buSzPts val="7600"/>
              <a:buFont typeface="Arial"/>
              <a:buNone/>
              <a:defRPr b="0" i="0" sz="7600" u="none" cap="none" strike="noStrike">
                <a:solidFill>
                  <a:srgbClr val="888888"/>
                </a:solidFill>
                <a:latin typeface="Calibri"/>
                <a:ea typeface="Calibri"/>
                <a:cs typeface="Calibri"/>
                <a:sym typeface="Calibri"/>
              </a:defRPr>
            </a:lvl3pPr>
            <a:lvl4pPr indent="-228600" lvl="3" marL="18288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4pPr>
            <a:lvl5pPr indent="-228600" lvl="4" marL="22860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5pPr>
            <a:lvl6pPr indent="-228600" lvl="5" marL="27432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6pPr>
            <a:lvl7pPr indent="-228600" lvl="6" marL="32004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7pPr>
            <a:lvl8pPr indent="-228600" lvl="7" marL="36576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8pPr>
            <a:lvl9pPr indent="-228600" lvl="8" marL="41148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Shape 31"/>
          <p:cNvSpPr txBox="1"/>
          <p:nvPr>
            <p:ph idx="1" type="body"/>
          </p:nvPr>
        </p:nvSpPr>
        <p:spPr>
          <a:xfrm>
            <a:off x="2194560" y="7680963"/>
            <a:ext cx="19385280" cy="21724621"/>
          </a:xfrm>
          <a:prstGeom prst="rect">
            <a:avLst/>
          </a:prstGeom>
          <a:noFill/>
          <a:ln>
            <a:noFill/>
          </a:ln>
        </p:spPr>
        <p:txBody>
          <a:bodyPr anchorCtr="0" anchor="t" bIns="219425" lIns="438875" spcFirstLastPara="1" rIns="438875" wrap="square" tIns="219425"/>
          <a:lstStyle>
            <a:lvl1pPr indent="-1085850" lvl="0" marL="4572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2pPr>
            <a:lvl3pPr indent="-838200" lvl="2" marL="1371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4700" lvl="3" marL="1828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22311359" y="7680963"/>
            <a:ext cx="19385280" cy="21724621"/>
          </a:xfrm>
          <a:prstGeom prst="rect">
            <a:avLst/>
          </a:prstGeom>
          <a:noFill/>
          <a:ln>
            <a:noFill/>
          </a:ln>
        </p:spPr>
        <p:txBody>
          <a:bodyPr anchorCtr="0" anchor="t" bIns="219425" lIns="438875" spcFirstLastPara="1" rIns="438875" wrap="square" tIns="219425"/>
          <a:lstStyle>
            <a:lvl1pPr indent="-1085850" lvl="0" marL="4572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2pPr>
            <a:lvl3pPr indent="-838200" lvl="2" marL="1371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4700" lvl="3" marL="1828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2194561" y="7368544"/>
            <a:ext cx="19392902" cy="3070857"/>
          </a:xfrm>
          <a:prstGeom prst="rect">
            <a:avLst/>
          </a:prstGeom>
          <a:noFill/>
          <a:ln>
            <a:noFill/>
          </a:ln>
        </p:spPr>
        <p:txBody>
          <a:bodyPr anchorCtr="0" anchor="b" bIns="219425" lIns="438875" spcFirstLastPara="1" rIns="438875" wrap="square" tIns="219425"/>
          <a:lstStyle>
            <a:lvl1pPr indent="-228600" lvl="0" marL="457200" marR="0" rtl="0" algn="l">
              <a:spcBef>
                <a:spcPts val="2300"/>
              </a:spcBef>
              <a:spcAft>
                <a:spcPts val="0"/>
              </a:spcAft>
              <a:buClr>
                <a:schemeClr val="dk1"/>
              </a:buClr>
              <a:buSzPts val="11500"/>
              <a:buFont typeface="Arial"/>
              <a:buNone/>
              <a:defRPr b="1" i="0" sz="11500" u="none" cap="none" strike="noStrike">
                <a:solidFill>
                  <a:schemeClr val="dk1"/>
                </a:solidFill>
                <a:latin typeface="Calibri"/>
                <a:ea typeface="Calibri"/>
                <a:cs typeface="Calibri"/>
                <a:sym typeface="Calibri"/>
              </a:defRPr>
            </a:lvl1pPr>
            <a:lvl2pPr indent="-228600" lvl="1" marL="914400" marR="0" rtl="0" algn="l">
              <a:spcBef>
                <a:spcPts val="1920"/>
              </a:spcBef>
              <a:spcAft>
                <a:spcPts val="0"/>
              </a:spcAft>
              <a:buClr>
                <a:schemeClr val="dk1"/>
              </a:buClr>
              <a:buSzPts val="9600"/>
              <a:buFont typeface="Arial"/>
              <a:buNone/>
              <a:defRPr b="1" i="0" sz="9600" u="none" cap="none" strike="noStrike">
                <a:solidFill>
                  <a:schemeClr val="dk1"/>
                </a:solidFill>
                <a:latin typeface="Calibri"/>
                <a:ea typeface="Calibri"/>
                <a:cs typeface="Calibri"/>
                <a:sym typeface="Calibri"/>
              </a:defRPr>
            </a:lvl2pPr>
            <a:lvl3pPr indent="-228600" lvl="2" marL="1371600" marR="0" rtl="0" algn="l">
              <a:spcBef>
                <a:spcPts val="1720"/>
              </a:spcBef>
              <a:spcAft>
                <a:spcPts val="0"/>
              </a:spcAft>
              <a:buClr>
                <a:schemeClr val="dk1"/>
              </a:buClr>
              <a:buSzPts val="8600"/>
              <a:buFont typeface="Arial"/>
              <a:buNone/>
              <a:defRPr b="1" i="0" sz="8600" u="none" cap="none" strike="noStrike">
                <a:solidFill>
                  <a:schemeClr val="dk1"/>
                </a:solidFill>
                <a:latin typeface="Calibri"/>
                <a:ea typeface="Calibri"/>
                <a:cs typeface="Calibri"/>
                <a:sym typeface="Calibri"/>
              </a:defRPr>
            </a:lvl3pPr>
            <a:lvl4pPr indent="-228600" lvl="3" marL="1828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4pPr>
            <a:lvl5pPr indent="-228600" lvl="4" marL="22860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5pPr>
            <a:lvl6pPr indent="-228600" lvl="5" marL="27432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6pPr>
            <a:lvl7pPr indent="-228600" lvl="6" marL="32004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7pPr>
            <a:lvl8pPr indent="-228600" lvl="7" marL="36576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8pPr>
            <a:lvl9pPr indent="-228600" lvl="8" marL="4114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2194561" y="10439401"/>
            <a:ext cx="19392902" cy="18966183"/>
          </a:xfrm>
          <a:prstGeom prst="rect">
            <a:avLst/>
          </a:prstGeom>
          <a:noFill/>
          <a:ln>
            <a:noFill/>
          </a:ln>
        </p:spPr>
        <p:txBody>
          <a:bodyPr anchorCtr="0" anchor="t" bIns="219425" lIns="438875" spcFirstLastPara="1" rIns="438875" wrap="square" tIns="219425"/>
          <a:lstStyle>
            <a:lvl1pPr indent="-958850" lvl="0" marL="4572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74700" lvl="2" marL="1371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3pPr>
            <a:lvl4pPr indent="-711200" lvl="3" marL="1828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4pPr>
            <a:lvl5pPr indent="-711200" lvl="4" marL="22860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5pPr>
            <a:lvl6pPr indent="-711200" lvl="5" marL="27432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6pPr>
            <a:lvl7pPr indent="-711200" lvl="6" marL="32004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7pPr>
            <a:lvl8pPr indent="-711200" lvl="7" marL="36576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8pPr>
            <a:lvl9pPr indent="-711200" lvl="8" marL="4114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22296122" y="7368544"/>
            <a:ext cx="19400519" cy="3070857"/>
          </a:xfrm>
          <a:prstGeom prst="rect">
            <a:avLst/>
          </a:prstGeom>
          <a:noFill/>
          <a:ln>
            <a:noFill/>
          </a:ln>
        </p:spPr>
        <p:txBody>
          <a:bodyPr anchorCtr="0" anchor="b" bIns="219425" lIns="438875" spcFirstLastPara="1" rIns="438875" wrap="square" tIns="219425"/>
          <a:lstStyle>
            <a:lvl1pPr indent="-228600" lvl="0" marL="457200" marR="0" rtl="0" algn="l">
              <a:spcBef>
                <a:spcPts val="2300"/>
              </a:spcBef>
              <a:spcAft>
                <a:spcPts val="0"/>
              </a:spcAft>
              <a:buClr>
                <a:schemeClr val="dk1"/>
              </a:buClr>
              <a:buSzPts val="11500"/>
              <a:buFont typeface="Arial"/>
              <a:buNone/>
              <a:defRPr b="1" i="0" sz="11500" u="none" cap="none" strike="noStrike">
                <a:solidFill>
                  <a:schemeClr val="dk1"/>
                </a:solidFill>
                <a:latin typeface="Calibri"/>
                <a:ea typeface="Calibri"/>
                <a:cs typeface="Calibri"/>
                <a:sym typeface="Calibri"/>
              </a:defRPr>
            </a:lvl1pPr>
            <a:lvl2pPr indent="-228600" lvl="1" marL="914400" marR="0" rtl="0" algn="l">
              <a:spcBef>
                <a:spcPts val="1920"/>
              </a:spcBef>
              <a:spcAft>
                <a:spcPts val="0"/>
              </a:spcAft>
              <a:buClr>
                <a:schemeClr val="dk1"/>
              </a:buClr>
              <a:buSzPts val="9600"/>
              <a:buFont typeface="Arial"/>
              <a:buNone/>
              <a:defRPr b="1" i="0" sz="9600" u="none" cap="none" strike="noStrike">
                <a:solidFill>
                  <a:schemeClr val="dk1"/>
                </a:solidFill>
                <a:latin typeface="Calibri"/>
                <a:ea typeface="Calibri"/>
                <a:cs typeface="Calibri"/>
                <a:sym typeface="Calibri"/>
              </a:defRPr>
            </a:lvl2pPr>
            <a:lvl3pPr indent="-228600" lvl="2" marL="1371600" marR="0" rtl="0" algn="l">
              <a:spcBef>
                <a:spcPts val="1720"/>
              </a:spcBef>
              <a:spcAft>
                <a:spcPts val="0"/>
              </a:spcAft>
              <a:buClr>
                <a:schemeClr val="dk1"/>
              </a:buClr>
              <a:buSzPts val="8600"/>
              <a:buFont typeface="Arial"/>
              <a:buNone/>
              <a:defRPr b="1" i="0" sz="8600" u="none" cap="none" strike="noStrike">
                <a:solidFill>
                  <a:schemeClr val="dk1"/>
                </a:solidFill>
                <a:latin typeface="Calibri"/>
                <a:ea typeface="Calibri"/>
                <a:cs typeface="Calibri"/>
                <a:sym typeface="Calibri"/>
              </a:defRPr>
            </a:lvl3pPr>
            <a:lvl4pPr indent="-228600" lvl="3" marL="1828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4pPr>
            <a:lvl5pPr indent="-228600" lvl="4" marL="22860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5pPr>
            <a:lvl6pPr indent="-228600" lvl="5" marL="27432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6pPr>
            <a:lvl7pPr indent="-228600" lvl="6" marL="32004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7pPr>
            <a:lvl8pPr indent="-228600" lvl="7" marL="36576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8pPr>
            <a:lvl9pPr indent="-228600" lvl="8" marL="4114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22296122" y="10439401"/>
            <a:ext cx="19400519" cy="18966183"/>
          </a:xfrm>
          <a:prstGeom prst="rect">
            <a:avLst/>
          </a:prstGeom>
          <a:noFill/>
          <a:ln>
            <a:noFill/>
          </a:ln>
        </p:spPr>
        <p:txBody>
          <a:bodyPr anchorCtr="0" anchor="t" bIns="219425" lIns="438875" spcFirstLastPara="1" rIns="438875" wrap="square" tIns="219425"/>
          <a:lstStyle>
            <a:lvl1pPr indent="-958850" lvl="0" marL="4572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74700" lvl="2" marL="1371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3pPr>
            <a:lvl4pPr indent="-711200" lvl="3" marL="1828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4pPr>
            <a:lvl5pPr indent="-711200" lvl="4" marL="22860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5pPr>
            <a:lvl6pPr indent="-711200" lvl="5" marL="27432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6pPr>
            <a:lvl7pPr indent="-711200" lvl="6" marL="32004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7pPr>
            <a:lvl8pPr indent="-711200" lvl="7" marL="36576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8pPr>
            <a:lvl9pPr indent="-711200" lvl="8" marL="4114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2194563" y="1310640"/>
            <a:ext cx="14439902" cy="5577840"/>
          </a:xfrm>
          <a:prstGeom prst="rect">
            <a:avLst/>
          </a:prstGeom>
          <a:noFill/>
          <a:ln>
            <a:noFill/>
          </a:ln>
        </p:spPr>
        <p:txBody>
          <a:bodyPr anchorCtr="0" anchor="b" bIns="219425" lIns="438875" spcFirstLastPara="1" rIns="438875" wrap="square" tIns="219425"/>
          <a:lstStyle>
            <a:lvl1pPr lvl="0" marR="0" rtl="0" algn="l">
              <a:spcBef>
                <a:spcPts val="0"/>
              </a:spcBef>
              <a:spcAft>
                <a:spcPts val="0"/>
              </a:spcAft>
              <a:buClr>
                <a:schemeClr val="dk1"/>
              </a:buClr>
              <a:buSzPts val="9600"/>
              <a:buFont typeface="Calibri"/>
              <a:buNone/>
              <a:defRPr b="1" i="0" sz="9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17160241" y="1310643"/>
            <a:ext cx="24536399" cy="28094942"/>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2194563" y="6888483"/>
            <a:ext cx="14439902" cy="22517102"/>
          </a:xfrm>
          <a:prstGeom prst="rect">
            <a:avLst/>
          </a:prstGeom>
          <a:noFill/>
          <a:ln>
            <a:noFill/>
          </a:ln>
        </p:spPr>
        <p:txBody>
          <a:bodyPr anchorCtr="0" anchor="t" bIns="219425" lIns="438875" spcFirstLastPara="1" rIns="438875" wrap="square" tIns="219425"/>
          <a:lstStyle>
            <a:lvl1pPr indent="-228600" lvl="0" marL="457200" marR="0" rtl="0" algn="l">
              <a:spcBef>
                <a:spcPts val="1340"/>
              </a:spcBef>
              <a:spcAft>
                <a:spcPts val="0"/>
              </a:spcAft>
              <a:buClr>
                <a:schemeClr val="dk1"/>
              </a:buClr>
              <a:buSzPts val="6700"/>
              <a:buFont typeface="Arial"/>
              <a:buNone/>
              <a:defRPr b="0" i="0" sz="6700" u="none" cap="none" strike="noStrike">
                <a:solidFill>
                  <a:schemeClr val="dk1"/>
                </a:solidFill>
                <a:latin typeface="Calibri"/>
                <a:ea typeface="Calibri"/>
                <a:cs typeface="Calibri"/>
                <a:sym typeface="Calibri"/>
              </a:defRPr>
            </a:lvl1pPr>
            <a:lvl2pPr indent="-228600" lvl="1" marL="914400" marR="0" rtl="0" algn="l">
              <a:spcBef>
                <a:spcPts val="1140"/>
              </a:spcBef>
              <a:spcAft>
                <a:spcPts val="0"/>
              </a:spcAft>
              <a:buClr>
                <a:schemeClr val="dk1"/>
              </a:buClr>
              <a:buSzPts val="5700"/>
              <a:buFont typeface="Arial"/>
              <a:buNone/>
              <a:defRPr b="0" i="0" sz="5700" u="none" cap="none" strike="noStrike">
                <a:solidFill>
                  <a:schemeClr val="dk1"/>
                </a:solidFill>
                <a:latin typeface="Calibri"/>
                <a:ea typeface="Calibri"/>
                <a:cs typeface="Calibri"/>
                <a:sym typeface="Calibri"/>
              </a:defRPr>
            </a:lvl2pPr>
            <a:lvl3pPr indent="-228600" lvl="2" marL="1371600" marR="0" rtl="0" algn="l">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4pPr>
            <a:lvl5pPr indent="-228600" lvl="4" marL="22860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5pPr>
            <a:lvl6pPr indent="-228600" lvl="5" marL="27432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6pPr>
            <a:lvl7pPr indent="-228600" lvl="6" marL="32004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7pPr>
            <a:lvl8pPr indent="-228600" lvl="7" marL="36576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8pPr>
            <a:lvl9pPr indent="-228600" lvl="8" marL="4114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8602982" y="23042880"/>
            <a:ext cx="26334721" cy="2720342"/>
          </a:xfrm>
          <a:prstGeom prst="rect">
            <a:avLst/>
          </a:prstGeom>
          <a:noFill/>
          <a:ln>
            <a:noFill/>
          </a:ln>
        </p:spPr>
        <p:txBody>
          <a:bodyPr anchorCtr="0" anchor="b" bIns="219425" lIns="438875" spcFirstLastPara="1" rIns="438875" wrap="square" tIns="219425"/>
          <a:lstStyle>
            <a:lvl1pPr lvl="0" marR="0" rtl="0" algn="l">
              <a:spcBef>
                <a:spcPts val="0"/>
              </a:spcBef>
              <a:spcAft>
                <a:spcPts val="0"/>
              </a:spcAft>
              <a:buClr>
                <a:schemeClr val="dk1"/>
              </a:buClr>
              <a:buSzPts val="9600"/>
              <a:buFont typeface="Calibri"/>
              <a:buNone/>
              <a:defRPr b="1" i="0" sz="9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8602982" y="2941320"/>
            <a:ext cx="26334721" cy="19751040"/>
          </a:xfrm>
          <a:prstGeom prst="rect">
            <a:avLst/>
          </a:prstGeom>
          <a:noFill/>
          <a:ln>
            <a:noFill/>
          </a:ln>
        </p:spPr>
        <p:txBody>
          <a:bodyPr anchorCtr="0" anchor="t" bIns="219425" lIns="438875" spcFirstLastPara="1" rIns="438875" wrap="square" tIns="219425"/>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700"/>
              </a:spcBef>
              <a:spcAft>
                <a:spcPts val="0"/>
              </a:spcAft>
              <a:buClr>
                <a:schemeClr val="dk1"/>
              </a:buClr>
              <a:buSzPts val="13500"/>
              <a:buFont typeface="Arial"/>
              <a:buNone/>
              <a:defRPr b="0" i="0" sz="135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4pPr>
            <a:lvl5pPr lvl="4"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5pPr>
            <a:lvl6pPr lvl="5"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6pPr>
            <a:lvl7pPr lvl="6"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7pPr>
            <a:lvl8pPr lvl="7"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8pPr>
            <a:lvl9pPr lvl="8"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602982" y="25763222"/>
            <a:ext cx="26334721" cy="3863338"/>
          </a:xfrm>
          <a:prstGeom prst="rect">
            <a:avLst/>
          </a:prstGeom>
          <a:noFill/>
          <a:ln>
            <a:noFill/>
          </a:ln>
        </p:spPr>
        <p:txBody>
          <a:bodyPr anchorCtr="0" anchor="t" bIns="219425" lIns="438875" spcFirstLastPara="1" rIns="438875" wrap="square" tIns="219425"/>
          <a:lstStyle>
            <a:lvl1pPr indent="-228600" lvl="0" marL="457200" marR="0" rtl="0" algn="l">
              <a:spcBef>
                <a:spcPts val="1340"/>
              </a:spcBef>
              <a:spcAft>
                <a:spcPts val="0"/>
              </a:spcAft>
              <a:buClr>
                <a:schemeClr val="dk1"/>
              </a:buClr>
              <a:buSzPts val="6700"/>
              <a:buFont typeface="Arial"/>
              <a:buNone/>
              <a:defRPr b="0" i="0" sz="6700" u="none" cap="none" strike="noStrike">
                <a:solidFill>
                  <a:schemeClr val="dk1"/>
                </a:solidFill>
                <a:latin typeface="Calibri"/>
                <a:ea typeface="Calibri"/>
                <a:cs typeface="Calibri"/>
                <a:sym typeface="Calibri"/>
              </a:defRPr>
            </a:lvl1pPr>
            <a:lvl2pPr indent="-228600" lvl="1" marL="914400" marR="0" rtl="0" algn="l">
              <a:spcBef>
                <a:spcPts val="1140"/>
              </a:spcBef>
              <a:spcAft>
                <a:spcPts val="0"/>
              </a:spcAft>
              <a:buClr>
                <a:schemeClr val="dk1"/>
              </a:buClr>
              <a:buSzPts val="5700"/>
              <a:buFont typeface="Arial"/>
              <a:buNone/>
              <a:defRPr b="0" i="0" sz="5700" u="none" cap="none" strike="noStrike">
                <a:solidFill>
                  <a:schemeClr val="dk1"/>
                </a:solidFill>
                <a:latin typeface="Calibri"/>
                <a:ea typeface="Calibri"/>
                <a:cs typeface="Calibri"/>
                <a:sym typeface="Calibri"/>
              </a:defRPr>
            </a:lvl2pPr>
            <a:lvl3pPr indent="-228600" lvl="2" marL="1371600" marR="0" rtl="0" algn="l">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4pPr>
            <a:lvl5pPr indent="-228600" lvl="4" marL="22860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5pPr>
            <a:lvl6pPr indent="-228600" lvl="5" marL="27432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6pPr>
            <a:lvl7pPr indent="-228600" lvl="6" marL="32004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7pPr>
            <a:lvl8pPr indent="-228600" lvl="7" marL="36576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8pPr>
            <a:lvl9pPr indent="-228600" lvl="8" marL="4114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2.png"/><Relationship Id="rId13" Type="http://schemas.openxmlformats.org/officeDocument/2006/relationships/image" Target="../media/image9.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14.png"/><Relationship Id="rId15" Type="http://schemas.openxmlformats.org/officeDocument/2006/relationships/image" Target="../media/image11.png"/><Relationship Id="rId14" Type="http://schemas.openxmlformats.org/officeDocument/2006/relationships/image" Target="../media/image8.png"/><Relationship Id="rId17" Type="http://schemas.openxmlformats.org/officeDocument/2006/relationships/image" Target="../media/image3.png"/><Relationship Id="rId16"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5.pn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p:nvPr/>
        </p:nvSpPr>
        <p:spPr>
          <a:xfrm>
            <a:off x="33423394" y="6096000"/>
            <a:ext cx="9882188"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5" name="Shape 85"/>
          <p:cNvSpPr/>
          <p:nvPr/>
        </p:nvSpPr>
        <p:spPr>
          <a:xfrm>
            <a:off x="11453975" y="6096000"/>
            <a:ext cx="21346800" cy="26626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6" name="Shape 86"/>
          <p:cNvSpPr/>
          <p:nvPr/>
        </p:nvSpPr>
        <p:spPr>
          <a:xfrm>
            <a:off x="609600" y="6096000"/>
            <a:ext cx="9883775"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7" name="Shape 87"/>
          <p:cNvSpPr/>
          <p:nvPr/>
        </p:nvSpPr>
        <p:spPr>
          <a:xfrm>
            <a:off x="609600" y="381000"/>
            <a:ext cx="42695981" cy="5257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8" name="Shape 88"/>
          <p:cNvSpPr txBox="1"/>
          <p:nvPr/>
        </p:nvSpPr>
        <p:spPr>
          <a:xfrm>
            <a:off x="6857994" y="253440"/>
            <a:ext cx="28886730" cy="27853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000">
                <a:solidFill>
                  <a:schemeClr val="dk1"/>
                </a:solidFill>
                <a:latin typeface="Calibri"/>
                <a:ea typeface="Calibri"/>
                <a:cs typeface="Calibri"/>
                <a:sym typeface="Calibri"/>
              </a:rPr>
              <a:t>The Odonate Fauna of Van Cortlandt Lake</a:t>
            </a:r>
            <a:endParaRPr sz="17500">
              <a:solidFill>
                <a:schemeClr val="dk1"/>
              </a:solidFill>
              <a:latin typeface="Calibri"/>
              <a:ea typeface="Calibri"/>
              <a:cs typeface="Calibri"/>
              <a:sym typeface="Calibri"/>
            </a:endParaRPr>
          </a:p>
        </p:txBody>
      </p:sp>
      <p:sp>
        <p:nvSpPr>
          <p:cNvPr id="89" name="Shape 89"/>
          <p:cNvSpPr txBox="1"/>
          <p:nvPr/>
        </p:nvSpPr>
        <p:spPr>
          <a:xfrm>
            <a:off x="10065323" y="4368208"/>
            <a:ext cx="21257400" cy="1025400"/>
          </a:xfrm>
          <a:prstGeom prst="rect">
            <a:avLst/>
          </a:prstGeom>
          <a:noFill/>
          <a:ln>
            <a:noFill/>
          </a:ln>
        </p:spPr>
        <p:txBody>
          <a:bodyPr anchorCtr="0" anchor="t" bIns="50525" lIns="101050" spcFirstLastPara="1" rIns="101050" wrap="square" tIns="50525">
            <a:noAutofit/>
          </a:bodyPr>
          <a:lstStyle/>
          <a:p>
            <a:pPr indent="0" lvl="0" marL="0" marR="0" rtl="0" algn="ctr">
              <a:spcBef>
                <a:spcPts val="0"/>
              </a:spcBef>
              <a:spcAft>
                <a:spcPts val="0"/>
              </a:spcAft>
              <a:buNone/>
            </a:pPr>
            <a:r>
              <a:rPr i="1" lang="en-US" sz="6000">
                <a:solidFill>
                  <a:schemeClr val="dk1"/>
                </a:solidFill>
                <a:latin typeface="Calibri"/>
                <a:ea typeface="Calibri"/>
                <a:cs typeface="Calibri"/>
                <a:sym typeface="Calibri"/>
              </a:rPr>
              <a:t>The Ethical Culture Fieldston School</a:t>
            </a:r>
            <a:endParaRPr/>
          </a:p>
        </p:txBody>
      </p:sp>
      <p:sp>
        <p:nvSpPr>
          <p:cNvPr id="90" name="Shape 90"/>
          <p:cNvSpPr txBox="1"/>
          <p:nvPr/>
        </p:nvSpPr>
        <p:spPr>
          <a:xfrm>
            <a:off x="6941123" y="2826798"/>
            <a:ext cx="27497752" cy="1425486"/>
          </a:xfrm>
          <a:prstGeom prst="rect">
            <a:avLst/>
          </a:prstGeom>
          <a:noFill/>
          <a:ln>
            <a:noFill/>
          </a:ln>
        </p:spPr>
        <p:txBody>
          <a:bodyPr anchorCtr="0" anchor="t" bIns="50525" lIns="101050" spcFirstLastPara="1" rIns="101050" wrap="square" tIns="50525">
            <a:noAutofit/>
          </a:bodyPr>
          <a:lstStyle/>
          <a:p>
            <a:pPr indent="0" lvl="0" marL="0" marR="0" rtl="0" algn="ctr">
              <a:spcBef>
                <a:spcPts val="0"/>
              </a:spcBef>
              <a:spcAft>
                <a:spcPts val="0"/>
              </a:spcAft>
              <a:buNone/>
            </a:pPr>
            <a:r>
              <a:rPr lang="en-US" sz="8600">
                <a:solidFill>
                  <a:schemeClr val="dk1"/>
                </a:solidFill>
                <a:latin typeface="Calibri"/>
                <a:ea typeface="Calibri"/>
                <a:cs typeface="Calibri"/>
                <a:sym typeface="Calibri"/>
              </a:rPr>
              <a:t>Lawrence Heller</a:t>
            </a:r>
            <a:r>
              <a:rPr baseline="30000" lang="en-US" sz="8600">
                <a:solidFill>
                  <a:schemeClr val="dk1"/>
                </a:solidFill>
                <a:latin typeface="Calibri"/>
                <a:ea typeface="Calibri"/>
                <a:cs typeface="Calibri"/>
                <a:sym typeface="Calibri"/>
              </a:rPr>
              <a:t>1</a:t>
            </a:r>
            <a:r>
              <a:rPr lang="en-US" sz="8600">
                <a:solidFill>
                  <a:schemeClr val="dk1"/>
                </a:solidFill>
                <a:latin typeface="Calibri"/>
                <a:ea typeface="Calibri"/>
                <a:cs typeface="Calibri"/>
                <a:sym typeface="Calibri"/>
              </a:rPr>
              <a:t>, Spencer Lott</a:t>
            </a:r>
            <a:r>
              <a:rPr baseline="30000" lang="en-US" sz="8600">
                <a:solidFill>
                  <a:schemeClr val="dk1"/>
                </a:solidFill>
                <a:latin typeface="Calibri"/>
                <a:ea typeface="Calibri"/>
                <a:cs typeface="Calibri"/>
                <a:sym typeface="Calibri"/>
              </a:rPr>
              <a:t>1</a:t>
            </a:r>
            <a:r>
              <a:rPr lang="en-US" sz="8600">
                <a:solidFill>
                  <a:schemeClr val="dk1"/>
                </a:solidFill>
                <a:latin typeface="Calibri"/>
                <a:ea typeface="Calibri"/>
                <a:cs typeface="Calibri"/>
                <a:sym typeface="Calibri"/>
              </a:rPr>
              <a:t>, &amp; Howard Waldman</a:t>
            </a:r>
            <a:r>
              <a:rPr baseline="30000" lang="en-US" sz="8600">
                <a:solidFill>
                  <a:schemeClr val="dk1"/>
                </a:solidFill>
                <a:latin typeface="Calibri"/>
                <a:ea typeface="Calibri"/>
                <a:cs typeface="Calibri"/>
                <a:sym typeface="Calibri"/>
              </a:rPr>
              <a:t>1</a:t>
            </a:r>
            <a:endParaRPr sz="8600">
              <a:solidFill>
                <a:schemeClr val="dk1"/>
              </a:solidFill>
              <a:latin typeface="Calibri"/>
              <a:ea typeface="Calibri"/>
              <a:cs typeface="Calibri"/>
              <a:sym typeface="Calibri"/>
            </a:endParaRPr>
          </a:p>
        </p:txBody>
      </p:sp>
      <p:pic>
        <p:nvPicPr>
          <p:cNvPr id="91" name="Shape 91"/>
          <p:cNvPicPr preferRelativeResize="0"/>
          <p:nvPr/>
        </p:nvPicPr>
        <p:blipFill rotWithShape="1">
          <a:blip r:embed="rId3">
            <a:alphaModFix/>
          </a:blip>
          <a:srcRect b="0" l="0" r="0" t="0"/>
          <a:stretch/>
        </p:blipFill>
        <p:spPr>
          <a:xfrm>
            <a:off x="36347872" y="789711"/>
            <a:ext cx="6593157" cy="1307967"/>
          </a:xfrm>
          <a:prstGeom prst="rect">
            <a:avLst/>
          </a:prstGeom>
          <a:noFill/>
          <a:ln>
            <a:noFill/>
          </a:ln>
        </p:spPr>
      </p:pic>
      <p:pic>
        <p:nvPicPr>
          <p:cNvPr id="92" name="Shape 92"/>
          <p:cNvPicPr preferRelativeResize="0"/>
          <p:nvPr/>
        </p:nvPicPr>
        <p:blipFill rotWithShape="1">
          <a:blip r:embed="rId4">
            <a:alphaModFix/>
          </a:blip>
          <a:srcRect b="0" l="0" r="0" t="0"/>
          <a:stretch/>
        </p:blipFill>
        <p:spPr>
          <a:xfrm>
            <a:off x="609599" y="789701"/>
            <a:ext cx="6269836" cy="3676650"/>
          </a:xfrm>
          <a:prstGeom prst="rect">
            <a:avLst/>
          </a:prstGeom>
          <a:noFill/>
          <a:ln>
            <a:noFill/>
          </a:ln>
        </p:spPr>
      </p:pic>
      <p:sp>
        <p:nvSpPr>
          <p:cNvPr id="93" name="Shape 93"/>
          <p:cNvSpPr txBox="1"/>
          <p:nvPr/>
        </p:nvSpPr>
        <p:spPr>
          <a:xfrm>
            <a:off x="1002350" y="6441524"/>
            <a:ext cx="9012600" cy="2511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latin typeface="Calibri"/>
                <a:ea typeface="Calibri"/>
                <a:cs typeface="Calibri"/>
                <a:sym typeface="Calibri"/>
              </a:rPr>
              <a:t>Abstract:</a:t>
            </a:r>
            <a:endParaRPr/>
          </a:p>
          <a:p>
            <a:pPr indent="457200" lvl="0" marL="0" rtl="0">
              <a:lnSpc>
                <a:spcPct val="115000"/>
              </a:lnSpc>
              <a:spcBef>
                <a:spcPts val="0"/>
              </a:spcBef>
              <a:spcAft>
                <a:spcPts val="0"/>
              </a:spcAft>
              <a:buSzPts val="1100"/>
              <a:buNone/>
            </a:pPr>
            <a:r>
              <a:t/>
            </a:r>
            <a:endParaRPr sz="2400"/>
          </a:p>
          <a:p>
            <a:pPr indent="457200" lvl="0" marL="0" rtl="0">
              <a:lnSpc>
                <a:spcPct val="115000"/>
              </a:lnSpc>
              <a:spcBef>
                <a:spcPts val="0"/>
              </a:spcBef>
              <a:spcAft>
                <a:spcPts val="0"/>
              </a:spcAft>
              <a:buClr>
                <a:schemeClr val="dk1"/>
              </a:buClr>
              <a:buSzPts val="1100"/>
              <a:buFont typeface="Arial"/>
              <a:buNone/>
            </a:pPr>
            <a:r>
              <a:rPr lang="en-US" sz="2400"/>
              <a:t>This project sought to survey the odonate diversity of Van Cortlandt Lake in Van Cortlandt Park, Bronx, New York. Odonates often play a key role in the ecosystems of ponds and the surrounding areas; the aquatic nymphs and flying adults are important predators of invertebrates, while both adults and nymphs are prey to a variety of other species. By surveying the Odonate diversity of Van Cortlandt Park, using DNA barcode identification techniques, the Urban Barcode Project will provide a window into the biodiversity of this urban environment. The morphology of specimens were examined and the DNA of select specimens extracted and amplified. The extracted and amplified DNA fragments were sent to the lab for sequencing. Identified were </a:t>
            </a:r>
            <a:r>
              <a:rPr i="1" lang="en-US" sz="2400"/>
              <a:t>Libellilulid sp., Enallagma divagans, Enallagma antennatum, Enallagma signatum</a:t>
            </a:r>
            <a:r>
              <a:rPr lang="en-US" sz="2400"/>
              <a:t>, </a:t>
            </a:r>
            <a:r>
              <a:rPr i="1" lang="en-US" sz="2400"/>
              <a:t>Anax junius</a:t>
            </a:r>
            <a:r>
              <a:rPr lang="en-US" sz="2400"/>
              <a:t>. </a:t>
            </a:r>
            <a:endParaRPr sz="2400"/>
          </a:p>
          <a:p>
            <a:pPr indent="0" lvl="0" marL="0" marR="0" rtl="0" algn="l">
              <a:spcBef>
                <a:spcPts val="0"/>
              </a:spcBef>
              <a:spcAft>
                <a:spcPts val="0"/>
              </a:spcAft>
              <a:buNone/>
            </a:pPr>
            <a:r>
              <a:t/>
            </a:r>
            <a:endParaRPr sz="5400">
              <a:latin typeface="Calibri"/>
              <a:ea typeface="Calibri"/>
              <a:cs typeface="Calibri"/>
              <a:sym typeface="Calibri"/>
            </a:endParaRPr>
          </a:p>
          <a:p>
            <a:pPr indent="0" lvl="0" marL="0" marR="0" rtl="0" algn="l">
              <a:spcBef>
                <a:spcPts val="0"/>
              </a:spcBef>
              <a:spcAft>
                <a:spcPts val="0"/>
              </a:spcAft>
              <a:buNone/>
            </a:pPr>
            <a:r>
              <a:rPr lang="en-US" sz="8600">
                <a:latin typeface="Calibri"/>
                <a:ea typeface="Calibri"/>
                <a:cs typeface="Calibri"/>
                <a:sym typeface="Calibri"/>
              </a:rPr>
              <a:t>Introduction:</a:t>
            </a:r>
            <a:endParaRPr sz="8600">
              <a:latin typeface="Calibri"/>
              <a:ea typeface="Calibri"/>
              <a:cs typeface="Calibri"/>
              <a:sym typeface="Calibri"/>
            </a:endParaRPr>
          </a:p>
          <a:p>
            <a:pPr indent="457200" lvl="0" marL="0" rtl="0">
              <a:spcBef>
                <a:spcPts val="0"/>
              </a:spcBef>
              <a:spcAft>
                <a:spcPts val="0"/>
              </a:spcAft>
              <a:buSzPts val="1100"/>
              <a:buNone/>
            </a:pPr>
            <a:r>
              <a:t/>
            </a:r>
            <a:endParaRPr sz="3000">
              <a:highlight>
                <a:srgbClr val="FFFFFF"/>
              </a:highlight>
              <a:latin typeface="Times New Roman"/>
              <a:ea typeface="Times New Roman"/>
              <a:cs typeface="Times New Roman"/>
              <a:sym typeface="Times New Roman"/>
            </a:endParaRPr>
          </a:p>
          <a:p>
            <a:pPr indent="457200" lvl="0" marL="0" rtl="0">
              <a:spcBef>
                <a:spcPts val="1300"/>
              </a:spcBef>
              <a:spcAft>
                <a:spcPts val="0"/>
              </a:spcAft>
              <a:buClr>
                <a:schemeClr val="dk1"/>
              </a:buClr>
              <a:buSzPts val="1100"/>
              <a:buFont typeface="Arial"/>
              <a:buNone/>
            </a:pPr>
            <a:r>
              <a:rPr lang="en-US" sz="3000">
                <a:highlight>
                  <a:srgbClr val="FFFFFF"/>
                </a:highlight>
                <a:latin typeface="Times New Roman"/>
                <a:ea typeface="Times New Roman"/>
                <a:cs typeface="Times New Roman"/>
                <a:sym typeface="Times New Roman"/>
              </a:rPr>
              <a:t>This project sought to survey the odonate diversity of Van Cortlandt Lake. Odonata, or dragonflies and damselflies, are a familiar part of this region’s insect fauna that are common throughout Van Cortlandt Park. Odonates typically spend most of their lives as aquatic nymphs, before emerging as the flying adults (Waggoner, Sabet-Peyman 2000). Throughout their life cycles odonates are predators of other invertebrates, making them an important component of invertebrate communities (Ecology and Conservation of Dragonflies and Damselflies, 1). The Bronx has a fairly high odonate diversity, with 32 species recorded as of 2009. Furthermore, Tibbetts Brook and Van Cortlandt Lake as shallow, weedy still and slow moving water bodies, make good habitats for a wide variety of odonate nymphs (Waggoner, Sabet-Peyman 2000).</a:t>
            </a:r>
            <a:endParaRPr sz="3000">
              <a:highlight>
                <a:srgbClr val="FFFFFF"/>
              </a:highlight>
              <a:latin typeface="Times New Roman"/>
              <a:ea typeface="Times New Roman"/>
              <a:cs typeface="Times New Roman"/>
              <a:sym typeface="Times New Roman"/>
            </a:endParaRPr>
          </a:p>
          <a:p>
            <a:pPr indent="457200" lvl="0" marL="0" rtl="0">
              <a:spcBef>
                <a:spcPts val="1300"/>
              </a:spcBef>
              <a:spcAft>
                <a:spcPts val="0"/>
              </a:spcAft>
              <a:buClr>
                <a:schemeClr val="dk1"/>
              </a:buClr>
              <a:buSzPts val="1100"/>
              <a:buFont typeface="Arial"/>
              <a:buNone/>
            </a:pPr>
            <a:r>
              <a:rPr lang="en-US" sz="3000">
                <a:highlight>
                  <a:srgbClr val="FFFFFF"/>
                </a:highlight>
                <a:latin typeface="Times New Roman"/>
                <a:ea typeface="Times New Roman"/>
                <a:cs typeface="Times New Roman"/>
                <a:sym typeface="Times New Roman"/>
              </a:rPr>
              <a:t>Due to odonates’ dependence on freshwater bodies for the completion of their life cycle, odonate species are prone to become threatened or endangered as these habitats are altered and destroyed by human activity (Ecology and Conservation of Dragonflies and Damselflies, 1). Out of the 32 odonate species recorded in the Bronx, three are listed as being of “greatest conservation need” by the New York State Department of Environmental Conservation the and/or on the “Active Inventory List” of the NY Natural Heritage program (Novak 2010, 23). Because of its number of at-risk species and species count, providing a complete inventory of the Park’s odonate fauna is an important contribution to the understanding of its biodiversity. </a:t>
            </a:r>
            <a:endParaRPr sz="3000">
              <a:latin typeface="Calibri"/>
              <a:ea typeface="Calibri"/>
              <a:cs typeface="Calibri"/>
              <a:sym typeface="Calibri"/>
            </a:endParaRPr>
          </a:p>
          <a:p>
            <a:pPr indent="0" lvl="0" marL="0" marR="0" rtl="0" algn="l">
              <a:spcBef>
                <a:spcPts val="0"/>
              </a:spcBef>
              <a:spcAft>
                <a:spcPts val="0"/>
              </a:spcAft>
              <a:buNone/>
            </a:pPr>
            <a:r>
              <a:t/>
            </a:r>
            <a:endParaRPr sz="8600">
              <a:latin typeface="Calibri"/>
              <a:ea typeface="Calibri"/>
              <a:cs typeface="Calibri"/>
              <a:sym typeface="Calibri"/>
            </a:endParaRPr>
          </a:p>
        </p:txBody>
      </p:sp>
      <p:sp>
        <p:nvSpPr>
          <p:cNvPr id="94" name="Shape 94"/>
          <p:cNvSpPr txBox="1"/>
          <p:nvPr/>
        </p:nvSpPr>
        <p:spPr>
          <a:xfrm>
            <a:off x="11942048" y="6441525"/>
            <a:ext cx="12316200" cy="889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Materials &amp; Methods: </a:t>
            </a:r>
            <a:endParaRPr/>
          </a:p>
          <a:p>
            <a:pPr indent="0" lvl="0" marL="0" marR="0" rtl="0" algn="l">
              <a:spcBef>
                <a:spcPts val="0"/>
              </a:spcBef>
              <a:spcAft>
                <a:spcPts val="0"/>
              </a:spcAft>
              <a:buNone/>
            </a:pPr>
            <a:r>
              <a:t/>
            </a:r>
            <a:endParaRPr sz="3000">
              <a:solidFill>
                <a:schemeClr val="dk1"/>
              </a:solidFill>
              <a:latin typeface="Calibri"/>
              <a:ea typeface="Calibri"/>
              <a:cs typeface="Calibri"/>
              <a:sym typeface="Calibri"/>
            </a:endParaRPr>
          </a:p>
          <a:p>
            <a:pPr indent="-381000" lvl="0" marL="457200" rtl="0">
              <a:lnSpc>
                <a:spcPct val="115000"/>
              </a:lnSpc>
              <a:spcBef>
                <a:spcPts val="0"/>
              </a:spcBef>
              <a:spcAft>
                <a:spcPts val="0"/>
              </a:spcAft>
              <a:buClr>
                <a:srgbClr val="000000"/>
              </a:buClr>
              <a:buSzPts val="2400"/>
              <a:buChar char="●"/>
            </a:pPr>
            <a:r>
              <a:rPr lang="en-US" sz="2400"/>
              <a:t>Forceps, Eppendorf Tubes, Tube Racks, Knife, Ethanol (95%), Centrifuge, Centrifuge Tubes, Pestles, Silica Resin, Cell Lysis Solution, Primers, PCR, -20 Degrees Celcius Freezer, Taq Polymerase, Pipettes (various sizes), Nucleotides, Two Water Baths, Distilled Water, Vortex, GuHCl, Gel Cassette, Negative + Positive Electrode, Agarose Gel, Buffer, DNA Ladder, DNA Control.</a:t>
            </a:r>
            <a:endParaRPr sz="2400"/>
          </a:p>
          <a:p>
            <a:pPr indent="0" lvl="0" marL="0" rtl="0">
              <a:lnSpc>
                <a:spcPct val="115000"/>
              </a:lnSpc>
              <a:spcBef>
                <a:spcPts val="0"/>
              </a:spcBef>
              <a:spcAft>
                <a:spcPts val="0"/>
              </a:spcAft>
              <a:buClr>
                <a:schemeClr val="dk1"/>
              </a:buClr>
              <a:buSzPts val="1100"/>
              <a:buFont typeface="Arial"/>
              <a:buNone/>
            </a:pPr>
            <a:r>
              <a:rPr lang="en-US" sz="2400"/>
              <a:t>These bodies of water are filled with damselflies and dragonflies of many different species. To collect our specimens we looked for emergent and aquatic vegetation throughout the bodies of waters, as that is where dragonflies and damselflies typically reside. Specimens were collected by wading with fine-meshed dip nets A sweep net was also brought for collecting mature odonates. The GPS coordinates of collection sites and the estimated radius from which specimens were recorded. Specimens were labeled, stored in vials of 95% ethanol, and then identified morphologically with as much specificity as possible. DNA was then extracted from the specimens at the Ethical Culture Fieldston School using the standard Silica Resin technique as specified by the NYC Urban Barcode Project. To produce enough DNA for barcoding and to confirm that the DNA fragments were present, we utilized two separate processes: a Polymerase Chain Reaction and Gel Electrophoresis. Finally, we submitted the DNA to Genewiz, where the species were identified (Amplifying DNA, 1).</a:t>
            </a:r>
            <a:endParaRPr sz="2400"/>
          </a:p>
          <a:p>
            <a:pPr indent="0" lvl="0" marL="0" marR="0" rtl="0" algn="l">
              <a:spcBef>
                <a:spcPts val="0"/>
              </a:spcBef>
              <a:spcAft>
                <a:spcPts val="0"/>
              </a:spcAft>
              <a:buNone/>
            </a:pPr>
            <a:r>
              <a:t/>
            </a:r>
            <a:endParaRPr i="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95" name="Shape 95"/>
          <p:cNvSpPr txBox="1"/>
          <p:nvPr/>
        </p:nvSpPr>
        <p:spPr>
          <a:xfrm>
            <a:off x="25440350" y="6441525"/>
            <a:ext cx="7641300" cy="1085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Results:</a:t>
            </a:r>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
        <p:nvSpPr>
          <p:cNvPr id="96" name="Shape 96"/>
          <p:cNvSpPr txBox="1"/>
          <p:nvPr/>
        </p:nvSpPr>
        <p:spPr>
          <a:xfrm>
            <a:off x="33761466" y="6441535"/>
            <a:ext cx="9317743" cy="27330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Discussion </a:t>
            </a:r>
            <a:endParaRPr sz="5400">
              <a:solidFill>
                <a:schemeClr val="dk1"/>
              </a:solidFill>
              <a:latin typeface="Calibri"/>
              <a:ea typeface="Calibri"/>
              <a:cs typeface="Calibri"/>
              <a:sym typeface="Calibri"/>
            </a:endParaRPr>
          </a:p>
          <a:p>
            <a:pPr indent="-342900" lvl="0" marL="457200" rtl="0">
              <a:spcBef>
                <a:spcPts val="0"/>
              </a:spcBef>
              <a:spcAft>
                <a:spcPts val="0"/>
              </a:spcAft>
              <a:buClr>
                <a:schemeClr val="dk1"/>
              </a:buClr>
              <a:buSzPts val="1800"/>
              <a:buFont typeface="Times New Roman"/>
              <a:buChar char="●"/>
            </a:pPr>
            <a:r>
              <a:rPr b="1" lang="en-US" sz="1800">
                <a:solidFill>
                  <a:schemeClr val="dk1"/>
                </a:solidFill>
                <a:latin typeface="Times New Roman"/>
                <a:ea typeface="Times New Roman"/>
                <a:cs typeface="Times New Roman"/>
                <a:sym typeface="Times New Roman"/>
              </a:rPr>
              <a:t> Anax</a:t>
            </a:r>
            <a:endParaRPr b="1"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The Green Darner (Anax junius) is a large dragonfly common throughout much of North America</a:t>
            </a:r>
            <a:endParaRPr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A. junius is migratory and adults travel long distances, meaning that our confirmation of A. junius nymphs from Van Cortlandt Lake were necessary to confirm that A. junius breeds in the park</a:t>
            </a:r>
            <a:endParaRPr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All 3 specimens identified as A. junius were collected from site 3, which was characterized by shallow (~ 1 foot deep) water and extensive mats of invasive water chestnut (</a:t>
            </a:r>
            <a:r>
              <a:rPr i="1" lang="en-US" sz="1800">
                <a:solidFill>
                  <a:schemeClr val="dk1"/>
                </a:solidFill>
                <a:latin typeface="Times New Roman"/>
                <a:ea typeface="Times New Roman"/>
                <a:cs typeface="Times New Roman"/>
                <a:sym typeface="Times New Roman"/>
              </a:rPr>
              <a:t>Trapa natans</a:t>
            </a: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 An abundance of eastern mosquitofish (</a:t>
            </a:r>
            <a:r>
              <a:rPr i="1" lang="en-US" sz="1800">
                <a:solidFill>
                  <a:schemeClr val="dk1"/>
                </a:solidFill>
                <a:latin typeface="Times New Roman"/>
                <a:ea typeface="Times New Roman"/>
                <a:cs typeface="Times New Roman"/>
                <a:sym typeface="Times New Roman"/>
              </a:rPr>
              <a:t>Gambusia</a:t>
            </a:r>
            <a:r>
              <a:rPr lang="en-US" sz="1800">
                <a:solidFill>
                  <a:schemeClr val="dk1"/>
                </a:solidFill>
                <a:latin typeface="Times New Roman"/>
                <a:ea typeface="Times New Roman"/>
                <a:cs typeface="Times New Roman"/>
                <a:sym typeface="Times New Roman"/>
              </a:rPr>
              <a:t> </a:t>
            </a:r>
            <a:r>
              <a:rPr i="1" lang="en-US" sz="1800">
                <a:solidFill>
                  <a:schemeClr val="dk1"/>
                </a:solidFill>
                <a:latin typeface="Times New Roman"/>
                <a:ea typeface="Times New Roman"/>
                <a:cs typeface="Times New Roman"/>
                <a:sym typeface="Times New Roman"/>
              </a:rPr>
              <a:t>affinis</a:t>
            </a:r>
            <a:r>
              <a:rPr lang="en-US" sz="1800">
                <a:solidFill>
                  <a:schemeClr val="dk1"/>
                </a:solidFill>
                <a:latin typeface="Times New Roman"/>
                <a:ea typeface="Times New Roman"/>
                <a:cs typeface="Times New Roman"/>
                <a:sym typeface="Times New Roman"/>
              </a:rPr>
              <a:t>) and several large tadpoles (</a:t>
            </a:r>
            <a:r>
              <a:rPr i="1" lang="en-US" sz="1800">
                <a:solidFill>
                  <a:schemeClr val="dk1"/>
                </a:solidFill>
                <a:latin typeface="Times New Roman"/>
                <a:ea typeface="Times New Roman"/>
                <a:cs typeface="Times New Roman"/>
                <a:sym typeface="Times New Roman"/>
              </a:rPr>
              <a:t>Rana</a:t>
            </a:r>
            <a:r>
              <a:rPr lang="en-US" sz="1800">
                <a:solidFill>
                  <a:schemeClr val="dk1"/>
                </a:solidFill>
                <a:latin typeface="Times New Roman"/>
                <a:ea typeface="Times New Roman"/>
                <a:cs typeface="Times New Roman"/>
                <a:sym typeface="Times New Roman"/>
              </a:rPr>
              <a:t> sp.) were noted at the collection site, potentially providing food to the nymphs, which are known to prey on fish and tadpoles</a:t>
            </a:r>
            <a:endParaRPr sz="1800">
              <a:solidFill>
                <a:schemeClr val="dk1"/>
              </a:solidFill>
              <a:latin typeface="Times New Roman"/>
              <a:ea typeface="Times New Roman"/>
              <a:cs typeface="Times New Roman"/>
              <a:sym typeface="Times New Roman"/>
            </a:endParaRPr>
          </a:p>
          <a:p>
            <a:pPr indent="-342900" lvl="0" marL="457200" rtl="0">
              <a:spcBef>
                <a:spcPts val="0"/>
              </a:spcBef>
              <a:spcAft>
                <a:spcPts val="0"/>
              </a:spcAft>
              <a:buClr>
                <a:schemeClr val="dk1"/>
              </a:buClr>
              <a:buSzPts val="1800"/>
              <a:buFont typeface="Times New Roman"/>
              <a:buChar char="●"/>
            </a:pPr>
            <a:r>
              <a:rPr b="1" lang="en-US" sz="1800">
                <a:solidFill>
                  <a:schemeClr val="dk1"/>
                </a:solidFill>
                <a:latin typeface="Times New Roman"/>
                <a:ea typeface="Times New Roman"/>
                <a:cs typeface="Times New Roman"/>
                <a:sym typeface="Times New Roman"/>
              </a:rPr>
              <a:t>Enallagma</a:t>
            </a:r>
            <a:endParaRPr b="1"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3 specimens were identified as belonging to 3 species of </a:t>
            </a:r>
            <a:r>
              <a:rPr i="1" lang="en-US" sz="1800">
                <a:solidFill>
                  <a:schemeClr val="dk1"/>
                </a:solidFill>
                <a:latin typeface="Times New Roman"/>
                <a:ea typeface="Times New Roman"/>
                <a:cs typeface="Times New Roman"/>
                <a:sym typeface="Times New Roman"/>
              </a:rPr>
              <a:t>Enallagma</a:t>
            </a:r>
            <a:r>
              <a:rPr lang="en-US" sz="1800">
                <a:solidFill>
                  <a:schemeClr val="dk1"/>
                </a:solidFill>
                <a:latin typeface="Times New Roman"/>
                <a:ea typeface="Times New Roman"/>
                <a:cs typeface="Times New Roman"/>
                <a:sym typeface="Times New Roman"/>
              </a:rPr>
              <a:t>, the bluet damselflies; </a:t>
            </a:r>
            <a:r>
              <a:rPr i="1" lang="en-US" sz="1800">
                <a:solidFill>
                  <a:schemeClr val="dk1"/>
                </a:solidFill>
                <a:latin typeface="Times New Roman"/>
                <a:ea typeface="Times New Roman"/>
                <a:cs typeface="Times New Roman"/>
                <a:sym typeface="Times New Roman"/>
              </a:rPr>
              <a:t>Enallagma signatum,</a:t>
            </a:r>
            <a:r>
              <a:rPr lang="en-US" sz="1800">
                <a:solidFill>
                  <a:schemeClr val="dk1"/>
                </a:solidFill>
                <a:latin typeface="Times New Roman"/>
                <a:ea typeface="Times New Roman"/>
                <a:cs typeface="Times New Roman"/>
                <a:sym typeface="Times New Roman"/>
              </a:rPr>
              <a:t> the Orange Bluet</a:t>
            </a:r>
            <a:r>
              <a:rPr i="1" lang="en-US" sz="1800">
                <a:solidFill>
                  <a:schemeClr val="dk1"/>
                </a:solidFill>
                <a:latin typeface="Times New Roman"/>
                <a:ea typeface="Times New Roman"/>
                <a:cs typeface="Times New Roman"/>
                <a:sym typeface="Times New Roman"/>
              </a:rPr>
              <a:t>, Enallagma divagans, </a:t>
            </a:r>
            <a:r>
              <a:rPr lang="en-US" sz="1800">
                <a:solidFill>
                  <a:schemeClr val="dk1"/>
                </a:solidFill>
                <a:latin typeface="Times New Roman"/>
                <a:ea typeface="Times New Roman"/>
                <a:cs typeface="Times New Roman"/>
                <a:sym typeface="Times New Roman"/>
              </a:rPr>
              <a:t>the Turquoise Bluet, and</a:t>
            </a:r>
            <a:r>
              <a:rPr i="1" lang="en-US" sz="1800">
                <a:solidFill>
                  <a:schemeClr val="dk1"/>
                </a:solidFill>
                <a:latin typeface="Times New Roman"/>
                <a:ea typeface="Times New Roman"/>
                <a:cs typeface="Times New Roman"/>
                <a:sym typeface="Times New Roman"/>
              </a:rPr>
              <a:t> Enallagma antennatum</a:t>
            </a:r>
            <a:r>
              <a:rPr lang="en-US" sz="1800">
                <a:solidFill>
                  <a:schemeClr val="dk1"/>
                </a:solidFill>
                <a:latin typeface="Times New Roman"/>
                <a:ea typeface="Times New Roman"/>
                <a:cs typeface="Times New Roman"/>
                <a:sym typeface="Times New Roman"/>
              </a:rPr>
              <a:t>, the Rainbow Bluet</a:t>
            </a:r>
            <a:endParaRPr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These 3 species, and no others of the genus,  have previously been recorded in the Bronx</a:t>
            </a:r>
            <a:endParaRPr i="1"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It was noted that the nymphs of each </a:t>
            </a:r>
            <a:r>
              <a:rPr i="1" lang="en-US" sz="1800">
                <a:solidFill>
                  <a:schemeClr val="dk1"/>
                </a:solidFill>
                <a:latin typeface="Times New Roman"/>
                <a:ea typeface="Times New Roman"/>
                <a:cs typeface="Times New Roman"/>
                <a:sym typeface="Times New Roman"/>
              </a:rPr>
              <a:t>Enallagma</a:t>
            </a:r>
            <a:r>
              <a:rPr lang="en-US" sz="1800">
                <a:solidFill>
                  <a:schemeClr val="dk1"/>
                </a:solidFill>
                <a:latin typeface="Times New Roman"/>
                <a:ea typeface="Times New Roman"/>
                <a:cs typeface="Times New Roman"/>
                <a:sym typeface="Times New Roman"/>
              </a:rPr>
              <a:t> had distinctive patterns on their caudal lamellae, opening the possibility to future surveys of abundance and habitat use by the three species based on nymph morphology. See Figures ()</a:t>
            </a:r>
            <a:endParaRPr sz="1800">
              <a:solidFill>
                <a:schemeClr val="dk1"/>
              </a:solidFill>
              <a:latin typeface="Times New Roman"/>
              <a:ea typeface="Times New Roman"/>
              <a:cs typeface="Times New Roman"/>
              <a:sym typeface="Times New Roman"/>
            </a:endParaRPr>
          </a:p>
          <a:p>
            <a:pPr indent="-342900" lvl="0" marL="457200" rtl="0">
              <a:spcBef>
                <a:spcPts val="0"/>
              </a:spcBef>
              <a:spcAft>
                <a:spcPts val="0"/>
              </a:spcAft>
              <a:buClr>
                <a:schemeClr val="dk1"/>
              </a:buClr>
              <a:buSzPts val="1800"/>
              <a:buFont typeface="Times New Roman"/>
              <a:buChar char="●"/>
            </a:pPr>
            <a:r>
              <a:rPr b="1" lang="en-US" sz="1800">
                <a:solidFill>
                  <a:schemeClr val="dk1"/>
                </a:solidFill>
                <a:latin typeface="Times New Roman"/>
                <a:ea typeface="Times New Roman"/>
                <a:cs typeface="Times New Roman"/>
                <a:sym typeface="Times New Roman"/>
              </a:rPr>
              <a:t>Sympetrum vicinum</a:t>
            </a:r>
            <a:endParaRPr b="1"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A specimen of an adult </a:t>
            </a:r>
            <a:r>
              <a:rPr i="1" lang="en-US" sz="1800">
                <a:solidFill>
                  <a:schemeClr val="dk1"/>
                </a:solidFill>
                <a:latin typeface="Times New Roman"/>
                <a:ea typeface="Times New Roman"/>
                <a:cs typeface="Times New Roman"/>
                <a:sym typeface="Times New Roman"/>
              </a:rPr>
              <a:t>Sympetrum vicinum</a:t>
            </a:r>
            <a:r>
              <a:rPr lang="en-US" sz="1800">
                <a:solidFill>
                  <a:schemeClr val="dk1"/>
                </a:solidFill>
                <a:latin typeface="Times New Roman"/>
                <a:ea typeface="Times New Roman"/>
                <a:cs typeface="Times New Roman"/>
                <a:sym typeface="Times New Roman"/>
              </a:rPr>
              <a:t> was also collected and identified by its morphology.</a:t>
            </a:r>
            <a:endParaRPr sz="1800">
              <a:solidFill>
                <a:schemeClr val="dk1"/>
              </a:solidFill>
              <a:latin typeface="Times New Roman"/>
              <a:ea typeface="Times New Roman"/>
              <a:cs typeface="Times New Roman"/>
              <a:sym typeface="Times New Roman"/>
            </a:endParaRPr>
          </a:p>
          <a:p>
            <a:pPr indent="-342900" lvl="0" marL="457200" rtl="0">
              <a:spcBef>
                <a:spcPts val="0"/>
              </a:spcBef>
              <a:spcAft>
                <a:spcPts val="0"/>
              </a:spcAft>
              <a:buClr>
                <a:schemeClr val="dk1"/>
              </a:buClr>
              <a:buSzPts val="1800"/>
              <a:buFont typeface="Times New Roman"/>
              <a:buChar char="●"/>
            </a:pPr>
            <a:r>
              <a:rPr b="1" lang="en-US" sz="1800">
                <a:solidFill>
                  <a:schemeClr val="dk1"/>
                </a:solidFill>
                <a:latin typeface="Times New Roman"/>
                <a:ea typeface="Times New Roman"/>
                <a:cs typeface="Times New Roman"/>
                <a:sym typeface="Times New Roman"/>
              </a:rPr>
              <a:t>Further Research</a:t>
            </a:r>
            <a:endParaRPr b="1"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Although this study adds to our understanding of Van Cortlandt Park’s odonate fauna, the relatively small number of usable sequences produced mean that more surveys are needed to gain a complete understanding of the odonate communities in the Park</a:t>
            </a:r>
            <a:endParaRPr sz="1800">
              <a:solidFill>
                <a:schemeClr val="dk1"/>
              </a:solidFill>
              <a:latin typeface="Times New Roman"/>
              <a:ea typeface="Times New Roman"/>
              <a:cs typeface="Times New Roman"/>
              <a:sym typeface="Times New Roman"/>
            </a:endParaRPr>
          </a:p>
          <a:p>
            <a:pPr indent="-342900" lvl="1" marL="914400" rtl="0">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Further studies might look at the odonates of Tibbetts brook, which was not covered by this study. The marked difference between the habitat and odonate nymphs found throughout the lake  (i.e. all </a:t>
            </a:r>
            <a:r>
              <a:rPr i="1" lang="en-US" sz="1800">
                <a:solidFill>
                  <a:schemeClr val="dk1"/>
                </a:solidFill>
                <a:latin typeface="Times New Roman"/>
                <a:ea typeface="Times New Roman"/>
                <a:cs typeface="Times New Roman"/>
                <a:sym typeface="Times New Roman"/>
              </a:rPr>
              <a:t>Anax</a:t>
            </a:r>
            <a:r>
              <a:rPr lang="en-US" sz="1800">
                <a:solidFill>
                  <a:schemeClr val="dk1"/>
                </a:solidFill>
                <a:latin typeface="Times New Roman"/>
                <a:ea typeface="Times New Roman"/>
                <a:cs typeface="Times New Roman"/>
                <a:sym typeface="Times New Roman"/>
              </a:rPr>
              <a:t> specimens, including those not identified by sequencing, were found at Site 3) suggest that differences between odonate faunas of different microhabitats throughout the park also warrant investigation.</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8600">
                <a:solidFill>
                  <a:schemeClr val="dk1"/>
                </a:solidFill>
                <a:latin typeface="Calibri"/>
                <a:ea typeface="Calibri"/>
                <a:cs typeface="Calibri"/>
                <a:sym typeface="Calibri"/>
              </a:rPr>
              <a:t>References</a:t>
            </a:r>
            <a:endParaRPr sz="54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“Amplifying DNA.” </a:t>
            </a:r>
            <a:r>
              <a:rPr i="1" lang="en-US" sz="1200">
                <a:solidFill>
                  <a:schemeClr val="dk1"/>
                </a:solidFill>
                <a:highlight>
                  <a:srgbClr val="FFFFFF"/>
                </a:highlight>
                <a:latin typeface="Times New Roman"/>
                <a:ea typeface="Times New Roman"/>
                <a:cs typeface="Times New Roman"/>
                <a:sym typeface="Times New Roman"/>
              </a:rPr>
              <a:t>NYC Urban Barcode Project</a:t>
            </a:r>
            <a:r>
              <a:rPr lang="en-US" sz="1200">
                <a:solidFill>
                  <a:schemeClr val="dk1"/>
                </a:solidFill>
                <a:highlight>
                  <a:srgbClr val="FFFFFF"/>
                </a:highlight>
                <a:latin typeface="Times New Roman"/>
                <a:ea typeface="Times New Roman"/>
                <a:cs typeface="Times New Roman"/>
                <a:sym typeface="Times New Roman"/>
              </a:rPr>
              <a:t>, Cold Spring Harbor DNA Laboratory, www.dnabarcoding101.org/lab/protocol-2.html.</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Cold Spring Harbor Laboratory. “Biology Animation Library.” DNALC Blogs, DNA Learning Center, www.dnalc.org/resources/animations/gelelectrophoresis.html.</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130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“Common Green Darner.” Encyclopedia of Life, Encyclopedia of Life, eol.org/pages/131866/details#migration.</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130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“Ecology and Conservation of Dragonflies and Damselflies.” Xerces Society for the Conservation of Invertebrates, The Xerces Society, xerces.org/ecology-and-conservation-of-dragonflies-and-damselflies/.</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Erckmann, Lynn. “Caudal Lamellae of Carolina Zygoptera.” Savanna · University of Puget Sound, University of Puget Sound, www.pugetsound.edu/academics/academic-resources/slater-museum/biodiversity-resources/dragonflies/image-collection/caudal-lamellae-of-carolina-zy/.</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130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Ferrer, Willa, et al. </a:t>
            </a:r>
            <a:r>
              <a:rPr i="1" lang="en-US" sz="1200">
                <a:solidFill>
                  <a:schemeClr val="dk1"/>
                </a:solidFill>
                <a:highlight>
                  <a:srgbClr val="FFFFFF"/>
                </a:highlight>
                <a:latin typeface="Times New Roman"/>
                <a:ea typeface="Times New Roman"/>
                <a:cs typeface="Times New Roman"/>
                <a:sym typeface="Times New Roman"/>
              </a:rPr>
              <a:t>The Damselflies of Van Cortlandt Park</a:t>
            </a:r>
            <a:r>
              <a:rPr lang="en-US" sz="1200">
                <a:solidFill>
                  <a:schemeClr val="dk1"/>
                </a:solidFill>
                <a:highlight>
                  <a:srgbClr val="FFFFFF"/>
                </a:highlight>
                <a:latin typeface="Times New Roman"/>
                <a:ea typeface="Times New Roman"/>
                <a:cs typeface="Times New Roman"/>
                <a:sym typeface="Times New Roman"/>
              </a:rPr>
              <a:t>. NYC Urban Barcode Project, 2017.</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Holub, Emma, Lender, Avery</a:t>
            </a:r>
            <a:r>
              <a:rPr i="1" lang="en-US" sz="1200">
                <a:solidFill>
                  <a:schemeClr val="dk1"/>
                </a:solidFill>
                <a:highlight>
                  <a:srgbClr val="FFFFFF"/>
                </a:highlight>
                <a:latin typeface="Times New Roman"/>
                <a:ea typeface="Times New Roman"/>
                <a:cs typeface="Times New Roman"/>
                <a:sym typeface="Times New Roman"/>
              </a:rPr>
              <a:t> Dragonflies in Van Courtlant </a:t>
            </a:r>
            <a:r>
              <a:rPr lang="en-US" sz="1200">
                <a:solidFill>
                  <a:schemeClr val="dk1"/>
                </a:solidFill>
                <a:highlight>
                  <a:srgbClr val="FFFFFF"/>
                </a:highlight>
                <a:latin typeface="Times New Roman"/>
                <a:ea typeface="Times New Roman"/>
                <a:cs typeface="Times New Roman"/>
                <a:sym typeface="Times New Roman"/>
              </a:rPr>
              <a:t>[</a:t>
            </a:r>
            <a:r>
              <a:rPr i="1" lang="en-US" sz="1200">
                <a:solidFill>
                  <a:schemeClr val="dk1"/>
                </a:solidFill>
                <a:highlight>
                  <a:srgbClr val="FFFFFF"/>
                </a:highlight>
                <a:latin typeface="Times New Roman"/>
                <a:ea typeface="Times New Roman"/>
                <a:cs typeface="Times New Roman"/>
                <a:sym typeface="Times New Roman"/>
              </a:rPr>
              <a:t>sic</a:t>
            </a:r>
            <a:r>
              <a:rPr lang="en-US" sz="1200">
                <a:solidFill>
                  <a:schemeClr val="dk1"/>
                </a:solidFill>
                <a:highlight>
                  <a:srgbClr val="FFFFFF"/>
                </a:highlight>
                <a:latin typeface="Times New Roman"/>
                <a:ea typeface="Times New Roman"/>
                <a:cs typeface="Times New Roman"/>
                <a:sym typeface="Times New Roman"/>
              </a:rPr>
              <a:t>]</a:t>
            </a:r>
            <a:r>
              <a:rPr i="1" lang="en-US" sz="1200">
                <a:solidFill>
                  <a:schemeClr val="dk1"/>
                </a:solidFill>
                <a:highlight>
                  <a:srgbClr val="FFFFFF"/>
                </a:highlight>
                <a:latin typeface="Times New Roman"/>
                <a:ea typeface="Times New Roman"/>
                <a:cs typeface="Times New Roman"/>
                <a:sym typeface="Times New Roman"/>
              </a:rPr>
              <a:t> Park</a:t>
            </a:r>
            <a:r>
              <a:rPr lang="en-US" sz="1200">
                <a:solidFill>
                  <a:schemeClr val="dk1"/>
                </a:solidFill>
                <a:highlight>
                  <a:srgbClr val="FFFFFF"/>
                </a:highlight>
                <a:latin typeface="Times New Roman"/>
                <a:ea typeface="Times New Roman"/>
                <a:cs typeface="Times New Roman"/>
                <a:sym typeface="Times New Roman"/>
              </a:rPr>
              <a:t>. NYC Urban Barcode Project, 2017.</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Huggins, Donald G. "Description of the Nymph of Enallagma Divagans Selys (Odonata: Coenagrionidae)." Journal of the Kansas Entomological Society 51, no. 1 (1978): 140-43. http://www.jstor.org/stable/25083009.</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130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“Isolating DNA.” </a:t>
            </a:r>
            <a:r>
              <a:rPr i="1" lang="en-US" sz="1200">
                <a:solidFill>
                  <a:schemeClr val="dk1"/>
                </a:solidFill>
                <a:highlight>
                  <a:srgbClr val="FFFFFF"/>
                </a:highlight>
                <a:latin typeface="Times New Roman"/>
                <a:ea typeface="Times New Roman"/>
                <a:cs typeface="Times New Roman"/>
                <a:sym typeface="Times New Roman"/>
              </a:rPr>
              <a:t>NYC Urban Barcode Project</a:t>
            </a:r>
            <a:r>
              <a:rPr lang="en-US" sz="1200">
                <a:solidFill>
                  <a:schemeClr val="dk1"/>
                </a:solidFill>
                <a:highlight>
                  <a:srgbClr val="FFFFFF"/>
                </a:highlight>
                <a:latin typeface="Times New Roman"/>
                <a:ea typeface="Times New Roman"/>
                <a:cs typeface="Times New Roman"/>
                <a:sym typeface="Times New Roman"/>
              </a:rPr>
              <a:t>, Cold Spring Harbor DNA Laboratory, www.dnabarcoding101.org/lab/protocol-2.html.</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Khan Academy. “Polymerase Chain Reaction (PCR).” Khan Academy, Khan Academy, www.khanacademy.org/science/biology/biotech-dna-technology/dna-sequencing-pcr-electrophoresis/a/polymerase-chain-reaction-pcr.</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130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Keller, Tamara S., et al. “Atlas of the Dragonfly Larvae (Class Insecta: Order Odonata: Suborder Anisoptera) Recorded at the Old Woman Creek National Estuarine Research Reserve and State Nature Preserve, Ohio.” Ohio Department of Natural Resources, Mar. 2007, wildlife.ohiodnr.gov/portals/wildlife/pdfs/public%20areas/OWCAtlas_Dragonfly.pdf.</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Laurilla, Ansi, et al. “Different Antipredator Behaviour in Two Anuran Tadpoles: Effects of Predator Diet.”</a:t>
            </a:r>
            <a:r>
              <a:rPr i="1" lang="en-US" sz="1200">
                <a:solidFill>
                  <a:schemeClr val="dk1"/>
                </a:solidFill>
                <a:highlight>
                  <a:srgbClr val="FFFFFF"/>
                </a:highlight>
                <a:latin typeface="Times New Roman"/>
                <a:ea typeface="Times New Roman"/>
                <a:cs typeface="Times New Roman"/>
                <a:sym typeface="Times New Roman"/>
              </a:rPr>
              <a:t> Behavioral Ecology and Sociobiology</a:t>
            </a:r>
            <a:r>
              <a:rPr lang="en-US" sz="1200">
                <a:solidFill>
                  <a:schemeClr val="dk1"/>
                </a:solidFill>
                <a:highlight>
                  <a:srgbClr val="FFFFFF"/>
                </a:highlight>
                <a:latin typeface="Times New Roman"/>
                <a:ea typeface="Times New Roman"/>
                <a:cs typeface="Times New Roman"/>
                <a:sym typeface="Times New Roman"/>
              </a:rPr>
              <a:t>, vol. 40, no. 5, May 1997, pp. 329–336., doi:https://doi.org/10.1007/s002650050.</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b="1"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“New York Dragonfly and Damselfly Survey Handbook for Workers” New York Damselfly and Dragonfly Survey, New York Department of Environmental Conservation, www.dec.ny.gov/docs/wildlife_pdf/nyddshandbk.pdf.</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New York State Museum. Documents of the Senate of New York. vol. 14, New York State Senate, 1904, books.google.com/books?id=aJUlAQAAIAAJ&amp;dq=enallagma+signatum+nymph&amp;source=gbs_navlinks_s.</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130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Novak, Paul G. “The New York Damselfly and Dragonfly Survey 2005-2009: Distribution and Status of the Odonates of New York.” New York Damsefly and Dragonfly Survey, New York Department of Environmental Conservation, Apr. 2010, ftp://ftp.dec.state.ny.us/dfwmr/nynhp/nydds/nyddspublicreport.pdf.</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Taylor, Christina. “25 Species That Call Tibbetts Brook Home.” Friends of Van Cortlandt Park, Friends of Van Cortlandt Park, 15 Feb. 2017, vancortlandt.org/25speciestibbettsbrook/.</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Waggoner, Ben, and Jason Sabet-Peyman. “Introduction to the Odonata.” </a:t>
            </a:r>
            <a:r>
              <a:rPr i="1" lang="en-US" sz="1200">
                <a:solidFill>
                  <a:schemeClr val="dk1"/>
                </a:solidFill>
                <a:highlight>
                  <a:srgbClr val="FFFFFF"/>
                </a:highlight>
                <a:latin typeface="Times New Roman"/>
                <a:ea typeface="Times New Roman"/>
                <a:cs typeface="Times New Roman"/>
                <a:sym typeface="Times New Roman"/>
              </a:rPr>
              <a:t>Odonata: Dragonflies and Damselflies</a:t>
            </a:r>
            <a:r>
              <a:rPr lang="en-US" sz="1200">
                <a:solidFill>
                  <a:schemeClr val="dk1"/>
                </a:solidFill>
                <a:highlight>
                  <a:srgbClr val="FFFFFF"/>
                </a:highlight>
                <a:latin typeface="Times New Roman"/>
                <a:ea typeface="Times New Roman"/>
                <a:cs typeface="Times New Roman"/>
                <a:sym typeface="Times New Roman"/>
              </a:rPr>
              <a:t>, University of California Museum of Paleontology, 16 July 2000, www.ucmp.berkeley.edu/arthropoda/uniramia/odonatoida.html.</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spcBef>
                <a:spcPts val="0"/>
              </a:spcBef>
              <a:spcAft>
                <a:spcPts val="0"/>
              </a:spcAft>
              <a:buSzPts val="1100"/>
              <a:buNone/>
            </a:pPr>
            <a:r>
              <a:rPr lang="en-US" sz="1200">
                <a:solidFill>
                  <a:schemeClr val="dk1"/>
                </a:solidFill>
                <a:latin typeface="Times New Roman"/>
                <a:ea typeface="Times New Roman"/>
                <a:cs typeface="Times New Roman"/>
                <a:sym typeface="Times New Roman"/>
              </a:rPr>
              <a:t>Waldman, H. (Presenter). (2017, October). </a:t>
            </a:r>
            <a:r>
              <a:rPr i="1" lang="en-US" sz="1200">
                <a:solidFill>
                  <a:schemeClr val="dk1"/>
                </a:solidFill>
                <a:latin typeface="Times New Roman"/>
                <a:ea typeface="Times New Roman"/>
                <a:cs typeface="Times New Roman"/>
                <a:sym typeface="Times New Roman"/>
              </a:rPr>
              <a:t>Personal Communication of Odonate Diversity</a:t>
            </a:r>
            <a:r>
              <a:rPr lang="en-US" sz="1200">
                <a:solidFill>
                  <a:schemeClr val="dk1"/>
                </a:solidFill>
                <a:latin typeface="Times New Roman"/>
                <a:ea typeface="Times New Roman"/>
                <a:cs typeface="Times New Roman"/>
                <a:sym typeface="Times New Roman"/>
              </a:rPr>
              <a:t>. Speech presented at Ethical Culture Fieldston School, NY. </a:t>
            </a:r>
            <a:endParaRPr sz="5400">
              <a:solidFill>
                <a:schemeClr val="dk1"/>
              </a:solidFill>
              <a:latin typeface="Calibri"/>
              <a:ea typeface="Calibri"/>
              <a:cs typeface="Calibri"/>
              <a:sym typeface="Calibri"/>
            </a:endParaRPr>
          </a:p>
          <a:p>
            <a:pPr indent="0" lvl="0" marL="0" marR="0" rtl="0" algn="l">
              <a:spcBef>
                <a:spcPts val="1300"/>
              </a:spcBef>
              <a:spcAft>
                <a:spcPts val="0"/>
              </a:spcAft>
              <a:buNone/>
            </a:pPr>
            <a:r>
              <a:rPr lang="en-US" sz="8600">
                <a:solidFill>
                  <a:schemeClr val="dk1"/>
                </a:solidFill>
                <a:latin typeface="Calibri"/>
                <a:ea typeface="Calibri"/>
                <a:cs typeface="Calibri"/>
                <a:sym typeface="Calibri"/>
              </a:rPr>
              <a:t>Acknowledgements</a:t>
            </a:r>
            <a:endParaRPr/>
          </a:p>
          <a:p>
            <a:pPr indent="0" lvl="0" marL="0" rtl="0" algn="ctr">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W</a:t>
            </a:r>
            <a:r>
              <a:rPr lang="en-US" sz="2400">
                <a:solidFill>
                  <a:schemeClr val="dk1"/>
                </a:solidFill>
                <a:latin typeface="Times New Roman"/>
                <a:ea typeface="Times New Roman"/>
                <a:cs typeface="Times New Roman"/>
                <a:sym typeface="Times New Roman"/>
              </a:rPr>
              <a:t>e would like to thank Mr. Howard Waldman, Dr. Anne Kloimwieder, Alex Byrne and John Butler from Friends of Van Cortlandt Park, GENEWIZ, the Ethical Culture Fieldston School, the Cold Spring Harbor Laboratory DNA Learning Center for facilitating this project.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
        <p:nvSpPr>
          <p:cNvPr id="97" name="Shape 97"/>
          <p:cNvSpPr txBox="1"/>
          <p:nvPr/>
        </p:nvSpPr>
        <p:spPr>
          <a:xfrm>
            <a:off x="37180241" y="2757238"/>
            <a:ext cx="5184093" cy="212365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4400">
                <a:solidFill>
                  <a:schemeClr val="dk1"/>
                </a:solidFill>
                <a:latin typeface="Calibri"/>
                <a:ea typeface="Calibri"/>
                <a:cs typeface="Calibri"/>
                <a:sym typeface="Calibri"/>
              </a:rPr>
              <a:t>Funded by the</a:t>
            </a:r>
            <a:endParaRPr/>
          </a:p>
          <a:p>
            <a:pPr indent="0" lvl="0" marL="0" marR="0" rtl="0" algn="r">
              <a:spcBef>
                <a:spcPts val="0"/>
              </a:spcBef>
              <a:spcAft>
                <a:spcPts val="0"/>
              </a:spcAft>
              <a:buNone/>
            </a:pPr>
            <a:r>
              <a:rPr lang="en-US" sz="4400">
                <a:solidFill>
                  <a:schemeClr val="dk1"/>
                </a:solidFill>
                <a:latin typeface="Calibri"/>
                <a:ea typeface="Calibri"/>
                <a:cs typeface="Calibri"/>
                <a:sym typeface="Calibri"/>
              </a:rPr>
              <a:t>Thompson Family Foundation </a:t>
            </a:r>
            <a:endParaRPr sz="4400">
              <a:solidFill>
                <a:schemeClr val="dk1"/>
              </a:solidFill>
              <a:latin typeface="Calibri"/>
              <a:ea typeface="Calibri"/>
              <a:cs typeface="Calibri"/>
              <a:sym typeface="Calibri"/>
            </a:endParaRPr>
          </a:p>
        </p:txBody>
      </p:sp>
      <p:graphicFrame>
        <p:nvGraphicFramePr>
          <p:cNvPr id="98" name="Shape 98"/>
          <p:cNvGraphicFramePr/>
          <p:nvPr/>
        </p:nvGraphicFramePr>
        <p:xfrm>
          <a:off x="25592750" y="7943825"/>
          <a:ext cx="3000000" cy="3000000"/>
        </p:xfrm>
        <a:graphic>
          <a:graphicData uri="http://schemas.openxmlformats.org/drawingml/2006/table">
            <a:tbl>
              <a:tblPr>
                <a:noFill/>
                <a:tableStyleId>{F113D5C2-067B-4A90-AFAA-C52062C740C0}</a:tableStyleId>
              </a:tblPr>
              <a:tblGrid>
                <a:gridCol w="590550"/>
                <a:gridCol w="1390650"/>
                <a:gridCol w="1524000"/>
                <a:gridCol w="609600"/>
                <a:gridCol w="1152525"/>
                <a:gridCol w="733425"/>
              </a:tblGrid>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QSK #</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Most Specific Taxon</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Number of Mismatches</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E Value</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Collection Site</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Bit Score</a:t>
                      </a:r>
                      <a:endParaRPr b="1"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006</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i="1" lang="en-US" sz="1200">
                          <a:latin typeface="Times New Roman"/>
                          <a:ea typeface="Times New Roman"/>
                          <a:cs typeface="Times New Roman"/>
                          <a:sym typeface="Times New Roman"/>
                        </a:rPr>
                        <a:t>Cyanea tzetlini</a:t>
                      </a:r>
                      <a:endParaRPr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2e-11</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highlight>
                            <a:srgbClr val="FFFFFF"/>
                          </a:highlight>
                          <a:latin typeface="Times New Roman"/>
                          <a:ea typeface="Times New Roman"/>
                          <a:cs typeface="Times New Roman"/>
                          <a:sym typeface="Times New Roman"/>
                        </a:rPr>
                        <a:t>Van Cortlandt Lake, Site 1</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73.4</a:t>
                      </a:r>
                      <a:endParaRPr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009</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i="1" lang="en-US" sz="1200">
                          <a:latin typeface="Times New Roman"/>
                          <a:ea typeface="Times New Roman"/>
                          <a:cs typeface="Times New Roman"/>
                          <a:sym typeface="Times New Roman"/>
                        </a:rPr>
                        <a:t>Libellulidae sp.</a:t>
                      </a:r>
                      <a:endParaRPr b="1"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17</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highlight>
                            <a:srgbClr val="FFFFFF"/>
                          </a:highlight>
                          <a:latin typeface="Times New Roman"/>
                          <a:ea typeface="Times New Roman"/>
                          <a:cs typeface="Times New Roman"/>
                          <a:sym typeface="Times New Roman"/>
                        </a:rPr>
                        <a:t>Van Cortlandt Lake, Site 1</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967</a:t>
                      </a:r>
                      <a:endParaRPr b="1"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019</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i="1" lang="en-US" sz="1200">
                          <a:latin typeface="Times New Roman"/>
                          <a:ea typeface="Times New Roman"/>
                          <a:cs typeface="Times New Roman"/>
                          <a:sym typeface="Times New Roman"/>
                        </a:rPr>
                        <a:t>Enallagma divagans</a:t>
                      </a:r>
                      <a:endParaRPr b="1"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3</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highlight>
                            <a:srgbClr val="FFFFFF"/>
                          </a:highlight>
                          <a:latin typeface="Times New Roman"/>
                          <a:ea typeface="Times New Roman"/>
                          <a:cs typeface="Times New Roman"/>
                          <a:sym typeface="Times New Roman"/>
                        </a:rPr>
                        <a:t>Van Cortlandt Lake, Site 1</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1067</a:t>
                      </a:r>
                      <a:endParaRPr b="1"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022</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i="1" lang="en-US" sz="1200">
                          <a:latin typeface="Times New Roman"/>
                          <a:ea typeface="Times New Roman"/>
                          <a:cs typeface="Times New Roman"/>
                          <a:sym typeface="Times New Roman"/>
                        </a:rPr>
                        <a:t>Enallagma antennatum</a:t>
                      </a:r>
                      <a:endParaRPr b="1"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49</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highlight>
                            <a:srgbClr val="FFFFFF"/>
                          </a:highlight>
                          <a:latin typeface="Times New Roman"/>
                          <a:ea typeface="Times New Roman"/>
                          <a:cs typeface="Times New Roman"/>
                          <a:sym typeface="Times New Roman"/>
                        </a:rPr>
                        <a:t>Van Cortlandt Lake, Site 2</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773</a:t>
                      </a:r>
                      <a:endParaRPr b="1" sz="1200">
                        <a:latin typeface="Times New Roman"/>
                        <a:ea typeface="Times New Roman"/>
                        <a:cs typeface="Times New Roman"/>
                        <a:sym typeface="Times New Roman"/>
                      </a:endParaRPr>
                    </a:p>
                  </a:txBody>
                  <a:tcPr marT="63500" marB="63500" marR="63500" marL="63500"/>
                </a:tc>
              </a:tr>
              <a:tr h="292100">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026</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i="1" lang="en-US" sz="1200">
                          <a:latin typeface="Times New Roman"/>
                          <a:ea typeface="Times New Roman"/>
                          <a:cs typeface="Times New Roman"/>
                          <a:sym typeface="Times New Roman"/>
                        </a:rPr>
                        <a:t>Cyanea tzetlini</a:t>
                      </a:r>
                      <a:endParaRPr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2e-11</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highlight>
                            <a:srgbClr val="FFFFFF"/>
                          </a:highlight>
                          <a:latin typeface="Times New Roman"/>
                          <a:ea typeface="Times New Roman"/>
                          <a:cs typeface="Times New Roman"/>
                          <a:sym typeface="Times New Roman"/>
                        </a:rPr>
                        <a:t>Van Cortlandt Lake, Site 2</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73.4</a:t>
                      </a:r>
                      <a:endParaRPr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028</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i="1" lang="en-US" sz="1200">
                          <a:latin typeface="Times New Roman"/>
                          <a:ea typeface="Times New Roman"/>
                          <a:cs typeface="Times New Roman"/>
                          <a:sym typeface="Times New Roman"/>
                        </a:rPr>
                        <a:t>Acisoma variegatum</a:t>
                      </a:r>
                      <a:endParaRPr b="1"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74</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highlight>
                            <a:srgbClr val="FFFFFF"/>
                          </a:highlight>
                          <a:latin typeface="Times New Roman"/>
                          <a:ea typeface="Times New Roman"/>
                          <a:cs typeface="Times New Roman"/>
                          <a:sym typeface="Times New Roman"/>
                        </a:rPr>
                        <a:t>Van Cortlandt Lake, Site 2</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740</a:t>
                      </a:r>
                      <a:endParaRPr b="1"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033</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i="1" lang="en-US" sz="1200">
                          <a:latin typeface="Times New Roman"/>
                          <a:ea typeface="Times New Roman"/>
                          <a:cs typeface="Times New Roman"/>
                          <a:sym typeface="Times New Roman"/>
                        </a:rPr>
                        <a:t>Anax junius</a:t>
                      </a:r>
                      <a:endParaRPr b="1"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35</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5e-130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highlight>
                            <a:srgbClr val="FFFFFF"/>
                          </a:highlight>
                          <a:latin typeface="Times New Roman"/>
                          <a:ea typeface="Times New Roman"/>
                          <a:cs typeface="Times New Roman"/>
                          <a:sym typeface="Times New Roman"/>
                        </a:rPr>
                        <a:t>Van Cortlandt Lake, Site 2</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471</a:t>
                      </a:r>
                      <a:endParaRPr b="1"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035</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i="1" lang="en-US" sz="1200">
                          <a:latin typeface="Times New Roman"/>
                          <a:ea typeface="Times New Roman"/>
                          <a:cs typeface="Times New Roman"/>
                          <a:sym typeface="Times New Roman"/>
                        </a:rPr>
                        <a:t>Enallagma signatum</a:t>
                      </a:r>
                      <a:endParaRPr b="1"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18</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highlight>
                            <a:srgbClr val="FFFFFF"/>
                          </a:highlight>
                          <a:latin typeface="Times New Roman"/>
                          <a:ea typeface="Times New Roman"/>
                          <a:cs typeface="Times New Roman"/>
                          <a:sym typeface="Times New Roman"/>
                        </a:rPr>
                        <a:t>Van Cortlandt Lake, Site 2</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1036</a:t>
                      </a:r>
                      <a:endParaRPr b="1"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038</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i="1" lang="en-US" sz="1200">
                          <a:latin typeface="Times New Roman"/>
                          <a:ea typeface="Times New Roman"/>
                          <a:cs typeface="Times New Roman"/>
                          <a:sym typeface="Times New Roman"/>
                        </a:rPr>
                        <a:t>Anax junius</a:t>
                      </a:r>
                      <a:endParaRPr b="1"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7</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highlight>
                            <a:srgbClr val="FFFFFF"/>
                          </a:highlight>
                          <a:latin typeface="Times New Roman"/>
                          <a:ea typeface="Times New Roman"/>
                          <a:cs typeface="Times New Roman"/>
                          <a:sym typeface="Times New Roman"/>
                        </a:rPr>
                        <a:t>Van Cortlandt Lake, Site 3</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1153</a:t>
                      </a:r>
                      <a:endParaRPr b="1"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039</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i="1" lang="en-US" sz="1200">
                          <a:latin typeface="Times New Roman"/>
                          <a:ea typeface="Times New Roman"/>
                          <a:cs typeface="Times New Roman"/>
                          <a:sym typeface="Times New Roman"/>
                        </a:rPr>
                        <a:t>Cyanea tzetlini</a:t>
                      </a:r>
                      <a:endParaRPr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7e-11</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highlight>
                            <a:srgbClr val="FFFFFF"/>
                          </a:highlight>
                          <a:latin typeface="Times New Roman"/>
                          <a:ea typeface="Times New Roman"/>
                          <a:cs typeface="Times New Roman"/>
                          <a:sym typeface="Times New Roman"/>
                        </a:rPr>
                        <a:t>Van Cortlandt Lake, Site 2</a:t>
                      </a:r>
                      <a:endParaRPr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US" sz="1200">
                          <a:latin typeface="Times New Roman"/>
                          <a:ea typeface="Times New Roman"/>
                          <a:cs typeface="Times New Roman"/>
                          <a:sym typeface="Times New Roman"/>
                        </a:rPr>
                        <a:t>73.4</a:t>
                      </a:r>
                      <a:endParaRPr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040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i="1" lang="en-US" sz="1200">
                          <a:latin typeface="Times New Roman"/>
                          <a:ea typeface="Times New Roman"/>
                          <a:cs typeface="Times New Roman"/>
                          <a:sym typeface="Times New Roman"/>
                        </a:rPr>
                        <a:t>Anax junius</a:t>
                      </a:r>
                      <a:endParaRPr b="1"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4</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highlight>
                            <a:srgbClr val="FFFFFF"/>
                          </a:highlight>
                          <a:latin typeface="Times New Roman"/>
                          <a:ea typeface="Times New Roman"/>
                          <a:cs typeface="Times New Roman"/>
                          <a:sym typeface="Times New Roman"/>
                        </a:rPr>
                        <a:t>Van Cortlandt Lake, Site 3</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1168</a:t>
                      </a:r>
                      <a:endParaRPr b="1" sz="1200">
                        <a:latin typeface="Times New Roman"/>
                        <a:ea typeface="Times New Roman"/>
                        <a:cs typeface="Times New Roman"/>
                        <a:sym typeface="Times New Roman"/>
                      </a:endParaRPr>
                    </a:p>
                  </a:txBody>
                  <a:tcPr marT="63500" marB="63500" marR="63500" marL="63500"/>
                </a:tc>
              </a:tr>
              <a:tr h="12700">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041</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i="1" lang="en-US" sz="1200">
                          <a:latin typeface="Times New Roman"/>
                          <a:ea typeface="Times New Roman"/>
                          <a:cs typeface="Times New Roman"/>
                          <a:sym typeface="Times New Roman"/>
                        </a:rPr>
                        <a:t>Acisoma inflatum</a:t>
                      </a:r>
                      <a:endParaRPr b="1" i="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86</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0.0</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highlight>
                            <a:srgbClr val="FFFFFF"/>
                          </a:highlight>
                          <a:latin typeface="Times New Roman"/>
                          <a:ea typeface="Times New Roman"/>
                          <a:cs typeface="Times New Roman"/>
                          <a:sym typeface="Times New Roman"/>
                        </a:rPr>
                        <a:t>Van Cortlandt Lake, Site 2</a:t>
                      </a:r>
                      <a:endParaRPr b="1" sz="1200">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US" sz="1200">
                          <a:latin typeface="Times New Roman"/>
                          <a:ea typeface="Times New Roman"/>
                          <a:cs typeface="Times New Roman"/>
                          <a:sym typeface="Times New Roman"/>
                        </a:rPr>
                        <a:t>782</a:t>
                      </a:r>
                      <a:endParaRPr b="1" sz="1200">
                        <a:latin typeface="Times New Roman"/>
                        <a:ea typeface="Times New Roman"/>
                        <a:cs typeface="Times New Roman"/>
                        <a:sym typeface="Times New Roman"/>
                      </a:endParaRPr>
                    </a:p>
                  </a:txBody>
                  <a:tcPr marT="63500" marB="63500" marR="63500" marL="63500"/>
                </a:tc>
              </a:tr>
            </a:tbl>
          </a:graphicData>
        </a:graphic>
      </p:graphicFrame>
      <p:sp>
        <p:nvSpPr>
          <p:cNvPr id="99" name="Shape 99"/>
          <p:cNvSpPr txBox="1"/>
          <p:nvPr/>
        </p:nvSpPr>
        <p:spPr>
          <a:xfrm>
            <a:off x="24690475" y="12928575"/>
            <a:ext cx="7641300" cy="8203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US" sz="2000">
                <a:latin typeface="Times New Roman"/>
                <a:ea typeface="Times New Roman"/>
                <a:cs typeface="Times New Roman"/>
                <a:sym typeface="Times New Roman"/>
              </a:rPr>
              <a:t>Table #1: </a:t>
            </a:r>
            <a:r>
              <a:rPr lang="en-US" sz="2000">
                <a:latin typeface="Times New Roman"/>
                <a:ea typeface="Times New Roman"/>
                <a:cs typeface="Times New Roman"/>
                <a:sym typeface="Times New Roman"/>
              </a:rPr>
              <a:t>This table expresses the most specific taxons of the odonate samples collected from Van Cortlandt Park. The table also displays each sample’s QSK Identification Number, their mismatch count, E value, their specific collection site, and the bit score of their extracted DNA. QSK 006, 026, and 039 were loosely identified as </a:t>
            </a:r>
            <a:r>
              <a:rPr i="1" lang="en-US" sz="2000">
                <a:latin typeface="Times New Roman"/>
                <a:ea typeface="Times New Roman"/>
                <a:cs typeface="Times New Roman"/>
                <a:sym typeface="Times New Roman"/>
              </a:rPr>
              <a:t>Cyanea tzetlini,</a:t>
            </a:r>
            <a:r>
              <a:rPr lang="en-US" sz="2000">
                <a:latin typeface="Times New Roman"/>
                <a:ea typeface="Times New Roman"/>
                <a:cs typeface="Times New Roman"/>
                <a:sym typeface="Times New Roman"/>
              </a:rPr>
              <a:t> a species of Lion’s Mane jellyfish. This error is attributed to the minute size of the submitted DNA strain, and is further exemplified with the low bit score, representing minimal biological significance. Successfully, QSK 009 was identified as </a:t>
            </a:r>
            <a:r>
              <a:rPr i="1" lang="en-US" sz="2000">
                <a:latin typeface="Times New Roman"/>
                <a:ea typeface="Times New Roman"/>
                <a:cs typeface="Times New Roman"/>
                <a:sym typeface="Times New Roman"/>
              </a:rPr>
              <a:t>Libellulidae sp., </a:t>
            </a:r>
            <a:r>
              <a:rPr lang="en-US" sz="2000">
                <a:latin typeface="Times New Roman"/>
                <a:ea typeface="Times New Roman"/>
                <a:cs typeface="Times New Roman"/>
                <a:sym typeface="Times New Roman"/>
              </a:rPr>
              <a:t>QSK 019 was identified as </a:t>
            </a:r>
            <a:r>
              <a:rPr i="1" lang="en-US" sz="2000">
                <a:latin typeface="Times New Roman"/>
                <a:ea typeface="Times New Roman"/>
                <a:cs typeface="Times New Roman"/>
                <a:sym typeface="Times New Roman"/>
              </a:rPr>
              <a:t>Enallagma divagens</a:t>
            </a:r>
            <a:r>
              <a:rPr lang="en-US" sz="2000">
                <a:latin typeface="Times New Roman"/>
                <a:ea typeface="Times New Roman"/>
                <a:cs typeface="Times New Roman"/>
                <a:sym typeface="Times New Roman"/>
              </a:rPr>
              <a:t>, and QSK 022 as</a:t>
            </a:r>
            <a:r>
              <a:rPr b="1" lang="en-US" sz="2000">
                <a:latin typeface="Times New Roman"/>
                <a:ea typeface="Times New Roman"/>
                <a:cs typeface="Times New Roman"/>
                <a:sym typeface="Times New Roman"/>
              </a:rPr>
              <a:t> </a:t>
            </a:r>
            <a:r>
              <a:rPr i="1" lang="en-US" sz="2000">
                <a:latin typeface="Times New Roman"/>
                <a:ea typeface="Times New Roman"/>
                <a:cs typeface="Times New Roman"/>
                <a:sym typeface="Times New Roman"/>
              </a:rPr>
              <a:t>Enallagma antennatum.</a:t>
            </a:r>
            <a:r>
              <a:rPr b="1" i="1" lang="en-US" sz="2000">
                <a:latin typeface="Times New Roman"/>
                <a:ea typeface="Times New Roman"/>
                <a:cs typeface="Times New Roman"/>
                <a:sym typeface="Times New Roman"/>
              </a:rPr>
              <a:t> </a:t>
            </a:r>
            <a:r>
              <a:rPr lang="en-US" sz="2000">
                <a:latin typeface="Times New Roman"/>
                <a:ea typeface="Times New Roman"/>
                <a:cs typeface="Times New Roman"/>
                <a:sym typeface="Times New Roman"/>
              </a:rPr>
              <a:t>QSK 028 was identified as </a:t>
            </a:r>
            <a:r>
              <a:rPr i="1" lang="en-US" sz="2000">
                <a:latin typeface="Times New Roman"/>
                <a:ea typeface="Times New Roman"/>
                <a:cs typeface="Times New Roman"/>
                <a:sym typeface="Times New Roman"/>
              </a:rPr>
              <a:t>Acisoma variegatum</a:t>
            </a:r>
            <a:r>
              <a:rPr lang="en-US" sz="2000">
                <a:latin typeface="Times New Roman"/>
                <a:ea typeface="Times New Roman"/>
                <a:cs typeface="Times New Roman"/>
                <a:sym typeface="Times New Roman"/>
              </a:rPr>
              <a:t>, QSK 033, 038, and 040 as </a:t>
            </a:r>
            <a:r>
              <a:rPr i="1" lang="en-US" sz="2000">
                <a:latin typeface="Times New Roman"/>
                <a:ea typeface="Times New Roman"/>
                <a:cs typeface="Times New Roman"/>
                <a:sym typeface="Times New Roman"/>
              </a:rPr>
              <a:t>Anax junius, </a:t>
            </a:r>
            <a:r>
              <a:rPr lang="en-US" sz="2000">
                <a:latin typeface="Times New Roman"/>
                <a:ea typeface="Times New Roman"/>
                <a:cs typeface="Times New Roman"/>
                <a:sym typeface="Times New Roman"/>
              </a:rPr>
              <a:t>and QSK 035 as </a:t>
            </a:r>
            <a:r>
              <a:rPr i="1" lang="en-US" sz="2000">
                <a:latin typeface="Times New Roman"/>
                <a:ea typeface="Times New Roman"/>
                <a:cs typeface="Times New Roman"/>
                <a:sym typeface="Times New Roman"/>
              </a:rPr>
              <a:t>Enallagma signatum. </a:t>
            </a:r>
            <a:r>
              <a:rPr lang="en-US" sz="2000">
                <a:latin typeface="Times New Roman"/>
                <a:ea typeface="Times New Roman"/>
                <a:cs typeface="Times New Roman"/>
                <a:sym typeface="Times New Roman"/>
              </a:rPr>
              <a:t>Lastly, QSK 041 was identified as </a:t>
            </a:r>
            <a:r>
              <a:rPr i="1" lang="en-US" sz="2000">
                <a:latin typeface="Times New Roman"/>
                <a:ea typeface="Times New Roman"/>
                <a:cs typeface="Times New Roman"/>
                <a:sym typeface="Times New Roman"/>
              </a:rPr>
              <a:t>Acisoma inflatum</a:t>
            </a:r>
            <a:r>
              <a:rPr lang="en-US" sz="2000">
                <a:latin typeface="Times New Roman"/>
                <a:ea typeface="Times New Roman"/>
                <a:cs typeface="Times New Roman"/>
                <a:sym typeface="Times New Roman"/>
              </a:rPr>
              <a:t>. The specimens identified as belonging to the genus </a:t>
            </a:r>
            <a:r>
              <a:rPr i="1" lang="en-US" sz="2000">
                <a:latin typeface="Times New Roman"/>
                <a:ea typeface="Times New Roman"/>
                <a:cs typeface="Times New Roman"/>
                <a:sym typeface="Times New Roman"/>
              </a:rPr>
              <a:t>Acisoma</a:t>
            </a:r>
            <a:r>
              <a:rPr lang="en-US" sz="2000">
                <a:latin typeface="Times New Roman"/>
                <a:ea typeface="Times New Roman"/>
                <a:cs typeface="Times New Roman"/>
                <a:sym typeface="Times New Roman"/>
              </a:rPr>
              <a:t> were treated simply as</a:t>
            </a:r>
            <a:r>
              <a:rPr i="1" lang="en-US" sz="2000">
                <a:latin typeface="Times New Roman"/>
                <a:ea typeface="Times New Roman"/>
                <a:cs typeface="Times New Roman"/>
                <a:sym typeface="Times New Roman"/>
              </a:rPr>
              <a:t> Libellulid sp.</a:t>
            </a:r>
            <a:r>
              <a:rPr lang="en-US" sz="2000">
                <a:latin typeface="Times New Roman"/>
                <a:ea typeface="Times New Roman"/>
                <a:cs typeface="Times New Roman"/>
                <a:sym typeface="Times New Roman"/>
              </a:rPr>
              <a:t> due to the fact that the genus is not found in North America and the high number of mismatches in each of those identifications.</a:t>
            </a:r>
            <a:endParaRPr sz="2000">
              <a:latin typeface="Times New Roman"/>
              <a:ea typeface="Times New Roman"/>
              <a:cs typeface="Times New Roman"/>
              <a:sym typeface="Times New Roman"/>
            </a:endParaRPr>
          </a:p>
        </p:txBody>
      </p:sp>
      <p:sp>
        <p:nvSpPr>
          <p:cNvPr id="100" name="Shape 100"/>
          <p:cNvSpPr txBox="1"/>
          <p:nvPr/>
        </p:nvSpPr>
        <p:spPr>
          <a:xfrm>
            <a:off x="11942050" y="16138950"/>
            <a:ext cx="12316200" cy="21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8600"/>
              <a:t>Tables and Figures:</a:t>
            </a:r>
            <a:endParaRPr sz="8600"/>
          </a:p>
          <a:p>
            <a:pPr indent="0" lvl="0" marL="0" rtl="0" algn="l">
              <a:spcBef>
                <a:spcPts val="0"/>
              </a:spcBef>
              <a:spcAft>
                <a:spcPts val="0"/>
              </a:spcAft>
              <a:buNone/>
            </a:pPr>
            <a:r>
              <a:t/>
            </a:r>
            <a:endParaRPr sz="6000"/>
          </a:p>
          <a:p>
            <a:pPr indent="0" lvl="0" marL="0">
              <a:spcBef>
                <a:spcPts val="0"/>
              </a:spcBef>
              <a:spcAft>
                <a:spcPts val="0"/>
              </a:spcAft>
              <a:buNone/>
            </a:pPr>
            <a:r>
              <a:t/>
            </a:r>
            <a:endParaRPr sz="6000"/>
          </a:p>
        </p:txBody>
      </p:sp>
      <p:pic>
        <p:nvPicPr>
          <p:cNvPr id="101" name="Shape 101"/>
          <p:cNvPicPr preferRelativeResize="0"/>
          <p:nvPr/>
        </p:nvPicPr>
        <p:blipFill rotWithShape="1">
          <a:blip r:embed="rId5">
            <a:alphaModFix/>
          </a:blip>
          <a:srcRect b="6159" l="19524" r="9684" t="29816"/>
          <a:stretch/>
        </p:blipFill>
        <p:spPr>
          <a:xfrm>
            <a:off x="12257600" y="17851516"/>
            <a:ext cx="5184075" cy="2637209"/>
          </a:xfrm>
          <a:prstGeom prst="rect">
            <a:avLst/>
          </a:prstGeom>
          <a:noFill/>
          <a:ln>
            <a:noFill/>
          </a:ln>
        </p:spPr>
      </p:pic>
      <p:pic>
        <p:nvPicPr>
          <p:cNvPr id="102" name="Shape 102"/>
          <p:cNvPicPr preferRelativeResize="0"/>
          <p:nvPr/>
        </p:nvPicPr>
        <p:blipFill rotWithShape="1">
          <a:blip r:embed="rId6">
            <a:alphaModFix/>
          </a:blip>
          <a:srcRect b="-8404" l="471235" r="-462726" t="92878"/>
          <a:stretch/>
        </p:blipFill>
        <p:spPr>
          <a:xfrm>
            <a:off x="24538075" y="27342238"/>
            <a:ext cx="6593150" cy="1735425"/>
          </a:xfrm>
          <a:prstGeom prst="rect">
            <a:avLst/>
          </a:prstGeom>
          <a:noFill/>
          <a:ln>
            <a:noFill/>
          </a:ln>
        </p:spPr>
      </p:pic>
      <p:pic>
        <p:nvPicPr>
          <p:cNvPr id="103" name="Shape 103"/>
          <p:cNvPicPr preferRelativeResize="0"/>
          <p:nvPr/>
        </p:nvPicPr>
        <p:blipFill rotWithShape="1">
          <a:blip r:embed="rId7">
            <a:alphaModFix/>
          </a:blip>
          <a:srcRect b="10452" l="29166" r="12500" t="43152"/>
          <a:stretch/>
        </p:blipFill>
        <p:spPr>
          <a:xfrm>
            <a:off x="11623325" y="21849725"/>
            <a:ext cx="2626623" cy="2785375"/>
          </a:xfrm>
          <a:prstGeom prst="rect">
            <a:avLst/>
          </a:prstGeom>
          <a:noFill/>
          <a:ln>
            <a:noFill/>
          </a:ln>
        </p:spPr>
      </p:pic>
      <p:pic>
        <p:nvPicPr>
          <p:cNvPr id="104" name="Shape 104"/>
          <p:cNvPicPr preferRelativeResize="0"/>
          <p:nvPr/>
        </p:nvPicPr>
        <p:blipFill rotWithShape="1">
          <a:blip r:embed="rId8">
            <a:alphaModFix/>
          </a:blip>
          <a:srcRect b="43137" l="0" r="0" t="26797"/>
          <a:stretch/>
        </p:blipFill>
        <p:spPr>
          <a:xfrm>
            <a:off x="18701725" y="21799225"/>
            <a:ext cx="4371975" cy="1752600"/>
          </a:xfrm>
          <a:prstGeom prst="rect">
            <a:avLst/>
          </a:prstGeom>
          <a:noFill/>
          <a:ln>
            <a:noFill/>
          </a:ln>
        </p:spPr>
      </p:pic>
      <p:pic>
        <p:nvPicPr>
          <p:cNvPr id="105" name="Shape 105"/>
          <p:cNvPicPr preferRelativeResize="0"/>
          <p:nvPr/>
        </p:nvPicPr>
        <p:blipFill>
          <a:blip r:embed="rId9">
            <a:alphaModFix/>
          </a:blip>
          <a:stretch>
            <a:fillRect/>
          </a:stretch>
        </p:blipFill>
        <p:spPr>
          <a:xfrm>
            <a:off x="24068309" y="20444021"/>
            <a:ext cx="3335735" cy="2357832"/>
          </a:xfrm>
          <a:prstGeom prst="rect">
            <a:avLst/>
          </a:prstGeom>
          <a:noFill/>
          <a:ln>
            <a:noFill/>
          </a:ln>
        </p:spPr>
      </p:pic>
      <p:pic>
        <p:nvPicPr>
          <p:cNvPr id="106" name="Shape 106"/>
          <p:cNvPicPr preferRelativeResize="0"/>
          <p:nvPr/>
        </p:nvPicPr>
        <p:blipFill>
          <a:blip r:embed="rId10">
            <a:alphaModFix/>
          </a:blip>
          <a:stretch>
            <a:fillRect/>
          </a:stretch>
        </p:blipFill>
        <p:spPr>
          <a:xfrm>
            <a:off x="23780572" y="26932437"/>
            <a:ext cx="3142200" cy="2404562"/>
          </a:xfrm>
          <a:prstGeom prst="rect">
            <a:avLst/>
          </a:prstGeom>
          <a:noFill/>
          <a:ln>
            <a:noFill/>
          </a:ln>
        </p:spPr>
      </p:pic>
      <p:pic>
        <p:nvPicPr>
          <p:cNvPr id="107" name="Shape 107"/>
          <p:cNvPicPr preferRelativeResize="0"/>
          <p:nvPr/>
        </p:nvPicPr>
        <p:blipFill>
          <a:blip r:embed="rId11">
            <a:alphaModFix/>
          </a:blip>
          <a:stretch>
            <a:fillRect/>
          </a:stretch>
        </p:blipFill>
        <p:spPr>
          <a:xfrm>
            <a:off x="23877250" y="23716000"/>
            <a:ext cx="3335726" cy="2123650"/>
          </a:xfrm>
          <a:prstGeom prst="rect">
            <a:avLst/>
          </a:prstGeom>
          <a:noFill/>
          <a:ln>
            <a:noFill/>
          </a:ln>
        </p:spPr>
      </p:pic>
      <p:sp>
        <p:nvSpPr>
          <p:cNvPr id="108" name="Shape 108"/>
          <p:cNvSpPr txBox="1"/>
          <p:nvPr/>
        </p:nvSpPr>
        <p:spPr>
          <a:xfrm>
            <a:off x="27525473" y="21537300"/>
            <a:ext cx="5184000" cy="1735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sz="2400">
              <a:latin typeface="Times New Roman"/>
              <a:ea typeface="Times New Roman"/>
              <a:cs typeface="Times New Roman"/>
              <a:sym typeface="Times New Roman"/>
            </a:endParaRPr>
          </a:p>
          <a:p>
            <a:pPr indent="0" lvl="0" marL="0" rtl="0">
              <a:spcBef>
                <a:spcPts val="0"/>
              </a:spcBef>
              <a:spcAft>
                <a:spcPts val="0"/>
              </a:spcAft>
              <a:buNone/>
            </a:pPr>
            <a:r>
              <a:t/>
            </a:r>
            <a:endParaRPr b="1" sz="2400">
              <a:latin typeface="Times New Roman"/>
              <a:ea typeface="Times New Roman"/>
              <a:cs typeface="Times New Roman"/>
              <a:sym typeface="Times New Roman"/>
            </a:endParaRPr>
          </a:p>
          <a:p>
            <a:pPr indent="0" lvl="0" marL="0" rtl="0">
              <a:spcBef>
                <a:spcPts val="0"/>
              </a:spcBef>
              <a:spcAft>
                <a:spcPts val="0"/>
              </a:spcAft>
              <a:buNone/>
            </a:pPr>
            <a:r>
              <a:t/>
            </a:r>
            <a:endParaRPr b="1" sz="2400">
              <a:latin typeface="Times New Roman"/>
              <a:ea typeface="Times New Roman"/>
              <a:cs typeface="Times New Roman"/>
              <a:sym typeface="Times New Roman"/>
            </a:endParaRPr>
          </a:p>
          <a:p>
            <a:pPr indent="0" lvl="0" marL="0" rtl="0">
              <a:spcBef>
                <a:spcPts val="0"/>
              </a:spcBef>
              <a:spcAft>
                <a:spcPts val="0"/>
              </a:spcAft>
              <a:buNone/>
            </a:pPr>
            <a:r>
              <a:t/>
            </a:r>
            <a:endParaRPr b="1" sz="2400">
              <a:latin typeface="Times New Roman"/>
              <a:ea typeface="Times New Roman"/>
              <a:cs typeface="Times New Roman"/>
              <a:sym typeface="Times New Roman"/>
            </a:endParaRPr>
          </a:p>
          <a:p>
            <a:pPr indent="0" lvl="0" marL="0" rtl="0">
              <a:spcBef>
                <a:spcPts val="0"/>
              </a:spcBef>
              <a:spcAft>
                <a:spcPts val="0"/>
              </a:spcAft>
              <a:buNone/>
            </a:pPr>
            <a:r>
              <a:t/>
            </a:r>
            <a:endParaRPr i="1" sz="2400">
              <a:latin typeface="Times New Roman"/>
              <a:ea typeface="Times New Roman"/>
              <a:cs typeface="Times New Roman"/>
              <a:sym typeface="Times New Roman"/>
            </a:endParaRPr>
          </a:p>
          <a:p>
            <a:pPr indent="0" lvl="0" marL="0" rtl="0">
              <a:spcBef>
                <a:spcPts val="0"/>
              </a:spcBef>
              <a:spcAft>
                <a:spcPts val="0"/>
              </a:spcAft>
              <a:buNone/>
            </a:pPr>
            <a:r>
              <a:t/>
            </a:r>
            <a:endParaRPr sz="2400">
              <a:latin typeface="Times New Roman"/>
              <a:ea typeface="Times New Roman"/>
              <a:cs typeface="Times New Roman"/>
              <a:sym typeface="Times New Roman"/>
            </a:endParaRPr>
          </a:p>
          <a:p>
            <a:pPr indent="0" lvl="0" marL="0" rtl="0">
              <a:spcBef>
                <a:spcPts val="0"/>
              </a:spcBef>
              <a:spcAft>
                <a:spcPts val="0"/>
              </a:spcAft>
              <a:buNone/>
            </a:pPr>
            <a:r>
              <a:t/>
            </a:r>
            <a:endParaRPr sz="2400">
              <a:latin typeface="Times New Roman"/>
              <a:ea typeface="Times New Roman"/>
              <a:cs typeface="Times New Roman"/>
              <a:sym typeface="Times New Roman"/>
            </a:endParaRPr>
          </a:p>
          <a:p>
            <a:pPr indent="0" lvl="0" marL="0" rtl="0">
              <a:spcBef>
                <a:spcPts val="0"/>
              </a:spcBef>
              <a:spcAft>
                <a:spcPts val="0"/>
              </a:spcAft>
              <a:buNone/>
            </a:pPr>
            <a:r>
              <a:t/>
            </a:r>
            <a:endParaRPr b="1" sz="2400">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b="1" sz="2400">
              <a:latin typeface="Times New Roman"/>
              <a:ea typeface="Times New Roman"/>
              <a:cs typeface="Times New Roman"/>
              <a:sym typeface="Times New Roman"/>
            </a:endParaRPr>
          </a:p>
          <a:p>
            <a:pPr indent="0" lvl="0" marL="0" rtl="0">
              <a:spcBef>
                <a:spcPts val="0"/>
              </a:spcBef>
              <a:spcAft>
                <a:spcPts val="0"/>
              </a:spcAft>
              <a:buNone/>
            </a:pPr>
            <a:r>
              <a:t/>
            </a:r>
            <a:endParaRPr sz="2400">
              <a:latin typeface="Times New Roman"/>
              <a:ea typeface="Times New Roman"/>
              <a:cs typeface="Times New Roman"/>
              <a:sym typeface="Times New Roman"/>
            </a:endParaRPr>
          </a:p>
          <a:p>
            <a:pPr indent="0" lvl="0" marL="0" rtl="0">
              <a:spcBef>
                <a:spcPts val="0"/>
              </a:spcBef>
              <a:spcAft>
                <a:spcPts val="0"/>
              </a:spcAft>
              <a:buNone/>
            </a:pPr>
            <a:r>
              <a:t/>
            </a:r>
            <a:endParaRPr b="1" sz="2400">
              <a:latin typeface="Times New Roman"/>
              <a:ea typeface="Times New Roman"/>
              <a:cs typeface="Times New Roman"/>
              <a:sym typeface="Times New Roman"/>
            </a:endParaRPr>
          </a:p>
          <a:p>
            <a:pPr indent="0" lvl="0" marL="0" rtl="0">
              <a:spcBef>
                <a:spcPts val="0"/>
              </a:spcBef>
              <a:spcAft>
                <a:spcPts val="0"/>
              </a:spcAft>
              <a:buNone/>
            </a:pPr>
            <a:r>
              <a:t/>
            </a:r>
            <a:endParaRPr sz="2400">
              <a:latin typeface="Times New Roman"/>
              <a:ea typeface="Times New Roman"/>
              <a:cs typeface="Times New Roman"/>
              <a:sym typeface="Times New Roman"/>
            </a:endParaRPr>
          </a:p>
          <a:p>
            <a:pPr indent="0" lvl="0" marL="0" rtl="0">
              <a:spcBef>
                <a:spcPts val="0"/>
              </a:spcBef>
              <a:spcAft>
                <a:spcPts val="0"/>
              </a:spcAft>
              <a:buNone/>
            </a:pPr>
            <a:r>
              <a:t/>
            </a:r>
            <a:endParaRPr b="1" sz="2400">
              <a:latin typeface="Times New Roman"/>
              <a:ea typeface="Times New Roman"/>
              <a:cs typeface="Times New Roman"/>
              <a:sym typeface="Times New Roman"/>
            </a:endParaRPr>
          </a:p>
          <a:p>
            <a:pPr indent="0" lvl="0" marL="0" rtl="0">
              <a:spcBef>
                <a:spcPts val="0"/>
              </a:spcBef>
              <a:spcAft>
                <a:spcPts val="0"/>
              </a:spcAft>
              <a:buNone/>
            </a:pPr>
            <a:r>
              <a:rPr b="1" lang="en-US" sz="2400">
                <a:latin typeface="Times New Roman"/>
                <a:ea typeface="Times New Roman"/>
                <a:cs typeface="Times New Roman"/>
                <a:sym typeface="Times New Roman"/>
              </a:rPr>
              <a:t>Site 3: </a:t>
            </a:r>
            <a:r>
              <a:rPr lang="en-US" sz="2400">
                <a:latin typeface="Times New Roman"/>
                <a:ea typeface="Times New Roman"/>
                <a:cs typeface="Times New Roman"/>
                <a:sym typeface="Times New Roman"/>
              </a:rPr>
              <a:t>A shallow (max depth app. 1 ft.) embayment near the outflow of Tibbetts Brook into Van Cortlandt Lake, extensive mats of water chestnut (</a:t>
            </a:r>
            <a:r>
              <a:rPr i="1" lang="en-US" sz="2400">
                <a:latin typeface="Times New Roman"/>
                <a:ea typeface="Times New Roman"/>
                <a:cs typeface="Times New Roman"/>
                <a:sym typeface="Times New Roman"/>
              </a:rPr>
              <a:t>Trapa natans</a:t>
            </a:r>
            <a:r>
              <a:rPr lang="en-US" sz="2400">
                <a:latin typeface="Times New Roman"/>
                <a:ea typeface="Times New Roman"/>
                <a:cs typeface="Times New Roman"/>
                <a:sym typeface="Times New Roman"/>
              </a:rPr>
              <a:t>)  were present throughout the embayment, while the surrounding shoreline was dominated by phragmites (</a:t>
            </a:r>
            <a:r>
              <a:rPr i="1" lang="en-US" sz="2400">
                <a:latin typeface="Times New Roman"/>
                <a:ea typeface="Times New Roman"/>
                <a:cs typeface="Times New Roman"/>
                <a:sym typeface="Times New Roman"/>
              </a:rPr>
              <a:t>Phragmites sp.</a:t>
            </a:r>
            <a:r>
              <a:rPr lang="en-US" sz="2400">
                <a:latin typeface="Times New Roman"/>
                <a:ea typeface="Times New Roman"/>
                <a:cs typeface="Times New Roman"/>
                <a:sym typeface="Times New Roman"/>
              </a:rPr>
              <a:t>) and cattail (</a:t>
            </a:r>
            <a:r>
              <a:rPr i="1" lang="en-US" sz="2400">
                <a:latin typeface="Times New Roman"/>
                <a:ea typeface="Times New Roman"/>
                <a:cs typeface="Times New Roman"/>
                <a:sym typeface="Times New Roman"/>
              </a:rPr>
              <a:t>Typha sp.</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p:txBody>
      </p:sp>
      <p:sp>
        <p:nvSpPr>
          <p:cNvPr id="109" name="Shape 109"/>
          <p:cNvSpPr txBox="1"/>
          <p:nvPr/>
        </p:nvSpPr>
        <p:spPr>
          <a:xfrm>
            <a:off x="14938578" y="23968700"/>
            <a:ext cx="3843600" cy="1752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Figure 4:</a:t>
            </a:r>
            <a:r>
              <a:rPr lang="en-US" sz="2400">
                <a:solidFill>
                  <a:schemeClr val="dk1"/>
                </a:solidFill>
                <a:latin typeface="Times New Roman"/>
                <a:ea typeface="Times New Roman"/>
                <a:cs typeface="Times New Roman"/>
                <a:sym typeface="Times New Roman"/>
              </a:rPr>
              <a:t> Nymph of </a:t>
            </a:r>
            <a:r>
              <a:rPr i="1" lang="en-US" sz="2400">
                <a:solidFill>
                  <a:schemeClr val="dk1"/>
                </a:solidFill>
                <a:latin typeface="Times New Roman"/>
                <a:ea typeface="Times New Roman"/>
                <a:cs typeface="Times New Roman"/>
                <a:sym typeface="Times New Roman"/>
              </a:rPr>
              <a:t>Enallagma antennatum</a:t>
            </a:r>
            <a:r>
              <a:rPr lang="en-US" sz="2400">
                <a:solidFill>
                  <a:schemeClr val="dk1"/>
                </a:solidFill>
                <a:latin typeface="Times New Roman"/>
                <a:ea typeface="Times New Roman"/>
                <a:cs typeface="Times New Roman"/>
                <a:sym typeface="Times New Roman"/>
              </a:rPr>
              <a:t>, uniform dark coloration of the gills and white, pointed tips are visible (Documents of the Senate of the State of New York, 1904).</a:t>
            </a:r>
            <a:endParaRPr sz="2400">
              <a:solidFill>
                <a:schemeClr val="dk1"/>
              </a:solidFill>
              <a:latin typeface="Times New Roman"/>
              <a:ea typeface="Times New Roman"/>
              <a:cs typeface="Times New Roman"/>
              <a:sym typeface="Times New Roman"/>
            </a:endParaRPr>
          </a:p>
          <a:p>
            <a:pPr indent="0" lvl="0" marL="0">
              <a:spcBef>
                <a:spcPts val="0"/>
              </a:spcBef>
              <a:spcAft>
                <a:spcPts val="0"/>
              </a:spcAft>
              <a:buNone/>
            </a:pPr>
            <a:r>
              <a:t/>
            </a:r>
            <a:endParaRPr/>
          </a:p>
        </p:txBody>
      </p:sp>
      <p:pic>
        <p:nvPicPr>
          <p:cNvPr id="110" name="Shape 110"/>
          <p:cNvPicPr preferRelativeResize="0"/>
          <p:nvPr/>
        </p:nvPicPr>
        <p:blipFill rotWithShape="1">
          <a:blip r:embed="rId12">
            <a:alphaModFix/>
          </a:blip>
          <a:srcRect b="0" l="803" r="0" t="0"/>
          <a:stretch/>
        </p:blipFill>
        <p:spPr>
          <a:xfrm>
            <a:off x="19861838" y="29234200"/>
            <a:ext cx="4193100" cy="3204110"/>
          </a:xfrm>
          <a:prstGeom prst="rect">
            <a:avLst/>
          </a:prstGeom>
          <a:noFill/>
          <a:ln>
            <a:noFill/>
          </a:ln>
        </p:spPr>
      </p:pic>
      <p:pic>
        <p:nvPicPr>
          <p:cNvPr id="111" name="Shape 111"/>
          <p:cNvPicPr preferRelativeResize="0"/>
          <p:nvPr/>
        </p:nvPicPr>
        <p:blipFill rotWithShape="1">
          <a:blip r:embed="rId13">
            <a:alphaModFix/>
          </a:blip>
          <a:srcRect b="0" l="0" r="0" t="0"/>
          <a:stretch/>
        </p:blipFill>
        <p:spPr>
          <a:xfrm>
            <a:off x="11389125" y="26682575"/>
            <a:ext cx="5943600" cy="2628925"/>
          </a:xfrm>
          <a:prstGeom prst="rect">
            <a:avLst/>
          </a:prstGeom>
          <a:noFill/>
          <a:ln>
            <a:noFill/>
          </a:ln>
        </p:spPr>
      </p:pic>
      <p:pic>
        <p:nvPicPr>
          <p:cNvPr id="112" name="Shape 112"/>
          <p:cNvPicPr preferRelativeResize="0"/>
          <p:nvPr/>
        </p:nvPicPr>
        <p:blipFill rotWithShape="1">
          <a:blip r:embed="rId14">
            <a:alphaModFix/>
          </a:blip>
          <a:srcRect b="25183" l="4580" r="0" t="17774"/>
          <a:stretch/>
        </p:blipFill>
        <p:spPr>
          <a:xfrm>
            <a:off x="17720950" y="26682575"/>
            <a:ext cx="5671400" cy="2244025"/>
          </a:xfrm>
          <a:prstGeom prst="rect">
            <a:avLst/>
          </a:prstGeom>
          <a:noFill/>
          <a:ln>
            <a:noFill/>
          </a:ln>
        </p:spPr>
      </p:pic>
      <p:pic>
        <p:nvPicPr>
          <p:cNvPr id="113" name="Shape 113"/>
          <p:cNvPicPr preferRelativeResize="0"/>
          <p:nvPr/>
        </p:nvPicPr>
        <p:blipFill rotWithShape="1">
          <a:blip r:embed="rId15">
            <a:alphaModFix/>
          </a:blip>
          <a:srcRect b="15379" l="0" r="0" t="15867"/>
          <a:stretch/>
        </p:blipFill>
        <p:spPr>
          <a:xfrm>
            <a:off x="11677375" y="29554674"/>
            <a:ext cx="7273294" cy="2123650"/>
          </a:xfrm>
          <a:prstGeom prst="rect">
            <a:avLst/>
          </a:prstGeom>
          <a:noFill/>
          <a:ln>
            <a:noFill/>
          </a:ln>
        </p:spPr>
      </p:pic>
      <p:sp>
        <p:nvSpPr>
          <p:cNvPr id="114" name="Shape 114"/>
          <p:cNvSpPr txBox="1"/>
          <p:nvPr/>
        </p:nvSpPr>
        <p:spPr>
          <a:xfrm>
            <a:off x="11862150" y="20440275"/>
            <a:ext cx="7641300" cy="1025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Figure 1:</a:t>
            </a:r>
            <a:r>
              <a:rPr lang="en-US" sz="2400">
                <a:solidFill>
                  <a:schemeClr val="dk1"/>
                </a:solidFill>
                <a:latin typeface="Times New Roman"/>
                <a:ea typeface="Times New Roman"/>
                <a:cs typeface="Times New Roman"/>
                <a:sym typeface="Times New Roman"/>
              </a:rPr>
              <a:t> Lateral (a) and Medial (b) caudal lamellae of </a:t>
            </a:r>
            <a:r>
              <a:rPr i="1" lang="en-US" sz="2400">
                <a:solidFill>
                  <a:schemeClr val="dk1"/>
                </a:solidFill>
                <a:latin typeface="Times New Roman"/>
                <a:ea typeface="Times New Roman"/>
                <a:cs typeface="Times New Roman"/>
                <a:sym typeface="Times New Roman"/>
              </a:rPr>
              <a:t>Enallagma divagans</a:t>
            </a:r>
            <a:r>
              <a:rPr lang="en-US" sz="2400">
                <a:solidFill>
                  <a:schemeClr val="dk1"/>
                </a:solidFill>
                <a:latin typeface="Times New Roman"/>
                <a:ea typeface="Times New Roman"/>
                <a:cs typeface="Times New Roman"/>
                <a:sym typeface="Times New Roman"/>
              </a:rPr>
              <a:t> (Huggins 1978).</a:t>
            </a:r>
            <a:endParaRPr sz="2400">
              <a:solidFill>
                <a:schemeClr val="dk1"/>
              </a:solidFill>
              <a:latin typeface="Times New Roman"/>
              <a:ea typeface="Times New Roman"/>
              <a:cs typeface="Times New Roman"/>
              <a:sym typeface="Times New Roman"/>
            </a:endParaRPr>
          </a:p>
          <a:p>
            <a:pPr indent="0" lvl="0" marL="0">
              <a:spcBef>
                <a:spcPts val="0"/>
              </a:spcBef>
              <a:spcAft>
                <a:spcPts val="0"/>
              </a:spcAft>
              <a:buNone/>
            </a:pPr>
            <a:r>
              <a:t/>
            </a:r>
            <a:endParaRPr/>
          </a:p>
        </p:txBody>
      </p:sp>
      <p:pic>
        <p:nvPicPr>
          <p:cNvPr id="115" name="Shape 115"/>
          <p:cNvPicPr preferRelativeResize="0"/>
          <p:nvPr/>
        </p:nvPicPr>
        <p:blipFill rotWithShape="1">
          <a:blip r:embed="rId16">
            <a:alphaModFix/>
          </a:blip>
          <a:srcRect b="39736" l="0" r="0" t="44737"/>
          <a:stretch/>
        </p:blipFill>
        <p:spPr>
          <a:xfrm>
            <a:off x="19385538" y="18437988"/>
            <a:ext cx="4667250" cy="1123950"/>
          </a:xfrm>
          <a:prstGeom prst="rect">
            <a:avLst/>
          </a:prstGeom>
          <a:noFill/>
          <a:ln>
            <a:noFill/>
          </a:ln>
        </p:spPr>
      </p:pic>
      <p:sp>
        <p:nvSpPr>
          <p:cNvPr id="116" name="Shape 116"/>
          <p:cNvSpPr txBox="1"/>
          <p:nvPr/>
        </p:nvSpPr>
        <p:spPr>
          <a:xfrm>
            <a:off x="19385625" y="19848470"/>
            <a:ext cx="4667100" cy="182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b="1" sz="2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Figure 2:</a:t>
            </a:r>
            <a:r>
              <a:rPr lang="en-US" sz="2400">
                <a:solidFill>
                  <a:schemeClr val="dk1"/>
                </a:solidFill>
                <a:latin typeface="Times New Roman"/>
                <a:ea typeface="Times New Roman"/>
                <a:cs typeface="Times New Roman"/>
                <a:sym typeface="Times New Roman"/>
              </a:rPr>
              <a:t> Lateral Lamella of </a:t>
            </a:r>
            <a:r>
              <a:rPr i="1" lang="en-US" sz="2400">
                <a:solidFill>
                  <a:schemeClr val="dk1"/>
                </a:solidFill>
                <a:latin typeface="Times New Roman"/>
                <a:ea typeface="Times New Roman"/>
                <a:cs typeface="Times New Roman"/>
                <a:sym typeface="Times New Roman"/>
              </a:rPr>
              <a:t>Enallagma signatum</a:t>
            </a:r>
            <a:r>
              <a:rPr lang="en-US" sz="2400">
                <a:solidFill>
                  <a:schemeClr val="dk1"/>
                </a:solidFill>
                <a:latin typeface="Times New Roman"/>
                <a:ea typeface="Times New Roman"/>
                <a:cs typeface="Times New Roman"/>
                <a:sym typeface="Times New Roman"/>
              </a:rPr>
              <a:t> (Erckmann 1966)</a:t>
            </a:r>
            <a:endParaRPr sz="2400">
              <a:solidFill>
                <a:schemeClr val="dk1"/>
              </a:solidFill>
              <a:latin typeface="Times New Roman"/>
              <a:ea typeface="Times New Roman"/>
              <a:cs typeface="Times New Roman"/>
              <a:sym typeface="Times New Roman"/>
            </a:endParaRPr>
          </a:p>
          <a:p>
            <a:pPr indent="0" lvl="0" marL="0">
              <a:spcBef>
                <a:spcPts val="0"/>
              </a:spcBef>
              <a:spcAft>
                <a:spcPts val="0"/>
              </a:spcAft>
              <a:buNone/>
            </a:pPr>
            <a:r>
              <a:t/>
            </a:r>
            <a:endParaRPr/>
          </a:p>
        </p:txBody>
      </p:sp>
      <p:sp>
        <p:nvSpPr>
          <p:cNvPr id="117" name="Shape 117"/>
          <p:cNvSpPr txBox="1"/>
          <p:nvPr/>
        </p:nvSpPr>
        <p:spPr>
          <a:xfrm>
            <a:off x="11112938" y="24664650"/>
            <a:ext cx="3647400" cy="235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Figure 3:</a:t>
            </a:r>
            <a:r>
              <a:rPr lang="en-US" sz="2400">
                <a:solidFill>
                  <a:schemeClr val="dk1"/>
                </a:solidFill>
                <a:latin typeface="Times New Roman"/>
                <a:ea typeface="Times New Roman"/>
                <a:cs typeface="Times New Roman"/>
                <a:sym typeface="Times New Roman"/>
              </a:rPr>
              <a:t> Lateral (left and right) and medial caudal lamellae of damselfly Morphotype 2 (</a:t>
            </a:r>
            <a:r>
              <a:rPr i="1" lang="en-US" sz="2400">
                <a:solidFill>
                  <a:schemeClr val="dk1"/>
                </a:solidFill>
                <a:latin typeface="Times New Roman"/>
                <a:ea typeface="Times New Roman"/>
                <a:cs typeface="Times New Roman"/>
                <a:sym typeface="Times New Roman"/>
              </a:rPr>
              <a:t>Enallagma signatum</a:t>
            </a:r>
            <a:r>
              <a:rPr lang="en-US"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0" lvl="0" marL="0">
              <a:spcBef>
                <a:spcPts val="0"/>
              </a:spcBef>
              <a:spcAft>
                <a:spcPts val="0"/>
              </a:spcAft>
              <a:buNone/>
            </a:pPr>
            <a:r>
              <a:t/>
            </a:r>
            <a:endParaRPr/>
          </a:p>
        </p:txBody>
      </p:sp>
      <p:pic>
        <p:nvPicPr>
          <p:cNvPr id="118" name="Shape 118"/>
          <p:cNvPicPr preferRelativeResize="0"/>
          <p:nvPr/>
        </p:nvPicPr>
        <p:blipFill rotWithShape="1">
          <a:blip r:embed="rId17">
            <a:alphaModFix/>
          </a:blip>
          <a:srcRect b="17379" l="39420" r="10260" t="54415"/>
          <a:stretch/>
        </p:blipFill>
        <p:spPr>
          <a:xfrm>
            <a:off x="15172370" y="21883482"/>
            <a:ext cx="3557244" cy="1123950"/>
          </a:xfrm>
          <a:prstGeom prst="rect">
            <a:avLst/>
          </a:prstGeom>
          <a:noFill/>
          <a:ln>
            <a:noFill/>
          </a:ln>
        </p:spPr>
      </p:pic>
      <p:sp>
        <p:nvSpPr>
          <p:cNvPr id="119" name="Shape 119"/>
          <p:cNvSpPr txBox="1"/>
          <p:nvPr/>
        </p:nvSpPr>
        <p:spPr>
          <a:xfrm>
            <a:off x="18769363" y="23885375"/>
            <a:ext cx="4860600" cy="1025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Figure 5: </a:t>
            </a:r>
            <a:r>
              <a:rPr lang="en-US" sz="2400">
                <a:solidFill>
                  <a:schemeClr val="dk1"/>
                </a:solidFill>
                <a:latin typeface="Times New Roman"/>
                <a:ea typeface="Times New Roman"/>
                <a:cs typeface="Times New Roman"/>
                <a:sym typeface="Times New Roman"/>
              </a:rPr>
              <a:t>Lateral (above) and Medial (below) caudal Lamellae of damselfly Morphotype 4 </a:t>
            </a:r>
            <a:endParaRPr sz="2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a:t>
            </a:r>
            <a:r>
              <a:rPr i="1" lang="en-US" sz="2400">
                <a:solidFill>
                  <a:schemeClr val="dk1"/>
                </a:solidFill>
                <a:latin typeface="Times New Roman"/>
                <a:ea typeface="Times New Roman"/>
                <a:cs typeface="Times New Roman"/>
                <a:sym typeface="Times New Roman"/>
              </a:rPr>
              <a:t>Enallagma antennatum</a:t>
            </a:r>
            <a:r>
              <a:rPr lang="en-US" sz="2400">
                <a:solidFill>
                  <a:schemeClr val="dk1"/>
                </a:solidFill>
                <a:latin typeface="Times New Roman"/>
                <a:ea typeface="Times New Roman"/>
                <a:cs typeface="Times New Roman"/>
                <a:sym typeface="Times New Roman"/>
              </a:rPr>
              <a:t>).</a:t>
            </a:r>
            <a:endParaRPr/>
          </a:p>
        </p:txBody>
      </p:sp>
      <p:sp>
        <p:nvSpPr>
          <p:cNvPr id="120" name="Shape 120"/>
          <p:cNvSpPr txBox="1"/>
          <p:nvPr/>
        </p:nvSpPr>
        <p:spPr>
          <a:xfrm>
            <a:off x="27935350" y="20485938"/>
            <a:ext cx="4193100" cy="2123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Site 1:</a:t>
            </a:r>
            <a:r>
              <a:rPr lang="en-US" sz="2400">
                <a:solidFill>
                  <a:schemeClr val="dk1"/>
                </a:solidFill>
                <a:latin typeface="Times New Roman"/>
                <a:ea typeface="Times New Roman"/>
                <a:cs typeface="Times New Roman"/>
                <a:sym typeface="Times New Roman"/>
              </a:rPr>
              <a:t> A shallow area on the lakeshore flanked by stands of arrow arum (</a:t>
            </a:r>
            <a:r>
              <a:rPr i="1" lang="en-US" sz="2400">
                <a:solidFill>
                  <a:schemeClr val="dk1"/>
                </a:solidFill>
                <a:latin typeface="Times New Roman"/>
                <a:ea typeface="Times New Roman"/>
                <a:cs typeface="Times New Roman"/>
                <a:sym typeface="Times New Roman"/>
              </a:rPr>
              <a:t>Peltandra sp.</a:t>
            </a:r>
            <a:r>
              <a:rPr lang="en-US" sz="2400">
                <a:solidFill>
                  <a:schemeClr val="dk1"/>
                </a:solidFill>
                <a:latin typeface="Times New Roman"/>
                <a:ea typeface="Times New Roman"/>
                <a:cs typeface="Times New Roman"/>
                <a:sym typeface="Times New Roman"/>
              </a:rPr>
              <a:t>), bottom with some submerged vegetation</a:t>
            </a:r>
            <a:endParaRPr/>
          </a:p>
        </p:txBody>
      </p:sp>
      <p:sp>
        <p:nvSpPr>
          <p:cNvPr id="121" name="Shape 121"/>
          <p:cNvSpPr txBox="1"/>
          <p:nvPr/>
        </p:nvSpPr>
        <p:spPr>
          <a:xfrm>
            <a:off x="27498763" y="27041750"/>
            <a:ext cx="3843600" cy="1025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Site 2: </a:t>
            </a:r>
            <a:r>
              <a:rPr lang="en-US" sz="2400">
                <a:solidFill>
                  <a:schemeClr val="dk1"/>
                </a:solidFill>
                <a:latin typeface="Times New Roman"/>
                <a:ea typeface="Times New Roman"/>
                <a:cs typeface="Times New Roman"/>
                <a:sym typeface="Times New Roman"/>
              </a:rPr>
              <a:t>A partially enclosed embayment containing stands of arrow arum (</a:t>
            </a:r>
            <a:r>
              <a:rPr i="1" lang="en-US" sz="2400">
                <a:solidFill>
                  <a:schemeClr val="dk1"/>
                </a:solidFill>
                <a:latin typeface="Times New Roman"/>
                <a:ea typeface="Times New Roman"/>
                <a:cs typeface="Times New Roman"/>
                <a:sym typeface="Times New Roman"/>
              </a:rPr>
              <a:t>Peltandra sp.</a:t>
            </a:r>
            <a:r>
              <a:rPr lang="en-US" sz="2400">
                <a:solidFill>
                  <a:schemeClr val="dk1"/>
                </a:solidFill>
                <a:latin typeface="Times New Roman"/>
                <a:ea typeface="Times New Roman"/>
                <a:cs typeface="Times New Roman"/>
                <a:sym typeface="Times New Roman"/>
              </a:rPr>
              <a:t>), bottom with some submerged vegetation. Near the outflow of Van Cortlandt Lake to the sewer system.</a:t>
            </a:r>
            <a:endParaRPr/>
          </a:p>
        </p:txBody>
      </p:sp>
      <p:sp>
        <p:nvSpPr>
          <p:cNvPr id="122" name="Shape 122"/>
          <p:cNvSpPr txBox="1"/>
          <p:nvPr/>
        </p:nvSpPr>
        <p:spPr>
          <a:xfrm>
            <a:off x="12855163" y="28264650"/>
            <a:ext cx="4193100" cy="1025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000"/>
              <a:t>Enallagma antennatum</a:t>
            </a:r>
            <a:endParaRPr sz="3000"/>
          </a:p>
        </p:txBody>
      </p:sp>
      <p:sp>
        <p:nvSpPr>
          <p:cNvPr id="123" name="Shape 123"/>
          <p:cNvSpPr txBox="1"/>
          <p:nvPr/>
        </p:nvSpPr>
        <p:spPr>
          <a:xfrm>
            <a:off x="11966600" y="30532350"/>
            <a:ext cx="5943600" cy="1025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1800">
                <a:solidFill>
                  <a:schemeClr val="dk1"/>
                </a:solidFill>
              </a:rPr>
              <a:t>E</a:t>
            </a:r>
            <a:r>
              <a:rPr lang="en-US" sz="3000">
                <a:solidFill>
                  <a:schemeClr val="dk1"/>
                </a:solidFill>
              </a:rPr>
              <a:t>Enallagma signatum</a:t>
            </a:r>
            <a:endParaRPr sz="3000">
              <a:solidFill>
                <a:schemeClr val="dk1"/>
              </a:solidFill>
            </a:endParaRPr>
          </a:p>
        </p:txBody>
      </p:sp>
      <p:sp>
        <p:nvSpPr>
          <p:cNvPr id="124" name="Shape 124"/>
          <p:cNvSpPr txBox="1"/>
          <p:nvPr/>
        </p:nvSpPr>
        <p:spPr>
          <a:xfrm>
            <a:off x="18228475" y="28224325"/>
            <a:ext cx="4371900" cy="1025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3000">
                <a:solidFill>
                  <a:srgbClr val="FFFFFF"/>
                </a:solidFill>
              </a:rPr>
              <a:t>Enallagma divagans</a:t>
            </a:r>
            <a:endParaRPr sz="3000">
              <a:solidFill>
                <a:srgbClr val="FFFFFF"/>
              </a:solidFill>
            </a:endParaRPr>
          </a:p>
        </p:txBody>
      </p:sp>
      <p:sp>
        <p:nvSpPr>
          <p:cNvPr id="125" name="Shape 125"/>
          <p:cNvSpPr txBox="1"/>
          <p:nvPr/>
        </p:nvSpPr>
        <p:spPr>
          <a:xfrm>
            <a:off x="20134675" y="30830550"/>
            <a:ext cx="2083800" cy="1308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3000">
                <a:solidFill>
                  <a:schemeClr val="dk1"/>
                </a:solidFill>
              </a:rPr>
              <a:t>Anax junius</a:t>
            </a:r>
            <a:endParaRPr sz="3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