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94674" autoAdjust="0"/>
  </p:normalViewPr>
  <p:slideViewPr>
    <p:cSldViewPr snapToGrid="0" snapToObjects="1">
      <p:cViewPr>
        <p:scale>
          <a:sx n="22" d="100"/>
          <a:sy n="22" d="100"/>
        </p:scale>
        <p:origin x="2552" y="680"/>
      </p:cViewPr>
      <p:guideLst>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7F4DB-F1D6-574C-AB4A-3F643C7FAA85}" type="datetimeFigureOut">
              <a:rPr lang="en-US" smtClean="0"/>
              <a:t>5/14/18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6A5E9-1F4F-FD4A-809F-69E3E9ABE387}" type="slidenum">
              <a:rPr lang="en-US" smtClean="0"/>
              <a:t>‹#›</a:t>
            </a:fld>
            <a:endParaRPr lang="en-US"/>
          </a:p>
        </p:txBody>
      </p:sp>
    </p:spTree>
    <p:extLst>
      <p:ext uri="{BB962C8B-B14F-4D97-AF65-F5344CB8AC3E}">
        <p14:creationId xmlns:p14="http://schemas.microsoft.com/office/powerpoint/2010/main" val="47309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6A5E9-1F4F-FD4A-809F-69E3E9ABE387}" type="slidenum">
              <a:rPr lang="en-US" smtClean="0"/>
              <a:t>1</a:t>
            </a:fld>
            <a:endParaRPr lang="en-US"/>
          </a:p>
        </p:txBody>
      </p:sp>
    </p:spTree>
    <p:extLst>
      <p:ext uri="{BB962C8B-B14F-4D97-AF65-F5344CB8AC3E}">
        <p14:creationId xmlns:p14="http://schemas.microsoft.com/office/powerpoint/2010/main" val="135091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5/14/18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gif"/><Relationship Id="rId16" Type="http://schemas.openxmlformats.org/officeDocument/2006/relationships/image" Target="../media/image14.gi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gif"/><Relationship Id="rId8" Type="http://schemas.openxmlformats.org/officeDocument/2006/relationships/image" Target="../media/image6.gif"/><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2734" y="2322232"/>
            <a:ext cx="30049076" cy="1579374"/>
          </a:xfrm>
          <a:prstGeom prst="rect">
            <a:avLst/>
          </a:prstGeom>
          <a:noFill/>
        </p:spPr>
        <p:txBody>
          <a:bodyPr wrap="square" lIns="101059" tIns="50530" rIns="101059" bIns="50530" rtlCol="0">
            <a:spAutoFit/>
          </a:bodyPr>
          <a:lstStyle/>
          <a:p>
            <a:r>
              <a:rPr lang="en-US" sz="9600" b="1" dirty="0"/>
              <a:t>The Discovery and Characterization of Jiminy Cricket Virus</a:t>
            </a:r>
            <a:endParaRPr lang="en-US" sz="9600" dirty="0"/>
          </a:p>
        </p:txBody>
      </p:sp>
      <p:sp>
        <p:nvSpPr>
          <p:cNvPr id="5" name="TextBox 4"/>
          <p:cNvSpPr txBox="1"/>
          <p:nvPr/>
        </p:nvSpPr>
        <p:spPr>
          <a:xfrm>
            <a:off x="6966228" y="4127841"/>
            <a:ext cx="30049076" cy="2041039"/>
          </a:xfrm>
          <a:prstGeom prst="rect">
            <a:avLst/>
          </a:prstGeom>
          <a:noFill/>
        </p:spPr>
        <p:txBody>
          <a:bodyPr wrap="square" lIns="101059" tIns="50530" rIns="101059" bIns="50530" rtlCol="0">
            <a:spAutoFit/>
          </a:bodyPr>
          <a:lstStyle/>
          <a:p>
            <a:pPr algn="ctr"/>
            <a:r>
              <a:rPr lang="en-US" sz="5400" dirty="0"/>
              <a:t>Joshua </a:t>
            </a:r>
            <a:r>
              <a:rPr lang="en-US" sz="5400" dirty="0" smtClean="0"/>
              <a:t>Antony</a:t>
            </a:r>
            <a:r>
              <a:rPr lang="en-US" sz="5400" baseline="30000" dirty="0" smtClean="0"/>
              <a:t>1</a:t>
            </a:r>
            <a:r>
              <a:rPr lang="en-US" sz="5400" dirty="0" smtClean="0"/>
              <a:t>, </a:t>
            </a:r>
            <a:r>
              <a:rPr lang="en-US" sz="5400" dirty="0"/>
              <a:t>Elizabeth </a:t>
            </a:r>
            <a:r>
              <a:rPr lang="en-US" sz="5400" dirty="0" smtClean="0"/>
              <a:t>Argiro</a:t>
            </a:r>
            <a:r>
              <a:rPr lang="en-US" sz="5400" baseline="30000" dirty="0" smtClean="0"/>
              <a:t>2</a:t>
            </a:r>
            <a:r>
              <a:rPr lang="en-US" sz="5400" dirty="0" smtClean="0"/>
              <a:t>, and Benjamin tenOever</a:t>
            </a:r>
            <a:r>
              <a:rPr lang="en-US" sz="5400" baseline="30000" dirty="0" smtClean="0"/>
              <a:t>3</a:t>
            </a:r>
          </a:p>
          <a:p>
            <a:pPr algn="ctr"/>
            <a:r>
              <a:rPr lang="en-US" sz="3200" baseline="30000" dirty="0"/>
              <a:t>1</a:t>
            </a:r>
            <a:r>
              <a:rPr lang="en-US" sz="3200" dirty="0" smtClean="0"/>
              <a:t>Regis </a:t>
            </a:r>
            <a:r>
              <a:rPr lang="en-US" sz="3200" dirty="0"/>
              <a:t>High School; </a:t>
            </a:r>
            <a:r>
              <a:rPr lang="en-US" sz="3200" dirty="0" smtClean="0"/>
              <a:t> </a:t>
            </a:r>
            <a:r>
              <a:rPr lang="en-US" sz="3200" baseline="30000" dirty="0" smtClean="0"/>
              <a:t>2</a:t>
            </a:r>
            <a:r>
              <a:rPr lang="en-US" sz="3200" dirty="0" smtClean="0"/>
              <a:t>Hunter </a:t>
            </a:r>
            <a:r>
              <a:rPr lang="en-US" sz="3200" dirty="0"/>
              <a:t>College High School; </a:t>
            </a:r>
            <a:r>
              <a:rPr lang="en-US" sz="3200" baseline="30000" dirty="0" smtClean="0"/>
              <a:t>3</a:t>
            </a:r>
            <a:r>
              <a:rPr lang="en-US" sz="3200" dirty="0" smtClean="0"/>
              <a:t>Icahn </a:t>
            </a:r>
            <a:r>
              <a:rPr lang="en-US" sz="3200" dirty="0"/>
              <a:t>School of Medicine</a:t>
            </a:r>
          </a:p>
          <a:p>
            <a:pPr algn="ctr"/>
            <a:r>
              <a:rPr lang="en-US" sz="3600" dirty="0" smtClean="0"/>
              <a:t> </a:t>
            </a:r>
            <a:endParaRPr lang="en-US" sz="3600" i="1" dirty="0">
              <a:solidFill>
                <a:prstClr val="black"/>
              </a:solidFill>
            </a:endParaRPr>
          </a:p>
        </p:txBody>
      </p:sp>
      <p:pic>
        <p:nvPicPr>
          <p:cNvPr id="20" name="Picture 19"/>
          <p:cNvPicPr>
            <a:picLocks noChangeAspect="1"/>
          </p:cNvPicPr>
          <p:nvPr/>
        </p:nvPicPr>
        <p:blipFill>
          <a:blip r:embed="rId3"/>
          <a:stretch>
            <a:fillRect/>
          </a:stretch>
        </p:blipFill>
        <p:spPr>
          <a:xfrm>
            <a:off x="946847" y="2648607"/>
            <a:ext cx="5060536" cy="2920199"/>
          </a:xfrm>
          <a:prstGeom prst="rect">
            <a:avLst/>
          </a:prstGeom>
        </p:spPr>
      </p:pic>
      <p:pic>
        <p:nvPicPr>
          <p:cNvPr id="34" name="Shape 242"/>
          <p:cNvPicPr preferRelativeResize="0"/>
          <p:nvPr/>
        </p:nvPicPr>
        <p:blipFill rotWithShape="1">
          <a:blip r:embed="rId4">
            <a:alphaModFix/>
          </a:blip>
          <a:srcRect/>
          <a:stretch/>
        </p:blipFill>
        <p:spPr>
          <a:xfrm>
            <a:off x="37727361" y="1903068"/>
            <a:ext cx="5260258" cy="1238330"/>
          </a:xfrm>
          <a:prstGeom prst="rect">
            <a:avLst/>
          </a:prstGeom>
          <a:noFill/>
          <a:ln>
            <a:noFill/>
          </a:ln>
        </p:spPr>
      </p:pic>
      <p:pic>
        <p:nvPicPr>
          <p:cNvPr id="35" name="Shape 243"/>
          <p:cNvPicPr preferRelativeResize="0"/>
          <p:nvPr/>
        </p:nvPicPr>
        <p:blipFill rotWithShape="1">
          <a:blip r:embed="rId5">
            <a:alphaModFix/>
          </a:blip>
          <a:srcRect/>
          <a:stretch/>
        </p:blipFill>
        <p:spPr>
          <a:xfrm>
            <a:off x="673407" y="1280117"/>
            <a:ext cx="5506676" cy="1043543"/>
          </a:xfrm>
          <a:prstGeom prst="rect">
            <a:avLst/>
          </a:prstGeom>
          <a:noFill/>
          <a:ln>
            <a:noFill/>
          </a:ln>
        </p:spPr>
      </p:pic>
      <p:sp>
        <p:nvSpPr>
          <p:cNvPr id="37" name="TextBox 36"/>
          <p:cNvSpPr txBox="1"/>
          <p:nvPr/>
        </p:nvSpPr>
        <p:spPr>
          <a:xfrm>
            <a:off x="1098820" y="5888481"/>
            <a:ext cx="18808284" cy="16589157"/>
          </a:xfrm>
          <a:prstGeom prst="rect">
            <a:avLst/>
          </a:prstGeom>
          <a:noFill/>
        </p:spPr>
        <p:txBody>
          <a:bodyPr wrap="square" rtlCol="0">
            <a:spAutoFit/>
          </a:bodyPr>
          <a:lstStyle/>
          <a:p>
            <a:pPr marL="91440" algn="ctr">
              <a:spcAft>
                <a:spcPts val="1200"/>
              </a:spcAft>
            </a:pPr>
            <a:r>
              <a:rPr lang="en-US" sz="6600" b="1" dirty="0"/>
              <a:t>Abstract</a:t>
            </a:r>
          </a:p>
          <a:p>
            <a:pPr marL="91440" algn="just"/>
            <a:r>
              <a:rPr lang="en-US" sz="4000" dirty="0"/>
              <a:t>In an effort to survey and isolate novel </a:t>
            </a:r>
            <a:r>
              <a:rPr lang="en-US" sz="4000" dirty="0" smtClean="0"/>
              <a:t>viruses, we sequenced RNA from a collection of arthropods found in the New York area.  These efforts identified a previously </a:t>
            </a:r>
            <a:r>
              <a:rPr lang="en-US" sz="4000" dirty="0"/>
              <a:t>unknown virus </a:t>
            </a:r>
            <a:r>
              <a:rPr lang="en-US" sz="4000" dirty="0" smtClean="0"/>
              <a:t>of crickets which </a:t>
            </a:r>
            <a:r>
              <a:rPr lang="en-US" sz="4000" dirty="0"/>
              <a:t>we named Jiminy virus.  Jiminy virus is composed of a positive-sense single-stranded </a:t>
            </a:r>
            <a:r>
              <a:rPr lang="en-US" sz="4000" dirty="0" smtClean="0"/>
              <a:t>RNA that encodes four </a:t>
            </a:r>
            <a:r>
              <a:rPr lang="en-US" sz="4000" dirty="0"/>
              <a:t>putative open reading frames (ORF1-ORF4</a:t>
            </a:r>
            <a:r>
              <a:rPr lang="en-US" sz="4000" dirty="0" smtClean="0"/>
              <a:t>) and is related to members of the </a:t>
            </a:r>
            <a:r>
              <a:rPr lang="en-US" sz="4000" dirty="0" err="1"/>
              <a:t>negevirus</a:t>
            </a:r>
            <a:r>
              <a:rPr lang="en-US" sz="4000" dirty="0"/>
              <a:t> </a:t>
            </a:r>
            <a:r>
              <a:rPr lang="en-US" sz="4000" dirty="0" smtClean="0"/>
              <a:t>group. RNA </a:t>
            </a:r>
            <a:r>
              <a:rPr lang="en-US" sz="4000" dirty="0"/>
              <a:t>transfection of Jiminy Cricket virus into arthropod and mammalian cultures demonstrated limited replication only in arthropod cells, which is consistent with members of </a:t>
            </a:r>
            <a:r>
              <a:rPr lang="en-US" sz="4000" dirty="0" smtClean="0"/>
              <a:t>this virus group</a:t>
            </a:r>
            <a:r>
              <a:rPr lang="en-US" sz="4000" dirty="0"/>
              <a:t>.  Based on these results, we believe that Jiminy C</a:t>
            </a:r>
            <a:r>
              <a:rPr lang="en-US" sz="4000" dirty="0" smtClean="0"/>
              <a:t>ricket </a:t>
            </a:r>
            <a:r>
              <a:rPr lang="en-US" sz="4000" dirty="0"/>
              <a:t>virus represents a </a:t>
            </a:r>
            <a:r>
              <a:rPr lang="en-US" sz="4000" dirty="0" smtClean="0"/>
              <a:t>novel member of the </a:t>
            </a:r>
            <a:r>
              <a:rPr lang="en-US" sz="4000" dirty="0" err="1" smtClean="0"/>
              <a:t>negevirus</a:t>
            </a:r>
            <a:r>
              <a:rPr lang="en-US" sz="4000" dirty="0" smtClean="0"/>
              <a:t> family.</a:t>
            </a:r>
            <a:endParaRPr lang="en-US" sz="4800" dirty="0" smtClean="0"/>
          </a:p>
          <a:p>
            <a:pPr algn="ctr">
              <a:spcAft>
                <a:spcPts val="600"/>
              </a:spcAft>
            </a:pPr>
            <a:r>
              <a:rPr lang="en-US" sz="6600" b="1" dirty="0" smtClean="0"/>
              <a:t> Introduction</a:t>
            </a:r>
            <a:endParaRPr lang="en-US" sz="6600" b="1" dirty="0"/>
          </a:p>
          <a:p>
            <a:pPr algn="just"/>
            <a:r>
              <a:rPr lang="en-US" sz="4000" dirty="0"/>
              <a:t>Viruses are the most abundant source of genetic material on earth and likely infect every living </a:t>
            </a:r>
            <a:r>
              <a:rPr lang="en-US" sz="4000" dirty="0" smtClean="0"/>
              <a:t>species </a:t>
            </a:r>
            <a:r>
              <a:rPr lang="nb-NO" sz="4000" dirty="0"/>
              <a:t>(</a:t>
            </a:r>
            <a:r>
              <a:rPr lang="nb-NO" sz="4000" dirty="0" err="1"/>
              <a:t>Shi</a:t>
            </a:r>
            <a:r>
              <a:rPr lang="nb-NO" sz="4000" dirty="0"/>
              <a:t> et al., 2018</a:t>
            </a:r>
            <a:r>
              <a:rPr lang="nb-NO" sz="4000" dirty="0" smtClean="0"/>
              <a:t>)</a:t>
            </a:r>
            <a:r>
              <a:rPr lang="en-US" sz="4000" dirty="0" smtClean="0"/>
              <a:t>. </a:t>
            </a:r>
            <a:r>
              <a:rPr lang="en-US" sz="4000" dirty="0"/>
              <a:t>With the advent of </a:t>
            </a:r>
            <a:r>
              <a:rPr lang="en-US" sz="4000" dirty="0" smtClean="0"/>
              <a:t>next </a:t>
            </a:r>
            <a:r>
              <a:rPr lang="en-US" sz="4000" dirty="0"/>
              <a:t>generation sequencing technologies, the scientific community has been able to achieve unprecedented surveys of viruses in countless species </a:t>
            </a:r>
            <a:r>
              <a:rPr lang="en-US" sz="4000" dirty="0" smtClean="0"/>
              <a:t>(Zhang </a:t>
            </a:r>
            <a:r>
              <a:rPr lang="en-US" sz="4000" dirty="0"/>
              <a:t>et al., 2018). </a:t>
            </a:r>
            <a:r>
              <a:rPr lang="en-US" sz="4000" dirty="0" smtClean="0"/>
              <a:t>Here we look to extend our knowledge of the RNA viruses that infect the arthropod biodiversity of New York, as well as to contribute to the virus discovery effort.</a:t>
            </a:r>
            <a:endParaRPr lang="en-US" sz="8000" dirty="0" smtClean="0"/>
          </a:p>
          <a:p>
            <a:pPr algn="ctr">
              <a:spcAft>
                <a:spcPts val="600"/>
              </a:spcAft>
            </a:pPr>
            <a:r>
              <a:rPr lang="en-US" sz="6600" b="1" dirty="0" smtClean="0"/>
              <a:t> Materials </a:t>
            </a:r>
            <a:r>
              <a:rPr lang="en-US" sz="6600" b="1" dirty="0"/>
              <a:t>&amp; Methods </a:t>
            </a:r>
          </a:p>
          <a:p>
            <a:pPr algn="just"/>
            <a:r>
              <a:rPr lang="en-US" sz="4000" dirty="0"/>
              <a:t>Using a library of 28 specimens, total RNA was isolated and used to generate cDNA libraries which were then subjected to next generation sequencing. </a:t>
            </a:r>
            <a:r>
              <a:rPr lang="en-US" sz="4000" dirty="0" smtClean="0"/>
              <a:t>Resulting reads were screened with Bowtie2 to search for viruses on the nucleotide level. Fragments having the </a:t>
            </a:r>
            <a:r>
              <a:rPr lang="en-US" sz="4000" dirty="0"/>
              <a:t>potential to </a:t>
            </a:r>
            <a:r>
              <a:rPr lang="en-US" sz="4000" dirty="0" smtClean="0"/>
              <a:t>encode </a:t>
            </a:r>
            <a:r>
              <a:rPr lang="en-US" sz="4000" dirty="0"/>
              <a:t>for the catalytic triad motif </a:t>
            </a:r>
            <a:r>
              <a:rPr lang="en-US" sz="4000" dirty="0" smtClean="0"/>
              <a:t>GDD found in viral </a:t>
            </a:r>
            <a:r>
              <a:rPr lang="en-US" sz="4000" dirty="0"/>
              <a:t>RNA-dependent RNA polymerases (</a:t>
            </a:r>
            <a:r>
              <a:rPr lang="en-US" sz="4000" dirty="0" err="1"/>
              <a:t>RdRp</a:t>
            </a:r>
            <a:r>
              <a:rPr lang="en-US" sz="4000" dirty="0"/>
              <a:t>) </a:t>
            </a:r>
            <a:r>
              <a:rPr lang="en-US" sz="4000" dirty="0" smtClean="0"/>
              <a:t>were used to identify novel viruses.</a:t>
            </a:r>
          </a:p>
          <a:p>
            <a:pPr algn="just"/>
            <a:endParaRPr lang="en-US" sz="5400" dirty="0" smtClean="0"/>
          </a:p>
        </p:txBody>
      </p:sp>
      <p:sp>
        <p:nvSpPr>
          <p:cNvPr id="38" name="TextBox 37"/>
          <p:cNvSpPr txBox="1"/>
          <p:nvPr/>
        </p:nvSpPr>
        <p:spPr>
          <a:xfrm>
            <a:off x="21928598" y="20017485"/>
            <a:ext cx="19940192" cy="6324808"/>
          </a:xfrm>
          <a:prstGeom prst="rect">
            <a:avLst/>
          </a:prstGeom>
          <a:noFill/>
        </p:spPr>
        <p:txBody>
          <a:bodyPr wrap="square" rtlCol="0">
            <a:spAutoFit/>
          </a:bodyPr>
          <a:lstStyle/>
          <a:p>
            <a:pPr algn="ctr">
              <a:spcAft>
                <a:spcPts val="600"/>
              </a:spcAft>
            </a:pPr>
            <a:r>
              <a:rPr lang="en-US" sz="6600" b="1" dirty="0" smtClean="0"/>
              <a:t> </a:t>
            </a:r>
            <a:r>
              <a:rPr lang="en-US" sz="6600" b="1" dirty="0" smtClean="0"/>
              <a:t>    </a:t>
            </a:r>
            <a:r>
              <a:rPr lang="en-US" sz="6600" b="1" dirty="0" smtClean="0"/>
              <a:t>Discussion </a:t>
            </a:r>
            <a:endParaRPr lang="en-US" sz="6600" b="1" dirty="0"/>
          </a:p>
          <a:p>
            <a:pPr algn="just"/>
            <a:r>
              <a:rPr lang="en-US" sz="4000" dirty="0"/>
              <a:t>Based on the data presented here, we report the identification of a novel member of the </a:t>
            </a:r>
            <a:r>
              <a:rPr lang="en-US" sz="4000" dirty="0" err="1"/>
              <a:t>negevirus</a:t>
            </a:r>
            <a:r>
              <a:rPr lang="en-US" sz="4000" dirty="0"/>
              <a:t> family</a:t>
            </a:r>
            <a:r>
              <a:rPr lang="en-US" sz="4000" dirty="0" smtClean="0"/>
              <a:t>.  </a:t>
            </a:r>
            <a:r>
              <a:rPr lang="en-US" sz="4000" dirty="0"/>
              <a:t>Jiminy virus is putatively composed of four </a:t>
            </a:r>
            <a:r>
              <a:rPr lang="en-US" sz="4000" dirty="0" smtClean="0"/>
              <a:t>ORFs: ORF1 is the viral </a:t>
            </a:r>
            <a:r>
              <a:rPr lang="en-US" sz="4000" dirty="0" err="1" smtClean="0"/>
              <a:t>RdRp</a:t>
            </a:r>
            <a:r>
              <a:rPr lang="en-US" sz="4000" dirty="0" smtClean="0"/>
              <a:t>, ORF2 is an unstructured protein with no homology to any members of the </a:t>
            </a:r>
            <a:r>
              <a:rPr lang="en-US" sz="4000" dirty="0" err="1" smtClean="0"/>
              <a:t>negevirus</a:t>
            </a:r>
            <a:r>
              <a:rPr lang="en-US" sz="4000" dirty="0" smtClean="0"/>
              <a:t> taxon, ORF3 is the viral receptor glycoprotein, and ORF4 is the virus capsid. Cloning and screening of ORFs is needed to confirm the viral genomic sequence and the functions of each ORF, as well as the existence of ORF2. General future work is needed to fully characterize this novel virus and determine if it is of any therapeutic use. </a:t>
            </a:r>
            <a:endParaRPr lang="en-US" sz="6600" dirty="0"/>
          </a:p>
          <a:p>
            <a:endParaRPr lang="en-US" sz="5400" dirty="0"/>
          </a:p>
        </p:txBody>
      </p:sp>
      <p:pic>
        <p:nvPicPr>
          <p:cNvPr id="6" name="Picture 5"/>
          <p:cNvPicPr>
            <a:picLocks noChangeAspect="1"/>
          </p:cNvPicPr>
          <p:nvPr/>
        </p:nvPicPr>
        <p:blipFill>
          <a:blip r:embed="rId6"/>
          <a:stretch>
            <a:fillRect/>
          </a:stretch>
        </p:blipFill>
        <p:spPr>
          <a:xfrm>
            <a:off x="38846190" y="3294227"/>
            <a:ext cx="3022600" cy="2298700"/>
          </a:xfrm>
          <a:prstGeom prst="rect">
            <a:avLst/>
          </a:prstGeom>
        </p:spPr>
      </p:pic>
      <p:sp>
        <p:nvSpPr>
          <p:cNvPr id="3" name="TextBox 2"/>
          <p:cNvSpPr txBox="1"/>
          <p:nvPr/>
        </p:nvSpPr>
        <p:spPr>
          <a:xfrm>
            <a:off x="39568588" y="1340997"/>
            <a:ext cx="1577804" cy="461665"/>
          </a:xfrm>
          <a:prstGeom prst="rect">
            <a:avLst/>
          </a:prstGeom>
          <a:noFill/>
        </p:spPr>
        <p:txBody>
          <a:bodyPr wrap="none" rtlCol="0">
            <a:spAutoFit/>
          </a:bodyPr>
          <a:lstStyle/>
          <a:p>
            <a:r>
              <a:rPr lang="en-US" sz="2400" dirty="0" smtClean="0"/>
              <a:t>Funded by:</a:t>
            </a:r>
            <a:endParaRPr lang="en-US" sz="2400" dirty="0"/>
          </a:p>
        </p:txBody>
      </p:sp>
      <p:pic>
        <p:nvPicPr>
          <p:cNvPr id="16" name="Picture 15"/>
          <p:cNvPicPr/>
          <p:nvPr/>
        </p:nvPicPr>
        <p:blipFill rotWithShape="1">
          <a:blip r:embed="rId7">
            <a:extLst>
              <a:ext uri="{28A0092B-C50C-407E-A947-70E740481C1C}">
                <a14:useLocalDpi xmlns:a14="http://schemas.microsoft.com/office/drawing/2010/main" val="0"/>
              </a:ext>
            </a:extLst>
          </a:blip>
          <a:srcRect t="-2102" r="8325" b="2102"/>
          <a:stretch/>
        </p:blipFill>
        <p:spPr>
          <a:xfrm>
            <a:off x="26128586" y="14975372"/>
            <a:ext cx="12441904" cy="3335948"/>
          </a:xfrm>
          <a:prstGeom prst="rect">
            <a:avLst/>
          </a:prstGeom>
        </p:spPr>
      </p:pic>
      <p:sp>
        <p:nvSpPr>
          <p:cNvPr id="18" name="TextBox 17"/>
          <p:cNvSpPr txBox="1"/>
          <p:nvPr/>
        </p:nvSpPr>
        <p:spPr>
          <a:xfrm>
            <a:off x="558214" y="21463578"/>
            <a:ext cx="19751040" cy="1107996"/>
          </a:xfrm>
          <a:prstGeom prst="rect">
            <a:avLst/>
          </a:prstGeom>
          <a:solidFill>
            <a:schemeClr val="bg1"/>
          </a:solidFill>
        </p:spPr>
        <p:txBody>
          <a:bodyPr wrap="square" rtlCol="0">
            <a:spAutoFit/>
          </a:bodyPr>
          <a:lstStyle/>
          <a:p>
            <a:pPr algn="ctr">
              <a:spcAft>
                <a:spcPts val="600"/>
              </a:spcAft>
            </a:pPr>
            <a:r>
              <a:rPr lang="en-US" sz="6600" b="1" dirty="0" smtClean="0"/>
              <a:t> Results</a:t>
            </a:r>
            <a:endParaRPr lang="en-US" sz="6600" b="1" dirty="0"/>
          </a:p>
        </p:txBody>
      </p:sp>
      <p:sp>
        <p:nvSpPr>
          <p:cNvPr id="19" name="TextBox 18"/>
          <p:cNvSpPr txBox="1"/>
          <p:nvPr/>
        </p:nvSpPr>
        <p:spPr>
          <a:xfrm>
            <a:off x="1241863" y="22465470"/>
            <a:ext cx="18665241" cy="5016758"/>
          </a:xfrm>
          <a:prstGeom prst="rect">
            <a:avLst/>
          </a:prstGeom>
          <a:noFill/>
        </p:spPr>
        <p:txBody>
          <a:bodyPr wrap="square" rtlCol="0">
            <a:spAutoFit/>
          </a:bodyPr>
          <a:lstStyle/>
          <a:p>
            <a:pPr algn="just">
              <a:spcAft>
                <a:spcPts val="600"/>
              </a:spcAft>
            </a:pPr>
            <a:r>
              <a:rPr lang="en-US" sz="4000" dirty="0" smtClean="0"/>
              <a:t>Several obscure variants of known viruses were identified in collected specimens (Fig. 1).</a:t>
            </a:r>
            <a:r>
              <a:rPr lang="en-US" sz="4000" dirty="0"/>
              <a:t> </a:t>
            </a:r>
            <a:r>
              <a:rPr lang="en-US" sz="4000" dirty="0" smtClean="0"/>
              <a:t>Upon identification of a read containing the catalytic triad GDD and having partial alignment to the </a:t>
            </a:r>
            <a:r>
              <a:rPr lang="en-US" sz="4000" dirty="0" err="1" smtClean="0"/>
              <a:t>RdRp</a:t>
            </a:r>
            <a:r>
              <a:rPr lang="en-US" sz="4000" dirty="0" smtClean="0"/>
              <a:t> of Hubei virga-like virus, reads were assembled into a </a:t>
            </a:r>
            <a:r>
              <a:rPr lang="en-US" sz="4000" dirty="0" err="1" smtClean="0"/>
              <a:t>contig</a:t>
            </a:r>
            <a:r>
              <a:rPr lang="en-US" sz="4000" dirty="0" smtClean="0"/>
              <a:t> and used to identify the complete length of the novel viral genome (Fig. 2A).  Virus sequence could be confirmed in  3 of 13 crickets sampled (Fig. 3), and successful transfection of viral RNA was only achieved in arthropod cells (Fig. 4). Putative open reading frames were then aligned to known viruses demonstrating ~30-50% homology to Loreto and Hubei virga-like virus </a:t>
            </a:r>
            <a:r>
              <a:rPr lang="mr-IN" sz="4000" dirty="0" smtClean="0"/>
              <a:t>–</a:t>
            </a:r>
            <a:r>
              <a:rPr lang="en-US" sz="4000" dirty="0" smtClean="0"/>
              <a:t> two members of the </a:t>
            </a:r>
            <a:r>
              <a:rPr lang="en-US" sz="4000" dirty="0" err="1" smtClean="0"/>
              <a:t>negevirus</a:t>
            </a:r>
            <a:r>
              <a:rPr lang="en-US" sz="4000" dirty="0" smtClean="0"/>
              <a:t> taxon (Fig. 2B-D). </a:t>
            </a:r>
            <a:endParaRPr lang="en-US" sz="4000" dirty="0"/>
          </a:p>
        </p:txBody>
      </p:sp>
      <p:pic>
        <p:nvPicPr>
          <p:cNvPr id="7" name="Picture 6" descr="Untitled-4.gif"/>
          <p:cNvPicPr>
            <a:picLocks noChangeAspect="1"/>
          </p:cNvPicPr>
          <p:nvPr/>
        </p:nvPicPr>
        <p:blipFill rotWithShape="1">
          <a:blip r:embed="rId8">
            <a:extLst>
              <a:ext uri="{28A0092B-C50C-407E-A947-70E740481C1C}">
                <a14:useLocalDpi xmlns:a14="http://schemas.microsoft.com/office/drawing/2010/main" val="0"/>
              </a:ext>
            </a:extLst>
          </a:blip>
          <a:srcRect t="9804"/>
          <a:stretch/>
        </p:blipFill>
        <p:spPr>
          <a:xfrm>
            <a:off x="20447710" y="6698918"/>
            <a:ext cx="20269200" cy="2336800"/>
          </a:xfrm>
          <a:prstGeom prst="rect">
            <a:avLst/>
          </a:prstGeom>
        </p:spPr>
      </p:pic>
      <p:pic>
        <p:nvPicPr>
          <p:cNvPr id="8" name="Picture 7"/>
          <p:cNvPicPr>
            <a:picLocks noChangeAspect="1"/>
          </p:cNvPicPr>
          <p:nvPr/>
        </p:nvPicPr>
        <p:blipFill>
          <a:blip r:embed="rId9"/>
          <a:stretch>
            <a:fillRect/>
          </a:stretch>
        </p:blipFill>
        <p:spPr>
          <a:xfrm>
            <a:off x="26583695" y="8893164"/>
            <a:ext cx="6590915" cy="3786270"/>
          </a:xfrm>
          <a:prstGeom prst="rect">
            <a:avLst/>
          </a:prstGeom>
        </p:spPr>
      </p:pic>
      <p:pic>
        <p:nvPicPr>
          <p:cNvPr id="9" name="Picture 8"/>
          <p:cNvPicPr>
            <a:picLocks noChangeAspect="1"/>
          </p:cNvPicPr>
          <p:nvPr/>
        </p:nvPicPr>
        <p:blipFill>
          <a:blip r:embed="rId10"/>
          <a:stretch>
            <a:fillRect/>
          </a:stretch>
        </p:blipFill>
        <p:spPr>
          <a:xfrm>
            <a:off x="26597224" y="12825482"/>
            <a:ext cx="6577386" cy="2275537"/>
          </a:xfrm>
          <a:prstGeom prst="rect">
            <a:avLst/>
          </a:prstGeom>
        </p:spPr>
      </p:pic>
      <p:pic>
        <p:nvPicPr>
          <p:cNvPr id="10" name="Picture 9"/>
          <p:cNvPicPr>
            <a:picLocks noChangeAspect="1"/>
          </p:cNvPicPr>
          <p:nvPr/>
        </p:nvPicPr>
        <p:blipFill>
          <a:blip r:embed="rId11"/>
          <a:stretch>
            <a:fillRect/>
          </a:stretch>
        </p:blipFill>
        <p:spPr>
          <a:xfrm>
            <a:off x="20749728" y="9289586"/>
            <a:ext cx="5264260" cy="8730758"/>
          </a:xfrm>
          <a:prstGeom prst="rect">
            <a:avLst/>
          </a:prstGeom>
        </p:spPr>
      </p:pic>
      <p:cxnSp>
        <p:nvCxnSpPr>
          <p:cNvPr id="12" name="Straight Connector 11"/>
          <p:cNvCxnSpPr/>
          <p:nvPr/>
        </p:nvCxnSpPr>
        <p:spPr>
          <a:xfrm flipH="1">
            <a:off x="24230943" y="8239204"/>
            <a:ext cx="2307057" cy="13086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0939699" y="8041239"/>
            <a:ext cx="4813341" cy="12947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1283599" y="8530710"/>
            <a:ext cx="6573263" cy="45723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3" name="Picture 22" descr="Screenshot 2018-01-10 20.28.13.jpeg"/>
          <p:cNvPicPr>
            <a:picLocks noChangeAspect="1"/>
          </p:cNvPicPr>
          <p:nvPr/>
        </p:nvPicPr>
        <p:blipFill>
          <a:blip r:embed="rId12"/>
          <a:stretch>
            <a:fillRect/>
          </a:stretch>
        </p:blipFill>
        <p:spPr>
          <a:xfrm>
            <a:off x="1371874" y="30113193"/>
            <a:ext cx="8109042" cy="2277334"/>
          </a:xfrm>
          <a:prstGeom prst="rect">
            <a:avLst/>
          </a:prstGeom>
        </p:spPr>
      </p:pic>
      <p:pic>
        <p:nvPicPr>
          <p:cNvPr id="25" name="Picture 24" descr="Screenshot 2018-01-10 20.30.24.jpeg"/>
          <p:cNvPicPr>
            <a:picLocks noChangeAspect="1"/>
          </p:cNvPicPr>
          <p:nvPr/>
        </p:nvPicPr>
        <p:blipFill>
          <a:blip r:embed="rId13"/>
          <a:stretch>
            <a:fillRect/>
          </a:stretch>
        </p:blipFill>
        <p:spPr>
          <a:xfrm>
            <a:off x="8296657" y="27779732"/>
            <a:ext cx="7472584" cy="2177178"/>
          </a:xfrm>
          <a:prstGeom prst="rect">
            <a:avLst/>
          </a:prstGeom>
        </p:spPr>
      </p:pic>
      <p:pic>
        <p:nvPicPr>
          <p:cNvPr id="27" name="Picture 26" descr="Screenshot 2018-01-06 10.32.48.jpeg"/>
          <p:cNvPicPr>
            <a:picLocks noChangeAspect="1"/>
          </p:cNvPicPr>
          <p:nvPr/>
        </p:nvPicPr>
        <p:blipFill>
          <a:blip r:embed="rId14"/>
          <a:stretch>
            <a:fillRect/>
          </a:stretch>
        </p:blipFill>
        <p:spPr>
          <a:xfrm>
            <a:off x="1371874" y="27741507"/>
            <a:ext cx="6871712" cy="2253627"/>
          </a:xfrm>
          <a:prstGeom prst="rect">
            <a:avLst/>
          </a:prstGeom>
        </p:spPr>
      </p:pic>
      <p:sp>
        <p:nvSpPr>
          <p:cNvPr id="11" name="TextBox 10"/>
          <p:cNvSpPr txBox="1"/>
          <p:nvPr/>
        </p:nvSpPr>
        <p:spPr>
          <a:xfrm>
            <a:off x="9703745" y="30018117"/>
            <a:ext cx="5889602" cy="2677656"/>
          </a:xfrm>
          <a:prstGeom prst="rect">
            <a:avLst/>
          </a:prstGeom>
          <a:noFill/>
        </p:spPr>
        <p:txBody>
          <a:bodyPr wrap="square" rtlCol="0">
            <a:spAutoFit/>
          </a:bodyPr>
          <a:lstStyle/>
          <a:p>
            <a:pPr algn="just"/>
            <a:r>
              <a:rPr lang="en-US" sz="2800" b="1" dirty="0" smtClean="0"/>
              <a:t>Figure 1. </a:t>
            </a:r>
            <a:r>
              <a:rPr lang="en-US" sz="2800" dirty="0" smtClean="0"/>
              <a:t>Bowtie2 identified several variants of known viruses, including Mosaic virus, </a:t>
            </a:r>
            <a:r>
              <a:rPr lang="en-US" sz="2800" dirty="0" err="1" smtClean="0"/>
              <a:t>Babanki</a:t>
            </a:r>
            <a:r>
              <a:rPr lang="en-US" sz="2800" dirty="0" smtClean="0"/>
              <a:t> virus, and </a:t>
            </a:r>
            <a:r>
              <a:rPr lang="en-US" sz="2800" dirty="0" err="1" smtClean="0"/>
              <a:t>Sclerotinia</a:t>
            </a:r>
            <a:r>
              <a:rPr lang="en-US" sz="2800" dirty="0" smtClean="0"/>
              <a:t> virus; however, none of these viruses were divergent enough to constitute anything new.</a:t>
            </a:r>
            <a:endParaRPr lang="en-US" sz="2800" dirty="0"/>
          </a:p>
        </p:txBody>
      </p:sp>
      <p:sp>
        <p:nvSpPr>
          <p:cNvPr id="14" name="TextBox 13"/>
          <p:cNvSpPr txBox="1"/>
          <p:nvPr/>
        </p:nvSpPr>
        <p:spPr>
          <a:xfrm>
            <a:off x="39113005" y="6546353"/>
            <a:ext cx="1368927" cy="769441"/>
          </a:xfrm>
          <a:prstGeom prst="rect">
            <a:avLst/>
          </a:prstGeom>
          <a:noFill/>
        </p:spPr>
        <p:txBody>
          <a:bodyPr wrap="square" rtlCol="0">
            <a:spAutoFit/>
          </a:bodyPr>
          <a:lstStyle/>
          <a:p>
            <a:r>
              <a:rPr lang="en-US" sz="4400" b="1" dirty="0"/>
              <a:t>A</a:t>
            </a:r>
          </a:p>
        </p:txBody>
      </p:sp>
      <p:sp>
        <p:nvSpPr>
          <p:cNvPr id="15" name="TextBox 14"/>
          <p:cNvSpPr txBox="1"/>
          <p:nvPr/>
        </p:nvSpPr>
        <p:spPr>
          <a:xfrm>
            <a:off x="20159519" y="9123142"/>
            <a:ext cx="909722" cy="769441"/>
          </a:xfrm>
          <a:prstGeom prst="rect">
            <a:avLst/>
          </a:prstGeom>
          <a:noFill/>
        </p:spPr>
        <p:txBody>
          <a:bodyPr wrap="square" rtlCol="0">
            <a:spAutoFit/>
          </a:bodyPr>
          <a:lstStyle/>
          <a:p>
            <a:r>
              <a:rPr lang="en-US" sz="4400" b="1" dirty="0"/>
              <a:t> </a:t>
            </a:r>
            <a:r>
              <a:rPr lang="en-US" sz="4400" b="1" dirty="0" smtClean="0"/>
              <a:t>B</a:t>
            </a:r>
            <a:endParaRPr lang="en-US" sz="4400" b="1" dirty="0"/>
          </a:p>
        </p:txBody>
      </p:sp>
      <p:sp>
        <p:nvSpPr>
          <p:cNvPr id="17" name="TextBox 16"/>
          <p:cNvSpPr txBox="1"/>
          <p:nvPr/>
        </p:nvSpPr>
        <p:spPr>
          <a:xfrm>
            <a:off x="25962896" y="8751713"/>
            <a:ext cx="760566" cy="769441"/>
          </a:xfrm>
          <a:prstGeom prst="rect">
            <a:avLst/>
          </a:prstGeom>
          <a:noFill/>
        </p:spPr>
        <p:txBody>
          <a:bodyPr wrap="square" rtlCol="0">
            <a:spAutoFit/>
          </a:bodyPr>
          <a:lstStyle/>
          <a:p>
            <a:r>
              <a:rPr lang="en-US" sz="4400" b="1" dirty="0" smtClean="0"/>
              <a:t> C</a:t>
            </a:r>
            <a:endParaRPr lang="en-US" sz="4400" b="1" dirty="0"/>
          </a:p>
        </p:txBody>
      </p:sp>
      <p:sp>
        <p:nvSpPr>
          <p:cNvPr id="29" name="TextBox 28"/>
          <p:cNvSpPr txBox="1"/>
          <p:nvPr/>
        </p:nvSpPr>
        <p:spPr>
          <a:xfrm>
            <a:off x="26039292" y="12718293"/>
            <a:ext cx="734469" cy="769441"/>
          </a:xfrm>
          <a:prstGeom prst="rect">
            <a:avLst/>
          </a:prstGeom>
          <a:noFill/>
        </p:spPr>
        <p:txBody>
          <a:bodyPr wrap="square" rtlCol="0">
            <a:spAutoFit/>
          </a:bodyPr>
          <a:lstStyle/>
          <a:p>
            <a:r>
              <a:rPr lang="en-US" sz="4400" b="1" dirty="0" smtClean="0"/>
              <a:t>D</a:t>
            </a:r>
            <a:endParaRPr lang="en-US" sz="4400" b="1" dirty="0"/>
          </a:p>
        </p:txBody>
      </p:sp>
      <p:sp>
        <p:nvSpPr>
          <p:cNvPr id="32" name="TextBox 31"/>
          <p:cNvSpPr txBox="1"/>
          <p:nvPr/>
        </p:nvSpPr>
        <p:spPr>
          <a:xfrm>
            <a:off x="35215652" y="10599036"/>
            <a:ext cx="7874689" cy="3539430"/>
          </a:xfrm>
          <a:prstGeom prst="rect">
            <a:avLst/>
          </a:prstGeom>
          <a:noFill/>
        </p:spPr>
        <p:txBody>
          <a:bodyPr wrap="square" rtlCol="0">
            <a:spAutoFit/>
          </a:bodyPr>
          <a:lstStyle/>
          <a:p>
            <a:pPr algn="just"/>
            <a:r>
              <a:rPr lang="en-US" sz="2800" b="1" dirty="0" smtClean="0"/>
              <a:t>Figure 2. </a:t>
            </a:r>
            <a:r>
              <a:rPr lang="en-US" sz="2800" b="1" dirty="0"/>
              <a:t>(A) </a:t>
            </a:r>
            <a:r>
              <a:rPr lang="en-US" sz="2800" dirty="0"/>
              <a:t>Predicted open reading frames (ORF1-ORF4</a:t>
            </a:r>
            <a:r>
              <a:rPr lang="en-US" sz="2800" dirty="0" smtClean="0"/>
              <a:t>), their respective sizes, </a:t>
            </a:r>
            <a:r>
              <a:rPr lang="en-US" sz="2800" dirty="0"/>
              <a:t>and corresponding histogram depicting read coverage across </a:t>
            </a:r>
            <a:r>
              <a:rPr lang="en-US" sz="2800" dirty="0" smtClean="0"/>
              <a:t>the 10,150 nucleotide virus </a:t>
            </a:r>
            <a:r>
              <a:rPr lang="en-US" sz="2800" dirty="0"/>
              <a:t>genome</a:t>
            </a:r>
            <a:r>
              <a:rPr lang="en-US" sz="2800" dirty="0" smtClean="0"/>
              <a:t>. </a:t>
            </a:r>
            <a:r>
              <a:rPr lang="en-US" sz="2800" b="1" dirty="0" smtClean="0"/>
              <a:t>(B) </a:t>
            </a:r>
            <a:r>
              <a:rPr lang="en-US" sz="2800" dirty="0" smtClean="0"/>
              <a:t>Putative ORF1 of Jiminy virus shows partial alignment to Loreto virus. </a:t>
            </a:r>
            <a:r>
              <a:rPr lang="de-DE" sz="2800" b="1" dirty="0" smtClean="0"/>
              <a:t>(C) </a:t>
            </a:r>
            <a:r>
              <a:rPr lang="de-DE" sz="2800" dirty="0" smtClean="0"/>
              <a:t>Putative ORF3 </a:t>
            </a:r>
            <a:r>
              <a:rPr lang="de-DE" sz="2800" dirty="0" err="1" smtClean="0"/>
              <a:t>shows</a:t>
            </a:r>
            <a:r>
              <a:rPr lang="de-DE" sz="2800" dirty="0" smtClean="0"/>
              <a:t> partial </a:t>
            </a:r>
            <a:r>
              <a:rPr lang="de-DE" sz="2800" dirty="0" err="1" smtClean="0"/>
              <a:t>alignment</a:t>
            </a:r>
            <a:r>
              <a:rPr lang="de-DE" sz="2800" dirty="0" smtClean="0"/>
              <a:t> </a:t>
            </a:r>
            <a:r>
              <a:rPr lang="de-DE" sz="2800" dirty="0" err="1" smtClean="0"/>
              <a:t>to</a:t>
            </a:r>
            <a:r>
              <a:rPr lang="de-DE" sz="2800" dirty="0" smtClean="0"/>
              <a:t> </a:t>
            </a:r>
            <a:r>
              <a:rPr lang="de-DE" sz="2800" dirty="0" err="1" smtClean="0"/>
              <a:t>Hubei</a:t>
            </a:r>
            <a:r>
              <a:rPr lang="de-DE" sz="2800" dirty="0" smtClean="0"/>
              <a:t> </a:t>
            </a:r>
            <a:r>
              <a:rPr lang="de-DE" sz="2800" dirty="0" err="1" smtClean="0"/>
              <a:t>virga</a:t>
            </a:r>
            <a:r>
              <a:rPr lang="de-DE" sz="2800" dirty="0" smtClean="0"/>
              <a:t>-like </a:t>
            </a:r>
            <a:r>
              <a:rPr lang="de-DE" sz="2800" dirty="0" err="1" smtClean="0"/>
              <a:t>virus</a:t>
            </a:r>
            <a:r>
              <a:rPr lang="de-DE" sz="2800" dirty="0" smtClean="0"/>
              <a:t>. (</a:t>
            </a:r>
            <a:r>
              <a:rPr lang="de-DE" sz="2800" b="1" dirty="0" smtClean="0"/>
              <a:t>D) </a:t>
            </a:r>
            <a:r>
              <a:rPr lang="de-DE" sz="2800" dirty="0" smtClean="0"/>
              <a:t>Putative ORF4 </a:t>
            </a:r>
            <a:r>
              <a:rPr lang="de-DE" sz="2800" dirty="0" err="1" smtClean="0"/>
              <a:t>shows</a:t>
            </a:r>
            <a:r>
              <a:rPr lang="de-DE" sz="2800" dirty="0" smtClean="0"/>
              <a:t> partial </a:t>
            </a:r>
            <a:r>
              <a:rPr lang="de-DE" sz="2800" dirty="0" err="1" smtClean="0"/>
              <a:t>alignment</a:t>
            </a:r>
            <a:r>
              <a:rPr lang="de-DE" sz="2800" dirty="0" smtClean="0"/>
              <a:t> </a:t>
            </a:r>
            <a:r>
              <a:rPr lang="de-DE" sz="2800" dirty="0" err="1" smtClean="0"/>
              <a:t>to</a:t>
            </a:r>
            <a:r>
              <a:rPr lang="de-DE" sz="2800" dirty="0" smtClean="0"/>
              <a:t> </a:t>
            </a:r>
            <a:r>
              <a:rPr lang="de-DE" sz="2800" dirty="0" err="1" smtClean="0"/>
              <a:t>Hubei</a:t>
            </a:r>
            <a:r>
              <a:rPr lang="de-DE" sz="2800" dirty="0" smtClean="0"/>
              <a:t> </a:t>
            </a:r>
            <a:r>
              <a:rPr lang="de-DE" sz="2800" dirty="0" err="1" smtClean="0"/>
              <a:t>virga</a:t>
            </a:r>
            <a:r>
              <a:rPr lang="de-DE" sz="2800" dirty="0" smtClean="0"/>
              <a:t>-like </a:t>
            </a:r>
            <a:r>
              <a:rPr lang="de-DE" sz="2800" dirty="0" err="1" smtClean="0"/>
              <a:t>virus</a:t>
            </a:r>
            <a:r>
              <a:rPr lang="de-DE" sz="2800" dirty="0" smtClean="0"/>
              <a:t>.</a:t>
            </a:r>
            <a:endParaRPr lang="en-US" sz="2800" dirty="0"/>
          </a:p>
        </p:txBody>
      </p:sp>
      <p:pic>
        <p:nvPicPr>
          <p:cNvPr id="46" name="Picture 45"/>
          <p:cNvPicPr/>
          <p:nvPr/>
        </p:nvPicPr>
        <p:blipFill>
          <a:blip r:embed="rId15">
            <a:extLst>
              <a:ext uri="{28A0092B-C50C-407E-A947-70E740481C1C}">
                <a14:useLocalDpi xmlns:a14="http://schemas.microsoft.com/office/drawing/2010/main" val="0"/>
              </a:ext>
            </a:extLst>
          </a:blip>
          <a:stretch>
            <a:fillRect/>
          </a:stretch>
        </p:blipFill>
        <p:spPr>
          <a:xfrm>
            <a:off x="38685088" y="14522170"/>
            <a:ext cx="4745915" cy="4103712"/>
          </a:xfrm>
          <a:prstGeom prst="rect">
            <a:avLst/>
          </a:prstGeom>
        </p:spPr>
      </p:pic>
      <p:sp>
        <p:nvSpPr>
          <p:cNvPr id="59" name="TextBox 58"/>
          <p:cNvSpPr txBox="1"/>
          <p:nvPr/>
        </p:nvSpPr>
        <p:spPr>
          <a:xfrm>
            <a:off x="25854808" y="18453846"/>
            <a:ext cx="8578179" cy="523220"/>
          </a:xfrm>
          <a:prstGeom prst="rect">
            <a:avLst/>
          </a:prstGeom>
          <a:noFill/>
        </p:spPr>
        <p:txBody>
          <a:bodyPr wrap="square" rtlCol="0">
            <a:spAutoFit/>
          </a:bodyPr>
          <a:lstStyle/>
          <a:p>
            <a:r>
              <a:rPr lang="en-US" sz="2800" b="1" dirty="0"/>
              <a:t>Figure 3. </a:t>
            </a:r>
            <a:r>
              <a:rPr lang="en-US" sz="2800" dirty="0"/>
              <a:t>RT-PCR of putative ORF4 from individual crickets.</a:t>
            </a:r>
          </a:p>
        </p:txBody>
      </p:sp>
      <p:sp>
        <p:nvSpPr>
          <p:cNvPr id="60" name="TextBox 59"/>
          <p:cNvSpPr txBox="1"/>
          <p:nvPr/>
        </p:nvSpPr>
        <p:spPr>
          <a:xfrm>
            <a:off x="38582367" y="18451931"/>
            <a:ext cx="4405252" cy="2246769"/>
          </a:xfrm>
          <a:prstGeom prst="rect">
            <a:avLst/>
          </a:prstGeom>
          <a:noFill/>
        </p:spPr>
        <p:txBody>
          <a:bodyPr wrap="square" rtlCol="0">
            <a:spAutoFit/>
          </a:bodyPr>
          <a:lstStyle/>
          <a:p>
            <a:pPr algn="just"/>
            <a:r>
              <a:rPr lang="en-US" sz="2800" b="1" dirty="0"/>
              <a:t>Figure 4. </a:t>
            </a:r>
            <a:r>
              <a:rPr lang="en-US" sz="2800" dirty="0"/>
              <a:t>RT-PCR of </a:t>
            </a:r>
            <a:r>
              <a:rPr lang="en-US" sz="2800" dirty="0" smtClean="0"/>
              <a:t>putative ORF4 following RNA transfection </a:t>
            </a:r>
            <a:r>
              <a:rPr lang="en-US" sz="2800" dirty="0"/>
              <a:t>of </a:t>
            </a:r>
            <a:r>
              <a:rPr lang="en-US" sz="2800" dirty="0" smtClean="0"/>
              <a:t>infected cricket RNA into moth </a:t>
            </a:r>
            <a:r>
              <a:rPr lang="en-US" sz="2800" dirty="0"/>
              <a:t>Hi5 cells </a:t>
            </a:r>
            <a:r>
              <a:rPr lang="en-US" sz="2800" dirty="0" smtClean="0"/>
              <a:t>and hamster BHK1 cells.</a:t>
            </a:r>
            <a:endParaRPr lang="en-US" sz="2800" dirty="0"/>
          </a:p>
        </p:txBody>
      </p:sp>
      <p:pic>
        <p:nvPicPr>
          <p:cNvPr id="61" name="Picture 60"/>
          <p:cNvPicPr/>
          <p:nvPr/>
        </p:nvPicPr>
        <p:blipFill rotWithShape="1">
          <a:blip r:embed="rId16">
            <a:extLst>
              <a:ext uri="{28A0092B-C50C-407E-A947-70E740481C1C}">
                <a14:useLocalDpi xmlns:a14="http://schemas.microsoft.com/office/drawing/2010/main" val="0"/>
              </a:ext>
            </a:extLst>
          </a:blip>
          <a:srcRect l="80517" t="9111" r="-417"/>
          <a:stretch/>
        </p:blipFill>
        <p:spPr bwMode="auto">
          <a:xfrm>
            <a:off x="16289921" y="27062773"/>
            <a:ext cx="4718933" cy="3196772"/>
          </a:xfrm>
          <a:prstGeom prst="rect">
            <a:avLst/>
          </a:prstGeom>
          <a:ln>
            <a:noFill/>
          </a:ln>
          <a:extLst>
            <a:ext uri="{53640926-AAD7-44D8-BBD7-CCE9431645EC}">
              <a14:shadowObscured xmlns:a14="http://schemas.microsoft.com/office/drawing/2010/main"/>
            </a:ext>
          </a:extLst>
        </p:spPr>
      </p:pic>
      <p:sp>
        <p:nvSpPr>
          <p:cNvPr id="62" name="TextBox 61"/>
          <p:cNvSpPr txBox="1"/>
          <p:nvPr/>
        </p:nvSpPr>
        <p:spPr>
          <a:xfrm>
            <a:off x="16092414" y="30671631"/>
            <a:ext cx="5264727" cy="2246769"/>
          </a:xfrm>
          <a:prstGeom prst="rect">
            <a:avLst/>
          </a:prstGeom>
          <a:noFill/>
        </p:spPr>
        <p:txBody>
          <a:bodyPr wrap="square" rtlCol="0">
            <a:spAutoFit/>
          </a:bodyPr>
          <a:lstStyle/>
          <a:p>
            <a:pPr algn="just"/>
            <a:r>
              <a:rPr lang="en-US" sz="2800" b="1" dirty="0" smtClean="0"/>
              <a:t>Figure 5. </a:t>
            </a:r>
            <a:r>
              <a:rPr lang="en-US" sz="2800" dirty="0"/>
              <a:t>Evolutionary relationship between </a:t>
            </a:r>
            <a:r>
              <a:rPr lang="en-US" sz="2800" dirty="0" smtClean="0"/>
              <a:t>the </a:t>
            </a:r>
            <a:r>
              <a:rPr lang="en-US" sz="2800" dirty="0" err="1" smtClean="0"/>
              <a:t>RdRp</a:t>
            </a:r>
            <a:r>
              <a:rPr lang="en-US" sz="2800" dirty="0" smtClean="0"/>
              <a:t> of Jiminy </a:t>
            </a:r>
            <a:r>
              <a:rPr lang="en-US" sz="2800" dirty="0"/>
              <a:t>virus and other known members of the </a:t>
            </a:r>
            <a:r>
              <a:rPr lang="en-US" sz="2800" dirty="0" err="1"/>
              <a:t>negevirus</a:t>
            </a:r>
            <a:r>
              <a:rPr lang="en-US" sz="2800" dirty="0"/>
              <a:t> family.</a:t>
            </a:r>
          </a:p>
          <a:p>
            <a:endParaRPr lang="en-US" sz="2800" dirty="0"/>
          </a:p>
        </p:txBody>
      </p:sp>
      <p:sp>
        <p:nvSpPr>
          <p:cNvPr id="63" name="TextBox 62"/>
          <p:cNvSpPr txBox="1"/>
          <p:nvPr/>
        </p:nvSpPr>
        <p:spPr>
          <a:xfrm>
            <a:off x="21970776" y="25145663"/>
            <a:ext cx="20163362" cy="3647152"/>
          </a:xfrm>
          <a:prstGeom prst="rect">
            <a:avLst/>
          </a:prstGeom>
          <a:noFill/>
        </p:spPr>
        <p:txBody>
          <a:bodyPr wrap="square" rtlCol="0">
            <a:spAutoFit/>
          </a:bodyPr>
          <a:lstStyle/>
          <a:p>
            <a:pPr algn="ctr">
              <a:spcAft>
                <a:spcPts val="600"/>
              </a:spcAft>
            </a:pPr>
            <a:r>
              <a:rPr lang="en-US" sz="6600" b="1" dirty="0" smtClean="0"/>
              <a:t>   References</a:t>
            </a:r>
            <a:endParaRPr lang="en-US" sz="6600" b="1" dirty="0"/>
          </a:p>
          <a:p>
            <a:pPr algn="just"/>
            <a:r>
              <a:rPr lang="en-US" sz="4000" dirty="0"/>
              <a:t>Shi, M., Lin, X.D., Chen, X., Tian, J.H., Chen, L.J., Li, K., Wang, W., Eden, J.S., Shen, J.J., Liu, L.</a:t>
            </a:r>
            <a:r>
              <a:rPr lang="en-US" sz="4000" i="1" dirty="0"/>
              <a:t>, et al.</a:t>
            </a:r>
            <a:r>
              <a:rPr lang="en-US" sz="4000" dirty="0"/>
              <a:t> (2018). The evolutionary history of vertebrate RNA viruses. Nature</a:t>
            </a:r>
            <a:r>
              <a:rPr lang="en-US" sz="4000" i="1" dirty="0"/>
              <a:t> 556</a:t>
            </a:r>
            <a:r>
              <a:rPr lang="en-US" sz="4000" dirty="0"/>
              <a:t>, 197-202</a:t>
            </a:r>
            <a:r>
              <a:rPr lang="en-US" sz="4000" dirty="0" smtClean="0"/>
              <a:t>.</a:t>
            </a:r>
            <a:endParaRPr lang="en-US" sz="4000" dirty="0"/>
          </a:p>
          <a:p>
            <a:pPr algn="just"/>
            <a:r>
              <a:rPr lang="en-US" sz="4000" dirty="0"/>
              <a:t>Zhang, </a:t>
            </a:r>
            <a:r>
              <a:rPr lang="en-US" sz="4000" dirty="0" err="1"/>
              <a:t>Y.Z.et</a:t>
            </a:r>
            <a:r>
              <a:rPr lang="en-US" sz="4000" dirty="0"/>
              <a:t> al. (2018). Using Metagenomics to Characterize an Expanding </a:t>
            </a:r>
            <a:r>
              <a:rPr lang="en-US" sz="4000" dirty="0" err="1"/>
              <a:t>Virosphere</a:t>
            </a:r>
            <a:r>
              <a:rPr lang="en-US" sz="4000" dirty="0"/>
              <a:t>. Cell</a:t>
            </a:r>
            <a:r>
              <a:rPr lang="en-US" sz="4000" i="1" dirty="0"/>
              <a:t> 172</a:t>
            </a:r>
            <a:r>
              <a:rPr lang="en-US" sz="4000" dirty="0"/>
              <a:t>, 1168-1172.</a:t>
            </a:r>
          </a:p>
        </p:txBody>
      </p:sp>
      <p:sp>
        <p:nvSpPr>
          <p:cNvPr id="64" name="TextBox 63"/>
          <p:cNvSpPr txBox="1"/>
          <p:nvPr/>
        </p:nvSpPr>
        <p:spPr>
          <a:xfrm>
            <a:off x="21970776" y="28792815"/>
            <a:ext cx="20163362" cy="2954655"/>
          </a:xfrm>
          <a:prstGeom prst="rect">
            <a:avLst/>
          </a:prstGeom>
          <a:noFill/>
        </p:spPr>
        <p:txBody>
          <a:bodyPr wrap="square" rtlCol="0">
            <a:spAutoFit/>
          </a:bodyPr>
          <a:lstStyle/>
          <a:p>
            <a:pPr algn="ctr"/>
            <a:r>
              <a:rPr lang="en-US" sz="6600" b="1" dirty="0" smtClean="0"/>
              <a:t>     </a:t>
            </a:r>
            <a:r>
              <a:rPr lang="en-US" sz="6600" b="1" dirty="0" smtClean="0"/>
              <a:t>Acknowledgements</a:t>
            </a:r>
            <a:endParaRPr lang="en-US" sz="6600" b="1" dirty="0"/>
          </a:p>
          <a:p>
            <a:pPr algn="just"/>
            <a:r>
              <a:rPr lang="en-US" sz="4000" dirty="0"/>
              <a:t>We wish to thank the Urban Barcode Research </a:t>
            </a:r>
            <a:r>
              <a:rPr lang="en-US" sz="4000" dirty="0" smtClean="0"/>
              <a:t>Program </a:t>
            </a:r>
            <a:r>
              <a:rPr lang="en-US" sz="4000" dirty="0"/>
              <a:t>and the Pinkerton Foundation for their support. We would also like to thank Benjamin </a:t>
            </a:r>
            <a:r>
              <a:rPr lang="en-US" sz="4000" dirty="0" err="1"/>
              <a:t>tenOever</a:t>
            </a:r>
            <a:r>
              <a:rPr lang="en-US" sz="4000" dirty="0"/>
              <a:t> for his amazing mentorship and guidance throughout this project.</a:t>
            </a:r>
          </a:p>
        </p:txBody>
      </p:sp>
      <p:sp>
        <p:nvSpPr>
          <p:cNvPr id="72" name="Freeform 71"/>
          <p:cNvSpPr/>
          <p:nvPr/>
        </p:nvSpPr>
        <p:spPr>
          <a:xfrm>
            <a:off x="16183778" y="26955450"/>
            <a:ext cx="275422" cy="223162"/>
          </a:xfrm>
          <a:custGeom>
            <a:avLst/>
            <a:gdLst>
              <a:gd name="connsiteX0" fmla="*/ 187287 w 275422"/>
              <a:gd name="connsiteY0" fmla="*/ 124010 h 223162"/>
              <a:gd name="connsiteX1" fmla="*/ 143220 w 275422"/>
              <a:gd name="connsiteY1" fmla="*/ 146044 h 223162"/>
              <a:gd name="connsiteX2" fmla="*/ 176270 w 275422"/>
              <a:gd name="connsiteY2" fmla="*/ 124010 h 223162"/>
              <a:gd name="connsiteX3" fmla="*/ 231355 w 275422"/>
              <a:gd name="connsiteY3" fmla="*/ 112993 h 223162"/>
              <a:gd name="connsiteX4" fmla="*/ 198304 w 275422"/>
              <a:gd name="connsiteY4" fmla="*/ 135027 h 223162"/>
              <a:gd name="connsiteX5" fmla="*/ 143220 w 275422"/>
              <a:gd name="connsiteY5" fmla="*/ 146044 h 223162"/>
              <a:gd name="connsiteX6" fmla="*/ 99152 w 275422"/>
              <a:gd name="connsiteY6" fmla="*/ 157061 h 223162"/>
              <a:gd name="connsiteX7" fmla="*/ 44068 w 275422"/>
              <a:gd name="connsiteY7" fmla="*/ 168078 h 223162"/>
              <a:gd name="connsiteX8" fmla="*/ 0 w 275422"/>
              <a:gd name="connsiteY8" fmla="*/ 179095 h 223162"/>
              <a:gd name="connsiteX9" fmla="*/ 44068 w 275422"/>
              <a:gd name="connsiteY9" fmla="*/ 157061 h 223162"/>
              <a:gd name="connsiteX10" fmla="*/ 77118 w 275422"/>
              <a:gd name="connsiteY10" fmla="*/ 135027 h 223162"/>
              <a:gd name="connsiteX11" fmla="*/ 154236 w 275422"/>
              <a:gd name="connsiteY11" fmla="*/ 90960 h 223162"/>
              <a:gd name="connsiteX12" fmla="*/ 198304 w 275422"/>
              <a:gd name="connsiteY12" fmla="*/ 24858 h 223162"/>
              <a:gd name="connsiteX13" fmla="*/ 176270 w 275422"/>
              <a:gd name="connsiteY13" fmla="*/ 57909 h 223162"/>
              <a:gd name="connsiteX14" fmla="*/ 121186 w 275422"/>
              <a:gd name="connsiteY14" fmla="*/ 135027 h 223162"/>
              <a:gd name="connsiteX15" fmla="*/ 99152 w 275422"/>
              <a:gd name="connsiteY15" fmla="*/ 168078 h 223162"/>
              <a:gd name="connsiteX16" fmla="*/ 77118 w 275422"/>
              <a:gd name="connsiteY16" fmla="*/ 212145 h 223162"/>
              <a:gd name="connsiteX17" fmla="*/ 110169 w 275422"/>
              <a:gd name="connsiteY17" fmla="*/ 190111 h 223162"/>
              <a:gd name="connsiteX18" fmla="*/ 176270 w 275422"/>
              <a:gd name="connsiteY18" fmla="*/ 124010 h 223162"/>
              <a:gd name="connsiteX19" fmla="*/ 209321 w 275422"/>
              <a:gd name="connsiteY19" fmla="*/ 90960 h 223162"/>
              <a:gd name="connsiteX20" fmla="*/ 176270 w 275422"/>
              <a:gd name="connsiteY20" fmla="*/ 157061 h 223162"/>
              <a:gd name="connsiteX21" fmla="*/ 143220 w 275422"/>
              <a:gd name="connsiteY21" fmla="*/ 179095 h 223162"/>
              <a:gd name="connsiteX22" fmla="*/ 198304 w 275422"/>
              <a:gd name="connsiteY22" fmla="*/ 90960 h 223162"/>
              <a:gd name="connsiteX23" fmla="*/ 220338 w 275422"/>
              <a:gd name="connsiteY23" fmla="*/ 57909 h 223162"/>
              <a:gd name="connsiteX24" fmla="*/ 209321 w 275422"/>
              <a:gd name="connsiteY24" fmla="*/ 90960 h 223162"/>
              <a:gd name="connsiteX25" fmla="*/ 176270 w 275422"/>
              <a:gd name="connsiteY25" fmla="*/ 112993 h 223162"/>
              <a:gd name="connsiteX26" fmla="*/ 132203 w 275422"/>
              <a:gd name="connsiteY26" fmla="*/ 146044 h 223162"/>
              <a:gd name="connsiteX27" fmla="*/ 99152 w 275422"/>
              <a:gd name="connsiteY27" fmla="*/ 168078 h 223162"/>
              <a:gd name="connsiteX28" fmla="*/ 132203 w 275422"/>
              <a:gd name="connsiteY28" fmla="*/ 157061 h 223162"/>
              <a:gd name="connsiteX29" fmla="*/ 242371 w 275422"/>
              <a:gd name="connsiteY29" fmla="*/ 112993 h 223162"/>
              <a:gd name="connsiteX30" fmla="*/ 209321 w 275422"/>
              <a:gd name="connsiteY30" fmla="*/ 135027 h 223162"/>
              <a:gd name="connsiteX31" fmla="*/ 165253 w 275422"/>
              <a:gd name="connsiteY31" fmla="*/ 146044 h 223162"/>
              <a:gd name="connsiteX32" fmla="*/ 121186 w 275422"/>
              <a:gd name="connsiteY32" fmla="*/ 168078 h 223162"/>
              <a:gd name="connsiteX33" fmla="*/ 110169 w 275422"/>
              <a:gd name="connsiteY33" fmla="*/ 124010 h 223162"/>
              <a:gd name="connsiteX34" fmla="*/ 220338 w 275422"/>
              <a:gd name="connsiteY34" fmla="*/ 2825 h 223162"/>
              <a:gd name="connsiteX35" fmla="*/ 187287 w 275422"/>
              <a:gd name="connsiteY35" fmla="*/ 68926 h 223162"/>
              <a:gd name="connsiteX36" fmla="*/ 121186 w 275422"/>
              <a:gd name="connsiteY36" fmla="*/ 135027 h 223162"/>
              <a:gd name="connsiteX37" fmla="*/ 99152 w 275422"/>
              <a:gd name="connsiteY37" fmla="*/ 168078 h 223162"/>
              <a:gd name="connsiteX38" fmla="*/ 187287 w 275422"/>
              <a:gd name="connsiteY38" fmla="*/ 112993 h 223162"/>
              <a:gd name="connsiteX39" fmla="*/ 242371 w 275422"/>
              <a:gd name="connsiteY39" fmla="*/ 90960 h 223162"/>
              <a:gd name="connsiteX40" fmla="*/ 198304 w 275422"/>
              <a:gd name="connsiteY40" fmla="*/ 112993 h 223162"/>
              <a:gd name="connsiteX41" fmla="*/ 143220 w 275422"/>
              <a:gd name="connsiteY41" fmla="*/ 135027 h 223162"/>
              <a:gd name="connsiteX42" fmla="*/ 99152 w 275422"/>
              <a:gd name="connsiteY42" fmla="*/ 157061 h 223162"/>
              <a:gd name="connsiteX43" fmla="*/ 143220 w 275422"/>
              <a:gd name="connsiteY43" fmla="*/ 79943 h 223162"/>
              <a:gd name="connsiteX44" fmla="*/ 187287 w 275422"/>
              <a:gd name="connsiteY44" fmla="*/ 57909 h 223162"/>
              <a:gd name="connsiteX45" fmla="*/ 165253 w 275422"/>
              <a:gd name="connsiteY45" fmla="*/ 90960 h 223162"/>
              <a:gd name="connsiteX46" fmla="*/ 77118 w 275422"/>
              <a:gd name="connsiteY46" fmla="*/ 146044 h 223162"/>
              <a:gd name="connsiteX47" fmla="*/ 44068 w 275422"/>
              <a:gd name="connsiteY47" fmla="*/ 168078 h 223162"/>
              <a:gd name="connsiteX48" fmla="*/ 99152 w 275422"/>
              <a:gd name="connsiteY48" fmla="*/ 90960 h 223162"/>
              <a:gd name="connsiteX49" fmla="*/ 143220 w 275422"/>
              <a:gd name="connsiteY49" fmla="*/ 46892 h 223162"/>
              <a:gd name="connsiteX50" fmla="*/ 176270 w 275422"/>
              <a:gd name="connsiteY50" fmla="*/ 2825 h 223162"/>
              <a:gd name="connsiteX51" fmla="*/ 132203 w 275422"/>
              <a:gd name="connsiteY51" fmla="*/ 35875 h 223162"/>
              <a:gd name="connsiteX52" fmla="*/ 66102 w 275422"/>
              <a:gd name="connsiteY52" fmla="*/ 90960 h 223162"/>
              <a:gd name="connsiteX53" fmla="*/ 66102 w 275422"/>
              <a:gd name="connsiteY53" fmla="*/ 101977 h 223162"/>
              <a:gd name="connsiteX54" fmla="*/ 143220 w 275422"/>
              <a:gd name="connsiteY54" fmla="*/ 57909 h 223162"/>
              <a:gd name="connsiteX55" fmla="*/ 176270 w 275422"/>
              <a:gd name="connsiteY55" fmla="*/ 35875 h 223162"/>
              <a:gd name="connsiteX56" fmla="*/ 143220 w 275422"/>
              <a:gd name="connsiteY56" fmla="*/ 124010 h 223162"/>
              <a:gd name="connsiteX57" fmla="*/ 110169 w 275422"/>
              <a:gd name="connsiteY57" fmla="*/ 157061 h 223162"/>
              <a:gd name="connsiteX58" fmla="*/ 132203 w 275422"/>
              <a:gd name="connsiteY58" fmla="*/ 124010 h 223162"/>
              <a:gd name="connsiteX59" fmla="*/ 165253 w 275422"/>
              <a:gd name="connsiteY59" fmla="*/ 79943 h 223162"/>
              <a:gd name="connsiteX60" fmla="*/ 187287 w 275422"/>
              <a:gd name="connsiteY60" fmla="*/ 46892 h 223162"/>
              <a:gd name="connsiteX61" fmla="*/ 176270 w 275422"/>
              <a:gd name="connsiteY61" fmla="*/ 79943 h 223162"/>
              <a:gd name="connsiteX62" fmla="*/ 121186 w 275422"/>
              <a:gd name="connsiteY62" fmla="*/ 157061 h 223162"/>
              <a:gd name="connsiteX63" fmla="*/ 88135 w 275422"/>
              <a:gd name="connsiteY63" fmla="*/ 179095 h 223162"/>
              <a:gd name="connsiteX64" fmla="*/ 121186 w 275422"/>
              <a:gd name="connsiteY64" fmla="*/ 135027 h 223162"/>
              <a:gd name="connsiteX65" fmla="*/ 154236 w 275422"/>
              <a:gd name="connsiteY65" fmla="*/ 112993 h 223162"/>
              <a:gd name="connsiteX66" fmla="*/ 176270 w 275422"/>
              <a:gd name="connsiteY66" fmla="*/ 79943 h 223162"/>
              <a:gd name="connsiteX67" fmla="*/ 165253 w 275422"/>
              <a:gd name="connsiteY67" fmla="*/ 112993 h 223162"/>
              <a:gd name="connsiteX68" fmla="*/ 121186 w 275422"/>
              <a:gd name="connsiteY68" fmla="*/ 179095 h 223162"/>
              <a:gd name="connsiteX69" fmla="*/ 176270 w 275422"/>
              <a:gd name="connsiteY69" fmla="*/ 101977 h 223162"/>
              <a:gd name="connsiteX70" fmla="*/ 154236 w 275422"/>
              <a:gd name="connsiteY70" fmla="*/ 135027 h 223162"/>
              <a:gd name="connsiteX71" fmla="*/ 110169 w 275422"/>
              <a:gd name="connsiteY71" fmla="*/ 168078 h 223162"/>
              <a:gd name="connsiteX72" fmla="*/ 66102 w 275422"/>
              <a:gd name="connsiteY72" fmla="*/ 190111 h 223162"/>
              <a:gd name="connsiteX73" fmla="*/ 33051 w 275422"/>
              <a:gd name="connsiteY73" fmla="*/ 212145 h 223162"/>
              <a:gd name="connsiteX74" fmla="*/ 77118 w 275422"/>
              <a:gd name="connsiteY74" fmla="*/ 201128 h 223162"/>
              <a:gd name="connsiteX75" fmla="*/ 176270 w 275422"/>
              <a:gd name="connsiteY75" fmla="*/ 135027 h 223162"/>
              <a:gd name="connsiteX76" fmla="*/ 209321 w 275422"/>
              <a:gd name="connsiteY76" fmla="*/ 101977 h 223162"/>
              <a:gd name="connsiteX77" fmla="*/ 275422 w 275422"/>
              <a:gd name="connsiteY77" fmla="*/ 57909 h 223162"/>
              <a:gd name="connsiteX78" fmla="*/ 253388 w 275422"/>
              <a:gd name="connsiteY78" fmla="*/ 90960 h 223162"/>
              <a:gd name="connsiteX79" fmla="*/ 165253 w 275422"/>
              <a:gd name="connsiteY79" fmla="*/ 168078 h 223162"/>
              <a:gd name="connsiteX80" fmla="*/ 121186 w 275422"/>
              <a:gd name="connsiteY80" fmla="*/ 190111 h 223162"/>
              <a:gd name="connsiteX81" fmla="*/ 88135 w 275422"/>
              <a:gd name="connsiteY81" fmla="*/ 223162 h 223162"/>
              <a:gd name="connsiteX82" fmla="*/ 110169 w 275422"/>
              <a:gd name="connsiteY82" fmla="*/ 190111 h 223162"/>
              <a:gd name="connsiteX83" fmla="*/ 154236 w 275422"/>
              <a:gd name="connsiteY83" fmla="*/ 146044 h 223162"/>
              <a:gd name="connsiteX84" fmla="*/ 187287 w 275422"/>
              <a:gd name="connsiteY84" fmla="*/ 101977 h 223162"/>
              <a:gd name="connsiteX85" fmla="*/ 231355 w 275422"/>
              <a:gd name="connsiteY85" fmla="*/ 68926 h 223162"/>
              <a:gd name="connsiteX86" fmla="*/ 264405 w 275422"/>
              <a:gd name="connsiteY86" fmla="*/ 46892 h 223162"/>
              <a:gd name="connsiteX87" fmla="*/ 143220 w 275422"/>
              <a:gd name="connsiteY87" fmla="*/ 146044 h 223162"/>
              <a:gd name="connsiteX88" fmla="*/ 110169 w 275422"/>
              <a:gd name="connsiteY88" fmla="*/ 179095 h 223162"/>
              <a:gd name="connsiteX89" fmla="*/ 132203 w 275422"/>
              <a:gd name="connsiteY89" fmla="*/ 135027 h 223162"/>
              <a:gd name="connsiteX90" fmla="*/ 143220 w 275422"/>
              <a:gd name="connsiteY90" fmla="*/ 90960 h 223162"/>
              <a:gd name="connsiteX91" fmla="*/ 154236 w 275422"/>
              <a:gd name="connsiteY91" fmla="*/ 57909 h 223162"/>
              <a:gd name="connsiteX92" fmla="*/ 121186 w 275422"/>
              <a:gd name="connsiteY92" fmla="*/ 79943 h 223162"/>
              <a:gd name="connsiteX93" fmla="*/ 88135 w 275422"/>
              <a:gd name="connsiteY93" fmla="*/ 112993 h 223162"/>
              <a:gd name="connsiteX94" fmla="*/ 55085 w 275422"/>
              <a:gd name="connsiteY94" fmla="*/ 135027 h 223162"/>
              <a:gd name="connsiteX95" fmla="*/ 99152 w 275422"/>
              <a:gd name="connsiteY95" fmla="*/ 90960 h 223162"/>
              <a:gd name="connsiteX96" fmla="*/ 132203 w 275422"/>
              <a:gd name="connsiteY96" fmla="*/ 68926 h 223162"/>
              <a:gd name="connsiteX97" fmla="*/ 121186 w 275422"/>
              <a:gd name="connsiteY97" fmla="*/ 112993 h 223162"/>
              <a:gd name="connsiteX98" fmla="*/ 154236 w 275422"/>
              <a:gd name="connsiteY98" fmla="*/ 101977 h 223162"/>
              <a:gd name="connsiteX99" fmla="*/ 132203 w 275422"/>
              <a:gd name="connsiteY99" fmla="*/ 146044 h 223162"/>
              <a:gd name="connsiteX100" fmla="*/ 121186 w 275422"/>
              <a:gd name="connsiteY100" fmla="*/ 179095 h 223162"/>
              <a:gd name="connsiteX101" fmla="*/ 88135 w 275422"/>
              <a:gd name="connsiteY101" fmla="*/ 212145 h 223162"/>
              <a:gd name="connsiteX102" fmla="*/ 176270 w 275422"/>
              <a:gd name="connsiteY102" fmla="*/ 146044 h 223162"/>
              <a:gd name="connsiteX103" fmla="*/ 242371 w 275422"/>
              <a:gd name="connsiteY103" fmla="*/ 101977 h 223162"/>
              <a:gd name="connsiteX104" fmla="*/ 209321 w 275422"/>
              <a:gd name="connsiteY104" fmla="*/ 135027 h 223162"/>
              <a:gd name="connsiteX105" fmla="*/ 165253 w 275422"/>
              <a:gd name="connsiteY105" fmla="*/ 157061 h 223162"/>
              <a:gd name="connsiteX106" fmla="*/ 121186 w 275422"/>
              <a:gd name="connsiteY106" fmla="*/ 190111 h 223162"/>
              <a:gd name="connsiteX107" fmla="*/ 143220 w 275422"/>
              <a:gd name="connsiteY107" fmla="*/ 146044 h 223162"/>
              <a:gd name="connsiteX108" fmla="*/ 154236 w 275422"/>
              <a:gd name="connsiteY108" fmla="*/ 112993 h 223162"/>
              <a:gd name="connsiteX109" fmla="*/ 165253 w 275422"/>
              <a:gd name="connsiteY109" fmla="*/ 112993 h 223162"/>
              <a:gd name="connsiteX110" fmla="*/ 143220 w 275422"/>
              <a:gd name="connsiteY110" fmla="*/ 146044 h 223162"/>
              <a:gd name="connsiteX111" fmla="*/ 132203 w 275422"/>
              <a:gd name="connsiteY111" fmla="*/ 146044 h 2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75422" h="223162">
                <a:moveTo>
                  <a:pt x="187287" y="124010"/>
                </a:moveTo>
                <a:cubicBezTo>
                  <a:pt x="172598" y="131355"/>
                  <a:pt x="159643" y="146044"/>
                  <a:pt x="143220" y="146044"/>
                </a:cubicBezTo>
                <a:cubicBezTo>
                  <a:pt x="129979" y="146044"/>
                  <a:pt x="163873" y="128659"/>
                  <a:pt x="176270" y="124010"/>
                </a:cubicBezTo>
                <a:cubicBezTo>
                  <a:pt x="193803" y="117435"/>
                  <a:pt x="212993" y="116665"/>
                  <a:pt x="231355" y="112993"/>
                </a:cubicBezTo>
                <a:cubicBezTo>
                  <a:pt x="220338" y="120338"/>
                  <a:pt x="210702" y="130378"/>
                  <a:pt x="198304" y="135027"/>
                </a:cubicBezTo>
                <a:cubicBezTo>
                  <a:pt x="180771" y="141602"/>
                  <a:pt x="161499" y="141982"/>
                  <a:pt x="143220" y="146044"/>
                </a:cubicBezTo>
                <a:cubicBezTo>
                  <a:pt x="128439" y="149329"/>
                  <a:pt x="113933" y="153776"/>
                  <a:pt x="99152" y="157061"/>
                </a:cubicBezTo>
                <a:cubicBezTo>
                  <a:pt x="80873" y="161123"/>
                  <a:pt x="62347" y="164016"/>
                  <a:pt x="44068" y="168078"/>
                </a:cubicBezTo>
                <a:cubicBezTo>
                  <a:pt x="29287" y="171363"/>
                  <a:pt x="0" y="194236"/>
                  <a:pt x="0" y="179095"/>
                </a:cubicBezTo>
                <a:cubicBezTo>
                  <a:pt x="0" y="162672"/>
                  <a:pt x="29809" y="165209"/>
                  <a:pt x="44068" y="157061"/>
                </a:cubicBezTo>
                <a:cubicBezTo>
                  <a:pt x="55564" y="150492"/>
                  <a:pt x="65622" y="141596"/>
                  <a:pt x="77118" y="135027"/>
                </a:cubicBezTo>
                <a:cubicBezTo>
                  <a:pt x="174973" y="79109"/>
                  <a:pt x="73705" y="144646"/>
                  <a:pt x="154236" y="90960"/>
                </a:cubicBezTo>
                <a:lnTo>
                  <a:pt x="198304" y="24858"/>
                </a:lnTo>
                <a:lnTo>
                  <a:pt x="176270" y="57909"/>
                </a:lnTo>
                <a:cubicBezTo>
                  <a:pt x="124342" y="135801"/>
                  <a:pt x="189511" y="39372"/>
                  <a:pt x="121186" y="135027"/>
                </a:cubicBezTo>
                <a:cubicBezTo>
                  <a:pt x="113490" y="145801"/>
                  <a:pt x="105721" y="156582"/>
                  <a:pt x="99152" y="168078"/>
                </a:cubicBezTo>
                <a:cubicBezTo>
                  <a:pt x="91004" y="182337"/>
                  <a:pt x="69773" y="197456"/>
                  <a:pt x="77118" y="212145"/>
                </a:cubicBezTo>
                <a:cubicBezTo>
                  <a:pt x="83040" y="223988"/>
                  <a:pt x="100273" y="198908"/>
                  <a:pt x="110169" y="190111"/>
                </a:cubicBezTo>
                <a:cubicBezTo>
                  <a:pt x="133459" y="169409"/>
                  <a:pt x="154236" y="146044"/>
                  <a:pt x="176270" y="124010"/>
                </a:cubicBezTo>
                <a:lnTo>
                  <a:pt x="209321" y="90960"/>
                </a:lnTo>
                <a:cubicBezTo>
                  <a:pt x="200360" y="117841"/>
                  <a:pt x="197627" y="135704"/>
                  <a:pt x="176270" y="157061"/>
                </a:cubicBezTo>
                <a:cubicBezTo>
                  <a:pt x="166908" y="166424"/>
                  <a:pt x="154237" y="171750"/>
                  <a:pt x="143220" y="179095"/>
                </a:cubicBezTo>
                <a:cubicBezTo>
                  <a:pt x="177728" y="110076"/>
                  <a:pt x="150632" y="157700"/>
                  <a:pt x="198304" y="90960"/>
                </a:cubicBezTo>
                <a:cubicBezTo>
                  <a:pt x="206000" y="80186"/>
                  <a:pt x="207097" y="57909"/>
                  <a:pt x="220338" y="57909"/>
                </a:cubicBezTo>
                <a:cubicBezTo>
                  <a:pt x="231951" y="57909"/>
                  <a:pt x="216576" y="81892"/>
                  <a:pt x="209321" y="90960"/>
                </a:cubicBezTo>
                <a:cubicBezTo>
                  <a:pt x="201050" y="101299"/>
                  <a:pt x="187044" y="105297"/>
                  <a:pt x="176270" y="112993"/>
                </a:cubicBezTo>
                <a:cubicBezTo>
                  <a:pt x="161329" y="123665"/>
                  <a:pt x="147144" y="135372"/>
                  <a:pt x="132203" y="146044"/>
                </a:cubicBezTo>
                <a:cubicBezTo>
                  <a:pt x="121429" y="153740"/>
                  <a:pt x="99152" y="154837"/>
                  <a:pt x="99152" y="168078"/>
                </a:cubicBezTo>
                <a:cubicBezTo>
                  <a:pt x="99152" y="179691"/>
                  <a:pt x="121364" y="161230"/>
                  <a:pt x="132203" y="157061"/>
                </a:cubicBezTo>
                <a:cubicBezTo>
                  <a:pt x="169118" y="142863"/>
                  <a:pt x="242371" y="112993"/>
                  <a:pt x="242371" y="112993"/>
                </a:cubicBezTo>
                <a:cubicBezTo>
                  <a:pt x="231354" y="120338"/>
                  <a:pt x="221491" y="129811"/>
                  <a:pt x="209321" y="135027"/>
                </a:cubicBezTo>
                <a:cubicBezTo>
                  <a:pt x="195404" y="140992"/>
                  <a:pt x="179430" y="140727"/>
                  <a:pt x="165253" y="146044"/>
                </a:cubicBezTo>
                <a:cubicBezTo>
                  <a:pt x="149876" y="151811"/>
                  <a:pt x="135875" y="160733"/>
                  <a:pt x="121186" y="168078"/>
                </a:cubicBezTo>
                <a:cubicBezTo>
                  <a:pt x="117514" y="153389"/>
                  <a:pt x="104345" y="137987"/>
                  <a:pt x="110169" y="124010"/>
                </a:cubicBezTo>
                <a:cubicBezTo>
                  <a:pt x="137433" y="58575"/>
                  <a:pt x="171818" y="39214"/>
                  <a:pt x="220338" y="2825"/>
                </a:cubicBezTo>
                <a:cubicBezTo>
                  <a:pt x="210129" y="33452"/>
                  <a:pt x="210067" y="43298"/>
                  <a:pt x="187287" y="68926"/>
                </a:cubicBezTo>
                <a:cubicBezTo>
                  <a:pt x="166585" y="92216"/>
                  <a:pt x="138471" y="109100"/>
                  <a:pt x="121186" y="135027"/>
                </a:cubicBezTo>
                <a:cubicBezTo>
                  <a:pt x="113841" y="146044"/>
                  <a:pt x="87309" y="162157"/>
                  <a:pt x="99152" y="168078"/>
                </a:cubicBezTo>
                <a:cubicBezTo>
                  <a:pt x="111762" y="174383"/>
                  <a:pt x="183613" y="115034"/>
                  <a:pt x="187287" y="112993"/>
                </a:cubicBezTo>
                <a:cubicBezTo>
                  <a:pt x="204574" y="103389"/>
                  <a:pt x="260059" y="82116"/>
                  <a:pt x="242371" y="90960"/>
                </a:cubicBezTo>
                <a:cubicBezTo>
                  <a:pt x="227682" y="98304"/>
                  <a:pt x="213311" y="106323"/>
                  <a:pt x="198304" y="112993"/>
                </a:cubicBezTo>
                <a:cubicBezTo>
                  <a:pt x="180233" y="121025"/>
                  <a:pt x="161291" y="126995"/>
                  <a:pt x="143220" y="135027"/>
                </a:cubicBezTo>
                <a:cubicBezTo>
                  <a:pt x="128212" y="141697"/>
                  <a:pt x="113841" y="149716"/>
                  <a:pt x="99152" y="157061"/>
                </a:cubicBezTo>
                <a:cubicBezTo>
                  <a:pt x="110351" y="123464"/>
                  <a:pt x="112094" y="106623"/>
                  <a:pt x="143220" y="79943"/>
                </a:cubicBezTo>
                <a:cubicBezTo>
                  <a:pt x="155689" y="69255"/>
                  <a:pt x="172598" y="65254"/>
                  <a:pt x="187287" y="57909"/>
                </a:cubicBezTo>
                <a:cubicBezTo>
                  <a:pt x="179942" y="68926"/>
                  <a:pt x="174616" y="81597"/>
                  <a:pt x="165253" y="90960"/>
                </a:cubicBezTo>
                <a:cubicBezTo>
                  <a:pt x="130146" y="126067"/>
                  <a:pt x="117843" y="122772"/>
                  <a:pt x="77118" y="146044"/>
                </a:cubicBezTo>
                <a:cubicBezTo>
                  <a:pt x="65622" y="152613"/>
                  <a:pt x="55085" y="160733"/>
                  <a:pt x="44068" y="168078"/>
                </a:cubicBezTo>
                <a:cubicBezTo>
                  <a:pt x="60520" y="143401"/>
                  <a:pt x="80022" y="112823"/>
                  <a:pt x="99152" y="90960"/>
                </a:cubicBezTo>
                <a:cubicBezTo>
                  <a:pt x="112832" y="75326"/>
                  <a:pt x="129540" y="62526"/>
                  <a:pt x="143220" y="46892"/>
                </a:cubicBezTo>
                <a:cubicBezTo>
                  <a:pt x="155311" y="33074"/>
                  <a:pt x="189253" y="15808"/>
                  <a:pt x="176270" y="2825"/>
                </a:cubicBezTo>
                <a:cubicBezTo>
                  <a:pt x="163287" y="-10158"/>
                  <a:pt x="147144" y="25203"/>
                  <a:pt x="132203" y="35875"/>
                </a:cubicBezTo>
                <a:cubicBezTo>
                  <a:pt x="17313" y="117939"/>
                  <a:pt x="189559" y="-11920"/>
                  <a:pt x="66102" y="90960"/>
                </a:cubicBezTo>
                <a:cubicBezTo>
                  <a:pt x="37628" y="114688"/>
                  <a:pt x="8001" y="121342"/>
                  <a:pt x="66102" y="101977"/>
                </a:cubicBezTo>
                <a:cubicBezTo>
                  <a:pt x="146623" y="48295"/>
                  <a:pt x="45378" y="113820"/>
                  <a:pt x="143220" y="57909"/>
                </a:cubicBezTo>
                <a:cubicBezTo>
                  <a:pt x="154716" y="51340"/>
                  <a:pt x="165253" y="43220"/>
                  <a:pt x="176270" y="35875"/>
                </a:cubicBezTo>
                <a:cubicBezTo>
                  <a:pt x="166276" y="85843"/>
                  <a:pt x="173080" y="88178"/>
                  <a:pt x="143220" y="124010"/>
                </a:cubicBezTo>
                <a:cubicBezTo>
                  <a:pt x="133246" y="135979"/>
                  <a:pt x="125749" y="157061"/>
                  <a:pt x="110169" y="157061"/>
                </a:cubicBezTo>
                <a:cubicBezTo>
                  <a:pt x="96928" y="157061"/>
                  <a:pt x="124507" y="134784"/>
                  <a:pt x="132203" y="124010"/>
                </a:cubicBezTo>
                <a:cubicBezTo>
                  <a:pt x="142875" y="109069"/>
                  <a:pt x="154581" y="94884"/>
                  <a:pt x="165253" y="79943"/>
                </a:cubicBezTo>
                <a:cubicBezTo>
                  <a:pt x="172949" y="69169"/>
                  <a:pt x="174046" y="46892"/>
                  <a:pt x="187287" y="46892"/>
                </a:cubicBezTo>
                <a:cubicBezTo>
                  <a:pt x="198900" y="46892"/>
                  <a:pt x="181464" y="69556"/>
                  <a:pt x="176270" y="79943"/>
                </a:cubicBezTo>
                <a:cubicBezTo>
                  <a:pt x="170016" y="92450"/>
                  <a:pt x="126172" y="152075"/>
                  <a:pt x="121186" y="157061"/>
                </a:cubicBezTo>
                <a:cubicBezTo>
                  <a:pt x="111823" y="166424"/>
                  <a:pt x="88135" y="192336"/>
                  <a:pt x="88135" y="179095"/>
                </a:cubicBezTo>
                <a:cubicBezTo>
                  <a:pt x="88135" y="160733"/>
                  <a:pt x="108202" y="148011"/>
                  <a:pt x="121186" y="135027"/>
                </a:cubicBezTo>
                <a:cubicBezTo>
                  <a:pt x="130548" y="125664"/>
                  <a:pt x="143219" y="120338"/>
                  <a:pt x="154236" y="112993"/>
                </a:cubicBezTo>
                <a:cubicBezTo>
                  <a:pt x="161581" y="101976"/>
                  <a:pt x="163029" y="79943"/>
                  <a:pt x="176270" y="79943"/>
                </a:cubicBezTo>
                <a:cubicBezTo>
                  <a:pt x="187883" y="79943"/>
                  <a:pt x="170893" y="102842"/>
                  <a:pt x="165253" y="112993"/>
                </a:cubicBezTo>
                <a:cubicBezTo>
                  <a:pt x="152393" y="136142"/>
                  <a:pt x="102461" y="197820"/>
                  <a:pt x="121186" y="179095"/>
                </a:cubicBezTo>
                <a:cubicBezTo>
                  <a:pt x="138335" y="161946"/>
                  <a:pt x="176270" y="130977"/>
                  <a:pt x="176270" y="101977"/>
                </a:cubicBezTo>
                <a:cubicBezTo>
                  <a:pt x="176270" y="88736"/>
                  <a:pt x="163598" y="125665"/>
                  <a:pt x="154236" y="135027"/>
                </a:cubicBezTo>
                <a:cubicBezTo>
                  <a:pt x="141253" y="148010"/>
                  <a:pt x="125739" y="158346"/>
                  <a:pt x="110169" y="168078"/>
                </a:cubicBezTo>
                <a:cubicBezTo>
                  <a:pt x="96243" y="176782"/>
                  <a:pt x="80361" y="181963"/>
                  <a:pt x="66102" y="190111"/>
                </a:cubicBezTo>
                <a:cubicBezTo>
                  <a:pt x="54606" y="196680"/>
                  <a:pt x="23689" y="202782"/>
                  <a:pt x="33051" y="212145"/>
                </a:cubicBezTo>
                <a:cubicBezTo>
                  <a:pt x="43757" y="222852"/>
                  <a:pt x="62429" y="204800"/>
                  <a:pt x="77118" y="201128"/>
                </a:cubicBezTo>
                <a:cubicBezTo>
                  <a:pt x="118218" y="176469"/>
                  <a:pt x="140565" y="165631"/>
                  <a:pt x="176270" y="135027"/>
                </a:cubicBezTo>
                <a:cubicBezTo>
                  <a:pt x="188099" y="124888"/>
                  <a:pt x="197023" y="111542"/>
                  <a:pt x="209321" y="101977"/>
                </a:cubicBezTo>
                <a:cubicBezTo>
                  <a:pt x="230224" y="85719"/>
                  <a:pt x="275422" y="57909"/>
                  <a:pt x="275422" y="57909"/>
                </a:cubicBezTo>
                <a:cubicBezTo>
                  <a:pt x="268077" y="68926"/>
                  <a:pt x="262005" y="80907"/>
                  <a:pt x="253388" y="90960"/>
                </a:cubicBezTo>
                <a:cubicBezTo>
                  <a:pt x="229736" y="118554"/>
                  <a:pt x="196419" y="148600"/>
                  <a:pt x="165253" y="168078"/>
                </a:cubicBezTo>
                <a:cubicBezTo>
                  <a:pt x="151327" y="176782"/>
                  <a:pt x="135875" y="182767"/>
                  <a:pt x="121186" y="190111"/>
                </a:cubicBezTo>
                <a:cubicBezTo>
                  <a:pt x="110169" y="201128"/>
                  <a:pt x="103715" y="223162"/>
                  <a:pt x="88135" y="223162"/>
                </a:cubicBezTo>
                <a:cubicBezTo>
                  <a:pt x="74894" y="223162"/>
                  <a:pt x="101552" y="200164"/>
                  <a:pt x="110169" y="190111"/>
                </a:cubicBezTo>
                <a:cubicBezTo>
                  <a:pt x="123688" y="174339"/>
                  <a:pt x="140557" y="161677"/>
                  <a:pt x="154236" y="146044"/>
                </a:cubicBezTo>
                <a:cubicBezTo>
                  <a:pt x="166327" y="132226"/>
                  <a:pt x="174303" y="114960"/>
                  <a:pt x="187287" y="101977"/>
                </a:cubicBezTo>
                <a:cubicBezTo>
                  <a:pt x="200271" y="88993"/>
                  <a:pt x="216414" y="79599"/>
                  <a:pt x="231355" y="68926"/>
                </a:cubicBezTo>
                <a:cubicBezTo>
                  <a:pt x="242129" y="61230"/>
                  <a:pt x="272676" y="36553"/>
                  <a:pt x="264405" y="46892"/>
                </a:cubicBezTo>
                <a:cubicBezTo>
                  <a:pt x="149268" y="190811"/>
                  <a:pt x="231732" y="82820"/>
                  <a:pt x="143220" y="146044"/>
                </a:cubicBezTo>
                <a:cubicBezTo>
                  <a:pt x="130542" y="155100"/>
                  <a:pt x="121186" y="190112"/>
                  <a:pt x="110169" y="179095"/>
                </a:cubicBezTo>
                <a:cubicBezTo>
                  <a:pt x="98556" y="167482"/>
                  <a:pt x="126436" y="150404"/>
                  <a:pt x="132203" y="135027"/>
                </a:cubicBezTo>
                <a:cubicBezTo>
                  <a:pt x="137519" y="120850"/>
                  <a:pt x="139061" y="105519"/>
                  <a:pt x="143220" y="90960"/>
                </a:cubicBezTo>
                <a:cubicBezTo>
                  <a:pt x="146410" y="79794"/>
                  <a:pt x="164623" y="63102"/>
                  <a:pt x="154236" y="57909"/>
                </a:cubicBezTo>
                <a:cubicBezTo>
                  <a:pt x="142393" y="51988"/>
                  <a:pt x="131358" y="71467"/>
                  <a:pt x="121186" y="79943"/>
                </a:cubicBezTo>
                <a:cubicBezTo>
                  <a:pt x="109217" y="89917"/>
                  <a:pt x="100104" y="103019"/>
                  <a:pt x="88135" y="112993"/>
                </a:cubicBezTo>
                <a:cubicBezTo>
                  <a:pt x="77963" y="121469"/>
                  <a:pt x="49163" y="146870"/>
                  <a:pt x="55085" y="135027"/>
                </a:cubicBezTo>
                <a:cubicBezTo>
                  <a:pt x="64375" y="116447"/>
                  <a:pt x="83380" y="104479"/>
                  <a:pt x="99152" y="90960"/>
                </a:cubicBezTo>
                <a:cubicBezTo>
                  <a:pt x="109205" y="82343"/>
                  <a:pt x="121186" y="76271"/>
                  <a:pt x="132203" y="68926"/>
                </a:cubicBezTo>
                <a:cubicBezTo>
                  <a:pt x="128531" y="83615"/>
                  <a:pt x="112787" y="100395"/>
                  <a:pt x="121186" y="112993"/>
                </a:cubicBezTo>
                <a:cubicBezTo>
                  <a:pt x="127627" y="122655"/>
                  <a:pt x="150564" y="90960"/>
                  <a:pt x="154236" y="101977"/>
                </a:cubicBezTo>
                <a:cubicBezTo>
                  <a:pt x="159429" y="117557"/>
                  <a:pt x="138672" y="130949"/>
                  <a:pt x="132203" y="146044"/>
                </a:cubicBezTo>
                <a:cubicBezTo>
                  <a:pt x="127629" y="156718"/>
                  <a:pt x="127628" y="169432"/>
                  <a:pt x="121186" y="179095"/>
                </a:cubicBezTo>
                <a:cubicBezTo>
                  <a:pt x="112544" y="192058"/>
                  <a:pt x="74775" y="220161"/>
                  <a:pt x="88135" y="212145"/>
                </a:cubicBezTo>
                <a:cubicBezTo>
                  <a:pt x="119624" y="193251"/>
                  <a:pt x="145715" y="166414"/>
                  <a:pt x="176270" y="146044"/>
                </a:cubicBezTo>
                <a:cubicBezTo>
                  <a:pt x="198304" y="131355"/>
                  <a:pt x="261096" y="83252"/>
                  <a:pt x="242371" y="101977"/>
                </a:cubicBezTo>
                <a:cubicBezTo>
                  <a:pt x="231354" y="112994"/>
                  <a:pt x="221999" y="125971"/>
                  <a:pt x="209321" y="135027"/>
                </a:cubicBezTo>
                <a:cubicBezTo>
                  <a:pt x="195957" y="144573"/>
                  <a:pt x="179180" y="148357"/>
                  <a:pt x="165253" y="157061"/>
                </a:cubicBezTo>
                <a:cubicBezTo>
                  <a:pt x="149683" y="166792"/>
                  <a:pt x="135875" y="179094"/>
                  <a:pt x="121186" y="190111"/>
                </a:cubicBezTo>
                <a:cubicBezTo>
                  <a:pt x="128531" y="175422"/>
                  <a:pt x="136751" y="161139"/>
                  <a:pt x="143220" y="146044"/>
                </a:cubicBezTo>
                <a:cubicBezTo>
                  <a:pt x="147794" y="135370"/>
                  <a:pt x="148474" y="123076"/>
                  <a:pt x="154236" y="112993"/>
                </a:cubicBezTo>
                <a:cubicBezTo>
                  <a:pt x="193240" y="44735"/>
                  <a:pt x="198988" y="62389"/>
                  <a:pt x="165253" y="112993"/>
                </a:cubicBezTo>
                <a:cubicBezTo>
                  <a:pt x="157909" y="124010"/>
                  <a:pt x="156461" y="146044"/>
                  <a:pt x="143220" y="146044"/>
                </a:cubicBezTo>
                <a:lnTo>
                  <a:pt x="132203" y="146044"/>
                </a:lnTo>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3688</TotalTime>
  <Words>847</Words>
  <Application>Microsoft Macintosh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Mangal</vt:lpstr>
      <vt:lpstr>Arial</vt:lpstr>
      <vt:lpstr>Office Theme</vt:lpstr>
      <vt:lpstr>PowerPoint Presentation</vt:lpstr>
    </vt:vector>
  </TitlesOfParts>
  <Company>AMNH</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Microsoft Office User</cp:lastModifiedBy>
  <cp:revision>100</cp:revision>
  <cp:lastPrinted>2016-03-28T20:27:59Z</cp:lastPrinted>
  <dcterms:created xsi:type="dcterms:W3CDTF">2018-05-08T21:40:17Z</dcterms:created>
  <dcterms:modified xsi:type="dcterms:W3CDTF">2018-05-14T06:41:41Z</dcterms:modified>
</cp:coreProperties>
</file>