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4" r:id="rId2"/>
  </p:sldIdLst>
  <p:sldSz cx="43891200" cy="32918400"/>
  <p:notesSz cx="6858000" cy="9144000"/>
  <p:defaultText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65F85AA-6E4A-4002-BC67-A03BE5373F28}">
          <p14:sldIdLst>
            <p14:sldId id="264"/>
          </p14:sldIdLst>
        </p14:section>
      </p14:sectionLst>
    </p:ext>
    <p:ext uri="{EFAFB233-063F-42B5-8137-9DF3F51BA10A}">
      <p15:sldGuideLst xmlns:p15="http://schemas.microsoft.com/office/powerpoint/2012/main">
        <p15:guide id="1" orient="horz" pos="18144">
          <p15:clr>
            <a:srgbClr val="A4A3A4"/>
          </p15:clr>
        </p15:guide>
        <p15:guide id="2" orient="horz" pos="288">
          <p15:clr>
            <a:srgbClr val="A4A3A4"/>
          </p15:clr>
        </p15:guide>
        <p15:guide id="3" pos="287">
          <p15:clr>
            <a:srgbClr val="A4A3A4"/>
          </p15:clr>
        </p15:guide>
        <p15:guide id="4" pos="25055">
          <p15:clr>
            <a:srgbClr val="A4A3A4"/>
          </p15:clr>
        </p15:guide>
        <p15:guide id="5" orient="horz" pos="20412">
          <p15:clr>
            <a:srgbClr val="A4A3A4"/>
          </p15:clr>
        </p15:guide>
        <p15:guide id="6" orient="horz" pos="324">
          <p15:clr>
            <a:srgbClr val="A4A3A4"/>
          </p15:clr>
        </p15:guide>
        <p15:guide id="7" pos="313">
          <p15:clr>
            <a:srgbClr val="A4A3A4"/>
          </p15:clr>
        </p15:guide>
        <p15:guide id="8" pos="2733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weckel" initials="m" lastIdx="1" clrIdx="0"/>
  <p:cmAuthor id="1" name="Nuala Caomhanach" initials="" lastIdx="11" clrIdx="1"/>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82" autoAdjust="0"/>
  </p:normalViewPr>
  <p:slideViewPr>
    <p:cSldViewPr snapToGrid="0" snapToObjects="1">
      <p:cViewPr varScale="1">
        <p:scale>
          <a:sx n="15" d="100"/>
          <a:sy n="15" d="100"/>
        </p:scale>
        <p:origin x="973" y="88"/>
      </p:cViewPr>
      <p:guideLst>
        <p:guide orient="horz" pos="18144"/>
        <p:guide orient="horz" pos="288"/>
        <p:guide pos="287"/>
        <p:guide pos="25055"/>
        <p:guide orient="horz" pos="20412"/>
        <p:guide orient="horz" pos="324"/>
        <p:guide pos="313"/>
        <p:guide pos="27333"/>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3"/>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406" indent="0" algn="ctr">
              <a:buNone/>
              <a:defRPr>
                <a:solidFill>
                  <a:schemeClr val="tx1">
                    <a:tint val="75000"/>
                  </a:schemeClr>
                </a:solidFill>
              </a:defRPr>
            </a:lvl2pPr>
            <a:lvl3pPr marL="4388811" indent="0" algn="ctr">
              <a:buNone/>
              <a:defRPr>
                <a:solidFill>
                  <a:schemeClr val="tx1">
                    <a:tint val="75000"/>
                  </a:schemeClr>
                </a:solidFill>
              </a:defRPr>
            </a:lvl3pPr>
            <a:lvl4pPr marL="6583217" indent="0" algn="ctr">
              <a:buNone/>
              <a:defRPr>
                <a:solidFill>
                  <a:schemeClr val="tx1">
                    <a:tint val="75000"/>
                  </a:schemeClr>
                </a:solidFill>
              </a:defRPr>
            </a:lvl4pPr>
            <a:lvl5pPr marL="8777623" indent="0" algn="ctr">
              <a:buNone/>
              <a:defRPr>
                <a:solidFill>
                  <a:schemeClr val="tx1">
                    <a:tint val="75000"/>
                  </a:schemeClr>
                </a:solidFill>
              </a:defRPr>
            </a:lvl5pPr>
            <a:lvl6pPr marL="10972029" indent="0" algn="ctr">
              <a:buNone/>
              <a:defRPr>
                <a:solidFill>
                  <a:schemeClr val="tx1">
                    <a:tint val="75000"/>
                  </a:schemeClr>
                </a:solidFill>
              </a:defRPr>
            </a:lvl6pPr>
            <a:lvl7pPr marL="13166434" indent="0" algn="ctr">
              <a:buNone/>
              <a:defRPr>
                <a:solidFill>
                  <a:schemeClr val="tx1">
                    <a:tint val="75000"/>
                  </a:schemeClr>
                </a:solidFill>
              </a:defRPr>
            </a:lvl7pPr>
            <a:lvl8pPr marL="15360840" indent="0" algn="ctr">
              <a:buNone/>
              <a:defRPr>
                <a:solidFill>
                  <a:schemeClr val="tx1">
                    <a:tint val="75000"/>
                  </a:schemeClr>
                </a:solidFill>
              </a:defRPr>
            </a:lvl8pPr>
            <a:lvl9pPr marL="17555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A8DA9FA-688F-B042-A36A-9CF7AA496E45}"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6"/>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6"/>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8DA9FA-688F-B042-A36A-9CF7AA496E45}"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406" indent="0">
              <a:buNone/>
              <a:defRPr sz="8600">
                <a:solidFill>
                  <a:schemeClr val="tx1">
                    <a:tint val="75000"/>
                  </a:schemeClr>
                </a:solidFill>
              </a:defRPr>
            </a:lvl2pPr>
            <a:lvl3pPr marL="4388811" indent="0">
              <a:buNone/>
              <a:defRPr sz="7600">
                <a:solidFill>
                  <a:schemeClr val="tx1">
                    <a:tint val="75000"/>
                  </a:schemeClr>
                </a:solidFill>
              </a:defRPr>
            </a:lvl3pPr>
            <a:lvl4pPr marL="6583217" indent="0">
              <a:buNone/>
              <a:defRPr sz="6700">
                <a:solidFill>
                  <a:schemeClr val="tx1">
                    <a:tint val="75000"/>
                  </a:schemeClr>
                </a:solidFill>
              </a:defRPr>
            </a:lvl4pPr>
            <a:lvl5pPr marL="8777623" indent="0">
              <a:buNone/>
              <a:defRPr sz="6700">
                <a:solidFill>
                  <a:schemeClr val="tx1">
                    <a:tint val="75000"/>
                  </a:schemeClr>
                </a:solidFill>
              </a:defRPr>
            </a:lvl5pPr>
            <a:lvl6pPr marL="10972029" indent="0">
              <a:buNone/>
              <a:defRPr sz="6700">
                <a:solidFill>
                  <a:schemeClr val="tx1">
                    <a:tint val="75000"/>
                  </a:schemeClr>
                </a:solidFill>
              </a:defRPr>
            </a:lvl6pPr>
            <a:lvl7pPr marL="13166434" indent="0">
              <a:buNone/>
              <a:defRPr sz="6700">
                <a:solidFill>
                  <a:schemeClr val="tx1">
                    <a:tint val="75000"/>
                  </a:schemeClr>
                </a:solidFill>
              </a:defRPr>
            </a:lvl7pPr>
            <a:lvl8pPr marL="15360840" indent="0">
              <a:buNone/>
              <a:defRPr sz="6700">
                <a:solidFill>
                  <a:schemeClr val="tx1">
                    <a:tint val="75000"/>
                  </a:schemeClr>
                </a:solidFill>
              </a:defRPr>
            </a:lvl8pPr>
            <a:lvl9pPr marL="17555245"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8DA9FA-688F-B042-A36A-9CF7AA496E45}" type="datetimeFigureOut">
              <a:rPr lang="en-US" smtClean="0"/>
              <a:pPr/>
              <a:t>5/22/2017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5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A8DA9FA-688F-B042-A36A-9CF7AA496E45}"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4"/>
            <a:ext cx="19392902"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a:t>Click to edit Master text styles</a:t>
            </a:r>
          </a:p>
        </p:txBody>
      </p:sp>
      <p:sp>
        <p:nvSpPr>
          <p:cNvPr id="4" name="Content Placeholder 3"/>
          <p:cNvSpPr>
            <a:spLocks noGrp="1"/>
          </p:cNvSpPr>
          <p:nvPr>
            <p:ph sz="half" idx="2"/>
          </p:nvPr>
        </p:nvSpPr>
        <p:spPr>
          <a:xfrm>
            <a:off x="2194561" y="10439401"/>
            <a:ext cx="19392902"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4"/>
            <a:ext cx="19400520" cy="3070857"/>
          </a:xfrm>
        </p:spPr>
        <p:txBody>
          <a:bodyPr anchor="b"/>
          <a:lstStyle>
            <a:lvl1pPr marL="0" indent="0">
              <a:buNone/>
              <a:defRPr sz="11500" b="1"/>
            </a:lvl1pPr>
            <a:lvl2pPr marL="2194406" indent="0">
              <a:buNone/>
              <a:defRPr sz="9600" b="1"/>
            </a:lvl2pPr>
            <a:lvl3pPr marL="4388811" indent="0">
              <a:buNone/>
              <a:defRPr sz="8600" b="1"/>
            </a:lvl3pPr>
            <a:lvl4pPr marL="6583217" indent="0">
              <a:buNone/>
              <a:defRPr sz="7600" b="1"/>
            </a:lvl4pPr>
            <a:lvl5pPr marL="8777623" indent="0">
              <a:buNone/>
              <a:defRPr sz="7600" b="1"/>
            </a:lvl5pPr>
            <a:lvl6pPr marL="10972029" indent="0">
              <a:buNone/>
              <a:defRPr sz="7600" b="1"/>
            </a:lvl6pPr>
            <a:lvl7pPr marL="13166434" indent="0">
              <a:buNone/>
              <a:defRPr sz="7600" b="1"/>
            </a:lvl7pPr>
            <a:lvl8pPr marL="15360840" indent="0">
              <a:buNone/>
              <a:defRPr sz="7600" b="1"/>
            </a:lvl8pPr>
            <a:lvl9pPr marL="17555245" indent="0">
              <a:buNone/>
              <a:defRPr sz="7600" b="1"/>
            </a:lvl9pPr>
          </a:lstStyle>
          <a:p>
            <a:pPr lvl="0"/>
            <a:r>
              <a:rPr lang="en-US"/>
              <a:t>Click to edit Master text styles</a:t>
            </a:r>
          </a:p>
        </p:txBody>
      </p:sp>
      <p:sp>
        <p:nvSpPr>
          <p:cNvPr id="6" name="Content Placeholder 5"/>
          <p:cNvSpPr>
            <a:spLocks noGrp="1"/>
          </p:cNvSpPr>
          <p:nvPr>
            <p:ph sz="quarter" idx="4"/>
          </p:nvPr>
        </p:nvSpPr>
        <p:spPr>
          <a:xfrm>
            <a:off x="22296122" y="10439401"/>
            <a:ext cx="19400520" cy="18966183"/>
          </a:xfrm>
        </p:spPr>
        <p:txBody>
          <a:bodyPr/>
          <a:lstStyle>
            <a:lvl1pPr>
              <a:defRPr sz="11500"/>
            </a:lvl1pPr>
            <a:lvl2pPr>
              <a:defRPr sz="9600"/>
            </a:lvl2pPr>
            <a:lvl3pPr>
              <a:defRPr sz="8600"/>
            </a:lvl3pPr>
            <a:lvl4pPr>
              <a:defRPr sz="7600"/>
            </a:lvl4pPr>
            <a:lvl5pPr>
              <a:defRPr sz="7600"/>
            </a:lvl5pPr>
            <a:lvl6pPr>
              <a:defRPr sz="7600"/>
            </a:lvl6pPr>
            <a:lvl7pPr>
              <a:defRPr sz="7600"/>
            </a:lvl7pPr>
            <a:lvl8pPr>
              <a:defRPr sz="7600"/>
            </a:lvl8pPr>
            <a:lvl9pPr>
              <a:defRPr sz="7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A8DA9FA-688F-B042-A36A-9CF7AA496E45}" type="datetimeFigureOut">
              <a:rPr lang="en-US" smtClean="0"/>
              <a:pPr/>
              <a:t>5/22/2017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A8DA9FA-688F-B042-A36A-9CF7AA496E45}" type="datetimeFigureOut">
              <a:rPr lang="en-US" smtClean="0"/>
              <a:pPr/>
              <a:t>5/22/2017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8DA9FA-688F-B042-A36A-9CF7AA496E45}" type="datetimeFigureOut">
              <a:rPr lang="en-US" smtClean="0"/>
              <a:pPr/>
              <a:t>5/22/2017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5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406" indent="0">
              <a:buNone/>
              <a:defRPr sz="13500"/>
            </a:lvl2pPr>
            <a:lvl3pPr marL="4388811" indent="0">
              <a:buNone/>
              <a:defRPr sz="11500"/>
            </a:lvl3pPr>
            <a:lvl4pPr marL="6583217" indent="0">
              <a:buNone/>
              <a:defRPr sz="9600"/>
            </a:lvl4pPr>
            <a:lvl5pPr marL="8777623" indent="0">
              <a:buNone/>
              <a:defRPr sz="9600"/>
            </a:lvl5pPr>
            <a:lvl6pPr marL="10972029" indent="0">
              <a:buNone/>
              <a:defRPr sz="9600"/>
            </a:lvl6pPr>
            <a:lvl7pPr marL="13166434" indent="0">
              <a:buNone/>
              <a:defRPr sz="9600"/>
            </a:lvl7pPr>
            <a:lvl8pPr marL="15360840" indent="0">
              <a:buNone/>
              <a:defRPr sz="9600"/>
            </a:lvl8pPr>
            <a:lvl9pPr marL="17555245"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406" indent="0">
              <a:buNone/>
              <a:defRPr sz="5700"/>
            </a:lvl2pPr>
            <a:lvl3pPr marL="4388811" indent="0">
              <a:buNone/>
              <a:defRPr sz="4800"/>
            </a:lvl3pPr>
            <a:lvl4pPr marL="6583217" indent="0">
              <a:buNone/>
              <a:defRPr sz="4300"/>
            </a:lvl4pPr>
            <a:lvl5pPr marL="8777623" indent="0">
              <a:buNone/>
              <a:defRPr sz="4300"/>
            </a:lvl5pPr>
            <a:lvl6pPr marL="10972029" indent="0">
              <a:buNone/>
              <a:defRPr sz="4300"/>
            </a:lvl6pPr>
            <a:lvl7pPr marL="13166434" indent="0">
              <a:buNone/>
              <a:defRPr sz="4300"/>
            </a:lvl7pPr>
            <a:lvl8pPr marL="15360840" indent="0">
              <a:buNone/>
              <a:defRPr sz="4300"/>
            </a:lvl8pPr>
            <a:lvl9pPr marL="17555245"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9A8DA9FA-688F-B042-A36A-9CF7AA496E45}" type="datetimeFigureOut">
              <a:rPr lang="en-US" smtClean="0"/>
              <a:pPr/>
              <a:t>5/22/2017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285E6-2BB0-0B48-8A73-14014F79178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38882" tIns="219441" rIns="438882" bIns="219441"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882" tIns="219441" rIns="438882" bIns="21944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438882" tIns="219441" rIns="438882" bIns="219441" rtlCol="0" anchor="ctr"/>
          <a:lstStyle>
            <a:lvl1pPr algn="l">
              <a:defRPr sz="5700">
                <a:solidFill>
                  <a:schemeClr val="tx1">
                    <a:tint val="75000"/>
                  </a:schemeClr>
                </a:solidFill>
              </a:defRPr>
            </a:lvl1pPr>
          </a:lstStyle>
          <a:p>
            <a:fld id="{9A8DA9FA-688F-B042-A36A-9CF7AA496E45}" type="datetimeFigureOut">
              <a:rPr lang="en-US" smtClean="0"/>
              <a:pPr/>
              <a:t>5/22/2017</a:t>
            </a:fld>
            <a:endParaRPr lang="en-US"/>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438882" tIns="219441" rIns="438882" bIns="21944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438882" tIns="219441" rIns="438882" bIns="219441" rtlCol="0" anchor="ctr"/>
          <a:lstStyle>
            <a:lvl1pPr algn="r">
              <a:defRPr sz="5700">
                <a:solidFill>
                  <a:schemeClr val="tx1">
                    <a:tint val="75000"/>
                  </a:schemeClr>
                </a:solidFill>
              </a:defRPr>
            </a:lvl1pPr>
          </a:lstStyle>
          <a:p>
            <a:fld id="{872285E6-2BB0-0B48-8A73-14014F7917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4406" rtl="0" eaLnBrk="1" latinLnBrk="0" hangingPunct="1">
        <a:spcBef>
          <a:spcPct val="0"/>
        </a:spcBef>
        <a:buNone/>
        <a:defRPr sz="21100" kern="1200">
          <a:solidFill>
            <a:schemeClr val="tx1"/>
          </a:solidFill>
          <a:latin typeface="+mj-lt"/>
          <a:ea typeface="+mj-ea"/>
          <a:cs typeface="+mj-cs"/>
        </a:defRPr>
      </a:lvl1pPr>
    </p:titleStyle>
    <p:bodyStyle>
      <a:lvl1pPr marL="1645804" indent="-1645804" algn="l" defTabSz="2194406" rtl="0" eaLnBrk="1" latinLnBrk="0" hangingPunct="1">
        <a:spcBef>
          <a:spcPct val="20000"/>
        </a:spcBef>
        <a:buFont typeface="Arial"/>
        <a:buChar char="•"/>
        <a:defRPr sz="15400" kern="1200">
          <a:solidFill>
            <a:schemeClr val="tx1"/>
          </a:solidFill>
          <a:latin typeface="+mn-lt"/>
          <a:ea typeface="+mn-ea"/>
          <a:cs typeface="+mn-cs"/>
        </a:defRPr>
      </a:lvl1pPr>
      <a:lvl2pPr marL="3565909" indent="-1371503" algn="l" defTabSz="2194406" rtl="0" eaLnBrk="1" latinLnBrk="0" hangingPunct="1">
        <a:spcBef>
          <a:spcPct val="20000"/>
        </a:spcBef>
        <a:buFont typeface="Arial"/>
        <a:buChar char="–"/>
        <a:defRPr sz="13500" kern="1200">
          <a:solidFill>
            <a:schemeClr val="tx1"/>
          </a:solidFill>
          <a:latin typeface="+mn-lt"/>
          <a:ea typeface="+mn-ea"/>
          <a:cs typeface="+mn-cs"/>
        </a:defRPr>
      </a:lvl2pPr>
      <a:lvl3pPr marL="5486014" indent="-1097203" algn="l" defTabSz="2194406" rtl="0" eaLnBrk="1" latinLnBrk="0" hangingPunct="1">
        <a:spcBef>
          <a:spcPct val="20000"/>
        </a:spcBef>
        <a:buFont typeface="Arial"/>
        <a:buChar char="•"/>
        <a:defRPr sz="11500" kern="1200">
          <a:solidFill>
            <a:schemeClr val="tx1"/>
          </a:solidFill>
          <a:latin typeface="+mn-lt"/>
          <a:ea typeface="+mn-ea"/>
          <a:cs typeface="+mn-cs"/>
        </a:defRPr>
      </a:lvl3pPr>
      <a:lvl4pPr marL="7680421" indent="-1097203" algn="l" defTabSz="2194406" rtl="0" eaLnBrk="1" latinLnBrk="0" hangingPunct="1">
        <a:spcBef>
          <a:spcPct val="20000"/>
        </a:spcBef>
        <a:buFont typeface="Arial"/>
        <a:buChar char="–"/>
        <a:defRPr sz="9600" kern="1200">
          <a:solidFill>
            <a:schemeClr val="tx1"/>
          </a:solidFill>
          <a:latin typeface="+mn-lt"/>
          <a:ea typeface="+mn-ea"/>
          <a:cs typeface="+mn-cs"/>
        </a:defRPr>
      </a:lvl4pPr>
      <a:lvl5pPr marL="9874826" indent="-1097203" algn="l" defTabSz="2194406" rtl="0" eaLnBrk="1" latinLnBrk="0" hangingPunct="1">
        <a:spcBef>
          <a:spcPct val="20000"/>
        </a:spcBef>
        <a:buFont typeface="Arial"/>
        <a:buChar char="»"/>
        <a:defRPr sz="9600" kern="1200">
          <a:solidFill>
            <a:schemeClr val="tx1"/>
          </a:solidFill>
          <a:latin typeface="+mn-lt"/>
          <a:ea typeface="+mn-ea"/>
          <a:cs typeface="+mn-cs"/>
        </a:defRPr>
      </a:lvl5pPr>
      <a:lvl6pPr marL="12069232" indent="-1097203" algn="l" defTabSz="2194406" rtl="0" eaLnBrk="1" latinLnBrk="0" hangingPunct="1">
        <a:spcBef>
          <a:spcPct val="20000"/>
        </a:spcBef>
        <a:buFont typeface="Arial"/>
        <a:buChar char="•"/>
        <a:defRPr sz="9600" kern="1200">
          <a:solidFill>
            <a:schemeClr val="tx1"/>
          </a:solidFill>
          <a:latin typeface="+mn-lt"/>
          <a:ea typeface="+mn-ea"/>
          <a:cs typeface="+mn-cs"/>
        </a:defRPr>
      </a:lvl6pPr>
      <a:lvl7pPr marL="14263637" indent="-1097203" algn="l" defTabSz="2194406" rtl="0" eaLnBrk="1" latinLnBrk="0" hangingPunct="1">
        <a:spcBef>
          <a:spcPct val="20000"/>
        </a:spcBef>
        <a:buFont typeface="Arial"/>
        <a:buChar char="•"/>
        <a:defRPr sz="9600" kern="1200">
          <a:solidFill>
            <a:schemeClr val="tx1"/>
          </a:solidFill>
          <a:latin typeface="+mn-lt"/>
          <a:ea typeface="+mn-ea"/>
          <a:cs typeface="+mn-cs"/>
        </a:defRPr>
      </a:lvl7pPr>
      <a:lvl8pPr marL="16458043" indent="-1097203" algn="l" defTabSz="2194406" rtl="0" eaLnBrk="1" latinLnBrk="0" hangingPunct="1">
        <a:spcBef>
          <a:spcPct val="20000"/>
        </a:spcBef>
        <a:buFont typeface="Arial"/>
        <a:buChar char="•"/>
        <a:defRPr sz="9600" kern="1200">
          <a:solidFill>
            <a:schemeClr val="tx1"/>
          </a:solidFill>
          <a:latin typeface="+mn-lt"/>
          <a:ea typeface="+mn-ea"/>
          <a:cs typeface="+mn-cs"/>
        </a:defRPr>
      </a:lvl8pPr>
      <a:lvl9pPr marL="18652448" indent="-1097203" algn="l" defTabSz="2194406"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406" rtl="0" eaLnBrk="1" latinLnBrk="0" hangingPunct="1">
        <a:defRPr sz="8600" kern="1200">
          <a:solidFill>
            <a:schemeClr val="tx1"/>
          </a:solidFill>
          <a:latin typeface="+mn-lt"/>
          <a:ea typeface="+mn-ea"/>
          <a:cs typeface="+mn-cs"/>
        </a:defRPr>
      </a:lvl1pPr>
      <a:lvl2pPr marL="2194406" algn="l" defTabSz="2194406" rtl="0" eaLnBrk="1" latinLnBrk="0" hangingPunct="1">
        <a:defRPr sz="8600" kern="1200">
          <a:solidFill>
            <a:schemeClr val="tx1"/>
          </a:solidFill>
          <a:latin typeface="+mn-lt"/>
          <a:ea typeface="+mn-ea"/>
          <a:cs typeface="+mn-cs"/>
        </a:defRPr>
      </a:lvl2pPr>
      <a:lvl3pPr marL="4388811" algn="l" defTabSz="2194406" rtl="0" eaLnBrk="1" latinLnBrk="0" hangingPunct="1">
        <a:defRPr sz="8600" kern="1200">
          <a:solidFill>
            <a:schemeClr val="tx1"/>
          </a:solidFill>
          <a:latin typeface="+mn-lt"/>
          <a:ea typeface="+mn-ea"/>
          <a:cs typeface="+mn-cs"/>
        </a:defRPr>
      </a:lvl3pPr>
      <a:lvl4pPr marL="6583217" algn="l" defTabSz="2194406" rtl="0" eaLnBrk="1" latinLnBrk="0" hangingPunct="1">
        <a:defRPr sz="8600" kern="1200">
          <a:solidFill>
            <a:schemeClr val="tx1"/>
          </a:solidFill>
          <a:latin typeface="+mn-lt"/>
          <a:ea typeface="+mn-ea"/>
          <a:cs typeface="+mn-cs"/>
        </a:defRPr>
      </a:lvl4pPr>
      <a:lvl5pPr marL="8777623" algn="l" defTabSz="2194406" rtl="0" eaLnBrk="1" latinLnBrk="0" hangingPunct="1">
        <a:defRPr sz="8600" kern="1200">
          <a:solidFill>
            <a:schemeClr val="tx1"/>
          </a:solidFill>
          <a:latin typeface="+mn-lt"/>
          <a:ea typeface="+mn-ea"/>
          <a:cs typeface="+mn-cs"/>
        </a:defRPr>
      </a:lvl5pPr>
      <a:lvl6pPr marL="10972029" algn="l" defTabSz="2194406" rtl="0" eaLnBrk="1" latinLnBrk="0" hangingPunct="1">
        <a:defRPr sz="8600" kern="1200">
          <a:solidFill>
            <a:schemeClr val="tx1"/>
          </a:solidFill>
          <a:latin typeface="+mn-lt"/>
          <a:ea typeface="+mn-ea"/>
          <a:cs typeface="+mn-cs"/>
        </a:defRPr>
      </a:lvl6pPr>
      <a:lvl7pPr marL="13166434" algn="l" defTabSz="2194406" rtl="0" eaLnBrk="1" latinLnBrk="0" hangingPunct="1">
        <a:defRPr sz="8600" kern="1200">
          <a:solidFill>
            <a:schemeClr val="tx1"/>
          </a:solidFill>
          <a:latin typeface="+mn-lt"/>
          <a:ea typeface="+mn-ea"/>
          <a:cs typeface="+mn-cs"/>
        </a:defRPr>
      </a:lvl7pPr>
      <a:lvl8pPr marL="15360840" algn="l" defTabSz="2194406" rtl="0" eaLnBrk="1" latinLnBrk="0" hangingPunct="1">
        <a:defRPr sz="8600" kern="1200">
          <a:solidFill>
            <a:schemeClr val="tx1"/>
          </a:solidFill>
          <a:latin typeface="+mn-lt"/>
          <a:ea typeface="+mn-ea"/>
          <a:cs typeface="+mn-cs"/>
        </a:defRPr>
      </a:lvl8pPr>
      <a:lvl9pPr marL="17555245" algn="l" defTabSz="2194406"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naturetrust.bc.ca/land-conservation/biodiversity/threats-to-biodiversity/" TargetMode="External"/><Relationship Id="rId7"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www.schoolofants.org/species/1852" TargetMode="External"/><Relationship Id="rId5" Type="http://schemas.openxmlformats.org/officeDocument/2006/relationships/hyperlink" Target="http://schoolofants.org/species/119" TargetMode="External"/><Relationship Id="rId4" Type="http://schemas.openxmlformats.org/officeDocument/2006/relationships/hyperlink" Target="http://aqicn.org/map/usa/newyor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30"/>
          <p:cNvSpPr>
            <a:spLocks noChangeArrowheads="1"/>
          </p:cNvSpPr>
          <p:nvPr/>
        </p:nvSpPr>
        <p:spPr bwMode="auto">
          <a:xfrm>
            <a:off x="33474023" y="5978158"/>
            <a:ext cx="9882188"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5" name="AutoShape 29"/>
          <p:cNvSpPr>
            <a:spLocks noChangeArrowheads="1"/>
          </p:cNvSpPr>
          <p:nvPr/>
        </p:nvSpPr>
        <p:spPr bwMode="auto">
          <a:xfrm>
            <a:off x="11310256" y="6096000"/>
            <a:ext cx="21346886"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7" name="AutoShape 4"/>
          <p:cNvSpPr>
            <a:spLocks noChangeArrowheads="1"/>
          </p:cNvSpPr>
          <p:nvPr/>
        </p:nvSpPr>
        <p:spPr bwMode="auto">
          <a:xfrm>
            <a:off x="609600" y="6096000"/>
            <a:ext cx="9883775" cy="25984200"/>
          </a:xfrm>
          <a:prstGeom prst="rect">
            <a:avLst/>
          </a:prstGeom>
          <a:solidFill>
            <a:schemeClr val="bg1"/>
          </a:solidFill>
          <a:ln w="9525">
            <a:solidFill>
              <a:schemeClr val="tx1"/>
            </a:solidFill>
            <a:round/>
            <a:headEnd/>
            <a:tailEnd/>
          </a:ln>
          <a:effectLst/>
        </p:spPr>
        <p:txBody>
          <a:bodyPr wrap="none" anchor="ctr"/>
          <a:lstStyle/>
          <a:p>
            <a:endParaRPr lang="en-US"/>
          </a:p>
        </p:txBody>
      </p:sp>
      <p:sp>
        <p:nvSpPr>
          <p:cNvPr id="11" name="AutoShape 13"/>
          <p:cNvSpPr>
            <a:spLocks noChangeArrowheads="1"/>
          </p:cNvSpPr>
          <p:nvPr/>
        </p:nvSpPr>
        <p:spPr bwMode="auto">
          <a:xfrm>
            <a:off x="635708" y="303760"/>
            <a:ext cx="42695982" cy="5257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dirty="0"/>
              <a:t>                      </a:t>
            </a:r>
          </a:p>
          <a:p>
            <a:endParaRPr lang="en-US" dirty="0"/>
          </a:p>
        </p:txBody>
      </p:sp>
      <p:sp>
        <p:nvSpPr>
          <p:cNvPr id="12" name="Text Box 14"/>
          <p:cNvSpPr txBox="1">
            <a:spLocks noChangeArrowheads="1"/>
          </p:cNvSpPr>
          <p:nvPr/>
        </p:nvSpPr>
        <p:spPr bwMode="auto">
          <a:xfrm>
            <a:off x="6857994" y="253440"/>
            <a:ext cx="28886729" cy="2862322"/>
          </a:xfrm>
          <a:prstGeom prst="rect">
            <a:avLst/>
          </a:prstGeom>
          <a:noFill/>
          <a:ln w="9525">
            <a:noFill/>
            <a:miter lim="800000"/>
            <a:headEnd/>
            <a:tailEnd/>
          </a:ln>
          <a:effectLst/>
        </p:spPr>
        <p:txBody>
          <a:bodyPr wrap="square">
            <a:spAutoFit/>
          </a:bodyPr>
          <a:lstStyle/>
          <a:p>
            <a:pPr defTabSz="4389438"/>
            <a:r>
              <a:rPr lang="en-US" sz="9000" b="1" dirty="0"/>
              <a:t>Biodiversity of Ants: DNA Barcode of Formicidae Collected in Two Different Locations Relative to Pollution </a:t>
            </a:r>
            <a:endParaRPr lang="en-US" sz="9000" dirty="0"/>
          </a:p>
        </p:txBody>
      </p:sp>
      <p:sp>
        <p:nvSpPr>
          <p:cNvPr id="25" name="TextBox 24"/>
          <p:cNvSpPr txBox="1"/>
          <p:nvPr/>
        </p:nvSpPr>
        <p:spPr>
          <a:xfrm>
            <a:off x="6941123" y="4368208"/>
            <a:ext cx="21257467" cy="1025377"/>
          </a:xfrm>
          <a:prstGeom prst="rect">
            <a:avLst/>
          </a:prstGeom>
          <a:noFill/>
        </p:spPr>
        <p:txBody>
          <a:bodyPr wrap="square" lIns="101059" tIns="50530" rIns="101059" bIns="50530" rtlCol="0">
            <a:spAutoFit/>
          </a:bodyPr>
          <a:lstStyle/>
          <a:p>
            <a:r>
              <a:rPr lang="en-US" sz="6000" dirty="0"/>
              <a:t>Harlem DNA Learning Center</a:t>
            </a:r>
            <a:r>
              <a:rPr lang="en-US" sz="6000" baseline="30000" dirty="0"/>
              <a:t>1</a:t>
            </a:r>
            <a:endParaRPr lang="en-US" sz="6000" i="1" dirty="0"/>
          </a:p>
        </p:txBody>
      </p:sp>
      <p:sp>
        <p:nvSpPr>
          <p:cNvPr id="26" name="TextBox 25"/>
          <p:cNvSpPr txBox="1"/>
          <p:nvPr/>
        </p:nvSpPr>
        <p:spPr>
          <a:xfrm>
            <a:off x="6941123" y="2826798"/>
            <a:ext cx="27497751" cy="1948706"/>
          </a:xfrm>
          <a:prstGeom prst="rect">
            <a:avLst/>
          </a:prstGeom>
          <a:noFill/>
        </p:spPr>
        <p:txBody>
          <a:bodyPr wrap="square" lIns="101059" tIns="50530" rIns="101059" bIns="50530" rtlCol="0">
            <a:spAutoFit/>
          </a:bodyPr>
          <a:lstStyle/>
          <a:p>
            <a:r>
              <a:rPr lang="en-US" sz="6000" dirty="0"/>
              <a:t>Authors: Tenzin Ghongwatsang</a:t>
            </a:r>
            <a:r>
              <a:rPr lang="en-US" sz="6000" baseline="30000" dirty="0"/>
              <a:t>1</a:t>
            </a:r>
            <a:r>
              <a:rPr lang="en-US" sz="6000" dirty="0"/>
              <a:t>, Leotrim Mehmetaj</a:t>
            </a:r>
            <a:r>
              <a:rPr lang="en-US" sz="6000" baseline="30000" dirty="0"/>
              <a:t>1</a:t>
            </a:r>
            <a:r>
              <a:rPr lang="en-US" sz="6000" dirty="0"/>
              <a:t>, Zinab Mohamed</a:t>
            </a:r>
            <a:r>
              <a:rPr lang="en-US" sz="6000" baseline="30000" dirty="0"/>
              <a:t>1</a:t>
            </a:r>
            <a:r>
              <a:rPr lang="en-US" sz="6000" dirty="0"/>
              <a:t> </a:t>
            </a:r>
          </a:p>
          <a:p>
            <a:r>
              <a:rPr lang="en-US" sz="6000" dirty="0"/>
              <a:t>Mentor: Lisa Homer</a:t>
            </a:r>
          </a:p>
        </p:txBody>
      </p:sp>
      <p:pic>
        <p:nvPicPr>
          <p:cNvPr id="28" name="Picture 27"/>
          <p:cNvPicPr>
            <a:picLocks noChangeAspect="1"/>
          </p:cNvPicPr>
          <p:nvPr/>
        </p:nvPicPr>
        <p:blipFill>
          <a:blip r:embed="rId2"/>
          <a:stretch>
            <a:fillRect/>
          </a:stretch>
        </p:blipFill>
        <p:spPr>
          <a:xfrm>
            <a:off x="856858" y="428069"/>
            <a:ext cx="5352977" cy="3138998"/>
          </a:xfrm>
          <a:prstGeom prst="rect">
            <a:avLst/>
          </a:prstGeom>
        </p:spPr>
      </p:pic>
      <p:sp>
        <p:nvSpPr>
          <p:cNvPr id="2" name="TextBox 1"/>
          <p:cNvSpPr txBox="1"/>
          <p:nvPr/>
        </p:nvSpPr>
        <p:spPr>
          <a:xfrm>
            <a:off x="609600" y="6012865"/>
            <a:ext cx="9785826" cy="25914787"/>
          </a:xfrm>
          <a:prstGeom prst="rect">
            <a:avLst/>
          </a:prstGeom>
          <a:noFill/>
        </p:spPr>
        <p:txBody>
          <a:bodyPr wrap="square" rtlCol="0">
            <a:spAutoFit/>
          </a:bodyPr>
          <a:lstStyle/>
          <a:p>
            <a:r>
              <a:rPr lang="en-US" sz="4500" b="1" dirty="0">
                <a:latin typeface="Times New Roman" panose="02020603050405020304" pitchFamily="18" charset="0"/>
                <a:cs typeface="Times New Roman" panose="02020603050405020304" pitchFamily="18" charset="0"/>
              </a:rPr>
              <a:t>Abstract</a:t>
            </a:r>
          </a:p>
          <a:p>
            <a:r>
              <a:rPr lang="en-US" sz="3600" dirty="0">
                <a:latin typeface="Times New Roman" panose="02020603050405020304" pitchFamily="18" charset="0"/>
                <a:cs typeface="Times New Roman" panose="02020603050405020304" pitchFamily="18" charset="0"/>
              </a:rPr>
              <a:t>Over the years, studies have depicted an influx of greenhouse gases and other pollutants negatively affecting the biodiversity of numerous organisms. Our experiment tests how severely pollution affects biodiversity. We retrieved ants from two locations, each differing in proximity to pollution; then we found out their species. The number of species in each location was how we determined the effect on biodiversity.  This experiment required someone to collect ant samples from each location, and to attract the ants we used pecan cookies, we also had to freeze our samples before proceeding with the barcoding. Our results have concluded that pollution does have a negative effect on biodiversity. In our less polluted location, we found three different ant species, and in our polluted location we found only one ant species. For an ecosystem to thrive, there has to be some sort of variation which is absent from the polluted area.</a:t>
            </a:r>
            <a:r>
              <a:rPr lang="en-US" sz="4000" dirty="0">
                <a:latin typeface="Times New Roman" panose="02020603050405020304" pitchFamily="18" charset="0"/>
                <a:cs typeface="Times New Roman" panose="02020603050405020304" pitchFamily="18" charset="0"/>
              </a:rPr>
              <a:t> </a:t>
            </a:r>
          </a:p>
          <a:p>
            <a:r>
              <a:rPr lang="en-US" sz="4500" b="1" dirty="0">
                <a:latin typeface="Times New Roman" panose="02020603050405020304" pitchFamily="18" charset="0"/>
                <a:cs typeface="Times New Roman" panose="02020603050405020304" pitchFamily="18" charset="0"/>
              </a:rPr>
              <a:t>Introduction</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Biodiversity is defined as the existence of many different types of plants and animals in an environment</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For our experiment, we collected samples of ants in both Central Park and Forest Park. Central Park being an area with close proximity to pollution and Forest Park being an area far away from pollution.</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In both those places, we dropped various quadrants and collected ants that we found within them and placed them in plastic bags. At both these sites, we used a barometer, a gps, as well as found the soil temperature. </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We hypothesized that the ants we collected in Forest Park would have a greater biodiversity than the ants we collected in Central Park.</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This would illustrate just how greatly pollution plays a negative role in the environment and specifically the biodiversity of an environment. </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We used DNA barcoding to identify all of the random species samples within the environment and determine how the biodiversity of the environments compare.</a:t>
            </a: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More species correlates to a better biodiversity and thus a more stable environment</a:t>
            </a:r>
            <a:endParaRPr lang="en-US" sz="3600" i="1" dirty="0">
              <a:latin typeface="Times New Roman" panose="02020603050405020304" pitchFamily="18" charset="0"/>
              <a:cs typeface="Times New Roman" panose="02020603050405020304" pitchFamily="18" charset="0"/>
            </a:endParaRPr>
          </a:p>
        </p:txBody>
      </p:sp>
      <p:sp>
        <p:nvSpPr>
          <p:cNvPr id="54" name="TextBox 53"/>
          <p:cNvSpPr txBox="1"/>
          <p:nvPr/>
        </p:nvSpPr>
        <p:spPr>
          <a:xfrm>
            <a:off x="11992952" y="6646031"/>
            <a:ext cx="9916457" cy="12926616"/>
          </a:xfrm>
          <a:prstGeom prst="rect">
            <a:avLst/>
          </a:prstGeom>
          <a:noFill/>
        </p:spPr>
        <p:txBody>
          <a:bodyPr wrap="square" rtlCol="0">
            <a:spAutoFit/>
          </a:bodyPr>
          <a:lstStyle/>
          <a:p>
            <a:r>
              <a:rPr lang="en-US" sz="5000" b="1" dirty="0">
                <a:latin typeface="Times New Roman" panose="02020603050405020304" pitchFamily="18" charset="0"/>
                <a:cs typeface="Times New Roman" panose="02020603050405020304" pitchFamily="18" charset="0"/>
              </a:rPr>
              <a:t>Materials &amp; Methods</a:t>
            </a:r>
          </a:p>
          <a:p>
            <a:pPr fontAlgn="base"/>
            <a:r>
              <a:rPr lang="en-US" sz="4500" dirty="0">
                <a:latin typeface="Times New Roman" panose="02020603050405020304" pitchFamily="18" charset="0"/>
                <a:cs typeface="Times New Roman" panose="02020603050405020304" pitchFamily="18" charset="0"/>
              </a:rPr>
              <a:t>1. Obtain ant samples from two separate locations by placing a pecan cookie on the grass to attract ants . Collect the samples after an hour and document them. </a:t>
            </a:r>
          </a:p>
          <a:p>
            <a:pPr fontAlgn="base"/>
            <a:r>
              <a:rPr lang="en-US" sz="4500" dirty="0">
                <a:latin typeface="Times New Roman" panose="02020603050405020304" pitchFamily="18" charset="0"/>
                <a:cs typeface="Times New Roman" panose="02020603050405020304" pitchFamily="18" charset="0"/>
              </a:rPr>
              <a:t>2. Freeze to humanely kill the ants. </a:t>
            </a:r>
          </a:p>
          <a:p>
            <a:pPr fontAlgn="base"/>
            <a:r>
              <a:rPr lang="en-US" sz="4500" dirty="0">
                <a:latin typeface="Times New Roman" panose="02020603050405020304" pitchFamily="18" charset="0"/>
                <a:cs typeface="Times New Roman" panose="02020603050405020304" pitchFamily="18" charset="0"/>
              </a:rPr>
              <a:t>3. Extract DNA from each sample through a multistep process.</a:t>
            </a:r>
          </a:p>
          <a:p>
            <a:pPr fontAlgn="base"/>
            <a:r>
              <a:rPr lang="en-US" sz="4500" dirty="0">
                <a:latin typeface="Times New Roman" panose="02020603050405020304" pitchFamily="18" charset="0"/>
                <a:cs typeface="Times New Roman" panose="02020603050405020304" pitchFamily="18" charset="0"/>
              </a:rPr>
              <a:t>4. Amplify the extracted DNA by running the PCR program for invertebrates. </a:t>
            </a:r>
          </a:p>
          <a:p>
            <a:pPr fontAlgn="base"/>
            <a:r>
              <a:rPr lang="en-US" sz="4500" dirty="0">
                <a:latin typeface="Times New Roman" panose="02020603050405020304" pitchFamily="18" charset="0"/>
                <a:cs typeface="Times New Roman" panose="02020603050405020304" pitchFamily="18" charset="0"/>
              </a:rPr>
              <a:t>5. Conduct gel electrophoresis to test the quality of the samples.</a:t>
            </a:r>
          </a:p>
          <a:p>
            <a:pPr fontAlgn="base"/>
            <a:r>
              <a:rPr lang="en-US" sz="4500" dirty="0">
                <a:latin typeface="Times New Roman" panose="02020603050405020304" pitchFamily="18" charset="0"/>
                <a:cs typeface="Times New Roman" panose="02020603050405020304" pitchFamily="18" charset="0"/>
              </a:rPr>
              <a:t>6. Sequence the samples by sending to Genewiz Lab and then analyze the results on DNA subway.</a:t>
            </a:r>
          </a:p>
          <a:p>
            <a:endParaRPr lang="en-US" sz="5000" b="1" dirty="0">
              <a:latin typeface="Times New Roman" panose="02020603050405020304" pitchFamily="18" charset="0"/>
              <a:cs typeface="Times New Roman" panose="02020603050405020304" pitchFamily="18" charset="0"/>
            </a:endParaRPr>
          </a:p>
          <a:p>
            <a:r>
              <a:rPr lang="en-US" sz="5000" b="1" dirty="0">
                <a:latin typeface="Times New Roman" panose="02020603050405020304" pitchFamily="18" charset="0"/>
                <a:cs typeface="Times New Roman" panose="02020603050405020304" pitchFamily="18" charset="0"/>
              </a:rPr>
              <a:t>Tables &amp; Figures</a:t>
            </a:r>
          </a:p>
          <a:p>
            <a:endParaRPr lang="en-US" sz="5400" dirty="0"/>
          </a:p>
        </p:txBody>
      </p:sp>
      <p:sp>
        <p:nvSpPr>
          <p:cNvPr id="55" name="TextBox 54"/>
          <p:cNvSpPr txBox="1"/>
          <p:nvPr/>
        </p:nvSpPr>
        <p:spPr>
          <a:xfrm>
            <a:off x="22773343" y="6441535"/>
            <a:ext cx="9317743" cy="11387733"/>
          </a:xfrm>
          <a:prstGeom prst="rect">
            <a:avLst/>
          </a:prstGeom>
          <a:noFill/>
        </p:spPr>
        <p:txBody>
          <a:bodyPr wrap="square" rtlCol="0">
            <a:spAutoFit/>
          </a:bodyPr>
          <a:lstStyle/>
          <a:p>
            <a:r>
              <a:rPr lang="en-US" sz="5000" b="1" dirty="0">
                <a:latin typeface="Times New Roman" panose="02020603050405020304" pitchFamily="18" charset="0"/>
                <a:cs typeface="Times New Roman" panose="02020603050405020304" pitchFamily="18" charset="0"/>
              </a:rPr>
              <a:t>Results</a:t>
            </a:r>
          </a:p>
          <a:p>
            <a:pPr marL="685800" indent="-685800" fontAlgn="base">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Our hypothesis that the biodiversity would be higher at Forest Park than Central Park was supported by the data that we collected. </a:t>
            </a:r>
          </a:p>
          <a:p>
            <a:pPr marL="685800" indent="-685800" fontAlgn="base">
              <a:buFont typeface="Arial" panose="020B0604020202020204" pitchFamily="34" charset="0"/>
              <a:buChar char="•"/>
            </a:pPr>
            <a:r>
              <a:rPr lang="en-US" sz="4500" dirty="0">
                <a:latin typeface="Times New Roman" panose="02020603050405020304" pitchFamily="18" charset="0"/>
                <a:cs typeface="Times New Roman" panose="02020603050405020304" pitchFamily="18" charset="0"/>
              </a:rPr>
              <a:t>From Central Park, we collected 9 ants all of which were </a:t>
            </a:r>
            <a:r>
              <a:rPr lang="en-US" sz="4500" i="1" dirty="0">
                <a:latin typeface="Times New Roman" panose="02020603050405020304" pitchFamily="18" charset="0"/>
                <a:cs typeface="Times New Roman" panose="02020603050405020304" pitchFamily="18" charset="0"/>
              </a:rPr>
              <a:t>Lasius Alienus</a:t>
            </a:r>
            <a:r>
              <a:rPr lang="en-US" sz="4500" dirty="0">
                <a:latin typeface="Times New Roman" panose="02020603050405020304" pitchFamily="18" charset="0"/>
                <a:cs typeface="Times New Roman" panose="02020603050405020304" pitchFamily="18" charset="0"/>
              </a:rPr>
              <a:t>. On the other hand, in Forest Park we collected 3 different species of ants. We collected 1 ant that was of the species </a:t>
            </a:r>
            <a:r>
              <a:rPr lang="en-US" sz="4500" i="1" dirty="0">
                <a:latin typeface="Times New Roman" panose="02020603050405020304" pitchFamily="18" charset="0"/>
                <a:cs typeface="Times New Roman" panose="02020603050405020304" pitchFamily="18" charset="0"/>
              </a:rPr>
              <a:t>Lasius sp.</a:t>
            </a:r>
            <a:r>
              <a:rPr lang="en-US" sz="4500" dirty="0">
                <a:latin typeface="Times New Roman" panose="02020603050405020304" pitchFamily="18" charset="0"/>
                <a:cs typeface="Times New Roman" panose="02020603050405020304" pitchFamily="18" charset="0"/>
              </a:rPr>
              <a:t> We collected 2 ants that were of the species </a:t>
            </a:r>
            <a:r>
              <a:rPr lang="en-US" sz="4500" i="1" dirty="0">
                <a:latin typeface="Times New Roman" panose="02020603050405020304" pitchFamily="18" charset="0"/>
                <a:cs typeface="Times New Roman" panose="02020603050405020304" pitchFamily="18" charset="0"/>
              </a:rPr>
              <a:t>Tetramorium caespitum</a:t>
            </a:r>
            <a:r>
              <a:rPr lang="en-US" sz="4500" dirty="0">
                <a:latin typeface="Times New Roman" panose="02020603050405020304" pitchFamily="18" charset="0"/>
                <a:cs typeface="Times New Roman" panose="02020603050405020304" pitchFamily="18" charset="0"/>
              </a:rPr>
              <a:t>. The remaining ants we collected were 6 ants of the species </a:t>
            </a:r>
            <a:r>
              <a:rPr lang="en-US" sz="4500" i="1" dirty="0">
                <a:latin typeface="Times New Roman" panose="02020603050405020304" pitchFamily="18" charset="0"/>
                <a:cs typeface="Times New Roman" panose="02020603050405020304" pitchFamily="18" charset="0"/>
              </a:rPr>
              <a:t>Lasius alienus</a:t>
            </a:r>
            <a:r>
              <a:rPr lang="en-US" sz="4500" dirty="0">
                <a:latin typeface="Times New Roman" panose="02020603050405020304" pitchFamily="18" charset="0"/>
                <a:cs typeface="Times New Roman" panose="02020603050405020304" pitchFamily="18" charset="0"/>
              </a:rPr>
              <a:t>. </a:t>
            </a:r>
          </a:p>
          <a:p>
            <a:endParaRPr lang="en-US" sz="5400" dirty="0"/>
          </a:p>
        </p:txBody>
      </p:sp>
      <p:sp>
        <p:nvSpPr>
          <p:cNvPr id="56" name="TextBox 55"/>
          <p:cNvSpPr txBox="1"/>
          <p:nvPr/>
        </p:nvSpPr>
        <p:spPr>
          <a:xfrm>
            <a:off x="33521077" y="6441535"/>
            <a:ext cx="10033096" cy="25576232"/>
          </a:xfrm>
          <a:prstGeom prst="rect">
            <a:avLst/>
          </a:prstGeom>
          <a:noFill/>
        </p:spPr>
        <p:txBody>
          <a:bodyPr wrap="square" rtlCol="0">
            <a:spAutoFit/>
          </a:bodyPr>
          <a:lstStyle/>
          <a:p>
            <a:r>
              <a:rPr lang="en-US" sz="5000" b="1" dirty="0"/>
              <a:t>Discussion</a:t>
            </a:r>
            <a:r>
              <a:rPr lang="en-US" dirty="0"/>
              <a:t> </a:t>
            </a:r>
          </a:p>
          <a:p>
            <a:pPr marL="571500" indent="-571500" fontAlgn="base">
              <a:buFont typeface="Arial" panose="020B0604020202020204" pitchFamily="34" charset="0"/>
              <a:buChar char="•"/>
            </a:pPr>
            <a:r>
              <a:rPr lang="en-US" sz="3500" i="1" dirty="0">
                <a:latin typeface="Times New Roman" panose="02020603050405020304" pitchFamily="18" charset="0"/>
                <a:cs typeface="Times New Roman" panose="02020603050405020304" pitchFamily="18" charset="0"/>
              </a:rPr>
              <a:t>Lasius alienus </a:t>
            </a:r>
            <a:r>
              <a:rPr lang="en-US" sz="3500" dirty="0">
                <a:latin typeface="Times New Roman" panose="02020603050405020304" pitchFamily="18" charset="0"/>
                <a:cs typeface="Times New Roman" panose="02020603050405020304" pitchFamily="18" charset="0"/>
              </a:rPr>
              <a:t>was the species we found in the highest quantities at both Forest Park and Central Park. The species prefers open spaces which explains why we collected so many, as we dropped our quadrants on grassy plains. Lasius sp. was another species of ant that we collected, this one at Forest Park. It’s very similar to </a:t>
            </a:r>
            <a:r>
              <a:rPr lang="en-US" sz="3500" i="1" dirty="0">
                <a:latin typeface="Times New Roman" panose="02020603050405020304" pitchFamily="18" charset="0"/>
                <a:cs typeface="Times New Roman" panose="02020603050405020304" pitchFamily="18" charset="0"/>
              </a:rPr>
              <a:t>lasius alienus</a:t>
            </a:r>
            <a:r>
              <a:rPr lang="en-US" sz="3500" dirty="0">
                <a:latin typeface="Times New Roman" panose="02020603050405020304" pitchFamily="18" charset="0"/>
                <a:cs typeface="Times New Roman" panose="02020603050405020304" pitchFamily="18" charset="0"/>
              </a:rPr>
              <a:t> as it shares the same genus, but it is a different species of ant. Finally, also from Forest Park we collected, 2 ants of the species </a:t>
            </a:r>
            <a:r>
              <a:rPr lang="en-US" sz="3500" i="1" dirty="0">
                <a:latin typeface="Times New Roman" panose="02020603050405020304" pitchFamily="18" charset="0"/>
                <a:cs typeface="Times New Roman" panose="02020603050405020304" pitchFamily="18" charset="0"/>
              </a:rPr>
              <a:t>tetramorium caespitum</a:t>
            </a:r>
            <a:r>
              <a:rPr lang="en-US" sz="3500" dirty="0">
                <a:latin typeface="Times New Roman" panose="02020603050405020304" pitchFamily="18" charset="0"/>
                <a:cs typeface="Times New Roman" panose="02020603050405020304" pitchFamily="18" charset="0"/>
              </a:rPr>
              <a:t>. The species is native to North Africa, Europe, and Asia, but not to America.</a:t>
            </a:r>
          </a:p>
          <a:p>
            <a:pPr marL="571500" indent="-571500" fontAlgn="base">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Due to our sample size, we cannot determine for sure whether </a:t>
            </a:r>
            <a:r>
              <a:rPr lang="en-US" sz="3500" i="1" dirty="0">
                <a:latin typeface="Times New Roman" panose="02020603050405020304" pitchFamily="18" charset="0"/>
                <a:cs typeface="Times New Roman" panose="02020603050405020304" pitchFamily="18" charset="0"/>
              </a:rPr>
              <a:t>tetramorium caespitum</a:t>
            </a:r>
            <a:r>
              <a:rPr lang="en-US" sz="3500" dirty="0">
                <a:latin typeface="Times New Roman" panose="02020603050405020304" pitchFamily="18" charset="0"/>
                <a:cs typeface="Times New Roman" panose="02020603050405020304" pitchFamily="18" charset="0"/>
              </a:rPr>
              <a:t> should be investigated as a possible invasive species. Regardless of that, it is quite alarming that we collected more </a:t>
            </a:r>
            <a:r>
              <a:rPr lang="en-US" sz="3500" i="1" dirty="0">
                <a:latin typeface="Times New Roman" panose="02020603050405020304" pitchFamily="18" charset="0"/>
                <a:cs typeface="Times New Roman" panose="02020603050405020304" pitchFamily="18" charset="0"/>
              </a:rPr>
              <a:t>tetramorium caespitum</a:t>
            </a:r>
            <a:r>
              <a:rPr lang="en-US" sz="3500" dirty="0">
                <a:latin typeface="Times New Roman" panose="02020603050405020304" pitchFamily="18" charset="0"/>
                <a:cs typeface="Times New Roman" panose="02020603050405020304" pitchFamily="18" charset="0"/>
              </a:rPr>
              <a:t> than </a:t>
            </a:r>
            <a:r>
              <a:rPr lang="en-US" sz="3500" i="1" dirty="0">
                <a:latin typeface="Times New Roman" panose="02020603050405020304" pitchFamily="18" charset="0"/>
                <a:cs typeface="Times New Roman" panose="02020603050405020304" pitchFamily="18" charset="0"/>
              </a:rPr>
              <a:t>lasius sp.</a:t>
            </a:r>
            <a:r>
              <a:rPr lang="en-US" sz="3500" dirty="0">
                <a:latin typeface="Times New Roman" panose="02020603050405020304" pitchFamily="18" charset="0"/>
                <a:cs typeface="Times New Roman" panose="02020603050405020304" pitchFamily="18" charset="0"/>
              </a:rPr>
              <a:t> which is actually native to North America.</a:t>
            </a:r>
          </a:p>
          <a:p>
            <a:pPr marL="571500" indent="-571500" fontAlgn="base">
              <a:buFont typeface="Arial" panose="020B0604020202020204" pitchFamily="34" charset="0"/>
              <a:buChar char="•"/>
            </a:pPr>
            <a:r>
              <a:rPr lang="en-US" sz="3500" dirty="0">
                <a:latin typeface="Times New Roman" panose="02020603050405020304" pitchFamily="18" charset="0"/>
                <a:cs typeface="Times New Roman" panose="02020603050405020304" pitchFamily="18" charset="0"/>
              </a:rPr>
              <a:t>On a different note, from our results we were able to determine that the proximity to pollution and away from pollution does in fact impact the biodiversity of the environment. We could improve our experiment in the future, by adding a larger sample size to ensure our results are as accurate. </a:t>
            </a:r>
          </a:p>
          <a:p>
            <a:r>
              <a:rPr lang="en-US" sz="5000" b="1" dirty="0"/>
              <a:t>Selected References</a:t>
            </a:r>
          </a:p>
          <a:p>
            <a:pPr marL="571500" indent="-5715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British Columbia (2016) </a:t>
            </a:r>
            <a:r>
              <a:rPr lang="en-US" sz="3600" i="1" dirty="0">
                <a:latin typeface="Times New Roman" panose="02020603050405020304" pitchFamily="18" charset="0"/>
                <a:cs typeface="Times New Roman" panose="02020603050405020304" pitchFamily="18" charset="0"/>
              </a:rPr>
              <a:t>Threats to Biodiversity</a:t>
            </a:r>
            <a:r>
              <a:rPr lang="en-US" sz="3600" dirty="0">
                <a:latin typeface="Times New Roman" panose="02020603050405020304" pitchFamily="18" charset="0"/>
                <a:cs typeface="Times New Roman" panose="02020603050405020304" pitchFamily="18" charset="0"/>
              </a:rPr>
              <a:t>. Retrieved from </a:t>
            </a:r>
            <a:r>
              <a:rPr lang="en-US" sz="3600" u="sng" dirty="0">
                <a:latin typeface="Times New Roman" panose="02020603050405020304" pitchFamily="18" charset="0"/>
                <a:cs typeface="Times New Roman" panose="02020603050405020304" pitchFamily="18" charset="0"/>
                <a:hlinkClick r:id="rId3"/>
              </a:rPr>
              <a:t>http://www.naturetrust.bc.ca/land-conservation/biodiversity/threats-to-biodiversity/</a:t>
            </a:r>
            <a:endParaRPr lang="en-US" sz="3600" dirty="0">
              <a:latin typeface="Times New Roman" panose="02020603050405020304" pitchFamily="18" charset="0"/>
              <a:cs typeface="Times New Roman" panose="02020603050405020304" pitchFamily="18" charset="0"/>
            </a:endParaRP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Air Pollution in New York: Real-time Air Quality Index Visual Map (2017). Retrieved from </a:t>
            </a:r>
            <a:r>
              <a:rPr lang="en-US" sz="3600" u="sng" dirty="0">
                <a:latin typeface="Times New Roman" panose="02020603050405020304" pitchFamily="18" charset="0"/>
                <a:cs typeface="Times New Roman" panose="02020603050405020304" pitchFamily="18" charset="0"/>
                <a:hlinkClick r:id="rId4"/>
              </a:rPr>
              <a:t>http://aqicn.org/map/usa/newyork/</a:t>
            </a:r>
            <a:endParaRPr lang="en-US" sz="3600" dirty="0">
              <a:latin typeface="Times New Roman" panose="02020603050405020304" pitchFamily="18" charset="0"/>
              <a:cs typeface="Times New Roman" panose="02020603050405020304" pitchFamily="18" charset="0"/>
            </a:endParaRPr>
          </a:p>
          <a:p>
            <a:pPr marL="685800" indent="-685800" fontAlgn="base">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Tetramorium caespitum (2011). Retrieved from </a:t>
            </a:r>
            <a:r>
              <a:rPr lang="en-US" sz="3600" u="sng" dirty="0">
                <a:latin typeface="Times New Roman" panose="02020603050405020304" pitchFamily="18" charset="0"/>
                <a:cs typeface="Times New Roman" panose="02020603050405020304" pitchFamily="18" charset="0"/>
                <a:hlinkClick r:id="rId5"/>
              </a:rPr>
              <a:t>http://schoolofants.org/species/119</a:t>
            </a:r>
            <a:endParaRPr lang="en-US" sz="3600" dirty="0">
              <a:latin typeface="Times New Roman" panose="02020603050405020304" pitchFamily="18" charset="0"/>
              <a:cs typeface="Times New Roman" panose="02020603050405020304" pitchFamily="18" charset="0"/>
            </a:endParaRPr>
          </a:p>
          <a:p>
            <a:pPr marL="685800" indent="-6858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Lasius alienus (2011). Retrieved from </a:t>
            </a:r>
            <a:r>
              <a:rPr lang="en-US" sz="3600" u="sng" dirty="0">
                <a:latin typeface="Times New Roman" panose="02020603050405020304" pitchFamily="18" charset="0"/>
                <a:cs typeface="Times New Roman" panose="02020603050405020304" pitchFamily="18" charset="0"/>
                <a:hlinkClick r:id="rId6"/>
              </a:rPr>
              <a:t>http://www.schoolofants.org/species/1852</a:t>
            </a:r>
            <a:endParaRPr lang="en-US" sz="3600" b="1" dirty="0">
              <a:latin typeface="Times New Roman" panose="02020603050405020304" pitchFamily="18" charset="0"/>
              <a:cs typeface="Times New Roman" panose="02020603050405020304" pitchFamily="18" charset="0"/>
            </a:endParaRPr>
          </a:p>
          <a:p>
            <a:r>
              <a:rPr lang="en-US" sz="5000" b="1" dirty="0"/>
              <a:t>Acknowledgements</a:t>
            </a:r>
          </a:p>
          <a:p>
            <a:r>
              <a:rPr lang="en-US" sz="3600" dirty="0">
                <a:latin typeface="Times New Roman" panose="02020603050405020304" pitchFamily="18" charset="0"/>
                <a:cs typeface="Times New Roman" panose="02020603050405020304" pitchFamily="18" charset="0"/>
              </a:rPr>
              <a:t>We would like to thank Urban Barcode for the opportunity to let us participate in their competition and for the equipment they provided us that made this experiment possible. We would also like to thank Mrs. Homer, our biology research teacher, as well as Dyaan Malik.</a:t>
            </a:r>
          </a:p>
          <a:p>
            <a:endParaRPr lang="en-US" sz="5400" dirty="0"/>
          </a:p>
        </p:txBody>
      </p:sp>
      <p:sp>
        <p:nvSpPr>
          <p:cNvPr id="3" name="TextBox 2"/>
          <p:cNvSpPr txBox="1"/>
          <p:nvPr/>
        </p:nvSpPr>
        <p:spPr>
          <a:xfrm>
            <a:off x="37180240" y="2757238"/>
            <a:ext cx="5184093" cy="2123658"/>
          </a:xfrm>
          <a:prstGeom prst="rect">
            <a:avLst/>
          </a:prstGeom>
          <a:noFill/>
        </p:spPr>
        <p:txBody>
          <a:bodyPr wrap="square" rtlCol="0">
            <a:spAutoFit/>
          </a:bodyPr>
          <a:lstStyle/>
          <a:p>
            <a:pPr algn="r"/>
            <a:r>
              <a:rPr lang="en-US" sz="4400" dirty="0">
                <a:cs typeface="Arial"/>
              </a:rPr>
              <a:t>Funded by the</a:t>
            </a:r>
          </a:p>
          <a:p>
            <a:pPr algn="r"/>
            <a:r>
              <a:rPr lang="en-US" sz="4400" dirty="0">
                <a:cs typeface="Arial"/>
              </a:rPr>
              <a:t>Thompson Family Foundation </a:t>
            </a:r>
          </a:p>
        </p:txBody>
      </p:sp>
      <p:pic>
        <p:nvPicPr>
          <p:cNvPr id="1026" name="Picture 2" descr="Image result for harlem dna learning cente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744723" y="823754"/>
            <a:ext cx="7222068" cy="13620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Table 8"/>
          <p:cNvGraphicFramePr>
            <a:graphicFrameLocks noGrp="1"/>
          </p:cNvGraphicFramePr>
          <p:nvPr>
            <p:extLst>
              <p:ext uri="{D42A27DB-BD31-4B8C-83A1-F6EECF244321}">
                <p14:modId xmlns:p14="http://schemas.microsoft.com/office/powerpoint/2010/main" val="114824186"/>
              </p:ext>
            </p:extLst>
          </p:nvPr>
        </p:nvGraphicFramePr>
        <p:xfrm>
          <a:off x="11992952" y="18838106"/>
          <a:ext cx="19706250" cy="3499380"/>
        </p:xfrm>
        <a:graphic>
          <a:graphicData uri="http://schemas.openxmlformats.org/drawingml/2006/table">
            <a:tbl>
              <a:tblPr firstRow="1" bandRow="1">
                <a:tableStyleId>{5C22544A-7EE6-4342-B048-85BDC9FD1C3A}</a:tableStyleId>
              </a:tblPr>
              <a:tblGrid>
                <a:gridCol w="3941250">
                  <a:extLst>
                    <a:ext uri="{9D8B030D-6E8A-4147-A177-3AD203B41FA5}">
                      <a16:colId xmlns:a16="http://schemas.microsoft.com/office/drawing/2014/main" val="20000"/>
                    </a:ext>
                  </a:extLst>
                </a:gridCol>
                <a:gridCol w="3941250">
                  <a:extLst>
                    <a:ext uri="{9D8B030D-6E8A-4147-A177-3AD203B41FA5}">
                      <a16:colId xmlns:a16="http://schemas.microsoft.com/office/drawing/2014/main" val="20001"/>
                    </a:ext>
                  </a:extLst>
                </a:gridCol>
                <a:gridCol w="3941250">
                  <a:extLst>
                    <a:ext uri="{9D8B030D-6E8A-4147-A177-3AD203B41FA5}">
                      <a16:colId xmlns:a16="http://schemas.microsoft.com/office/drawing/2014/main" val="20002"/>
                    </a:ext>
                  </a:extLst>
                </a:gridCol>
                <a:gridCol w="3941250">
                  <a:extLst>
                    <a:ext uri="{9D8B030D-6E8A-4147-A177-3AD203B41FA5}">
                      <a16:colId xmlns:a16="http://schemas.microsoft.com/office/drawing/2014/main" val="20003"/>
                    </a:ext>
                  </a:extLst>
                </a:gridCol>
                <a:gridCol w="3941250">
                  <a:extLst>
                    <a:ext uri="{9D8B030D-6E8A-4147-A177-3AD203B41FA5}">
                      <a16:colId xmlns:a16="http://schemas.microsoft.com/office/drawing/2014/main" val="20004"/>
                    </a:ext>
                  </a:extLst>
                </a:gridCol>
              </a:tblGrid>
              <a:tr h="1848380">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Genus/Species</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Tally</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Frequency</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Latitude, Longitude</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Air Pressure</a:t>
                      </a:r>
                      <a:endParaRPr lang="en-US" sz="5000">
                        <a:effectLst/>
                        <a:latin typeface="Times New Roman" panose="02020603050405020304" pitchFamily="18"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1068991">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Lasius alienus </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IIIIIIIIII</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9</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40.7099° N, -73.8359° W</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1013.94 hPa</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080883685"/>
              </p:ext>
            </p:extLst>
          </p:nvPr>
        </p:nvGraphicFramePr>
        <p:xfrm>
          <a:off x="11992952" y="23448554"/>
          <a:ext cx="19706250" cy="6604000"/>
        </p:xfrm>
        <a:graphic>
          <a:graphicData uri="http://schemas.openxmlformats.org/drawingml/2006/table">
            <a:tbl>
              <a:tblPr firstRow="1" bandRow="1">
                <a:tableStyleId>{5C22544A-7EE6-4342-B048-85BDC9FD1C3A}</a:tableStyleId>
              </a:tblPr>
              <a:tblGrid>
                <a:gridCol w="3941250">
                  <a:extLst>
                    <a:ext uri="{9D8B030D-6E8A-4147-A177-3AD203B41FA5}">
                      <a16:colId xmlns:a16="http://schemas.microsoft.com/office/drawing/2014/main" val="20000"/>
                    </a:ext>
                  </a:extLst>
                </a:gridCol>
                <a:gridCol w="3941250">
                  <a:extLst>
                    <a:ext uri="{9D8B030D-6E8A-4147-A177-3AD203B41FA5}">
                      <a16:colId xmlns:a16="http://schemas.microsoft.com/office/drawing/2014/main" val="20001"/>
                    </a:ext>
                  </a:extLst>
                </a:gridCol>
                <a:gridCol w="3941250">
                  <a:extLst>
                    <a:ext uri="{9D8B030D-6E8A-4147-A177-3AD203B41FA5}">
                      <a16:colId xmlns:a16="http://schemas.microsoft.com/office/drawing/2014/main" val="20002"/>
                    </a:ext>
                  </a:extLst>
                </a:gridCol>
                <a:gridCol w="3941250">
                  <a:extLst>
                    <a:ext uri="{9D8B030D-6E8A-4147-A177-3AD203B41FA5}">
                      <a16:colId xmlns:a16="http://schemas.microsoft.com/office/drawing/2014/main" val="20003"/>
                    </a:ext>
                  </a:extLst>
                </a:gridCol>
                <a:gridCol w="3941250">
                  <a:extLst>
                    <a:ext uri="{9D8B030D-6E8A-4147-A177-3AD203B41FA5}">
                      <a16:colId xmlns:a16="http://schemas.microsoft.com/office/drawing/2014/main" val="20004"/>
                    </a:ext>
                  </a:extLst>
                </a:gridCol>
              </a:tblGrid>
              <a:tr h="0">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Genus/Species</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Tally</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Frequency</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Latitude, Longitude</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Air Pressure</a:t>
                      </a:r>
                      <a:endParaRPr lang="en-US" sz="5000">
                        <a:effectLst/>
                        <a:latin typeface="Times New Roman" panose="02020603050405020304" pitchFamily="18" charset="0"/>
                        <a:cs typeface="Times New Roman" panose="02020603050405020304" pitchFamily="18" charset="0"/>
                      </a:endParaRPr>
                    </a:p>
                  </a:txBody>
                  <a:tcPr marL="63500" marR="63500" marT="63500" marB="63500"/>
                </a:tc>
                <a:extLst>
                  <a:ext uri="{0D108BD9-81ED-4DB2-BD59-A6C34878D82A}">
                    <a16:rowId xmlns:a16="http://schemas.microsoft.com/office/drawing/2014/main" val="10000"/>
                  </a:ext>
                </a:extLst>
              </a:tr>
              <a:tr h="1369423">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Lasius sp.</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I</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1</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46.280° N, 58.247° W</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1017.54 hPa</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extLst>
                  <a:ext uri="{0D108BD9-81ED-4DB2-BD59-A6C34878D82A}">
                    <a16:rowId xmlns:a16="http://schemas.microsoft.com/office/drawing/2014/main" val="10001"/>
                  </a:ext>
                </a:extLst>
              </a:tr>
              <a:tr h="1369423">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Tetramorium caespitum</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II</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2</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46.427° N,</a:t>
                      </a:r>
                      <a:endParaRPr lang="en-US" sz="5000">
                        <a:effectLst/>
                        <a:latin typeface="Times New Roman" panose="02020603050405020304" pitchFamily="18" charset="0"/>
                        <a:cs typeface="Times New Roman" panose="02020603050405020304" pitchFamily="18" charset="0"/>
                      </a:endParaRPr>
                    </a:p>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58.374° W</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1018.05</a:t>
                      </a:r>
                      <a:endParaRPr lang="en-US" sz="5000">
                        <a:effectLst/>
                        <a:latin typeface="Times New Roman" panose="02020603050405020304" pitchFamily="18" charset="0"/>
                        <a:cs typeface="Times New Roman" panose="02020603050405020304" pitchFamily="18" charset="0"/>
                      </a:endParaRPr>
                    </a:p>
                  </a:txBody>
                  <a:tcPr marL="63500" marR="63500" marT="63500" marB="63500"/>
                </a:tc>
                <a:extLst>
                  <a:ext uri="{0D108BD9-81ED-4DB2-BD59-A6C34878D82A}">
                    <a16:rowId xmlns:a16="http://schemas.microsoft.com/office/drawing/2014/main" val="10002"/>
                  </a:ext>
                </a:extLst>
              </a:tr>
              <a:tr h="1369423">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Lasius alienus</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IIIIII</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6</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a:solidFill>
                            <a:srgbClr val="000000"/>
                          </a:solidFill>
                          <a:effectLst/>
                          <a:latin typeface="Times New Roman" panose="02020603050405020304" pitchFamily="18" charset="0"/>
                          <a:cs typeface="Times New Roman" panose="02020603050405020304" pitchFamily="18" charset="0"/>
                        </a:rPr>
                        <a:t>46.332° N, 58.269° W</a:t>
                      </a:r>
                      <a:endParaRPr lang="en-US" sz="5000">
                        <a:effectLst/>
                        <a:latin typeface="Times New Roman" panose="02020603050405020304" pitchFamily="18" charset="0"/>
                        <a:cs typeface="Times New Roman" panose="02020603050405020304" pitchFamily="18" charset="0"/>
                      </a:endParaRPr>
                    </a:p>
                  </a:txBody>
                  <a:tcPr marL="63500" marR="63500" marT="63500" marB="63500"/>
                </a:tc>
                <a:tc>
                  <a:txBody>
                    <a:bodyPr/>
                    <a:lstStyle/>
                    <a:p>
                      <a:pPr rtl="0" fontAlgn="t">
                        <a:spcBef>
                          <a:spcPts val="0"/>
                        </a:spcBef>
                        <a:spcAft>
                          <a:spcPts val="0"/>
                        </a:spcAft>
                      </a:pPr>
                      <a:r>
                        <a:rPr lang="en-US" sz="5000" b="0" i="0" u="none" strike="noStrike" dirty="0">
                          <a:solidFill>
                            <a:srgbClr val="000000"/>
                          </a:solidFill>
                          <a:effectLst/>
                          <a:latin typeface="Times New Roman" panose="02020603050405020304" pitchFamily="18" charset="0"/>
                          <a:cs typeface="Times New Roman" panose="02020603050405020304" pitchFamily="18" charset="0"/>
                        </a:rPr>
                        <a:t>1017.92 hPa</a:t>
                      </a:r>
                      <a:endParaRPr lang="en-US" sz="5000" dirty="0">
                        <a:effectLst/>
                        <a:latin typeface="Times New Roman" panose="02020603050405020304" pitchFamily="18" charset="0"/>
                        <a:cs typeface="Times New Roman" panose="02020603050405020304" pitchFamily="18" charset="0"/>
                      </a:endParaRPr>
                    </a:p>
                  </a:txBody>
                  <a:tcPr marL="63500" marR="63500" marT="63500" marB="6350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6442302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1754</TotalTime>
  <Words>746</Words>
  <Application>Microsoft Office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AMNH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 Levine</dc:creator>
  <cp:lastModifiedBy>Homer Lisa</cp:lastModifiedBy>
  <cp:revision>54</cp:revision>
  <cp:lastPrinted>2016-03-28T20:27:59Z</cp:lastPrinted>
  <dcterms:created xsi:type="dcterms:W3CDTF">2011-05-13T20:15:01Z</dcterms:created>
  <dcterms:modified xsi:type="dcterms:W3CDTF">2017-05-22T19:24:47Z</dcterms:modified>
</cp:coreProperties>
</file>