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43891200" cy="32918400"/>
  <p:notesSz cx="6858000" cy="9144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27216" userDrawn="1">
          <p15:clr>
            <a:srgbClr val="A4A3A4"/>
          </p15:clr>
        </p15:guide>
        <p15:guide id="2" orient="horz" pos="432" userDrawn="1">
          <p15:clr>
            <a:srgbClr val="A4A3A4"/>
          </p15:clr>
        </p15:guide>
        <p15:guide id="3" pos="383" userDrawn="1">
          <p15:clr>
            <a:srgbClr val="A4A3A4"/>
          </p15:clr>
        </p15:guide>
        <p15:guide id="4" pos="33407" userDrawn="1">
          <p15:clr>
            <a:srgbClr val="A4A3A4"/>
          </p15:clr>
        </p15:guide>
        <p15:guide id="5" orient="horz" pos="20412" userDrawn="1">
          <p15:clr>
            <a:srgbClr val="A4A3A4"/>
          </p15:clr>
        </p15:guide>
        <p15:guide id="6" orient="horz" pos="324" userDrawn="1">
          <p15:clr>
            <a:srgbClr val="A4A3A4"/>
          </p15:clr>
        </p15:guide>
        <p15:guide id="7" pos="313" userDrawn="1">
          <p15:clr>
            <a:srgbClr val="A4A3A4"/>
          </p15:clr>
        </p15:guide>
        <p15:guide id="8" pos="2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4121F-C2BC-4B9B-9A9B-068BB9479945}" v="250" dt="2018-06-04T14:46:06.504"/>
    <p1510:client id="{3D600EFB-05BA-4EA7-8AF4-EC5A709A1004}" v="626" dt="2018-06-04T14:45:51.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9"/>
  </p:normalViewPr>
  <p:slideViewPr>
    <p:cSldViewPr snapToGrid="0">
      <p:cViewPr>
        <p:scale>
          <a:sx n="18" d="100"/>
          <a:sy n="18" d="100"/>
        </p:scale>
        <p:origin x="2000" y="440"/>
      </p:cViewPr>
      <p:guideLst>
        <p:guide orient="horz" pos="27216"/>
        <p:guide orient="horz" pos="432"/>
        <p:guide pos="383"/>
        <p:guide pos="33407"/>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commentAuthors" Target="commentAuthors.xml" Id="rId3" /><Relationship Type="http://schemas.openxmlformats.org/officeDocument/2006/relationships/tableStyles" Target="tableStyles.xml" Id="rId7"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heme" Target="theme/theme1.xml" Id="rId6" /><Relationship Type="http://schemas.openxmlformats.org/officeDocument/2006/relationships/viewProps" Target="viewProps.xml" Id="rId5" /><Relationship Type="http://schemas.openxmlformats.org/officeDocument/2006/relationships/presProps" Target="presProps.xml" Id="rId4" /><Relationship Type="http://schemas.microsoft.com/office/2015/10/relationships/revisionInfo" Target="revisionInfo.xml" Id="rId9"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156CD-A0F3-4328-8D43-394B7AF200B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76E822C-C9CB-479D-B1F1-8A2CE4532EE4}">
      <dgm:prSet phldrT="[Text]"/>
      <dgm:spPr/>
      <dgm:t>
        <a:bodyPr/>
        <a:lstStyle/>
        <a:p>
          <a:r>
            <a:rPr lang="en-US"/>
            <a:t>Collection of beetles in 2 different parks.</a:t>
          </a:r>
        </a:p>
      </dgm:t>
    </dgm:pt>
    <dgm:pt modelId="{D6B97296-4FD4-420D-9B28-39DE5AEEA731}" type="parTrans" cxnId="{D9F699BE-3519-4D72-9AC1-4581CF45F870}">
      <dgm:prSet/>
      <dgm:spPr/>
      <dgm:t>
        <a:bodyPr/>
        <a:lstStyle/>
        <a:p>
          <a:endParaRPr lang="en-US"/>
        </a:p>
      </dgm:t>
    </dgm:pt>
    <dgm:pt modelId="{A6267B15-338D-47D6-9773-EDD8B802852F}" type="sibTrans" cxnId="{D9F699BE-3519-4D72-9AC1-4581CF45F870}">
      <dgm:prSet/>
      <dgm:spPr/>
      <dgm:t>
        <a:bodyPr/>
        <a:lstStyle/>
        <a:p>
          <a:endParaRPr lang="en-US"/>
        </a:p>
      </dgm:t>
    </dgm:pt>
    <dgm:pt modelId="{0F1781CF-BC03-495F-940C-EA8E0DFD00B3}">
      <dgm:prSet phldrT="[Text]"/>
      <dgm:spPr/>
      <dgm:t>
        <a:bodyPr/>
        <a:lstStyle/>
        <a:p>
          <a:r>
            <a:rPr lang="en-US"/>
            <a:t>Isolation and DNA purification</a:t>
          </a:r>
        </a:p>
      </dgm:t>
    </dgm:pt>
    <dgm:pt modelId="{63BE77B7-A9D4-4836-9FC1-F8C9ACE1954C}" type="parTrans" cxnId="{35313444-3154-48B8-9626-D2DD0E445558}">
      <dgm:prSet/>
      <dgm:spPr/>
      <dgm:t>
        <a:bodyPr/>
        <a:lstStyle/>
        <a:p>
          <a:endParaRPr lang="en-US"/>
        </a:p>
      </dgm:t>
    </dgm:pt>
    <dgm:pt modelId="{73E9E2D7-A755-4F67-926F-C762DDE815FE}" type="sibTrans" cxnId="{35313444-3154-48B8-9626-D2DD0E445558}">
      <dgm:prSet/>
      <dgm:spPr/>
      <dgm:t>
        <a:bodyPr/>
        <a:lstStyle/>
        <a:p>
          <a:endParaRPr lang="en-US"/>
        </a:p>
      </dgm:t>
    </dgm:pt>
    <dgm:pt modelId="{FF9AD446-F792-4316-8A25-73147238417A}">
      <dgm:prSet phldrT="[Text]"/>
      <dgm:spPr/>
      <dgm:t>
        <a:bodyPr/>
        <a:lstStyle/>
        <a:p>
          <a:r>
            <a:rPr lang="en-US"/>
            <a:t>DNA amplification by using COI and Primers</a:t>
          </a:r>
        </a:p>
      </dgm:t>
    </dgm:pt>
    <dgm:pt modelId="{72943BDC-B42C-4DEE-AA1F-5ABC1F7758E0}" type="parTrans" cxnId="{609DC944-C7D2-402E-BB80-DFC49E6A7743}">
      <dgm:prSet/>
      <dgm:spPr/>
      <dgm:t>
        <a:bodyPr/>
        <a:lstStyle/>
        <a:p>
          <a:endParaRPr lang="en-US"/>
        </a:p>
      </dgm:t>
    </dgm:pt>
    <dgm:pt modelId="{76253E13-0286-4971-90B3-31AC4996E2DB}" type="sibTrans" cxnId="{609DC944-C7D2-402E-BB80-DFC49E6A7743}">
      <dgm:prSet/>
      <dgm:spPr/>
      <dgm:t>
        <a:bodyPr/>
        <a:lstStyle/>
        <a:p>
          <a:endParaRPr lang="en-US"/>
        </a:p>
      </dgm:t>
    </dgm:pt>
    <dgm:pt modelId="{4D0FCC14-F630-4B67-9D8D-3C9B785ADB42}">
      <dgm:prSet phldrT="[Text]"/>
      <dgm:spPr/>
      <dgm:t>
        <a:bodyPr/>
        <a:lstStyle/>
        <a:p>
          <a:r>
            <a:rPr lang="en-US"/>
            <a:t>Preparation for Gel Electrophoresis</a:t>
          </a:r>
        </a:p>
      </dgm:t>
    </dgm:pt>
    <dgm:pt modelId="{E54DD1CF-0CAE-4827-AE41-55E2691E53A4}" type="parTrans" cxnId="{4BA78E6C-F4CC-47CD-901F-645788AFB824}">
      <dgm:prSet/>
      <dgm:spPr/>
      <dgm:t>
        <a:bodyPr/>
        <a:lstStyle/>
        <a:p>
          <a:endParaRPr lang="en-US"/>
        </a:p>
      </dgm:t>
    </dgm:pt>
    <dgm:pt modelId="{C3D77A6C-B24C-47B1-B290-56C83C33A51F}" type="sibTrans" cxnId="{4BA78E6C-F4CC-47CD-901F-645788AFB824}">
      <dgm:prSet/>
      <dgm:spPr/>
      <dgm:t>
        <a:bodyPr/>
        <a:lstStyle/>
        <a:p>
          <a:endParaRPr lang="en-US"/>
        </a:p>
      </dgm:t>
    </dgm:pt>
    <dgm:pt modelId="{B4CDC5C8-7A11-49BB-BF78-4C2D2AD6318B}">
      <dgm:prSet phldrT="[Text]"/>
      <dgm:spPr/>
      <dgm:t>
        <a:bodyPr/>
        <a:lstStyle/>
        <a:p>
          <a:r>
            <a:rPr lang="en-US"/>
            <a:t>30 cycles of PCR</a:t>
          </a:r>
        </a:p>
      </dgm:t>
    </dgm:pt>
    <dgm:pt modelId="{1C3094A9-6761-451D-8017-BB0C5A8CAF22}" type="parTrans" cxnId="{58EBC8FB-C09D-4501-82C2-4A260C8CC5E6}">
      <dgm:prSet/>
      <dgm:spPr/>
      <dgm:t>
        <a:bodyPr/>
        <a:lstStyle/>
        <a:p>
          <a:endParaRPr lang="en-US"/>
        </a:p>
      </dgm:t>
    </dgm:pt>
    <dgm:pt modelId="{27ADD106-FBC1-4C6E-8B5F-6E4D6D3A5F68}" type="sibTrans" cxnId="{58EBC8FB-C09D-4501-82C2-4A260C8CC5E6}">
      <dgm:prSet/>
      <dgm:spPr/>
      <dgm:t>
        <a:bodyPr/>
        <a:lstStyle/>
        <a:p>
          <a:endParaRPr lang="en-US"/>
        </a:p>
      </dgm:t>
    </dgm:pt>
    <dgm:pt modelId="{FE3B3F48-96C9-4CC1-A3E0-92C6D6443A71}">
      <dgm:prSet phldrT="[Text]"/>
      <dgm:spPr/>
      <dgm:t>
        <a:bodyPr/>
        <a:lstStyle/>
        <a:p>
          <a:r>
            <a:rPr lang="en-US"/>
            <a:t>Addition of loading dye to DNA samples </a:t>
          </a:r>
        </a:p>
      </dgm:t>
    </dgm:pt>
    <dgm:pt modelId="{C8C80BAA-3742-4264-9720-269F088D2EB7}" type="parTrans" cxnId="{B8146DF0-AF0D-4CFD-857E-8EAC589F7DA4}">
      <dgm:prSet/>
      <dgm:spPr/>
      <dgm:t>
        <a:bodyPr/>
        <a:lstStyle/>
        <a:p>
          <a:endParaRPr lang="en-US"/>
        </a:p>
      </dgm:t>
    </dgm:pt>
    <dgm:pt modelId="{6302B783-A67D-46BA-99A9-5665E952A86D}" type="sibTrans" cxnId="{B8146DF0-AF0D-4CFD-857E-8EAC589F7DA4}">
      <dgm:prSet/>
      <dgm:spPr/>
      <dgm:t>
        <a:bodyPr/>
        <a:lstStyle/>
        <a:p>
          <a:endParaRPr lang="en-US"/>
        </a:p>
      </dgm:t>
    </dgm:pt>
    <dgm:pt modelId="{EDC1C48C-8407-41D0-80FD-32BD21697A2D}">
      <dgm:prSet phldrT="[Text]"/>
      <dgm:spPr/>
      <dgm:t>
        <a:bodyPr/>
        <a:lstStyle/>
        <a:p>
          <a:r>
            <a:rPr lang="en-US"/>
            <a:t>Gel Electrophoresis</a:t>
          </a:r>
        </a:p>
      </dgm:t>
    </dgm:pt>
    <dgm:pt modelId="{36B15BAE-E620-492F-ACD7-7BA618F42999}" type="parTrans" cxnId="{85BC78D3-A42A-4334-AC08-DA59A105F494}">
      <dgm:prSet/>
      <dgm:spPr/>
      <dgm:t>
        <a:bodyPr/>
        <a:lstStyle/>
        <a:p>
          <a:endParaRPr lang="en-US"/>
        </a:p>
      </dgm:t>
    </dgm:pt>
    <dgm:pt modelId="{285082A6-6274-4965-8191-F7CFECA9E973}" type="sibTrans" cxnId="{85BC78D3-A42A-4334-AC08-DA59A105F494}">
      <dgm:prSet/>
      <dgm:spPr/>
      <dgm:t>
        <a:bodyPr/>
        <a:lstStyle/>
        <a:p>
          <a:endParaRPr lang="en-US"/>
        </a:p>
      </dgm:t>
    </dgm:pt>
    <dgm:pt modelId="{EC8BA222-2ADA-48BF-B114-DE97C3B35077}">
      <dgm:prSet phldrT="[Text]"/>
      <dgm:spPr/>
      <dgm:t>
        <a:bodyPr/>
        <a:lstStyle/>
        <a:p>
          <a:r>
            <a:rPr lang="en-US"/>
            <a:t>Loading of samples and running the gel</a:t>
          </a:r>
        </a:p>
      </dgm:t>
    </dgm:pt>
    <dgm:pt modelId="{0C2B952E-E7D5-4807-86BA-A6C473074F32}" type="parTrans" cxnId="{D946518F-A9E5-42DC-94D2-3966883A3AE4}">
      <dgm:prSet/>
      <dgm:spPr/>
      <dgm:t>
        <a:bodyPr/>
        <a:lstStyle/>
        <a:p>
          <a:endParaRPr lang="en-US"/>
        </a:p>
      </dgm:t>
    </dgm:pt>
    <dgm:pt modelId="{B54043DC-AEA8-4E47-97D7-5ADB8BCCE87A}" type="sibTrans" cxnId="{D946518F-A9E5-42DC-94D2-3966883A3AE4}">
      <dgm:prSet/>
      <dgm:spPr/>
      <dgm:t>
        <a:bodyPr/>
        <a:lstStyle/>
        <a:p>
          <a:endParaRPr lang="en-US"/>
        </a:p>
      </dgm:t>
    </dgm:pt>
    <dgm:pt modelId="{4CF23B9C-3641-493F-B08F-F349B3C2023B}">
      <dgm:prSet phldrT="[Text]"/>
      <dgm:spPr/>
      <dgm:t>
        <a:bodyPr/>
        <a:lstStyle/>
        <a:p>
          <a:r>
            <a:rPr lang="en-US" b="0" i="0"/>
            <a:t>Successful PCR results were sent for further sequencing </a:t>
          </a:r>
          <a:endParaRPr lang="en-US"/>
        </a:p>
      </dgm:t>
    </dgm:pt>
    <dgm:pt modelId="{0C56D313-3853-4E55-8455-1095FDF54F40}" type="parTrans" cxnId="{E6429E80-0429-4F75-89A5-9638A9ECC625}">
      <dgm:prSet/>
      <dgm:spPr/>
      <dgm:t>
        <a:bodyPr/>
        <a:lstStyle/>
        <a:p>
          <a:endParaRPr lang="en-US"/>
        </a:p>
      </dgm:t>
    </dgm:pt>
    <dgm:pt modelId="{CA078A8B-57FA-49FF-A5F5-8E49A38A22B2}" type="sibTrans" cxnId="{E6429E80-0429-4F75-89A5-9638A9ECC625}">
      <dgm:prSet/>
      <dgm:spPr/>
      <dgm:t>
        <a:bodyPr/>
        <a:lstStyle/>
        <a:p>
          <a:endParaRPr lang="en-US"/>
        </a:p>
      </dgm:t>
    </dgm:pt>
    <dgm:pt modelId="{AB171C57-37F5-442D-BE01-50364C64D196}" type="pres">
      <dgm:prSet presAssocID="{3B8156CD-A0F3-4328-8D43-394B7AF200B5}" presName="Name0" presStyleCnt="0">
        <dgm:presLayoutVars>
          <dgm:chPref val="3"/>
          <dgm:dir/>
          <dgm:animLvl val="lvl"/>
          <dgm:resizeHandles/>
        </dgm:presLayoutVars>
      </dgm:prSet>
      <dgm:spPr/>
    </dgm:pt>
    <dgm:pt modelId="{A9CFC3A7-45DE-4D26-9F93-AB8B88828D37}" type="pres">
      <dgm:prSet presAssocID="{576E822C-C9CB-479D-B1F1-8A2CE4532EE4}" presName="horFlow" presStyleCnt="0"/>
      <dgm:spPr/>
    </dgm:pt>
    <dgm:pt modelId="{DD62BFFE-0807-4318-A8EA-5CCCA8ABB735}" type="pres">
      <dgm:prSet presAssocID="{576E822C-C9CB-479D-B1F1-8A2CE4532EE4}" presName="bigChev" presStyleLbl="node1" presStyleIdx="0" presStyleCnt="3"/>
      <dgm:spPr/>
    </dgm:pt>
    <dgm:pt modelId="{76AC633C-D37F-4FC2-8952-82E1BCCE84F2}" type="pres">
      <dgm:prSet presAssocID="{63BE77B7-A9D4-4836-9FC1-F8C9ACE1954C}" presName="parTrans" presStyleCnt="0"/>
      <dgm:spPr/>
    </dgm:pt>
    <dgm:pt modelId="{4E909FEE-8CE4-417E-BF87-6C0894504AB6}" type="pres">
      <dgm:prSet presAssocID="{0F1781CF-BC03-495F-940C-EA8E0DFD00B3}" presName="node" presStyleLbl="alignAccFollowNode1" presStyleIdx="0" presStyleCnt="6">
        <dgm:presLayoutVars>
          <dgm:bulletEnabled val="1"/>
        </dgm:presLayoutVars>
      </dgm:prSet>
      <dgm:spPr/>
    </dgm:pt>
    <dgm:pt modelId="{08EF9C38-85F5-43E5-B492-256514E3139E}" type="pres">
      <dgm:prSet presAssocID="{73E9E2D7-A755-4F67-926F-C762DDE815FE}" presName="sibTrans" presStyleCnt="0"/>
      <dgm:spPr/>
    </dgm:pt>
    <dgm:pt modelId="{1DFB06DE-B4CE-484A-95F8-D0DE83544A09}" type="pres">
      <dgm:prSet presAssocID="{FF9AD446-F792-4316-8A25-73147238417A}" presName="node" presStyleLbl="alignAccFollowNode1" presStyleIdx="1" presStyleCnt="6">
        <dgm:presLayoutVars>
          <dgm:bulletEnabled val="1"/>
        </dgm:presLayoutVars>
      </dgm:prSet>
      <dgm:spPr/>
    </dgm:pt>
    <dgm:pt modelId="{983C51D9-199B-4598-8D3B-9F33C5CB1D85}" type="pres">
      <dgm:prSet presAssocID="{576E822C-C9CB-479D-B1F1-8A2CE4532EE4}" presName="vSp" presStyleCnt="0"/>
      <dgm:spPr/>
    </dgm:pt>
    <dgm:pt modelId="{B59AD48A-50BA-462F-BF73-FF59E9C5300D}" type="pres">
      <dgm:prSet presAssocID="{4D0FCC14-F630-4B67-9D8D-3C9B785ADB42}" presName="horFlow" presStyleCnt="0"/>
      <dgm:spPr/>
    </dgm:pt>
    <dgm:pt modelId="{608C179B-A4F3-4D4B-A5E6-C7C9AC241601}" type="pres">
      <dgm:prSet presAssocID="{4D0FCC14-F630-4B67-9D8D-3C9B785ADB42}" presName="bigChev" presStyleLbl="node1" presStyleIdx="1" presStyleCnt="3"/>
      <dgm:spPr/>
    </dgm:pt>
    <dgm:pt modelId="{D926FCD2-971C-48D0-BE61-22400BE37DAC}" type="pres">
      <dgm:prSet presAssocID="{1C3094A9-6761-451D-8017-BB0C5A8CAF22}" presName="parTrans" presStyleCnt="0"/>
      <dgm:spPr/>
    </dgm:pt>
    <dgm:pt modelId="{A307D0C3-0161-48C1-8AB9-6D3AFCADBF02}" type="pres">
      <dgm:prSet presAssocID="{B4CDC5C8-7A11-49BB-BF78-4C2D2AD6318B}" presName="node" presStyleLbl="alignAccFollowNode1" presStyleIdx="2" presStyleCnt="6">
        <dgm:presLayoutVars>
          <dgm:bulletEnabled val="1"/>
        </dgm:presLayoutVars>
      </dgm:prSet>
      <dgm:spPr/>
    </dgm:pt>
    <dgm:pt modelId="{1B6BA4D1-11EB-49E7-B3A0-4AA10FEBA9F8}" type="pres">
      <dgm:prSet presAssocID="{27ADD106-FBC1-4C6E-8B5F-6E4D6D3A5F68}" presName="sibTrans" presStyleCnt="0"/>
      <dgm:spPr/>
    </dgm:pt>
    <dgm:pt modelId="{AB19D18B-7F00-45BD-B373-830F03F6BC72}" type="pres">
      <dgm:prSet presAssocID="{FE3B3F48-96C9-4CC1-A3E0-92C6D6443A71}" presName="node" presStyleLbl="alignAccFollowNode1" presStyleIdx="3" presStyleCnt="6">
        <dgm:presLayoutVars>
          <dgm:bulletEnabled val="1"/>
        </dgm:presLayoutVars>
      </dgm:prSet>
      <dgm:spPr/>
    </dgm:pt>
    <dgm:pt modelId="{62364BF4-C1A6-4E28-AC99-5A8398C5DE19}" type="pres">
      <dgm:prSet presAssocID="{4D0FCC14-F630-4B67-9D8D-3C9B785ADB42}" presName="vSp" presStyleCnt="0"/>
      <dgm:spPr/>
    </dgm:pt>
    <dgm:pt modelId="{4FDC563D-C00D-4303-AD80-9D675B0E8855}" type="pres">
      <dgm:prSet presAssocID="{EDC1C48C-8407-41D0-80FD-32BD21697A2D}" presName="horFlow" presStyleCnt="0"/>
      <dgm:spPr/>
    </dgm:pt>
    <dgm:pt modelId="{0F66B542-D764-44C4-AF18-887158B09846}" type="pres">
      <dgm:prSet presAssocID="{EDC1C48C-8407-41D0-80FD-32BD21697A2D}" presName="bigChev" presStyleLbl="node1" presStyleIdx="2" presStyleCnt="3"/>
      <dgm:spPr/>
    </dgm:pt>
    <dgm:pt modelId="{2CC3A397-9331-4395-B274-E4CB9A02C5A2}" type="pres">
      <dgm:prSet presAssocID="{0C2B952E-E7D5-4807-86BA-A6C473074F32}" presName="parTrans" presStyleCnt="0"/>
      <dgm:spPr/>
    </dgm:pt>
    <dgm:pt modelId="{96F242A9-28D3-49EE-B2F0-08E522B70775}" type="pres">
      <dgm:prSet presAssocID="{EC8BA222-2ADA-48BF-B114-DE97C3B35077}" presName="node" presStyleLbl="alignAccFollowNode1" presStyleIdx="4" presStyleCnt="6">
        <dgm:presLayoutVars>
          <dgm:bulletEnabled val="1"/>
        </dgm:presLayoutVars>
      </dgm:prSet>
      <dgm:spPr/>
    </dgm:pt>
    <dgm:pt modelId="{E015C0B9-F7A5-45DE-A440-9FC9DC812E74}" type="pres">
      <dgm:prSet presAssocID="{B54043DC-AEA8-4E47-97D7-5ADB8BCCE87A}" presName="sibTrans" presStyleCnt="0"/>
      <dgm:spPr/>
    </dgm:pt>
    <dgm:pt modelId="{C176A9A7-2AA5-489F-844C-76FF3ACD7198}" type="pres">
      <dgm:prSet presAssocID="{4CF23B9C-3641-493F-B08F-F349B3C2023B}" presName="node" presStyleLbl="alignAccFollowNode1" presStyleIdx="5" presStyleCnt="6">
        <dgm:presLayoutVars>
          <dgm:bulletEnabled val="1"/>
        </dgm:presLayoutVars>
      </dgm:prSet>
      <dgm:spPr/>
    </dgm:pt>
  </dgm:ptLst>
  <dgm:cxnLst>
    <dgm:cxn modelId="{3093EA11-06BD-49BC-9A39-87FE58BF2E9C}" type="presOf" srcId="{FF9AD446-F792-4316-8A25-73147238417A}" destId="{1DFB06DE-B4CE-484A-95F8-D0DE83544A09}" srcOrd="0" destOrd="0" presId="urn:microsoft.com/office/officeart/2005/8/layout/lProcess3"/>
    <dgm:cxn modelId="{F3F6591E-066F-4CC3-B43E-3C005868927F}" type="presOf" srcId="{B4CDC5C8-7A11-49BB-BF78-4C2D2AD6318B}" destId="{A307D0C3-0161-48C1-8AB9-6D3AFCADBF02}" srcOrd="0" destOrd="0" presId="urn:microsoft.com/office/officeart/2005/8/layout/lProcess3"/>
    <dgm:cxn modelId="{67EEE31F-B7D4-4811-8F05-11356D1D947B}" type="presOf" srcId="{3B8156CD-A0F3-4328-8D43-394B7AF200B5}" destId="{AB171C57-37F5-442D-BE01-50364C64D196}" srcOrd="0" destOrd="0" presId="urn:microsoft.com/office/officeart/2005/8/layout/lProcess3"/>
    <dgm:cxn modelId="{35313444-3154-48B8-9626-D2DD0E445558}" srcId="{576E822C-C9CB-479D-B1F1-8A2CE4532EE4}" destId="{0F1781CF-BC03-495F-940C-EA8E0DFD00B3}" srcOrd="0" destOrd="0" parTransId="{63BE77B7-A9D4-4836-9FC1-F8C9ACE1954C}" sibTransId="{73E9E2D7-A755-4F67-926F-C762DDE815FE}"/>
    <dgm:cxn modelId="{609DC944-C7D2-402E-BB80-DFC49E6A7743}" srcId="{576E822C-C9CB-479D-B1F1-8A2CE4532EE4}" destId="{FF9AD446-F792-4316-8A25-73147238417A}" srcOrd="1" destOrd="0" parTransId="{72943BDC-B42C-4DEE-AA1F-5ABC1F7758E0}" sibTransId="{76253E13-0286-4971-90B3-31AC4996E2DB}"/>
    <dgm:cxn modelId="{1BFCC26B-D5C5-4726-AA18-206289C078B4}" type="presOf" srcId="{4CF23B9C-3641-493F-B08F-F349B3C2023B}" destId="{C176A9A7-2AA5-489F-844C-76FF3ACD7198}" srcOrd="0" destOrd="0" presId="urn:microsoft.com/office/officeart/2005/8/layout/lProcess3"/>
    <dgm:cxn modelId="{4BA78E6C-F4CC-47CD-901F-645788AFB824}" srcId="{3B8156CD-A0F3-4328-8D43-394B7AF200B5}" destId="{4D0FCC14-F630-4B67-9D8D-3C9B785ADB42}" srcOrd="1" destOrd="0" parTransId="{E54DD1CF-0CAE-4827-AE41-55E2691E53A4}" sibTransId="{C3D77A6C-B24C-47B1-B290-56C83C33A51F}"/>
    <dgm:cxn modelId="{BA360950-9407-4794-A4C2-8DE91B68CCD1}" type="presOf" srcId="{FE3B3F48-96C9-4CC1-A3E0-92C6D6443A71}" destId="{AB19D18B-7F00-45BD-B373-830F03F6BC72}" srcOrd="0" destOrd="0" presId="urn:microsoft.com/office/officeart/2005/8/layout/lProcess3"/>
    <dgm:cxn modelId="{39296272-F54C-4AFB-A2E4-B7AAF681F0CE}" type="presOf" srcId="{4D0FCC14-F630-4B67-9D8D-3C9B785ADB42}" destId="{608C179B-A4F3-4D4B-A5E6-C7C9AC241601}" srcOrd="0" destOrd="0" presId="urn:microsoft.com/office/officeart/2005/8/layout/lProcess3"/>
    <dgm:cxn modelId="{FA7E3F79-919B-4751-8156-49793D8631BF}" type="presOf" srcId="{EC8BA222-2ADA-48BF-B114-DE97C3B35077}" destId="{96F242A9-28D3-49EE-B2F0-08E522B70775}" srcOrd="0" destOrd="0" presId="urn:microsoft.com/office/officeart/2005/8/layout/lProcess3"/>
    <dgm:cxn modelId="{E6429E80-0429-4F75-89A5-9638A9ECC625}" srcId="{EDC1C48C-8407-41D0-80FD-32BD21697A2D}" destId="{4CF23B9C-3641-493F-B08F-F349B3C2023B}" srcOrd="1" destOrd="0" parTransId="{0C56D313-3853-4E55-8455-1095FDF54F40}" sibTransId="{CA078A8B-57FA-49FF-A5F5-8E49A38A22B2}"/>
    <dgm:cxn modelId="{81674686-58D9-45C9-B3A3-A6E7DFE96545}" type="presOf" srcId="{EDC1C48C-8407-41D0-80FD-32BD21697A2D}" destId="{0F66B542-D764-44C4-AF18-887158B09846}" srcOrd="0" destOrd="0" presId="urn:microsoft.com/office/officeart/2005/8/layout/lProcess3"/>
    <dgm:cxn modelId="{D946518F-A9E5-42DC-94D2-3966883A3AE4}" srcId="{EDC1C48C-8407-41D0-80FD-32BD21697A2D}" destId="{EC8BA222-2ADA-48BF-B114-DE97C3B35077}" srcOrd="0" destOrd="0" parTransId="{0C2B952E-E7D5-4807-86BA-A6C473074F32}" sibTransId="{B54043DC-AEA8-4E47-97D7-5ADB8BCCE87A}"/>
    <dgm:cxn modelId="{D9F699BE-3519-4D72-9AC1-4581CF45F870}" srcId="{3B8156CD-A0F3-4328-8D43-394B7AF200B5}" destId="{576E822C-C9CB-479D-B1F1-8A2CE4532EE4}" srcOrd="0" destOrd="0" parTransId="{D6B97296-4FD4-420D-9B28-39DE5AEEA731}" sibTransId="{A6267B15-338D-47D6-9773-EDD8B802852F}"/>
    <dgm:cxn modelId="{85BC78D3-A42A-4334-AC08-DA59A105F494}" srcId="{3B8156CD-A0F3-4328-8D43-394B7AF200B5}" destId="{EDC1C48C-8407-41D0-80FD-32BD21697A2D}" srcOrd="2" destOrd="0" parTransId="{36B15BAE-E620-492F-ACD7-7BA618F42999}" sibTransId="{285082A6-6274-4965-8191-F7CFECA9E973}"/>
    <dgm:cxn modelId="{A2D60EF0-DA53-45B3-81E0-247B1DC77CE8}" type="presOf" srcId="{0F1781CF-BC03-495F-940C-EA8E0DFD00B3}" destId="{4E909FEE-8CE4-417E-BF87-6C0894504AB6}" srcOrd="0" destOrd="0" presId="urn:microsoft.com/office/officeart/2005/8/layout/lProcess3"/>
    <dgm:cxn modelId="{B8146DF0-AF0D-4CFD-857E-8EAC589F7DA4}" srcId="{4D0FCC14-F630-4B67-9D8D-3C9B785ADB42}" destId="{FE3B3F48-96C9-4CC1-A3E0-92C6D6443A71}" srcOrd="1" destOrd="0" parTransId="{C8C80BAA-3742-4264-9720-269F088D2EB7}" sibTransId="{6302B783-A67D-46BA-99A9-5665E952A86D}"/>
    <dgm:cxn modelId="{50EEDAF1-D6FB-42BF-8549-438E1CA74A48}" type="presOf" srcId="{576E822C-C9CB-479D-B1F1-8A2CE4532EE4}" destId="{DD62BFFE-0807-4318-A8EA-5CCCA8ABB735}" srcOrd="0" destOrd="0" presId="urn:microsoft.com/office/officeart/2005/8/layout/lProcess3"/>
    <dgm:cxn modelId="{58EBC8FB-C09D-4501-82C2-4A260C8CC5E6}" srcId="{4D0FCC14-F630-4B67-9D8D-3C9B785ADB42}" destId="{B4CDC5C8-7A11-49BB-BF78-4C2D2AD6318B}" srcOrd="0" destOrd="0" parTransId="{1C3094A9-6761-451D-8017-BB0C5A8CAF22}" sibTransId="{27ADD106-FBC1-4C6E-8B5F-6E4D6D3A5F68}"/>
    <dgm:cxn modelId="{0B5924D9-E803-4C48-8B0A-888FE37231A3}" type="presParOf" srcId="{AB171C57-37F5-442D-BE01-50364C64D196}" destId="{A9CFC3A7-45DE-4D26-9F93-AB8B88828D37}" srcOrd="0" destOrd="0" presId="urn:microsoft.com/office/officeart/2005/8/layout/lProcess3"/>
    <dgm:cxn modelId="{54D720AA-3D54-4204-BE14-3521B4FD1D85}" type="presParOf" srcId="{A9CFC3A7-45DE-4D26-9F93-AB8B88828D37}" destId="{DD62BFFE-0807-4318-A8EA-5CCCA8ABB735}" srcOrd="0" destOrd="0" presId="urn:microsoft.com/office/officeart/2005/8/layout/lProcess3"/>
    <dgm:cxn modelId="{C9BA2DF1-BD90-40B9-83F2-E3E5F76BE667}" type="presParOf" srcId="{A9CFC3A7-45DE-4D26-9F93-AB8B88828D37}" destId="{76AC633C-D37F-4FC2-8952-82E1BCCE84F2}" srcOrd="1" destOrd="0" presId="urn:microsoft.com/office/officeart/2005/8/layout/lProcess3"/>
    <dgm:cxn modelId="{2A136C57-F862-4227-A118-B66566D0CE78}" type="presParOf" srcId="{A9CFC3A7-45DE-4D26-9F93-AB8B88828D37}" destId="{4E909FEE-8CE4-417E-BF87-6C0894504AB6}" srcOrd="2" destOrd="0" presId="urn:microsoft.com/office/officeart/2005/8/layout/lProcess3"/>
    <dgm:cxn modelId="{1ADC589B-4D02-4288-9382-7AA7FD73A46D}" type="presParOf" srcId="{A9CFC3A7-45DE-4D26-9F93-AB8B88828D37}" destId="{08EF9C38-85F5-43E5-B492-256514E3139E}" srcOrd="3" destOrd="0" presId="urn:microsoft.com/office/officeart/2005/8/layout/lProcess3"/>
    <dgm:cxn modelId="{64EB235B-20D7-44C0-87B9-5D7BD502E95F}" type="presParOf" srcId="{A9CFC3A7-45DE-4D26-9F93-AB8B88828D37}" destId="{1DFB06DE-B4CE-484A-95F8-D0DE83544A09}" srcOrd="4" destOrd="0" presId="urn:microsoft.com/office/officeart/2005/8/layout/lProcess3"/>
    <dgm:cxn modelId="{82683BD5-8989-4A82-8727-B85E63D1D15E}" type="presParOf" srcId="{AB171C57-37F5-442D-BE01-50364C64D196}" destId="{983C51D9-199B-4598-8D3B-9F33C5CB1D85}" srcOrd="1" destOrd="0" presId="urn:microsoft.com/office/officeart/2005/8/layout/lProcess3"/>
    <dgm:cxn modelId="{EB3614C6-1DE4-4C5B-8EBD-EE74439497D5}" type="presParOf" srcId="{AB171C57-37F5-442D-BE01-50364C64D196}" destId="{B59AD48A-50BA-462F-BF73-FF59E9C5300D}" srcOrd="2" destOrd="0" presId="urn:microsoft.com/office/officeart/2005/8/layout/lProcess3"/>
    <dgm:cxn modelId="{C92DFB40-9A2B-445A-BFAD-FA377F304A10}" type="presParOf" srcId="{B59AD48A-50BA-462F-BF73-FF59E9C5300D}" destId="{608C179B-A4F3-4D4B-A5E6-C7C9AC241601}" srcOrd="0" destOrd="0" presId="urn:microsoft.com/office/officeart/2005/8/layout/lProcess3"/>
    <dgm:cxn modelId="{246DC77D-D943-4F1B-8093-D1BB304E15C7}" type="presParOf" srcId="{B59AD48A-50BA-462F-BF73-FF59E9C5300D}" destId="{D926FCD2-971C-48D0-BE61-22400BE37DAC}" srcOrd="1" destOrd="0" presId="urn:microsoft.com/office/officeart/2005/8/layout/lProcess3"/>
    <dgm:cxn modelId="{95F14FBA-AD45-4CBD-B2B8-3AC295A0BF5B}" type="presParOf" srcId="{B59AD48A-50BA-462F-BF73-FF59E9C5300D}" destId="{A307D0C3-0161-48C1-8AB9-6D3AFCADBF02}" srcOrd="2" destOrd="0" presId="urn:microsoft.com/office/officeart/2005/8/layout/lProcess3"/>
    <dgm:cxn modelId="{AEC90237-296C-4804-BC5D-DF7D9375E01A}" type="presParOf" srcId="{B59AD48A-50BA-462F-BF73-FF59E9C5300D}" destId="{1B6BA4D1-11EB-49E7-B3A0-4AA10FEBA9F8}" srcOrd="3" destOrd="0" presId="urn:microsoft.com/office/officeart/2005/8/layout/lProcess3"/>
    <dgm:cxn modelId="{8AB80720-965F-4B1B-A932-66EEAA692A09}" type="presParOf" srcId="{B59AD48A-50BA-462F-BF73-FF59E9C5300D}" destId="{AB19D18B-7F00-45BD-B373-830F03F6BC72}" srcOrd="4" destOrd="0" presId="urn:microsoft.com/office/officeart/2005/8/layout/lProcess3"/>
    <dgm:cxn modelId="{15634A89-5E24-4015-B819-53DC32F96C38}" type="presParOf" srcId="{AB171C57-37F5-442D-BE01-50364C64D196}" destId="{62364BF4-C1A6-4E28-AC99-5A8398C5DE19}" srcOrd="3" destOrd="0" presId="urn:microsoft.com/office/officeart/2005/8/layout/lProcess3"/>
    <dgm:cxn modelId="{BE919C0C-5AEB-44A3-85AA-C81BA1DA41F2}" type="presParOf" srcId="{AB171C57-37F5-442D-BE01-50364C64D196}" destId="{4FDC563D-C00D-4303-AD80-9D675B0E8855}" srcOrd="4" destOrd="0" presId="urn:microsoft.com/office/officeart/2005/8/layout/lProcess3"/>
    <dgm:cxn modelId="{EA50CD7B-0CBC-4A67-A4C5-6D94FCC959A1}" type="presParOf" srcId="{4FDC563D-C00D-4303-AD80-9D675B0E8855}" destId="{0F66B542-D764-44C4-AF18-887158B09846}" srcOrd="0" destOrd="0" presId="urn:microsoft.com/office/officeart/2005/8/layout/lProcess3"/>
    <dgm:cxn modelId="{BB6C9B90-133E-42CF-857B-27E60ECFA4EF}" type="presParOf" srcId="{4FDC563D-C00D-4303-AD80-9D675B0E8855}" destId="{2CC3A397-9331-4395-B274-E4CB9A02C5A2}" srcOrd="1" destOrd="0" presId="urn:microsoft.com/office/officeart/2005/8/layout/lProcess3"/>
    <dgm:cxn modelId="{81002D20-64DF-4A32-90B2-E7BD74354962}" type="presParOf" srcId="{4FDC563D-C00D-4303-AD80-9D675B0E8855}" destId="{96F242A9-28D3-49EE-B2F0-08E522B70775}" srcOrd="2" destOrd="0" presId="urn:microsoft.com/office/officeart/2005/8/layout/lProcess3"/>
    <dgm:cxn modelId="{A0AFEDB6-EA57-4E3C-8F5A-B7E092F12F60}" type="presParOf" srcId="{4FDC563D-C00D-4303-AD80-9D675B0E8855}" destId="{E015C0B9-F7A5-45DE-A440-9FC9DC812E74}" srcOrd="3" destOrd="0" presId="urn:microsoft.com/office/officeart/2005/8/layout/lProcess3"/>
    <dgm:cxn modelId="{4DBA179B-6EA3-4F51-B102-D163A7F8AD4A}" type="presParOf" srcId="{4FDC563D-C00D-4303-AD80-9D675B0E8855}" destId="{C176A9A7-2AA5-489F-844C-76FF3ACD7198}" srcOrd="4" destOrd="0" presId="urn:microsoft.com/office/officeart/2005/8/layout/l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2BFFE-0807-4318-A8EA-5CCCA8ABB735}">
      <dsp:nvSpPr>
        <dsp:cNvPr id="0" name=""/>
        <dsp:cNvSpPr/>
      </dsp:nvSpPr>
      <dsp:spPr>
        <a:xfrm>
          <a:off x="2214734" y="4059"/>
          <a:ext cx="5563043" cy="22252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a:t>Collection of beetles in 2 different parks.</a:t>
          </a:r>
        </a:p>
      </dsp:txBody>
      <dsp:txXfrm>
        <a:off x="3327343" y="4059"/>
        <a:ext cx="3337826" cy="2225217"/>
      </dsp:txXfrm>
    </dsp:sp>
    <dsp:sp modelId="{4E909FEE-8CE4-417E-BF87-6C0894504AB6}">
      <dsp:nvSpPr>
        <dsp:cNvPr id="0" name=""/>
        <dsp:cNvSpPr/>
      </dsp:nvSpPr>
      <dsp:spPr>
        <a:xfrm>
          <a:off x="7054582" y="193203"/>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Isolation and DNA purification</a:t>
          </a:r>
        </a:p>
      </dsp:txBody>
      <dsp:txXfrm>
        <a:off x="7978047" y="193203"/>
        <a:ext cx="2770396" cy="1846930"/>
      </dsp:txXfrm>
    </dsp:sp>
    <dsp:sp modelId="{1DFB06DE-B4CE-484A-95F8-D0DE83544A09}">
      <dsp:nvSpPr>
        <dsp:cNvPr id="0" name=""/>
        <dsp:cNvSpPr/>
      </dsp:nvSpPr>
      <dsp:spPr>
        <a:xfrm>
          <a:off x="11025483" y="193203"/>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DNA amplification by using COI and Primers</a:t>
          </a:r>
        </a:p>
      </dsp:txBody>
      <dsp:txXfrm>
        <a:off x="11948948" y="193203"/>
        <a:ext cx="2770396" cy="1846930"/>
      </dsp:txXfrm>
    </dsp:sp>
    <dsp:sp modelId="{608C179B-A4F3-4D4B-A5E6-C7C9AC241601}">
      <dsp:nvSpPr>
        <dsp:cNvPr id="0" name=""/>
        <dsp:cNvSpPr/>
      </dsp:nvSpPr>
      <dsp:spPr>
        <a:xfrm>
          <a:off x="2214734" y="2540807"/>
          <a:ext cx="5563043" cy="22252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a:t>Preparation for Gel Electrophoresis</a:t>
          </a:r>
        </a:p>
      </dsp:txBody>
      <dsp:txXfrm>
        <a:off x="3327343" y="2540807"/>
        <a:ext cx="3337826" cy="2225217"/>
      </dsp:txXfrm>
    </dsp:sp>
    <dsp:sp modelId="{A307D0C3-0161-48C1-8AB9-6D3AFCADBF02}">
      <dsp:nvSpPr>
        <dsp:cNvPr id="0" name=""/>
        <dsp:cNvSpPr/>
      </dsp:nvSpPr>
      <dsp:spPr>
        <a:xfrm>
          <a:off x="7054582" y="2729951"/>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30 cycles of PCR</a:t>
          </a:r>
        </a:p>
      </dsp:txBody>
      <dsp:txXfrm>
        <a:off x="7978047" y="2729951"/>
        <a:ext cx="2770396" cy="1846930"/>
      </dsp:txXfrm>
    </dsp:sp>
    <dsp:sp modelId="{AB19D18B-7F00-45BD-B373-830F03F6BC72}">
      <dsp:nvSpPr>
        <dsp:cNvPr id="0" name=""/>
        <dsp:cNvSpPr/>
      </dsp:nvSpPr>
      <dsp:spPr>
        <a:xfrm>
          <a:off x="11025483" y="2729951"/>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Addition of loading dye to DNA samples </a:t>
          </a:r>
        </a:p>
      </dsp:txBody>
      <dsp:txXfrm>
        <a:off x="11948948" y="2729951"/>
        <a:ext cx="2770396" cy="1846930"/>
      </dsp:txXfrm>
    </dsp:sp>
    <dsp:sp modelId="{0F66B542-D764-44C4-AF18-887158B09846}">
      <dsp:nvSpPr>
        <dsp:cNvPr id="0" name=""/>
        <dsp:cNvSpPr/>
      </dsp:nvSpPr>
      <dsp:spPr>
        <a:xfrm>
          <a:off x="2214734" y="5077555"/>
          <a:ext cx="5563043" cy="22252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a:t>Gel Electrophoresis</a:t>
          </a:r>
        </a:p>
      </dsp:txBody>
      <dsp:txXfrm>
        <a:off x="3327343" y="5077555"/>
        <a:ext cx="3337826" cy="2225217"/>
      </dsp:txXfrm>
    </dsp:sp>
    <dsp:sp modelId="{96F242A9-28D3-49EE-B2F0-08E522B70775}">
      <dsp:nvSpPr>
        <dsp:cNvPr id="0" name=""/>
        <dsp:cNvSpPr/>
      </dsp:nvSpPr>
      <dsp:spPr>
        <a:xfrm>
          <a:off x="7054582" y="5266699"/>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Loading of samples and running the gel</a:t>
          </a:r>
        </a:p>
      </dsp:txBody>
      <dsp:txXfrm>
        <a:off x="7978047" y="5266699"/>
        <a:ext cx="2770396" cy="1846930"/>
      </dsp:txXfrm>
    </dsp:sp>
    <dsp:sp modelId="{C176A9A7-2AA5-489F-844C-76FF3ACD7198}">
      <dsp:nvSpPr>
        <dsp:cNvPr id="0" name=""/>
        <dsp:cNvSpPr/>
      </dsp:nvSpPr>
      <dsp:spPr>
        <a:xfrm>
          <a:off x="11025483" y="5266699"/>
          <a:ext cx="4617326" cy="18469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0" i="0" kern="1200"/>
            <a:t>Successful PCR results were sent for further sequencing </a:t>
          </a:r>
          <a:endParaRPr lang="en-US" sz="3200" kern="1200"/>
        </a:p>
      </dsp:txBody>
      <dsp:txXfrm>
        <a:off x="11948948" y="5266699"/>
        <a:ext cx="2770396" cy="18469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3467101" y="13952225"/>
            <a:ext cx="37307520" cy="72008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4"/>
            <a:ext cx="14439903" cy="22517102"/>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8602983" y="25763222"/>
            <a:ext cx="26334720" cy="386333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18" Type="http://schemas.microsoft.com/office/2007/relationships/diagramDrawing" Target="../diagrams/drawing1.xml"/><Relationship Id="rId3" Type="http://schemas.openxmlformats.org/officeDocument/2006/relationships/hyperlink" Target="https://www.dec.ny.gov/animals/7255.html" TargetMode="External"/><Relationship Id="rId21" Type="http://schemas.openxmlformats.org/officeDocument/2006/relationships/image" Target="../media/image10.jpeg"/><Relationship Id="rId7" Type="http://schemas.openxmlformats.org/officeDocument/2006/relationships/image" Target="../media/image1.jpg"/><Relationship Id="rId12" Type="http://schemas.openxmlformats.org/officeDocument/2006/relationships/image" Target="../media/image6.png"/><Relationship Id="rId17" Type="http://schemas.openxmlformats.org/officeDocument/2006/relationships/diagramColors" Target="../diagrams/colors1.xml"/><Relationship Id="rId2" Type="http://schemas.openxmlformats.org/officeDocument/2006/relationships/hyperlink" Target="https://evolution.berkeley.edu/evolibrary/article/side_O_0/beetles_01" TargetMode="External"/><Relationship Id="rId16" Type="http://schemas.openxmlformats.org/officeDocument/2006/relationships/diagramQuickStyle" Target="../diagrams/quickStyle1.xml"/><Relationship Id="rId20"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www.longislandarborists.org/ViewPost.aspx?id=0831a4c7-fffc-4cad-ba53-e883409f6726" TargetMode="External"/><Relationship Id="rId11" Type="http://schemas.openxmlformats.org/officeDocument/2006/relationships/image" Target="../media/image5.jpg"/><Relationship Id="rId5" Type="http://schemas.openxmlformats.org/officeDocument/2006/relationships/hyperlink" Target="https://www.dec.ny.gov/animals/99331.html" TargetMode="External"/><Relationship Id="rId15" Type="http://schemas.openxmlformats.org/officeDocument/2006/relationships/diagramLayout" Target="../diagrams/layout1.xml"/><Relationship Id="rId10" Type="http://schemas.openxmlformats.org/officeDocument/2006/relationships/image" Target="../media/image4.png"/><Relationship Id="rId19" Type="http://schemas.openxmlformats.org/officeDocument/2006/relationships/image" Target="../media/image8.jpg"/><Relationship Id="rId4" Type="http://schemas.openxmlformats.org/officeDocument/2006/relationships/hyperlink" Target="http://www.columbia.edu/itc/cerc/danoff-burg/invasion_bio/inv_spp_summ/Anoplophora%20glabripennis.html" TargetMode="External"/><Relationship Id="rId9" Type="http://schemas.openxmlformats.org/officeDocument/2006/relationships/image" Target="../media/image3.jpeg"/><Relationship Id="rId1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p:cNvSpPr txBox="1"/>
          <p:nvPr/>
        </p:nvSpPr>
        <p:spPr>
          <a:xfrm>
            <a:off x="19418319" y="3541992"/>
            <a:ext cx="23547647" cy="29203151"/>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spcAft>
                <a:spcPts val="429"/>
              </a:spcAft>
            </a:pPr>
            <a:r>
              <a:rPr lang="en-US" sz="9600" dirty="0"/>
              <a:t>Results</a:t>
            </a:r>
            <a:endParaRPr lang="en-US" sz="4000" dirty="0"/>
          </a:p>
          <a:p>
            <a:pPr>
              <a:spcAft>
                <a:spcPts val="429"/>
              </a:spcAft>
            </a:pPr>
            <a:r>
              <a:rPr lang="en-US" sz="4000" dirty="0"/>
              <a:t>Of the </a:t>
            </a:r>
            <a:r>
              <a:rPr lang="en-US" sz="4000" dirty="0">
                <a:cs typeface="Calibri"/>
              </a:rPr>
              <a:t>2 samples, PHK-010 and PHK-012 two samples that were submitted for sequencing, only PHK-012 produced a positive result. We concluded that PHK-012 was most likely a member of the </a:t>
            </a:r>
            <a:r>
              <a:rPr lang="en-US" sz="4000" dirty="0" err="1">
                <a:cs typeface="Calibri"/>
              </a:rPr>
              <a:t>Exomala</a:t>
            </a:r>
            <a:r>
              <a:rPr lang="en-US" sz="4000" dirty="0">
                <a:cs typeface="Calibri"/>
              </a:rPr>
              <a:t> </a:t>
            </a:r>
            <a:r>
              <a:rPr lang="en-US" sz="4000" dirty="0" err="1">
                <a:cs typeface="Calibri"/>
              </a:rPr>
              <a:t>Pallidipennis</a:t>
            </a:r>
            <a:r>
              <a:rPr lang="en-US" sz="4000" dirty="0">
                <a:cs typeface="Calibri"/>
              </a:rPr>
              <a:t> species, as it was only one mismatch away from the species. </a:t>
            </a: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4000" dirty="0">
              <a:cs typeface="Calibri"/>
            </a:endParaRPr>
          </a:p>
          <a:p>
            <a:pPr>
              <a:spcAft>
                <a:spcPts val="429"/>
              </a:spcAft>
            </a:pPr>
            <a:endParaRPr lang="en-US" sz="8500" dirty="0"/>
          </a:p>
          <a:p>
            <a:pPr>
              <a:spcAft>
                <a:spcPts val="400"/>
              </a:spcAft>
            </a:pPr>
            <a:endParaRPr lang="en-US" dirty="0"/>
          </a:p>
          <a:p>
            <a:pPr>
              <a:spcAft>
                <a:spcPts val="400"/>
              </a:spcAft>
            </a:pPr>
            <a:r>
              <a:rPr lang="en-US" sz="8500" dirty="0"/>
              <a:t>Discussion </a:t>
            </a:r>
            <a:endParaRPr lang="en-US" sz="8500" dirty="0">
              <a:cs typeface="Calibri"/>
            </a:endParaRPr>
          </a:p>
          <a:p>
            <a:r>
              <a:rPr lang="en-US" sz="3900" dirty="0">
                <a:cs typeface="Calibri"/>
              </a:rPr>
              <a:t>We cannot conclusively say that Seaford is home to invasive species, as only one of our 12 samples were sequenced. If given more time and if the weather had been permitting than  we may have identified a more biodiverse beetle population and may have identified an invasive species.</a:t>
            </a:r>
          </a:p>
          <a:p>
            <a:endParaRPr lang="en-US" sz="3900" dirty="0">
              <a:cs typeface="Calibri"/>
            </a:endParaRPr>
          </a:p>
          <a:p>
            <a:endParaRPr lang="en-US" sz="1000" dirty="0"/>
          </a:p>
          <a:p>
            <a:pPr>
              <a:spcAft>
                <a:spcPts val="429"/>
              </a:spcAft>
            </a:pPr>
            <a:r>
              <a:rPr lang="en-US" sz="3600" dirty="0"/>
              <a:t>References</a:t>
            </a:r>
            <a:endParaRPr lang="en-US" sz="3600" dirty="0">
              <a:cs typeface="Calibri"/>
            </a:endParaRPr>
          </a:p>
          <a:p>
            <a:pPr fontAlgn="base"/>
            <a:r>
              <a:rPr lang="en-US" sz="3200" u="sng" dirty="0">
                <a:hlinkClick r:id="rId2"/>
              </a:rPr>
              <a:t>https://evolution.berkeley.edu/evolibrary/article/side_O_0/beetles_01</a:t>
            </a:r>
            <a:r>
              <a:rPr lang="en-US" sz="3200" dirty="0"/>
              <a:t> </a:t>
            </a:r>
            <a:endParaRPr lang="en-US" sz="3200" dirty="0">
              <a:cs typeface="Calibri"/>
            </a:endParaRPr>
          </a:p>
          <a:p>
            <a:pPr fontAlgn="base"/>
            <a:r>
              <a:rPr lang="en-US" sz="3200" u="sng" dirty="0">
                <a:hlinkClick r:id="rId3"/>
              </a:rPr>
              <a:t>https://www.dec.ny.gov/animals/7255.html</a:t>
            </a:r>
            <a:r>
              <a:rPr lang="en-US" sz="3200" dirty="0"/>
              <a:t> </a:t>
            </a:r>
            <a:endParaRPr lang="en-US" sz="3200" dirty="0">
              <a:cs typeface="Calibri"/>
            </a:endParaRPr>
          </a:p>
          <a:p>
            <a:pPr fontAlgn="base"/>
            <a:r>
              <a:rPr lang="en-US" sz="3200" u="sng" dirty="0">
                <a:hlinkClick r:id="rId4" invalidUrl="http://www.columbia.edu/itc/cerc/danoff-burg/invasion_bio/inv_spp_summ/Anoplophora glabripennis.html"/>
              </a:rPr>
              <a:t>http://www.columbia.edu/itc/cerc/danoff-burg/invasion_bio/inv_spp_summ/Anoplophora%20glabripennis.html</a:t>
            </a:r>
            <a:r>
              <a:rPr lang="en-US" sz="3200" dirty="0"/>
              <a:t> </a:t>
            </a:r>
            <a:endParaRPr lang="en-US" sz="3200" dirty="0">
              <a:cs typeface="Calibri"/>
            </a:endParaRPr>
          </a:p>
          <a:p>
            <a:pPr fontAlgn="base"/>
            <a:r>
              <a:rPr lang="en-US" sz="3200" u="sng" dirty="0">
                <a:hlinkClick r:id="rId5"/>
              </a:rPr>
              <a:t>https://www.dec.ny.gov/animals/99331.html</a:t>
            </a:r>
            <a:r>
              <a:rPr lang="en-US" sz="3200" dirty="0"/>
              <a:t> </a:t>
            </a:r>
            <a:endParaRPr lang="en-US" sz="3200" dirty="0">
              <a:cs typeface="Calibri"/>
            </a:endParaRPr>
          </a:p>
          <a:p>
            <a:pPr fontAlgn="base"/>
            <a:r>
              <a:rPr lang="en-US" sz="3200" u="sng" dirty="0">
                <a:hlinkClick r:id="rId6"/>
              </a:rPr>
              <a:t>https://www.longislandarborists.org/ViewPost.aspx?id=0831a4c7-fffc-4cad-ba53-e883409f6726</a:t>
            </a:r>
            <a:r>
              <a:rPr lang="en-US" sz="3200" dirty="0"/>
              <a:t> </a:t>
            </a:r>
            <a:endParaRPr lang="en-US" sz="3200" dirty="0">
              <a:cs typeface="Calibri"/>
            </a:endParaRPr>
          </a:p>
        </p:txBody>
      </p:sp>
      <p:sp>
        <p:nvSpPr>
          <p:cNvPr id="16" name="TextBox 15"/>
          <p:cNvSpPr txBox="1"/>
          <p:nvPr/>
        </p:nvSpPr>
        <p:spPr>
          <a:xfrm>
            <a:off x="19418319" y="13690491"/>
            <a:ext cx="5694645" cy="10064294"/>
          </a:xfrm>
          <a:prstGeom prst="rect">
            <a:avLst/>
          </a:prstGeom>
          <a:noFill/>
        </p:spPr>
        <p:txBody>
          <a:bodyPr wrap="square" rtlCol="0" anchor="t">
            <a:spAutoFit/>
          </a:bodyPr>
          <a:lstStyle/>
          <a:p>
            <a:r>
              <a:rPr lang="en-US" sz="2400" dirty="0"/>
              <a:t>Figure 3A:</a:t>
            </a:r>
            <a:r>
              <a:rPr lang="en-US" sz="2400" dirty="0">
                <a:cs typeface="Calibri"/>
              </a:rPr>
              <a:t> This is a photo of </a:t>
            </a:r>
          </a:p>
          <a:p>
            <a:r>
              <a:rPr lang="en-US" sz="2400" dirty="0">
                <a:cs typeface="Calibri"/>
              </a:rPr>
              <a:t>The gel containing sample PHK-010</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Figure 3B:</a:t>
            </a:r>
            <a:r>
              <a:rPr lang="en-US" sz="2400" dirty="0">
                <a:cs typeface="Calibri"/>
              </a:rPr>
              <a:t> This is a photo of the gel containing sample PHK-012.</a:t>
            </a:r>
            <a:endParaRPr lang="en-US" sz="2400" dirty="0"/>
          </a:p>
          <a:p>
            <a:endParaRPr lang="en-US" sz="2400" dirty="0"/>
          </a:p>
          <a:p>
            <a:endParaRPr lang="en-US" sz="2400" dirty="0"/>
          </a:p>
        </p:txBody>
      </p:sp>
      <p:sp>
        <p:nvSpPr>
          <p:cNvPr id="4" name="TextBox 3"/>
          <p:cNvSpPr txBox="1"/>
          <p:nvPr/>
        </p:nvSpPr>
        <p:spPr>
          <a:xfrm>
            <a:off x="-27710" y="138839"/>
            <a:ext cx="43891200" cy="2104208"/>
          </a:xfrm>
          <a:prstGeom prst="rect">
            <a:avLst/>
          </a:prstGeom>
          <a:noFill/>
        </p:spPr>
        <p:txBody>
          <a:bodyPr wrap="square" lIns="72176" tIns="36089" rIns="72176" bIns="36089" rtlCol="0">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r>
              <a:rPr lang="en-US" sz="13200"/>
              <a:t>Are Those Beetles Eating Our Trees?</a:t>
            </a:r>
          </a:p>
        </p:txBody>
      </p:sp>
      <p:sp>
        <p:nvSpPr>
          <p:cNvPr id="5" name="TextBox 4"/>
          <p:cNvSpPr txBox="1"/>
          <p:nvPr/>
        </p:nvSpPr>
        <p:spPr>
          <a:xfrm>
            <a:off x="8882134" y="2099509"/>
            <a:ext cx="24867539" cy="1180878"/>
          </a:xfrm>
          <a:prstGeom prst="rect">
            <a:avLst/>
          </a:prstGeom>
          <a:noFill/>
        </p:spPr>
        <p:txBody>
          <a:bodyPr wrap="square" lIns="72176" tIns="36089" rIns="72176" bIns="36089" rtlCol="0">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lvl="0" algn="ctr"/>
            <a:r>
              <a:rPr lang="en-US" sz="3600" i="1">
                <a:solidFill>
                  <a:prstClr val="black"/>
                </a:solidFill>
              </a:rPr>
              <a:t>Authors: Ryan McClernon and Santiago </a:t>
            </a:r>
            <a:r>
              <a:rPr lang="en-US" sz="3600" i="1" err="1">
                <a:solidFill>
                  <a:prstClr val="black"/>
                </a:solidFill>
              </a:rPr>
              <a:t>Zea</a:t>
            </a:r>
            <a:endParaRPr lang="en-US" sz="3600" i="1">
              <a:solidFill>
                <a:prstClr val="black"/>
              </a:solidFill>
            </a:endParaRPr>
          </a:p>
          <a:p>
            <a:pPr lvl="0" algn="ctr"/>
            <a:r>
              <a:rPr lang="en-US" sz="3600" i="1">
                <a:solidFill>
                  <a:prstClr val="black"/>
                </a:solidFill>
              </a:rPr>
              <a:t>Mentor: Mary Simons</a:t>
            </a:r>
          </a:p>
        </p:txBody>
      </p:sp>
      <p:pic>
        <p:nvPicPr>
          <p:cNvPr id="35" name="Shape 243"/>
          <p:cNvPicPr preferRelativeResize="0"/>
          <p:nvPr/>
        </p:nvPicPr>
        <p:blipFill rotWithShape="1">
          <a:blip r:embed="rId7">
            <a:alphaModFix/>
          </a:blip>
          <a:srcRect/>
          <a:stretch/>
        </p:blipFill>
        <p:spPr>
          <a:xfrm>
            <a:off x="35900317" y="277261"/>
            <a:ext cx="3945194" cy="695695"/>
          </a:xfrm>
          <a:prstGeom prst="rect">
            <a:avLst/>
          </a:prstGeom>
          <a:noFill/>
          <a:ln>
            <a:noFill/>
          </a:ln>
        </p:spPr>
      </p:pic>
      <p:sp>
        <p:nvSpPr>
          <p:cNvPr id="37" name="TextBox 36"/>
          <p:cNvSpPr txBox="1"/>
          <p:nvPr/>
        </p:nvSpPr>
        <p:spPr>
          <a:xfrm>
            <a:off x="650850" y="3280387"/>
            <a:ext cx="18307583" cy="29163653"/>
          </a:xfrm>
          <a:prstGeom prst="rect">
            <a:avLst/>
          </a:prstGeom>
          <a:noFill/>
        </p:spPr>
        <p:txBody>
          <a:bodyPr wrap="square" lIns="65306" tIns="32653" rIns="65306" bIns="32653" numCol="1"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spcAft>
                <a:spcPts val="857"/>
              </a:spcAft>
            </a:pPr>
            <a:r>
              <a:rPr lang="en-US" sz="8800"/>
              <a:t>Abstract</a:t>
            </a:r>
          </a:p>
          <a:p>
            <a:pPr>
              <a:spcAft>
                <a:spcPts val="429"/>
              </a:spcAft>
            </a:pPr>
            <a:r>
              <a:rPr lang="en-US" sz="4000"/>
              <a:t>There are various species that are introduced to different ecosystems and countries every day.  These species can be harmful to ecosystems they don’t belong to. Beetles are not an exception. An example is the Asian Long-horned beetle, which was accidentally introduced to the US in 1996. This specimen caused many environmental problems such as eating different hardwood trees including Birch, Maple, and Ash. The goal of our research is to observe the biodiversity of beetle species in Seaford parks and to identify if there are any invasive beetle species harming the environment of these locations. We hypothesize that there is diversity among beetles on Long Island's parks. </a:t>
            </a:r>
            <a:endParaRPr lang="en-US" sz="4000">
              <a:cs typeface="Calibri"/>
            </a:endParaRPr>
          </a:p>
          <a:p>
            <a:pPr>
              <a:spcAft>
                <a:spcPts val="429"/>
              </a:spcAft>
            </a:pPr>
            <a:r>
              <a:rPr lang="en-US" sz="8800"/>
              <a:t>Introduction</a:t>
            </a:r>
            <a:endParaRPr lang="en-US" sz="8800">
              <a:cs typeface="Calibri"/>
            </a:endParaRPr>
          </a:p>
          <a:p>
            <a:r>
              <a:rPr lang="en-US" sz="4000">
                <a:cs typeface="Calibri"/>
              </a:rPr>
              <a:t>Beetles are one of the most diverse invertebrate species in the world by having almost 350,000 different variations. Beetles are not an exception to forced/accidental introduction to a non-native environment. The identification of all the non-native species is key to prevent environmental problems, to determine where those species are originally from and to hypothesize how they ended up in their new, non-native environment. Beetles are easy to identify; however different beetle species can look very similar. DNA barcoding is the most helpful tool to identify all beetle variations present within an ecosystem. Barcoding is a Taxonomic tool used by specialists to easily identify species that may look similar in appearance but are different genetically speaking.</a:t>
            </a:r>
          </a:p>
          <a:p>
            <a:endParaRPr lang="en-US" sz="4000">
              <a:cs typeface="Calibri"/>
            </a:endParaRPr>
          </a:p>
          <a:p>
            <a:pPr algn="ctr">
              <a:spcAft>
                <a:spcPts val="429"/>
              </a:spcAft>
            </a:pPr>
            <a:r>
              <a:rPr lang="en-US" sz="7200"/>
              <a:t>Collecting &amp; Documenting Beetles Materials </a:t>
            </a:r>
            <a:endParaRPr lang="en-US" sz="7200">
              <a:cs typeface="Calibri"/>
            </a:endParaRPr>
          </a:p>
          <a:p>
            <a:pPr marL="571500" indent="-571500" fontAlgn="base">
              <a:buFont typeface="Arial" charset="0"/>
              <a:buChar char="•"/>
            </a:pPr>
            <a:r>
              <a:rPr lang="en-US" sz="4000"/>
              <a:t>Trowel/ Shovel </a:t>
            </a:r>
            <a:endParaRPr lang="en-US" sz="4000">
              <a:cs typeface="Calibri"/>
            </a:endParaRPr>
          </a:p>
          <a:p>
            <a:pPr marL="571500" indent="-571500" fontAlgn="base">
              <a:buFont typeface="Arial" charset="0"/>
              <a:buChar char="•"/>
            </a:pPr>
            <a:r>
              <a:rPr lang="en-US" sz="4000"/>
              <a:t>Sealable plastic bags </a:t>
            </a:r>
            <a:endParaRPr lang="en-US" sz="4000">
              <a:cs typeface="Calibri"/>
            </a:endParaRPr>
          </a:p>
          <a:p>
            <a:pPr marL="571500" indent="-571500" fontAlgn="base">
              <a:buFont typeface="Arial" charset="0"/>
              <a:buChar char="•"/>
            </a:pPr>
            <a:r>
              <a:rPr lang="en-US" sz="4000"/>
              <a:t>Labels </a:t>
            </a:r>
            <a:endParaRPr lang="en-US" sz="4000">
              <a:cs typeface="Calibri"/>
            </a:endParaRPr>
          </a:p>
          <a:p>
            <a:pPr marL="571500" indent="-571500" fontAlgn="base">
              <a:buFont typeface="Arial" charset="0"/>
              <a:buChar char="•"/>
            </a:pPr>
            <a:r>
              <a:rPr lang="en-US" sz="4000"/>
              <a:t>Centrifuge tubes </a:t>
            </a:r>
            <a:endParaRPr lang="en-US" sz="4000">
              <a:cs typeface="Calibri"/>
            </a:endParaRPr>
          </a:p>
          <a:p>
            <a:pPr marL="571500" indent="-571500" fontAlgn="base">
              <a:buFont typeface="Arial" charset="0"/>
              <a:buChar char="•"/>
            </a:pPr>
            <a:r>
              <a:rPr lang="en-US" sz="4000"/>
              <a:t>Microscope </a:t>
            </a:r>
          </a:p>
          <a:p>
            <a:pPr marL="571500" indent="-571500" fontAlgn="base">
              <a:buFont typeface="Arial" charset="0"/>
              <a:buChar char="•"/>
            </a:pPr>
            <a:r>
              <a:rPr lang="en-US" sz="4000">
                <a:cs typeface="Calibri"/>
              </a:rPr>
              <a:t>Camera</a:t>
            </a:r>
          </a:p>
          <a:p>
            <a:pPr marL="571500" indent="-571500" fontAlgn="base">
              <a:buFont typeface="Arial" charset="0"/>
              <a:buChar char="•"/>
            </a:pPr>
            <a:r>
              <a:rPr lang="en-US" sz="4000"/>
              <a:t>Beetles </a:t>
            </a:r>
          </a:p>
          <a:p>
            <a:pPr marL="571500" indent="-571500" fontAlgn="base">
              <a:buFont typeface="Arial" charset="0"/>
              <a:buChar char="•"/>
            </a:pPr>
            <a:endParaRPr lang="en-US" sz="4000">
              <a:cs typeface="Calibri"/>
            </a:endParaRPr>
          </a:p>
          <a:p>
            <a:pPr marL="571500" indent="-571500" fontAlgn="base">
              <a:buFont typeface="Arial" charset="0"/>
              <a:buChar char="•"/>
            </a:pPr>
            <a:r>
              <a:rPr lang="en-US" sz="7200">
                <a:cs typeface="Calibri"/>
              </a:rPr>
              <a:t>Wet Lab Procedure</a:t>
            </a:r>
          </a:p>
          <a:p>
            <a:pPr marL="571500" indent="-571500" fontAlgn="base">
              <a:buFont typeface="Arial" charset="0"/>
              <a:buChar char="•"/>
            </a:pPr>
            <a:endParaRPr lang="en-US" sz="4000">
              <a:cs typeface="Calibri"/>
            </a:endParaRPr>
          </a:p>
          <a:p>
            <a:pPr>
              <a:spcAft>
                <a:spcPts val="429"/>
              </a:spcAft>
            </a:pPr>
            <a:endParaRPr lang="en-US" sz="4000">
              <a:cs typeface="Calibri"/>
            </a:endParaRPr>
          </a:p>
          <a:p>
            <a:pPr>
              <a:spcAft>
                <a:spcPts val="429"/>
              </a:spcAft>
            </a:pPr>
            <a:endParaRPr lang="en-US" sz="4000">
              <a:cs typeface="Calibri"/>
            </a:endParaRPr>
          </a:p>
          <a:p>
            <a:pPr>
              <a:spcAft>
                <a:spcPts val="429"/>
              </a:spcAft>
            </a:pPr>
            <a:endParaRPr lang="en-US" sz="4000">
              <a:cs typeface="Calibri"/>
            </a:endParaRPr>
          </a:p>
          <a:p>
            <a:pPr>
              <a:spcAft>
                <a:spcPts val="400"/>
              </a:spcAft>
            </a:pPr>
            <a:endParaRPr lang="en-US" sz="4000"/>
          </a:p>
          <a:p>
            <a:pPr>
              <a:spcAft>
                <a:spcPts val="400"/>
              </a:spcAft>
            </a:pPr>
            <a:endParaRPr lang="en-US" sz="4000"/>
          </a:p>
          <a:p>
            <a:pPr>
              <a:spcAft>
                <a:spcPts val="400"/>
              </a:spcAft>
            </a:pPr>
            <a:endParaRPr lang="en-US" sz="4000"/>
          </a:p>
          <a:p>
            <a:pPr>
              <a:spcAft>
                <a:spcPts val="400"/>
              </a:spcAft>
            </a:pPr>
            <a:endParaRPr lang="en-US" sz="4000">
              <a:cs typeface="Calibri"/>
            </a:endParaRPr>
          </a:p>
          <a:p>
            <a:pPr>
              <a:spcAft>
                <a:spcPts val="400"/>
              </a:spcAft>
            </a:pPr>
            <a:endParaRPr lang="en-US" sz="4000">
              <a:cs typeface="Calibri"/>
            </a:endParaRPr>
          </a:p>
          <a:p>
            <a:pPr>
              <a:spcAft>
                <a:spcPts val="400"/>
              </a:spcAft>
            </a:pPr>
            <a:endParaRPr lang="en-US" sz="4000">
              <a:cs typeface="Calibri"/>
            </a:endParaRPr>
          </a:p>
          <a:p>
            <a:pPr>
              <a:spcAft>
                <a:spcPts val="400"/>
              </a:spcAft>
            </a:pPr>
            <a:endParaRPr lang="en-US" sz="4000">
              <a:cs typeface="Calibri"/>
            </a:endParaRPr>
          </a:p>
        </p:txBody>
      </p:sp>
      <p:pic>
        <p:nvPicPr>
          <p:cNvPr id="1026" name="Picture 2" descr="http://www.seplessons.org/files/SEPA_Sign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74141" y="1343187"/>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2700" y="213194"/>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979401" y="1225416"/>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DAD7062-825D-4289-9E3D-A82B40C38159}"/>
              </a:ext>
            </a:extLst>
          </p:cNvPr>
          <p:cNvPicPr>
            <a:picLocks noChangeAspect="1"/>
          </p:cNvPicPr>
          <p:nvPr/>
        </p:nvPicPr>
        <p:blipFill>
          <a:blip r:embed="rId11"/>
          <a:stretch>
            <a:fillRect/>
          </a:stretch>
        </p:blipFill>
        <p:spPr>
          <a:xfrm>
            <a:off x="12898022" y="19358341"/>
            <a:ext cx="5395142" cy="3029979"/>
          </a:xfrm>
          <a:prstGeom prst="rect">
            <a:avLst/>
          </a:prstGeom>
        </p:spPr>
      </p:pic>
      <p:pic>
        <p:nvPicPr>
          <p:cNvPr id="2" name="Picture 6" descr="A screenshot of a social media post&#10;&#10;Description generated with very high confidence">
            <a:extLst>
              <a:ext uri="{FF2B5EF4-FFF2-40B4-BE49-F238E27FC236}">
                <a16:creationId xmlns:a16="http://schemas.microsoft.com/office/drawing/2014/main" id="{EF78F13A-CFE9-49F3-B154-2AC8DBAA22F5}"/>
              </a:ext>
            </a:extLst>
          </p:cNvPr>
          <p:cNvPicPr>
            <a:picLocks noChangeAspect="1"/>
          </p:cNvPicPr>
          <p:nvPr/>
        </p:nvPicPr>
        <p:blipFill>
          <a:blip r:embed="rId12"/>
          <a:stretch>
            <a:fillRect/>
          </a:stretch>
        </p:blipFill>
        <p:spPr>
          <a:xfrm>
            <a:off x="26485043" y="15682171"/>
            <a:ext cx="15220190" cy="8005697"/>
          </a:xfrm>
          <a:prstGeom prst="rect">
            <a:avLst/>
          </a:prstGeom>
        </p:spPr>
      </p:pic>
      <p:pic>
        <p:nvPicPr>
          <p:cNvPr id="3" name="Picture 4" descr="A screenshot of a cell phone&#10;&#10;Description generated with very high confidence">
            <a:extLst>
              <a:ext uri="{FF2B5EF4-FFF2-40B4-BE49-F238E27FC236}">
                <a16:creationId xmlns:a16="http://schemas.microsoft.com/office/drawing/2014/main" id="{142FD5F6-FD69-4FCF-B2AD-78E4211C4D2C}"/>
              </a:ext>
            </a:extLst>
          </p:cNvPr>
          <p:cNvPicPr>
            <a:picLocks noChangeAspect="1"/>
          </p:cNvPicPr>
          <p:nvPr/>
        </p:nvPicPr>
        <p:blipFill rotWithShape="1">
          <a:blip r:embed="rId13"/>
          <a:srcRect l="325" t="7094" r="14667" b="40290"/>
          <a:stretch/>
        </p:blipFill>
        <p:spPr>
          <a:xfrm>
            <a:off x="26440563" y="7198304"/>
            <a:ext cx="15440129" cy="6523877"/>
          </a:xfrm>
          <a:prstGeom prst="rect">
            <a:avLst/>
          </a:prstGeom>
          <a:solidFill>
            <a:schemeClr val="bg1"/>
          </a:solidFill>
        </p:spPr>
      </p:pic>
      <p:graphicFrame>
        <p:nvGraphicFramePr>
          <p:cNvPr id="15" name="Diagram 14">
            <a:extLst>
              <a:ext uri="{FF2B5EF4-FFF2-40B4-BE49-F238E27FC236}">
                <a16:creationId xmlns:a16="http://schemas.microsoft.com/office/drawing/2014/main" id="{FDB9C812-C7E6-4E76-B94B-C03047FA2989}"/>
              </a:ext>
            </a:extLst>
          </p:cNvPr>
          <p:cNvGraphicFramePr/>
          <p:nvPr>
            <p:extLst>
              <p:ext uri="{D42A27DB-BD31-4B8C-83A1-F6EECF244321}">
                <p14:modId xmlns:p14="http://schemas.microsoft.com/office/powerpoint/2010/main" val="10359818"/>
              </p:ext>
            </p:extLst>
          </p:nvPr>
        </p:nvGraphicFramePr>
        <p:xfrm>
          <a:off x="190964" y="25137207"/>
          <a:ext cx="17857544" cy="73068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9" name="Picture 8">
            <a:extLst>
              <a:ext uri="{FF2B5EF4-FFF2-40B4-BE49-F238E27FC236}">
                <a16:creationId xmlns:a16="http://schemas.microsoft.com/office/drawing/2014/main" id="{B7D9DA7C-D47A-47CC-9255-ABAF25438B63}"/>
              </a:ext>
            </a:extLst>
          </p:cNvPr>
          <p:cNvPicPr>
            <a:picLocks noChangeAspect="1"/>
          </p:cNvPicPr>
          <p:nvPr/>
        </p:nvPicPr>
        <p:blipFill>
          <a:blip r:embed="rId19"/>
          <a:stretch>
            <a:fillRect/>
          </a:stretch>
        </p:blipFill>
        <p:spPr>
          <a:xfrm>
            <a:off x="7418368" y="19358341"/>
            <a:ext cx="4980149" cy="3311063"/>
          </a:xfrm>
          <a:prstGeom prst="rect">
            <a:avLst/>
          </a:prstGeom>
        </p:spPr>
      </p:pic>
      <p:pic>
        <p:nvPicPr>
          <p:cNvPr id="7" name="Picture 7" descr="A picture containing indoor, cabinet&#10;&#10;Description generated with high confidence">
            <a:extLst>
              <a:ext uri="{FF2B5EF4-FFF2-40B4-BE49-F238E27FC236}">
                <a16:creationId xmlns:a16="http://schemas.microsoft.com/office/drawing/2014/main" id="{C3158809-141B-43FE-9A17-1FA531DA1D0F}"/>
              </a:ext>
            </a:extLst>
          </p:cNvPr>
          <p:cNvPicPr>
            <a:picLocks noChangeAspect="1"/>
          </p:cNvPicPr>
          <p:nvPr/>
        </p:nvPicPr>
        <p:blipFill>
          <a:blip r:embed="rId20"/>
          <a:stretch>
            <a:fillRect/>
          </a:stretch>
        </p:blipFill>
        <p:spPr>
          <a:xfrm>
            <a:off x="19505418" y="8287898"/>
            <a:ext cx="5725742" cy="5301143"/>
          </a:xfrm>
          <a:prstGeom prst="rect">
            <a:avLst/>
          </a:prstGeom>
        </p:spPr>
      </p:pic>
      <p:pic>
        <p:nvPicPr>
          <p:cNvPr id="8" name="Picture 9">
            <a:extLst>
              <a:ext uri="{FF2B5EF4-FFF2-40B4-BE49-F238E27FC236}">
                <a16:creationId xmlns:a16="http://schemas.microsoft.com/office/drawing/2014/main" id="{B02FEF88-398A-4AF9-B3D7-02919CC92E6E}"/>
              </a:ext>
            </a:extLst>
          </p:cNvPr>
          <p:cNvPicPr>
            <a:picLocks noChangeAspect="1"/>
          </p:cNvPicPr>
          <p:nvPr/>
        </p:nvPicPr>
        <p:blipFill>
          <a:blip r:embed="rId21"/>
          <a:stretch>
            <a:fillRect/>
          </a:stretch>
        </p:blipFill>
        <p:spPr>
          <a:xfrm>
            <a:off x="19418319" y="16204055"/>
            <a:ext cx="5770934" cy="5758080"/>
          </a:xfrm>
          <a:prstGeom prst="rect">
            <a:avLst/>
          </a:prstGeom>
        </p:spPr>
      </p:pic>
      <p:sp>
        <p:nvSpPr>
          <p:cNvPr id="10" name="Rectangle 9">
            <a:extLst>
              <a:ext uri="{FF2B5EF4-FFF2-40B4-BE49-F238E27FC236}">
                <a16:creationId xmlns:a16="http://schemas.microsoft.com/office/drawing/2014/main" id="{76A0977F-2576-464A-85CF-BF1BEDE745B9}"/>
              </a:ext>
            </a:extLst>
          </p:cNvPr>
          <p:cNvSpPr/>
          <p:nvPr/>
        </p:nvSpPr>
        <p:spPr>
          <a:xfrm>
            <a:off x="19597198" y="19083095"/>
            <a:ext cx="935879" cy="923330"/>
          </a:xfrm>
          <a:prstGeom prst="rect">
            <a:avLst/>
          </a:prstGeom>
        </p:spPr>
        <p:txBody>
          <a:bodyPr wrap="square" anchor="t">
            <a:spAutoFit/>
          </a:bodyPr>
          <a:lstStyle/>
          <a:p>
            <a:r>
              <a:rPr lang="da-DK" sz="1800" b="1" dirty="0" err="1">
                <a:solidFill>
                  <a:srgbClr val="FFFFFF"/>
                </a:solidFill>
                <a:latin typeface="Calibri" panose="020F0502020204030204" pitchFamily="34" charset="0"/>
              </a:rPr>
              <a:t>Ladder</a:t>
            </a:r>
            <a:r>
              <a:rPr lang="da-DK" sz="1800" dirty="0">
                <a:solidFill>
                  <a:srgbClr val="000000"/>
                </a:solidFill>
                <a:latin typeface="Calibri" panose="020F0502020204030204" pitchFamily="34" charset="0"/>
              </a:rPr>
              <a:t>                    </a:t>
            </a:r>
            <a:endParaRPr lang="en-US" sz="1800" dirty="0"/>
          </a:p>
        </p:txBody>
      </p:sp>
      <p:sp>
        <p:nvSpPr>
          <p:cNvPr id="11" name="Rectangle 10">
            <a:extLst>
              <a:ext uri="{FF2B5EF4-FFF2-40B4-BE49-F238E27FC236}">
                <a16:creationId xmlns:a16="http://schemas.microsoft.com/office/drawing/2014/main" id="{4651E64A-031F-4801-A28E-C15AE37F7544}"/>
              </a:ext>
            </a:extLst>
          </p:cNvPr>
          <p:cNvSpPr/>
          <p:nvPr/>
        </p:nvSpPr>
        <p:spPr>
          <a:xfrm>
            <a:off x="19100511" y="8139285"/>
            <a:ext cx="2455466" cy="1231106"/>
          </a:xfrm>
          <a:prstGeom prst="rect">
            <a:avLst/>
          </a:prstGeom>
        </p:spPr>
        <p:txBody>
          <a:bodyPr wrap="square" anchor="t">
            <a:spAutoFit/>
          </a:bodyPr>
          <a:lstStyle/>
          <a:p>
            <a:pPr algn="ctr"/>
            <a:r>
              <a:rPr lang="en-US" sz="6000" dirty="0">
                <a:solidFill>
                  <a:srgbClr val="000000"/>
                </a:solidFill>
                <a:latin typeface="Calibri" panose="020F0502020204030204" pitchFamily="34" charset="0"/>
              </a:rPr>
              <a:t> </a:t>
            </a:r>
            <a:r>
              <a:rPr lang="en-US" sz="1400" b="1" dirty="0">
                <a:solidFill>
                  <a:schemeClr val="bg1"/>
                </a:solidFill>
                <a:latin typeface="Calibri" panose="020F0502020204030204" pitchFamily="34" charset="0"/>
              </a:rPr>
              <a:t> Ladder     Negative</a:t>
            </a:r>
            <a:endParaRPr lang="en-US" sz="1400" b="1" dirty="0">
              <a:solidFill>
                <a:schemeClr val="bg1"/>
              </a:solidFill>
              <a:latin typeface="Calibri" panose="020F0502020204030204" pitchFamily="34" charset="0"/>
              <a:cs typeface="Calibri"/>
            </a:endParaRPr>
          </a:p>
          <a:p>
            <a:pPr algn="ctr"/>
            <a:r>
              <a:rPr lang="en-US" sz="1400" b="1" dirty="0">
                <a:solidFill>
                  <a:schemeClr val="bg1"/>
                </a:solidFill>
                <a:latin typeface="Calibri" panose="020F0502020204030204" pitchFamily="34" charset="0"/>
              </a:rPr>
              <a:t>                              Control   </a:t>
            </a:r>
            <a:endParaRPr lang="en-US" sz="1400" b="1" dirty="0">
              <a:solidFill>
                <a:schemeClr val="bg1"/>
              </a:solidFill>
              <a:cs typeface="Calibri"/>
            </a:endParaRPr>
          </a:p>
        </p:txBody>
      </p:sp>
      <p:sp>
        <p:nvSpPr>
          <p:cNvPr id="12" name="TextBox 11"/>
          <p:cNvSpPr txBox="1"/>
          <p:nvPr/>
        </p:nvSpPr>
        <p:spPr>
          <a:xfrm>
            <a:off x="12898022" y="22388320"/>
            <a:ext cx="5395142" cy="830997"/>
          </a:xfrm>
          <a:prstGeom prst="rect">
            <a:avLst/>
          </a:prstGeom>
          <a:noFill/>
        </p:spPr>
        <p:txBody>
          <a:bodyPr wrap="square" rtlCol="0" anchor="t">
            <a:spAutoFit/>
          </a:bodyPr>
          <a:lstStyle/>
          <a:p>
            <a:r>
              <a:rPr lang="en-US" sz="2400"/>
              <a:t>Figure 2: </a:t>
            </a:r>
            <a:r>
              <a:rPr lang="en-US" sz="2400">
                <a:cs typeface="Calibri"/>
              </a:rPr>
              <a:t>Photos of </a:t>
            </a:r>
            <a:r>
              <a:rPr lang="en-US" sz="2400" err="1">
                <a:cs typeface="Calibri"/>
              </a:rPr>
              <a:t>Exomala</a:t>
            </a:r>
            <a:r>
              <a:rPr lang="en-US" sz="2400">
                <a:cs typeface="Calibri"/>
              </a:rPr>
              <a:t> </a:t>
            </a:r>
            <a:r>
              <a:rPr lang="en-US" sz="2400" err="1">
                <a:cs typeface="Calibri"/>
              </a:rPr>
              <a:t>Pallidipennis</a:t>
            </a:r>
            <a:r>
              <a:rPr lang="en-US" sz="2400">
                <a:cs typeface="Calibri"/>
              </a:rPr>
              <a:t> in its adult and larvae stages</a:t>
            </a:r>
            <a:endParaRPr lang="en-US" sz="2400"/>
          </a:p>
        </p:txBody>
      </p:sp>
      <p:sp>
        <p:nvSpPr>
          <p:cNvPr id="21" name="TextBox 20"/>
          <p:cNvSpPr txBox="1"/>
          <p:nvPr/>
        </p:nvSpPr>
        <p:spPr>
          <a:xfrm>
            <a:off x="26440564" y="13759577"/>
            <a:ext cx="15161153" cy="1200329"/>
          </a:xfrm>
          <a:prstGeom prst="rect">
            <a:avLst/>
          </a:prstGeom>
          <a:noFill/>
        </p:spPr>
        <p:txBody>
          <a:bodyPr wrap="square" rtlCol="0" anchor="t">
            <a:spAutoFit/>
          </a:bodyPr>
          <a:lstStyle/>
          <a:p>
            <a:r>
              <a:rPr lang="en-US" sz="2400"/>
              <a:t>Figure 4:</a:t>
            </a:r>
            <a:r>
              <a:rPr lang="en-US" sz="2400">
                <a:cs typeface="Calibri"/>
              </a:rPr>
              <a:t>  This is a consensus  graph showing that the PHK-012 sample is closely related to </a:t>
            </a:r>
            <a:r>
              <a:rPr lang="en-US" sz="2400" err="1">
                <a:cs typeface="Calibri"/>
              </a:rPr>
              <a:t>Exomala</a:t>
            </a:r>
            <a:r>
              <a:rPr lang="en-US" sz="2400">
                <a:cs typeface="Calibri"/>
              </a:rPr>
              <a:t> </a:t>
            </a:r>
            <a:r>
              <a:rPr lang="en-US" sz="2400" err="1">
                <a:cs typeface="Calibri"/>
              </a:rPr>
              <a:t>Pallidipennis</a:t>
            </a:r>
            <a:r>
              <a:rPr lang="en-US" sz="2400">
                <a:cs typeface="Calibri"/>
              </a:rPr>
              <a:t>.</a:t>
            </a:r>
          </a:p>
          <a:p>
            <a:endParaRPr lang="en-US" sz="2400"/>
          </a:p>
          <a:p>
            <a:endParaRPr lang="en-US" sz="2400"/>
          </a:p>
        </p:txBody>
      </p:sp>
      <p:sp>
        <p:nvSpPr>
          <p:cNvPr id="22" name="TextBox 21"/>
          <p:cNvSpPr txBox="1"/>
          <p:nvPr/>
        </p:nvSpPr>
        <p:spPr>
          <a:xfrm>
            <a:off x="26381529" y="23415092"/>
            <a:ext cx="15161153" cy="2554545"/>
          </a:xfrm>
          <a:prstGeom prst="rect">
            <a:avLst/>
          </a:prstGeom>
          <a:noFill/>
        </p:spPr>
        <p:txBody>
          <a:bodyPr wrap="square" rtlCol="0" anchor="t">
            <a:spAutoFit/>
          </a:bodyPr>
          <a:lstStyle/>
          <a:p>
            <a:r>
              <a:rPr lang="en-US" sz="2800" dirty="0"/>
              <a:t>Figure 5:</a:t>
            </a:r>
            <a:r>
              <a:rPr lang="en-US" sz="2800" dirty="0">
                <a:cs typeface="Calibri"/>
              </a:rPr>
              <a:t> This is a phylogenetic tree showing that the PHK-012 sample is closely related to </a:t>
            </a:r>
            <a:r>
              <a:rPr lang="en-US" sz="2800" dirty="0" err="1">
                <a:cs typeface="Calibri"/>
              </a:rPr>
              <a:t>Exomala</a:t>
            </a:r>
            <a:r>
              <a:rPr lang="en-US" sz="2800" dirty="0">
                <a:cs typeface="Calibri"/>
              </a:rPr>
              <a:t> </a:t>
            </a:r>
            <a:r>
              <a:rPr lang="en-US" sz="2800" dirty="0" err="1">
                <a:cs typeface="Calibri"/>
              </a:rPr>
              <a:t>Pallidipennis</a:t>
            </a:r>
            <a:r>
              <a:rPr lang="en-US" sz="2800" dirty="0">
                <a:cs typeface="Calibri"/>
              </a:rPr>
              <a:t> and </a:t>
            </a:r>
            <a:r>
              <a:rPr lang="en-US" sz="2800" dirty="0" err="1">
                <a:cs typeface="Calibri"/>
              </a:rPr>
              <a:t>Exomala</a:t>
            </a:r>
            <a:r>
              <a:rPr lang="en-US" sz="2800" dirty="0">
                <a:cs typeface="Calibri"/>
              </a:rPr>
              <a:t> </a:t>
            </a:r>
            <a:r>
              <a:rPr lang="en-US" sz="2800" dirty="0" err="1">
                <a:cs typeface="Calibri"/>
              </a:rPr>
              <a:t>Orientalis</a:t>
            </a:r>
            <a:r>
              <a:rPr lang="en-US" sz="2800" dirty="0">
                <a:cs typeface="Calibri"/>
              </a:rPr>
              <a:t>, both of which are descendants of the very common </a:t>
            </a:r>
            <a:r>
              <a:rPr lang="en-US" sz="2800" dirty="0" err="1">
                <a:cs typeface="Calibri"/>
              </a:rPr>
              <a:t>Coleoptera</a:t>
            </a:r>
            <a:r>
              <a:rPr lang="en-US" sz="2800" dirty="0">
                <a:cs typeface="Calibri"/>
              </a:rPr>
              <a:t> beetle. We used the American Cockroach as out outgroup, since it has similar phenotypic features to the Beetle, such as an invertebrate and an exoskeleton.</a:t>
            </a:r>
          </a:p>
          <a:p>
            <a:endParaRPr lang="en-US" sz="2400" dirty="0"/>
          </a:p>
          <a:p>
            <a:endParaRPr lang="en-US" sz="2400" dirty="0"/>
          </a:p>
        </p:txBody>
      </p:sp>
      <p:sp>
        <p:nvSpPr>
          <p:cNvPr id="17" name="TextBox 16">
            <a:extLst>
              <a:ext uri="{FF2B5EF4-FFF2-40B4-BE49-F238E27FC236}">
                <a16:creationId xmlns:a16="http://schemas.microsoft.com/office/drawing/2014/main" id="{3120AD66-45A1-4CC7-BBF7-5386C1B791D3}"/>
              </a:ext>
            </a:extLst>
          </p:cNvPr>
          <p:cNvSpPr txBox="1"/>
          <p:nvPr/>
        </p:nvSpPr>
        <p:spPr>
          <a:xfrm>
            <a:off x="20549789" y="19083095"/>
            <a:ext cx="3873897" cy="15542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800" b="1" dirty="0">
                <a:solidFill>
                  <a:srgbClr val="FFFFFF"/>
                </a:solidFill>
                <a:cs typeface="Calibri"/>
              </a:rPr>
              <a:t>001        012      003       004     005    006</a:t>
            </a:r>
            <a:r>
              <a:rPr lang="da-DK" sz="1600" b="1" dirty="0">
                <a:solidFill>
                  <a:srgbClr val="FFFFFF"/>
                </a:solidFill>
                <a:cs typeface="Calibri"/>
              </a:rPr>
              <a:t> </a:t>
            </a:r>
            <a:endParaRPr lang="en-US" sz="1800" b="1" dirty="0">
              <a:solidFill>
                <a:srgbClr val="FFFFFF"/>
              </a:solidFill>
              <a:cs typeface="Calibri"/>
            </a:endParaRPr>
          </a:p>
          <a:p>
            <a:pPr algn="ctr"/>
            <a:endParaRPr lang="en-US" dirty="0">
              <a:cs typeface="Calibri"/>
            </a:endParaRPr>
          </a:p>
        </p:txBody>
      </p:sp>
      <p:sp>
        <p:nvSpPr>
          <p:cNvPr id="18" name="TextBox 17">
            <a:extLst>
              <a:ext uri="{FF2B5EF4-FFF2-40B4-BE49-F238E27FC236}">
                <a16:creationId xmlns:a16="http://schemas.microsoft.com/office/drawing/2014/main" id="{2B240F94-EACE-42B3-8F97-FBEA738B4440}"/>
              </a:ext>
            </a:extLst>
          </p:cNvPr>
          <p:cNvSpPr txBox="1"/>
          <p:nvPr/>
        </p:nvSpPr>
        <p:spPr>
          <a:xfrm>
            <a:off x="20556742" y="8087260"/>
            <a:ext cx="3623095" cy="196977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bg1"/>
                </a:solidFill>
                <a:cs typeface="Calibri"/>
              </a:rPr>
              <a:t> 008     009      010       011</a:t>
            </a:r>
            <a:r>
              <a:rPr lang="en-US" dirty="0">
                <a:cs typeface="Calibri"/>
              </a:rPr>
              <a:t> </a:t>
            </a:r>
          </a:p>
          <a:p>
            <a:pPr algn="ctr"/>
            <a:endParaRPr lang="en-US" dirty="0">
              <a:cs typeface="Calibri"/>
            </a:endParaRP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203</Words>
  <Application>Microsoft Office PowerPoint</Application>
  <PresentationFormat>Custom</PresentationFormat>
  <Paragraphs>115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Mary Simons</cp:lastModifiedBy>
  <cp:revision>18</cp:revision>
  <dcterms:modified xsi:type="dcterms:W3CDTF">2018-06-04T18:06:13Z</dcterms:modified>
</cp:coreProperties>
</file>