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43891200" cy="32918400"/>
  <p:notesSz cx="6858000" cy="9144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27216" userDrawn="1">
          <p15:clr>
            <a:srgbClr val="A4A3A4"/>
          </p15:clr>
        </p15:guide>
        <p15:guide id="2" orient="horz" pos="432" userDrawn="1">
          <p15:clr>
            <a:srgbClr val="A4A3A4"/>
          </p15:clr>
        </p15:guide>
        <p15:guide id="3" pos="383" userDrawn="1">
          <p15:clr>
            <a:srgbClr val="A4A3A4"/>
          </p15:clr>
        </p15:guide>
        <p15:guide id="4" pos="33407" userDrawn="1">
          <p15:clr>
            <a:srgbClr val="A4A3A4"/>
          </p15:clr>
        </p15:guide>
        <p15:guide id="5" orient="horz" pos="20412" userDrawn="1">
          <p15:clr>
            <a:srgbClr val="A4A3A4"/>
          </p15:clr>
        </p15:guide>
        <p15:guide id="6" orient="horz" pos="324" userDrawn="1">
          <p15:clr>
            <a:srgbClr val="A4A3A4"/>
          </p15:clr>
        </p15:guide>
        <p15:guide id="7" pos="313" userDrawn="1">
          <p15:clr>
            <a:srgbClr val="A4A3A4"/>
          </p15:clr>
        </p15:guide>
        <p15:guide id="8" pos="273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 id="2" name="Cailin Foster" initials="CF" lastIdx="1" clrIdx="2">
    <p:extLst>
      <p:ext uri="{19B8F6BF-5375-455C-9EA6-DF929625EA0E}">
        <p15:presenceInfo xmlns:p15="http://schemas.microsoft.com/office/powerpoint/2012/main" userId="S-1-5-21-232456281-1649559453-1391095531-259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8BFAF-72B0-4F8A-A17B-8F0B2F7EF4F7}" v="767" dt="2018-06-04T15:19:40.848"/>
    <p1510:client id="{CD912706-D110-4C87-916C-33D9CED4B2FA}" v="4" dt="2018-06-04T14:29:09.719"/>
    <p1510:client id="{D4D2E73F-81F4-4B5F-BD16-474E9FAD23B7}" v="692" dt="2018-06-04T14:57:09.315"/>
    <p1510:client id="{039F698F-CFD2-499A-AAD8-00842C7092B1}" v="140" dt="2018-06-04T16:32:03.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 d="100"/>
          <a:sy n="20" d="100"/>
        </p:scale>
        <p:origin x="200" y="96"/>
      </p:cViewPr>
      <p:guideLst>
        <p:guide orient="horz" pos="27216"/>
        <p:guide orient="horz" pos="432"/>
        <p:guide pos="383"/>
        <p:guide pos="33407"/>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commentAuthors" Target="commentAuthors.xml" Id="rId3" /><Relationship Type="http://schemas.openxmlformats.org/officeDocument/2006/relationships/tableStyles" Target="tableStyles.xml" Id="rId7"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theme" Target="theme/theme1.xml" Id="rId6" /><Relationship Type="http://schemas.openxmlformats.org/officeDocument/2006/relationships/viewProps" Target="viewProps.xml" Id="rId5" /><Relationship Type="http://schemas.openxmlformats.org/officeDocument/2006/relationships/presProps" Target="presProps.xml" Id="rId4" /><Relationship Type="http://schemas.microsoft.com/office/2015/10/relationships/revisionInfo" Target="revisionInfo.xml" Id="rId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2"/>
            <a:ext cx="37307520" cy="653796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3467101" y="13952225"/>
            <a:ext cx="37307520" cy="72008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4"/>
            <a:ext cx="19385280" cy="21724622"/>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4"/>
            <a:ext cx="19385280" cy="21724622"/>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2" y="7368545"/>
            <a:ext cx="19392903" cy="3070857"/>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4" name="Content Placeholder 3"/>
          <p:cNvSpPr>
            <a:spLocks noGrp="1"/>
          </p:cNvSpPr>
          <p:nvPr>
            <p:ph sz="half" idx="2"/>
          </p:nvPr>
        </p:nvSpPr>
        <p:spPr>
          <a:xfrm>
            <a:off x="2194562" y="10439402"/>
            <a:ext cx="19392903" cy="18966183"/>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7"/>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6" name="Content Placeholder 5"/>
          <p:cNvSpPr>
            <a:spLocks noGrp="1"/>
          </p:cNvSpPr>
          <p:nvPr>
            <p:ph sz="quarter" idx="4"/>
          </p:nvPr>
        </p:nvSpPr>
        <p:spPr>
          <a:xfrm>
            <a:off x="22296123" y="10439402"/>
            <a:ext cx="19400520" cy="18966183"/>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7160240" y="1310644"/>
            <a:ext cx="24536400" cy="2809494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4"/>
            <a:ext cx="14439903" cy="22517102"/>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8602983" y="25763222"/>
            <a:ext cx="26334720" cy="386333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313450" tIns="156725" rIns="313450" bIns="156725" rtlCol="0" anchor="ctr">
            <a:normAutofit/>
          </a:bodyPr>
          <a:lstStyle/>
          <a:p>
            <a:r>
              <a:rPr lang="en-US"/>
              <a:t>Click to edit Master title style</a:t>
            </a:r>
          </a:p>
        </p:txBody>
      </p:sp>
      <p:sp>
        <p:nvSpPr>
          <p:cNvPr id="3" name="Text Placeholder 2"/>
          <p:cNvSpPr>
            <a:spLocks noGrp="1"/>
          </p:cNvSpPr>
          <p:nvPr>
            <p:ph type="body" idx="1"/>
          </p:nvPr>
        </p:nvSpPr>
        <p:spPr>
          <a:xfrm>
            <a:off x="2194560" y="7680964"/>
            <a:ext cx="39502080" cy="21724622"/>
          </a:xfrm>
          <a:prstGeom prst="rect">
            <a:avLst/>
          </a:prstGeom>
        </p:spPr>
        <p:txBody>
          <a:bodyPr vert="horz" lIns="313450" tIns="156725" rIns="313450" bIns="156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6/4/2018</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7866"/>
            <a:ext cx="43891200" cy="2104208"/>
          </a:xfrm>
          <a:prstGeom prst="rect">
            <a:avLst/>
          </a:prstGeom>
          <a:noFill/>
        </p:spPr>
        <p:txBody>
          <a:bodyPr wrap="square" lIns="72176" tIns="36089" rIns="72176" bIns="36089"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algn="ctr"/>
            <a:r>
              <a:rPr lang="en-US" sz="13200">
                <a:solidFill>
                  <a:srgbClr val="002060"/>
                </a:solidFill>
                <a:latin typeface="Century Gothic"/>
              </a:rPr>
              <a:t>Ants Effect on Soil Composition</a:t>
            </a:r>
          </a:p>
        </p:txBody>
      </p:sp>
      <p:sp>
        <p:nvSpPr>
          <p:cNvPr id="5" name="TextBox 4"/>
          <p:cNvSpPr txBox="1"/>
          <p:nvPr/>
        </p:nvSpPr>
        <p:spPr>
          <a:xfrm>
            <a:off x="11807145" y="2084240"/>
            <a:ext cx="20135021" cy="2104208"/>
          </a:xfrm>
          <a:prstGeom prst="rect">
            <a:avLst/>
          </a:prstGeom>
          <a:noFill/>
        </p:spPr>
        <p:txBody>
          <a:bodyPr wrap="square" lIns="72176" tIns="36089" rIns="72176" bIns="36089"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algn="ctr"/>
            <a:r>
              <a:rPr lang="en-US" sz="4400" err="1">
                <a:latin typeface="Century Gothic"/>
              </a:rPr>
              <a:t>Cailin</a:t>
            </a:r>
            <a:r>
              <a:rPr lang="en-US" sz="4400">
                <a:latin typeface="Century Gothic"/>
              </a:rPr>
              <a:t> Foster, Julia Martorana </a:t>
            </a:r>
          </a:p>
          <a:p>
            <a:pPr algn="ctr"/>
            <a:r>
              <a:rPr lang="en-US" sz="4400">
                <a:latin typeface="Century Gothic"/>
              </a:rPr>
              <a:t>Mary Simons</a:t>
            </a:r>
          </a:p>
          <a:p>
            <a:pPr lvl="0" algn="ctr"/>
            <a:r>
              <a:rPr lang="en-US" sz="4400" i="1">
                <a:solidFill>
                  <a:prstClr val="black"/>
                </a:solidFill>
                <a:latin typeface="Century Gothic"/>
              </a:rPr>
              <a:t>Seaford High School</a:t>
            </a:r>
          </a:p>
        </p:txBody>
      </p:sp>
      <p:sp>
        <p:nvSpPr>
          <p:cNvPr id="30" name="TextBox 29"/>
          <p:cNvSpPr txBox="1"/>
          <p:nvPr/>
        </p:nvSpPr>
        <p:spPr>
          <a:xfrm>
            <a:off x="22581500" y="10875786"/>
            <a:ext cx="14494746" cy="650719"/>
          </a:xfrm>
          <a:prstGeom prst="rect">
            <a:avLst/>
          </a:prstGeom>
          <a:noFill/>
        </p:spPr>
        <p:txBody>
          <a:bodyPr wrap="square" lIns="65306" tIns="32653" rIns="65306" bIns="32653" rtlCol="0">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endParaRPr lang="en-US" sz="3800"/>
          </a:p>
        </p:txBody>
      </p:sp>
      <p:pic>
        <p:nvPicPr>
          <p:cNvPr id="35" name="Shape 243"/>
          <p:cNvPicPr preferRelativeResize="0"/>
          <p:nvPr/>
        </p:nvPicPr>
        <p:blipFill rotWithShape="1">
          <a:blip r:embed="rId2">
            <a:alphaModFix/>
          </a:blip>
          <a:srcRect/>
          <a:stretch/>
        </p:blipFill>
        <p:spPr>
          <a:xfrm>
            <a:off x="39946006" y="95734"/>
            <a:ext cx="3945194" cy="695695"/>
          </a:xfrm>
          <a:prstGeom prst="rect">
            <a:avLst/>
          </a:prstGeom>
          <a:noFill/>
          <a:ln>
            <a:noFill/>
          </a:ln>
        </p:spPr>
      </p:pic>
      <p:sp>
        <p:nvSpPr>
          <p:cNvPr id="37" name="TextBox 36"/>
          <p:cNvSpPr txBox="1"/>
          <p:nvPr/>
        </p:nvSpPr>
        <p:spPr>
          <a:xfrm>
            <a:off x="299534" y="3136344"/>
            <a:ext cx="18454123" cy="6035270"/>
          </a:xfrm>
          <a:prstGeom prst="rect">
            <a:avLst/>
          </a:prstGeom>
          <a:noFill/>
        </p:spPr>
        <p:txBody>
          <a:bodyPr wrap="square" lIns="65306" tIns="32653" rIns="65306" bIns="32653"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a:spcAft>
                <a:spcPts val="857"/>
              </a:spcAft>
            </a:pPr>
            <a:r>
              <a:rPr lang="en-US" sz="8500">
                <a:solidFill>
                  <a:srgbClr val="002060"/>
                </a:solidFill>
                <a:latin typeface="Century Gothic"/>
              </a:rPr>
              <a:t>Abstract</a:t>
            </a:r>
          </a:p>
          <a:p>
            <a:r>
              <a:rPr lang="en-US" sz="3200"/>
              <a:t>  Ants are found in many common areas inhabited by humans such as parks and fields. These insects can influence the soil that they live in through the compounds they release in feces. We hypothesize that based on the species of ant, the soil containing ant remains would have a different pH than soil not containing ants or ant remains. We intended to determine which species of ants were present in the locations we collected from using the methods of PCR and gel electrophoresis. It is difficult to tell the difference between species which similar traits. We will attempt to identify the species based on their individual characteristics, however sequencing will prove to be more accurate. Then, we planned to use a soil testing kit on the remaining soil to determine the different amounts of compounds and pH of the soil.  </a:t>
            </a:r>
            <a:endParaRPr lang="en-US" sz="3200">
              <a:cs typeface="Calibri"/>
            </a:endParaRPr>
          </a:p>
          <a:p>
            <a:pPr>
              <a:spcAft>
                <a:spcPts val="429"/>
              </a:spcAft>
            </a:pPr>
            <a:endParaRPr lang="en-US" sz="3900"/>
          </a:p>
        </p:txBody>
      </p:sp>
      <p:sp>
        <p:nvSpPr>
          <p:cNvPr id="38" name="TextBox 37"/>
          <p:cNvSpPr txBox="1"/>
          <p:nvPr/>
        </p:nvSpPr>
        <p:spPr>
          <a:xfrm>
            <a:off x="27634941" y="20447484"/>
            <a:ext cx="15523500" cy="12100007"/>
          </a:xfrm>
          <a:prstGeom prst="rect">
            <a:avLst/>
          </a:prstGeom>
          <a:noFill/>
        </p:spPr>
        <p:txBody>
          <a:bodyPr wrap="square" lIns="65306" tIns="32653" rIns="65306" bIns="32653"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a:spcAft>
                <a:spcPts val="429"/>
              </a:spcAft>
            </a:pPr>
            <a:r>
              <a:rPr lang="en-US" sz="8500" dirty="0">
                <a:solidFill>
                  <a:srgbClr val="002060"/>
                </a:solidFill>
                <a:latin typeface="Century Gothic"/>
              </a:rPr>
              <a:t>Discussion </a:t>
            </a:r>
            <a:endParaRPr lang="en-US" sz="8540" dirty="0">
              <a:solidFill>
                <a:srgbClr val="002060"/>
              </a:solidFill>
              <a:latin typeface="Century Gothic"/>
            </a:endParaRPr>
          </a:p>
          <a:p>
            <a:r>
              <a:rPr lang="en-US" sz="3200" dirty="0">
                <a:cs typeface="Calibri"/>
              </a:rPr>
              <a:t>Based on these results, we can conclude that three out of the four species shown on the graphs can be positively identified. However, specimen PGT019 does not exactly match the species most closely related to it. We think that this may be because of a base mispairing or a possible gene mutation. If not found at another database we may conclude this specimen to be a novel or invasive species.</a:t>
            </a:r>
          </a:p>
          <a:p>
            <a:endParaRPr lang="en-US" sz="3200" dirty="0"/>
          </a:p>
          <a:p>
            <a:pPr>
              <a:spcAft>
                <a:spcPts val="429"/>
              </a:spcAft>
            </a:pPr>
            <a:r>
              <a:rPr lang="en-US" sz="8500" dirty="0">
                <a:solidFill>
                  <a:srgbClr val="002060"/>
                </a:solidFill>
                <a:latin typeface="Century Gothic"/>
              </a:rPr>
              <a:t>References</a:t>
            </a:r>
            <a:endParaRPr lang="en-US" sz="8500" dirty="0">
              <a:solidFill>
                <a:srgbClr val="002060"/>
              </a:solidFill>
              <a:latin typeface="Century Gothic"/>
              <a:cs typeface="Calibri"/>
            </a:endParaRPr>
          </a:p>
          <a:p>
            <a:pPr fontAlgn="base"/>
            <a:r>
              <a:rPr lang="en-US" sz="3200" dirty="0"/>
              <a:t>The Good and Bad News About Ants and Plants (</a:t>
            </a:r>
            <a:r>
              <a:rPr lang="en-US" sz="3200" u="sng" dirty="0"/>
              <a:t>https://web.natur.cuni.cz/~herben/pdf/pb05.pd</a:t>
            </a:r>
            <a:r>
              <a:rPr lang="en-US" sz="3200" dirty="0"/>
              <a:t>) </a:t>
            </a:r>
            <a:endParaRPr lang="en-US" sz="3200" dirty="0">
              <a:cs typeface="Calibri"/>
            </a:endParaRPr>
          </a:p>
          <a:p>
            <a:pPr fontAlgn="base"/>
            <a:r>
              <a:rPr lang="en-US" sz="3200" dirty="0"/>
              <a:t>(</a:t>
            </a:r>
            <a:r>
              <a:rPr lang="en-US" sz="3200" u="sng" dirty="0"/>
              <a:t>https://animaldiversity.org/accounts/camponotus_pennsylvanicus</a:t>
            </a:r>
            <a:r>
              <a:rPr lang="en-US" sz="3200" dirty="0"/>
              <a:t>)  </a:t>
            </a:r>
            <a:endParaRPr lang="en-US" sz="3200" dirty="0">
              <a:cs typeface="Calibri"/>
            </a:endParaRPr>
          </a:p>
          <a:p>
            <a:pPr fontAlgn="base"/>
            <a:r>
              <a:rPr lang="en-US" sz="3200" dirty="0"/>
              <a:t>(</a:t>
            </a:r>
            <a:r>
              <a:rPr lang="en-US" sz="3200" u="sng" dirty="0"/>
              <a:t>https://westernpest.com/locations/new-york/ants</a:t>
            </a:r>
            <a:r>
              <a:rPr lang="en-US" sz="3200" dirty="0"/>
              <a:t>)  </a:t>
            </a:r>
            <a:endParaRPr lang="en-US" sz="3200" dirty="0">
              <a:cs typeface="Calibri"/>
            </a:endParaRPr>
          </a:p>
          <a:p>
            <a:pPr fontAlgn="base"/>
            <a:r>
              <a:rPr lang="en-US" sz="3200" dirty="0"/>
              <a:t>(</a:t>
            </a:r>
            <a:r>
              <a:rPr lang="en-US" sz="3200" u="sng" dirty="0"/>
              <a:t>https://suburbanexterminating.com/pst-identification/profile/pavement-ants</a:t>
            </a:r>
            <a:r>
              <a:rPr lang="en-US" sz="3200" dirty="0"/>
              <a:t>) </a:t>
            </a:r>
            <a:endParaRPr lang="en-US" sz="3200" dirty="0">
              <a:cs typeface="Calibri"/>
            </a:endParaRPr>
          </a:p>
          <a:p>
            <a:endParaRPr lang="en-US" sz="1000" dirty="0"/>
          </a:p>
          <a:p>
            <a:endParaRPr lang="en-US" sz="1000" dirty="0"/>
          </a:p>
          <a:p>
            <a:endParaRPr lang="en-US" sz="1000" dirty="0"/>
          </a:p>
          <a:p>
            <a:pPr>
              <a:spcAft>
                <a:spcPts val="429"/>
              </a:spcAft>
            </a:pPr>
            <a:r>
              <a:rPr lang="en-US" sz="8500" dirty="0">
                <a:solidFill>
                  <a:srgbClr val="002060"/>
                </a:solidFill>
                <a:latin typeface="Century Gothic"/>
              </a:rPr>
              <a:t>Acknowledgements</a:t>
            </a:r>
            <a:endParaRPr lang="en-US" sz="8500" dirty="0">
              <a:solidFill>
                <a:srgbClr val="002060"/>
              </a:solidFill>
              <a:latin typeface="Century Gothic"/>
              <a:cs typeface="Calibri"/>
            </a:endParaRPr>
          </a:p>
          <a:p>
            <a:r>
              <a:rPr lang="en-US" sz="3200" dirty="0">
                <a:cs typeface="Calibri"/>
              </a:rPr>
              <a:t>We'd like to thank our mentor Mary Simons, and Seaford High School for supporting and helping us find some conclusive ending to this interesting experiment, and to determine the diversity of our found ant specimen.</a:t>
            </a:r>
            <a:r>
              <a:rPr lang="en-US" sz="3900" dirty="0">
                <a:cs typeface="Calibri"/>
              </a:rPr>
              <a:t>  </a:t>
            </a:r>
            <a:r>
              <a:rPr lang="en-US" sz="3200" dirty="0">
                <a:cs typeface="Calibri"/>
              </a:rPr>
              <a:t>We would also like to thank Cold Spring Harbor Labs, Brookhaven National Labs and all of the sponsors of the Barcode Long Island program.</a:t>
            </a:r>
          </a:p>
        </p:txBody>
      </p:sp>
      <p:pic>
        <p:nvPicPr>
          <p:cNvPr id="1026" name="Picture 2" descr="http://www.seplessons.org/files/SEPA_Sig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1875" y="1197171"/>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43582"/>
            <a:ext cx="4047036"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309175" y="1114912"/>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40FD3A8-417D-4FB3-BFB8-ED8A8581B514}"/>
              </a:ext>
            </a:extLst>
          </p:cNvPr>
          <p:cNvSpPr txBox="1"/>
          <p:nvPr/>
        </p:nvSpPr>
        <p:spPr>
          <a:xfrm>
            <a:off x="298948" y="8346528"/>
            <a:ext cx="13069205" cy="8345874"/>
          </a:xfrm>
          <a:prstGeom prst="rect">
            <a:avLst/>
          </a:prstGeom>
          <a:noFill/>
        </p:spPr>
        <p:txBody>
          <a:bodyPr wrap="square" rtlCol="0" anchor="t">
            <a:spAutoFit/>
          </a:bodyPr>
          <a:lstStyle/>
          <a:p>
            <a:pPr>
              <a:spcAft>
                <a:spcPts val="429"/>
              </a:spcAft>
            </a:pPr>
            <a:r>
              <a:rPr lang="en-US" sz="8500">
                <a:solidFill>
                  <a:srgbClr val="002060"/>
                </a:solidFill>
                <a:latin typeface="Century Gothic"/>
              </a:rPr>
              <a:t>Introduction</a:t>
            </a:r>
          </a:p>
          <a:p>
            <a:pPr>
              <a:spcAft>
                <a:spcPts val="429"/>
              </a:spcAft>
            </a:pPr>
            <a:r>
              <a:rPr lang="en-US" sz="3200"/>
              <a:t>Ants are present in most places habited by humans, which includes soil in gardens where crops and food are planted. As ant's release feces and other remains in the soil, it can affect its make-up. Following, the new, effected soil can be harmful to the plants that grow in it and the people who eat the products. One source, "Pavement Ants and How to Prevent Them" states that "pavement ants are not known to transmit any diseases to people but will contaminate food and food prep areas while foraging for food."(CITATION) We would like to answer the question of what exactly the soil contains from the ants, so we can determine the effect it has on the foods we eat. If the food is contaminated with certain compounds found in the soil, there can be many health issues spread to humans. Once we collected our ant's, we sequenced their DNA. This step was important for identifying similarities between the ant's, and the number of different species in a given collection site.  </a:t>
            </a:r>
            <a:endParaRPr lang="en-US" sz="3200">
              <a:cs typeface="Calibri"/>
            </a:endParaRPr>
          </a:p>
        </p:txBody>
      </p:sp>
      <p:sp>
        <p:nvSpPr>
          <p:cNvPr id="7" name="TextBox 6">
            <a:extLst>
              <a:ext uri="{FF2B5EF4-FFF2-40B4-BE49-F238E27FC236}">
                <a16:creationId xmlns:a16="http://schemas.microsoft.com/office/drawing/2014/main" id="{58F44966-6378-4C3F-A829-3964C6CBFD03}"/>
              </a:ext>
            </a:extLst>
          </p:cNvPr>
          <p:cNvSpPr txBox="1"/>
          <p:nvPr/>
        </p:nvSpPr>
        <p:spPr>
          <a:xfrm>
            <a:off x="27649070" y="15016330"/>
            <a:ext cx="15486305" cy="6381234"/>
          </a:xfrm>
          <a:prstGeom prst="rect">
            <a:avLst/>
          </a:prstGeom>
          <a:noFill/>
        </p:spPr>
        <p:txBody>
          <a:bodyPr wrap="square" rtlCol="0" anchor="t">
            <a:spAutoFit/>
          </a:bodyPr>
          <a:lstStyle/>
          <a:p>
            <a:pPr>
              <a:spcAft>
                <a:spcPts val="429"/>
              </a:spcAft>
            </a:pPr>
            <a:r>
              <a:rPr lang="en-US" sz="8500">
                <a:solidFill>
                  <a:srgbClr val="002060"/>
                </a:solidFill>
                <a:latin typeface="Century Gothic"/>
              </a:rPr>
              <a:t>Results</a:t>
            </a:r>
          </a:p>
          <a:p>
            <a:pPr>
              <a:spcAft>
                <a:spcPts val="400"/>
              </a:spcAft>
            </a:pPr>
            <a:r>
              <a:rPr lang="en-US" sz="3200">
                <a:cs typeface="Calibri"/>
              </a:rPr>
              <a:t>Through our results we found a direct relationship between species PGT004, and the </a:t>
            </a:r>
            <a:r>
              <a:rPr lang="en-US" sz="3200" err="1">
                <a:cs typeface="Calibri"/>
              </a:rPr>
              <a:t>Tetramorium</a:t>
            </a:r>
            <a:r>
              <a:rPr lang="en-US" sz="3200">
                <a:cs typeface="Calibri"/>
              </a:rPr>
              <a:t> </a:t>
            </a:r>
            <a:r>
              <a:rPr lang="en-US" sz="3200" err="1">
                <a:cs typeface="Calibri"/>
              </a:rPr>
              <a:t>caespitum</a:t>
            </a:r>
            <a:r>
              <a:rPr lang="en-US" sz="3200">
                <a:cs typeface="Calibri"/>
              </a:rPr>
              <a:t> also commonly known as the Pavement Ant where 8 ants were found. Another direct relationship was found between species PGT013, and the </a:t>
            </a:r>
            <a:r>
              <a:rPr lang="en-US" sz="3200" err="1">
                <a:cs typeface="Calibri"/>
              </a:rPr>
              <a:t>Nylanderia</a:t>
            </a:r>
            <a:r>
              <a:rPr lang="en-US" sz="3200">
                <a:cs typeface="Calibri"/>
              </a:rPr>
              <a:t> </a:t>
            </a:r>
            <a:r>
              <a:rPr lang="en-US" sz="3200" err="1">
                <a:cs typeface="Calibri"/>
              </a:rPr>
              <a:t>Parvula</a:t>
            </a:r>
            <a:r>
              <a:rPr lang="en-US" sz="3200">
                <a:cs typeface="Calibri"/>
              </a:rPr>
              <a:t> also known as the  Crazy Ant. Species PGT009, and the </a:t>
            </a:r>
            <a:r>
              <a:rPr lang="en-US" sz="3200" err="1">
                <a:cs typeface="Calibri"/>
              </a:rPr>
              <a:t>Lasius</a:t>
            </a:r>
            <a:r>
              <a:rPr lang="en-US" sz="3200">
                <a:cs typeface="Calibri"/>
              </a:rPr>
              <a:t> </a:t>
            </a:r>
            <a:r>
              <a:rPr lang="en-US" sz="3200" err="1">
                <a:cs typeface="Calibri"/>
              </a:rPr>
              <a:t>Neoniger</a:t>
            </a:r>
            <a:r>
              <a:rPr lang="en-US" sz="3200">
                <a:cs typeface="Calibri"/>
              </a:rPr>
              <a:t> also known as the Turfgrass Ant. We also found that PGT019 was closely related to </a:t>
            </a:r>
            <a:r>
              <a:rPr lang="en-US" sz="3200" err="1">
                <a:cs typeface="Calibri"/>
              </a:rPr>
              <a:t>Prenolepis</a:t>
            </a:r>
            <a:r>
              <a:rPr lang="en-US" sz="3200">
                <a:cs typeface="Calibri"/>
              </a:rPr>
              <a:t> </a:t>
            </a:r>
            <a:r>
              <a:rPr lang="en-US" sz="3200" err="1">
                <a:cs typeface="Calibri"/>
              </a:rPr>
              <a:t>Imparis</a:t>
            </a:r>
            <a:r>
              <a:rPr lang="en-US" sz="3200">
                <a:cs typeface="Calibri"/>
              </a:rPr>
              <a:t> known as the Winter Ant, but had a mismatch on one base pair.</a:t>
            </a:r>
            <a:endParaRPr lang="en-US" sz="9600">
              <a:cs typeface="Calibri"/>
            </a:endParaRPr>
          </a:p>
          <a:p>
            <a:endParaRPr lang="en-US" sz="3200" i="1">
              <a:cs typeface="Calibri"/>
            </a:endParaRPr>
          </a:p>
          <a:p>
            <a:endParaRPr lang="en-US">
              <a:cs typeface="Calibri"/>
            </a:endParaRPr>
          </a:p>
        </p:txBody>
      </p:sp>
      <p:sp>
        <p:nvSpPr>
          <p:cNvPr id="9" name="Arrow: Right 8">
            <a:extLst>
              <a:ext uri="{FF2B5EF4-FFF2-40B4-BE49-F238E27FC236}">
                <a16:creationId xmlns:a16="http://schemas.microsoft.com/office/drawing/2014/main" id="{83576CF3-BCA7-4EF4-8ADB-8405F3D066C0}"/>
              </a:ext>
            </a:extLst>
          </p:cNvPr>
          <p:cNvSpPr/>
          <p:nvPr/>
        </p:nvSpPr>
        <p:spPr>
          <a:xfrm>
            <a:off x="2557278" y="17027136"/>
            <a:ext cx="4257675" cy="4199466"/>
          </a:xfrm>
          <a:prstGeom prst="rightArrow">
            <a:avLst/>
          </a:prstGeom>
          <a:solidFill>
            <a:schemeClr val="tx2">
              <a:lumMod val="40000"/>
              <a:lumOff val="60000"/>
            </a:schemeClr>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E2400031-15A4-45C0-9F82-C041251C54D2}"/>
              </a:ext>
            </a:extLst>
          </p:cNvPr>
          <p:cNvSpPr txBox="1"/>
          <p:nvPr/>
        </p:nvSpPr>
        <p:spPr>
          <a:xfrm>
            <a:off x="2522773" y="18139685"/>
            <a:ext cx="3938469" cy="2062103"/>
          </a:xfrm>
          <a:prstGeom prst="rect">
            <a:avLst/>
          </a:prstGeom>
          <a:noFill/>
        </p:spPr>
        <p:txBody>
          <a:bodyPr wrap="square" rtlCol="0" anchor="t">
            <a:spAutoFit/>
          </a:bodyPr>
          <a:lstStyle/>
          <a:p>
            <a:r>
              <a:rPr lang="en-US" sz="3200"/>
              <a:t>300ul Lysis Solution</a:t>
            </a:r>
            <a:endParaRPr lang="en-US"/>
          </a:p>
          <a:p>
            <a:r>
              <a:rPr lang="en-US" sz="3200"/>
              <a:t>3ul Silica Resin</a:t>
            </a:r>
            <a:endParaRPr lang="en-US" sz="3200">
              <a:cs typeface="Calibri"/>
            </a:endParaRPr>
          </a:p>
          <a:p>
            <a:r>
              <a:rPr lang="en-US" sz="3200">
                <a:cs typeface="Calibri"/>
              </a:rPr>
              <a:t>500ul Wash</a:t>
            </a:r>
          </a:p>
          <a:p>
            <a:r>
              <a:rPr lang="en-US" sz="3200">
                <a:cs typeface="Calibri"/>
              </a:rPr>
              <a:t>100ul dH20</a:t>
            </a:r>
          </a:p>
        </p:txBody>
      </p:sp>
      <p:sp>
        <p:nvSpPr>
          <p:cNvPr id="11" name="TextBox 10">
            <a:extLst>
              <a:ext uri="{FF2B5EF4-FFF2-40B4-BE49-F238E27FC236}">
                <a16:creationId xmlns:a16="http://schemas.microsoft.com/office/drawing/2014/main" id="{899B05CB-BCD1-4B14-8608-D6C54DDC8D65}"/>
              </a:ext>
            </a:extLst>
          </p:cNvPr>
          <p:cNvSpPr txBox="1"/>
          <p:nvPr/>
        </p:nvSpPr>
        <p:spPr>
          <a:xfrm>
            <a:off x="261753" y="18543648"/>
            <a:ext cx="2896485" cy="1754326"/>
          </a:xfrm>
          <a:prstGeom prst="rect">
            <a:avLst/>
          </a:prstGeom>
          <a:noFill/>
        </p:spPr>
        <p:txBody>
          <a:bodyPr wrap="square" rtlCol="0">
            <a:spAutoFit/>
          </a:bodyPr>
          <a:lstStyle/>
          <a:p>
            <a:r>
              <a:rPr lang="en-US" sz="3600"/>
              <a:t>Step 1:</a:t>
            </a:r>
          </a:p>
          <a:p>
            <a:r>
              <a:rPr lang="en-US" sz="3600"/>
              <a:t>Extract &amp; Purify DNA</a:t>
            </a:r>
          </a:p>
        </p:txBody>
      </p:sp>
      <p:sp>
        <p:nvSpPr>
          <p:cNvPr id="21" name="Arrow: Right 20">
            <a:extLst>
              <a:ext uri="{FF2B5EF4-FFF2-40B4-BE49-F238E27FC236}">
                <a16:creationId xmlns:a16="http://schemas.microsoft.com/office/drawing/2014/main" id="{F739239D-6249-488F-9C27-09E822898B03}"/>
              </a:ext>
            </a:extLst>
          </p:cNvPr>
          <p:cNvSpPr/>
          <p:nvPr/>
        </p:nvSpPr>
        <p:spPr>
          <a:xfrm>
            <a:off x="8599855" y="17203119"/>
            <a:ext cx="4257675" cy="4199466"/>
          </a:xfrm>
          <a:prstGeom prst="rightArrow">
            <a:avLst/>
          </a:prstGeom>
          <a:solidFill>
            <a:schemeClr val="tx2">
              <a:lumMod val="40000"/>
              <a:lumOff val="60000"/>
            </a:schemeClr>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3DE5F0D0-BCF8-41E3-9808-C5432F5406B0}"/>
              </a:ext>
            </a:extLst>
          </p:cNvPr>
          <p:cNvSpPr txBox="1"/>
          <p:nvPr/>
        </p:nvSpPr>
        <p:spPr>
          <a:xfrm>
            <a:off x="6814954" y="18470880"/>
            <a:ext cx="2326768" cy="1754326"/>
          </a:xfrm>
          <a:prstGeom prst="rect">
            <a:avLst/>
          </a:prstGeom>
          <a:noFill/>
        </p:spPr>
        <p:txBody>
          <a:bodyPr wrap="square" rtlCol="0" anchor="t">
            <a:spAutoFit/>
          </a:bodyPr>
          <a:lstStyle/>
          <a:p>
            <a:r>
              <a:rPr lang="en-US" sz="3600"/>
              <a:t>Step 2:</a:t>
            </a:r>
          </a:p>
          <a:p>
            <a:r>
              <a:rPr lang="en-US" sz="3600">
                <a:cs typeface="Calibri"/>
              </a:rPr>
              <a:t>PCR Amplify</a:t>
            </a:r>
          </a:p>
        </p:txBody>
      </p:sp>
      <p:sp>
        <p:nvSpPr>
          <p:cNvPr id="16" name="TextBox 15">
            <a:extLst>
              <a:ext uri="{FF2B5EF4-FFF2-40B4-BE49-F238E27FC236}">
                <a16:creationId xmlns:a16="http://schemas.microsoft.com/office/drawing/2014/main" id="{1C031D9D-FE6D-48B1-B7A8-E2D6DCAF5078}"/>
              </a:ext>
            </a:extLst>
          </p:cNvPr>
          <p:cNvSpPr txBox="1"/>
          <p:nvPr/>
        </p:nvSpPr>
        <p:spPr>
          <a:xfrm>
            <a:off x="8662307" y="18388205"/>
            <a:ext cx="3144838" cy="2554545"/>
          </a:xfrm>
          <a:prstGeom prst="rect">
            <a:avLst/>
          </a:prstGeom>
          <a:noFill/>
        </p:spPr>
        <p:txBody>
          <a:bodyPr wrap="square" rtlCol="0" anchor="t">
            <a:spAutoFit/>
          </a:bodyPr>
          <a:lstStyle/>
          <a:p>
            <a:r>
              <a:rPr lang="en-US" sz="3200"/>
              <a:t>PCR</a:t>
            </a:r>
            <a:r>
              <a:rPr lang="en-US" sz="3200">
                <a:cs typeface="Calibri"/>
              </a:rPr>
              <a:t> Bead</a:t>
            </a:r>
          </a:p>
          <a:p>
            <a:r>
              <a:rPr lang="en-US" sz="3200">
                <a:cs typeface="Calibri"/>
              </a:rPr>
              <a:t>3ul DNA</a:t>
            </a:r>
          </a:p>
          <a:p>
            <a:r>
              <a:rPr lang="en-US" sz="3200">
                <a:cs typeface="Calibri"/>
              </a:rPr>
              <a:t>22ul COI Primer</a:t>
            </a:r>
          </a:p>
          <a:p>
            <a:r>
              <a:rPr lang="en-US" sz="3200">
                <a:cs typeface="Calibri"/>
              </a:rPr>
              <a:t>30 cycles PCR</a:t>
            </a:r>
          </a:p>
          <a:p>
            <a:endParaRPr lang="en-US" sz="3200">
              <a:cs typeface="Calibri"/>
            </a:endParaRPr>
          </a:p>
        </p:txBody>
      </p:sp>
      <p:sp>
        <p:nvSpPr>
          <p:cNvPr id="25" name="Arrow: Right 24">
            <a:extLst>
              <a:ext uri="{FF2B5EF4-FFF2-40B4-BE49-F238E27FC236}">
                <a16:creationId xmlns:a16="http://schemas.microsoft.com/office/drawing/2014/main" id="{C150981C-5320-4DCD-AA89-1118F32DF309}"/>
              </a:ext>
            </a:extLst>
          </p:cNvPr>
          <p:cNvSpPr/>
          <p:nvPr/>
        </p:nvSpPr>
        <p:spPr>
          <a:xfrm>
            <a:off x="15979589" y="17146080"/>
            <a:ext cx="4257675" cy="4199466"/>
          </a:xfrm>
          <a:prstGeom prst="rightArrow">
            <a:avLst/>
          </a:prstGeom>
          <a:solidFill>
            <a:schemeClr val="tx2">
              <a:lumMod val="40000"/>
              <a:lumOff val="60000"/>
            </a:schemeClr>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rgbClr val="002060"/>
              </a:solidFill>
            </a:endParaRPr>
          </a:p>
        </p:txBody>
      </p:sp>
      <p:sp>
        <p:nvSpPr>
          <p:cNvPr id="18" name="TextBox 17">
            <a:extLst>
              <a:ext uri="{FF2B5EF4-FFF2-40B4-BE49-F238E27FC236}">
                <a16:creationId xmlns:a16="http://schemas.microsoft.com/office/drawing/2014/main" id="{E1A813B3-ECDC-4889-9A7E-44EA98B9C644}"/>
              </a:ext>
            </a:extLst>
          </p:cNvPr>
          <p:cNvSpPr txBox="1"/>
          <p:nvPr/>
        </p:nvSpPr>
        <p:spPr>
          <a:xfrm>
            <a:off x="15995934" y="18461821"/>
            <a:ext cx="2657498" cy="1094470"/>
          </a:xfrm>
          <a:prstGeom prst="rect">
            <a:avLst/>
          </a:prstGeom>
          <a:noFill/>
        </p:spPr>
        <p:txBody>
          <a:bodyPr wrap="square" rtlCol="0" anchor="t">
            <a:spAutoFit/>
          </a:bodyPr>
          <a:lstStyle/>
          <a:p>
            <a:r>
              <a:rPr lang="en-US" sz="3200"/>
              <a:t>5ul DNA</a:t>
            </a:r>
          </a:p>
          <a:p>
            <a:r>
              <a:rPr lang="en-US" sz="3200">
                <a:cs typeface="Calibri"/>
              </a:rPr>
              <a:t>2ul </a:t>
            </a:r>
            <a:r>
              <a:rPr lang="en-US" sz="3200" err="1">
                <a:cs typeface="Calibri"/>
              </a:rPr>
              <a:t>Sybr</a:t>
            </a:r>
            <a:r>
              <a:rPr lang="en-US" sz="3200">
                <a:cs typeface="Calibri"/>
              </a:rPr>
              <a:t> Green</a:t>
            </a:r>
          </a:p>
        </p:txBody>
      </p:sp>
      <p:pic>
        <p:nvPicPr>
          <p:cNvPr id="6" name="Picture 7" descr="A screenshot of a cell phone&#10;&#10;Description generated with high confidence">
            <a:extLst>
              <a:ext uri="{FF2B5EF4-FFF2-40B4-BE49-F238E27FC236}">
                <a16:creationId xmlns:a16="http://schemas.microsoft.com/office/drawing/2014/main" id="{29CCFC70-D6BF-444F-80AB-E5C076E2EB55}"/>
              </a:ext>
            </a:extLst>
          </p:cNvPr>
          <p:cNvPicPr>
            <a:picLocks noChangeAspect="1"/>
          </p:cNvPicPr>
          <p:nvPr/>
        </p:nvPicPr>
        <p:blipFill>
          <a:blip r:embed="rId6"/>
          <a:stretch>
            <a:fillRect/>
          </a:stretch>
        </p:blipFill>
        <p:spPr>
          <a:xfrm>
            <a:off x="19799636" y="20637490"/>
            <a:ext cx="5865964" cy="4801309"/>
          </a:xfrm>
          <a:prstGeom prst="rect">
            <a:avLst/>
          </a:prstGeom>
        </p:spPr>
      </p:pic>
      <p:pic>
        <p:nvPicPr>
          <p:cNvPr id="15" name="Picture 16">
            <a:extLst>
              <a:ext uri="{FF2B5EF4-FFF2-40B4-BE49-F238E27FC236}">
                <a16:creationId xmlns:a16="http://schemas.microsoft.com/office/drawing/2014/main" id="{44B6D737-19A5-4944-B448-1A1A8C6302A7}"/>
              </a:ext>
            </a:extLst>
          </p:cNvPr>
          <p:cNvPicPr>
            <a:picLocks noChangeAspect="1"/>
          </p:cNvPicPr>
          <p:nvPr/>
        </p:nvPicPr>
        <p:blipFill>
          <a:blip r:embed="rId7"/>
          <a:stretch>
            <a:fillRect/>
          </a:stretch>
        </p:blipFill>
        <p:spPr>
          <a:xfrm>
            <a:off x="19783730" y="27095701"/>
            <a:ext cx="5912665" cy="4856878"/>
          </a:xfrm>
          <a:prstGeom prst="rect">
            <a:avLst/>
          </a:prstGeom>
        </p:spPr>
      </p:pic>
      <p:sp>
        <p:nvSpPr>
          <p:cNvPr id="26" name="TextBox 25">
            <a:extLst>
              <a:ext uri="{FF2B5EF4-FFF2-40B4-BE49-F238E27FC236}">
                <a16:creationId xmlns:a16="http://schemas.microsoft.com/office/drawing/2014/main" id="{26180BA5-5792-4AFE-A447-055347B240A3}"/>
              </a:ext>
            </a:extLst>
          </p:cNvPr>
          <p:cNvSpPr txBox="1"/>
          <p:nvPr/>
        </p:nvSpPr>
        <p:spPr>
          <a:xfrm>
            <a:off x="12870698" y="18488129"/>
            <a:ext cx="3241168" cy="1754326"/>
          </a:xfrm>
          <a:prstGeom prst="rect">
            <a:avLst/>
          </a:prstGeom>
          <a:noFill/>
        </p:spPr>
        <p:txBody>
          <a:bodyPr wrap="square" rtlCol="0" anchor="t">
            <a:spAutoFit/>
          </a:bodyPr>
          <a:lstStyle/>
          <a:p>
            <a:r>
              <a:rPr lang="en-US" sz="3600"/>
              <a:t>Step 3</a:t>
            </a:r>
            <a:r>
              <a:rPr lang="en-US" sz="3600">
                <a:cs typeface="Calibri"/>
              </a:rPr>
              <a:t>:</a:t>
            </a:r>
            <a:endParaRPr lang="en-US" sz="3600"/>
          </a:p>
          <a:p>
            <a:r>
              <a:rPr lang="en-US" sz="3600">
                <a:cs typeface="Calibri"/>
              </a:rPr>
              <a:t>Gel Electrophoresis</a:t>
            </a:r>
          </a:p>
        </p:txBody>
      </p:sp>
      <p:pic>
        <p:nvPicPr>
          <p:cNvPr id="2" name="Picture 21" descr="A screenshot of a cell phone&#10;&#10;Description generated with very high confidence">
            <a:extLst>
              <a:ext uri="{FF2B5EF4-FFF2-40B4-BE49-F238E27FC236}">
                <a16:creationId xmlns:a16="http://schemas.microsoft.com/office/drawing/2014/main" id="{6B0F19EA-787E-4F74-8723-F6488200EF11}"/>
              </a:ext>
            </a:extLst>
          </p:cNvPr>
          <p:cNvPicPr>
            <a:picLocks noChangeAspect="1"/>
          </p:cNvPicPr>
          <p:nvPr/>
        </p:nvPicPr>
        <p:blipFill rotWithShape="1">
          <a:blip r:embed="rId8"/>
          <a:srcRect l="24467" t="32906" r="6951" b="14530"/>
          <a:stretch/>
        </p:blipFill>
        <p:spPr>
          <a:xfrm>
            <a:off x="9716" y="21370455"/>
            <a:ext cx="16470687" cy="8174593"/>
          </a:xfrm>
          <a:prstGeom prst="rect">
            <a:avLst/>
          </a:prstGeom>
        </p:spPr>
      </p:pic>
      <p:pic>
        <p:nvPicPr>
          <p:cNvPr id="17" name="Picture 4" descr="A screenshot of a cell phone&#10;&#10;Description generated with very high confidence">
            <a:extLst>
              <a:ext uri="{FF2B5EF4-FFF2-40B4-BE49-F238E27FC236}">
                <a16:creationId xmlns:a16="http://schemas.microsoft.com/office/drawing/2014/main" id="{EC43C434-1AA7-4204-94AF-79C36922ECAD}"/>
              </a:ext>
            </a:extLst>
          </p:cNvPr>
          <p:cNvPicPr>
            <a:picLocks noChangeAspect="1"/>
          </p:cNvPicPr>
          <p:nvPr/>
        </p:nvPicPr>
        <p:blipFill rotWithShape="1">
          <a:blip r:embed="rId9"/>
          <a:srcRect l="595" t="7708" r="13393" b="21791"/>
          <a:stretch/>
        </p:blipFill>
        <p:spPr>
          <a:xfrm>
            <a:off x="25364199" y="4999779"/>
            <a:ext cx="18431667" cy="9168031"/>
          </a:xfrm>
          <a:prstGeom prst="rect">
            <a:avLst/>
          </a:prstGeom>
        </p:spPr>
      </p:pic>
      <p:pic>
        <p:nvPicPr>
          <p:cNvPr id="8" name="Picture 18" descr="A screenshot of text&#10;&#10;Description generated with very high confidence">
            <a:extLst>
              <a:ext uri="{FF2B5EF4-FFF2-40B4-BE49-F238E27FC236}">
                <a16:creationId xmlns:a16="http://schemas.microsoft.com/office/drawing/2014/main" id="{183D8B99-6AC0-4226-BD43-0BEB31BC58EF}"/>
              </a:ext>
            </a:extLst>
          </p:cNvPr>
          <p:cNvPicPr>
            <a:picLocks noChangeAspect="1"/>
          </p:cNvPicPr>
          <p:nvPr/>
        </p:nvPicPr>
        <p:blipFill>
          <a:blip r:embed="rId10"/>
          <a:stretch>
            <a:fillRect/>
          </a:stretch>
        </p:blipFill>
        <p:spPr>
          <a:xfrm>
            <a:off x="14491282" y="8119038"/>
            <a:ext cx="9965574" cy="8483521"/>
          </a:xfrm>
          <a:prstGeom prst="rect">
            <a:avLst/>
          </a:prstGeom>
        </p:spPr>
      </p:pic>
      <p:sp>
        <p:nvSpPr>
          <p:cNvPr id="20" name="TextBox 19">
            <a:extLst>
              <a:ext uri="{FF2B5EF4-FFF2-40B4-BE49-F238E27FC236}">
                <a16:creationId xmlns:a16="http://schemas.microsoft.com/office/drawing/2014/main" id="{E06EA4F0-A45F-4CE3-9301-3AB114A55093}"/>
              </a:ext>
            </a:extLst>
          </p:cNvPr>
          <p:cNvSpPr txBox="1"/>
          <p:nvPr/>
        </p:nvSpPr>
        <p:spPr>
          <a:xfrm>
            <a:off x="20574000" y="16212002"/>
            <a:ext cx="2743200" cy="10310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cs typeface="Calibri"/>
            </a:endParaRPr>
          </a:p>
        </p:txBody>
      </p:sp>
      <p:pic>
        <p:nvPicPr>
          <p:cNvPr id="23" name="Picture 23" descr="A picture containing dark, outdoor&#10;&#10;Description generated with high confidence">
            <a:extLst>
              <a:ext uri="{FF2B5EF4-FFF2-40B4-BE49-F238E27FC236}">
                <a16:creationId xmlns:a16="http://schemas.microsoft.com/office/drawing/2014/main" id="{7314DD50-0BA0-4B3D-8FF5-CEB2C0581B29}"/>
              </a:ext>
            </a:extLst>
          </p:cNvPr>
          <p:cNvPicPr>
            <a:picLocks noChangeAspect="1"/>
          </p:cNvPicPr>
          <p:nvPr/>
        </p:nvPicPr>
        <p:blipFill>
          <a:blip r:embed="rId11"/>
          <a:stretch>
            <a:fillRect/>
          </a:stretch>
        </p:blipFill>
        <p:spPr>
          <a:xfrm>
            <a:off x="2533972" y="29195278"/>
            <a:ext cx="3821882" cy="3131509"/>
          </a:xfrm>
          <a:prstGeom prst="rect">
            <a:avLst/>
          </a:prstGeom>
        </p:spPr>
      </p:pic>
      <p:sp>
        <p:nvSpPr>
          <p:cNvPr id="27" name="TextBox 26">
            <a:extLst>
              <a:ext uri="{FF2B5EF4-FFF2-40B4-BE49-F238E27FC236}">
                <a16:creationId xmlns:a16="http://schemas.microsoft.com/office/drawing/2014/main" id="{C84A1E8B-D159-465B-A065-F9BF800EE32E}"/>
              </a:ext>
            </a:extLst>
          </p:cNvPr>
          <p:cNvSpPr txBox="1"/>
          <p:nvPr/>
        </p:nvSpPr>
        <p:spPr>
          <a:xfrm>
            <a:off x="1008941" y="32317840"/>
            <a:ext cx="6983533"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cs typeface="Calibri"/>
              </a:rPr>
              <a:t>(Our commonly found Pavement Ant)</a:t>
            </a:r>
          </a:p>
        </p:txBody>
      </p:sp>
      <p:sp>
        <p:nvSpPr>
          <p:cNvPr id="28" name="TextBox 27">
            <a:extLst>
              <a:ext uri="{FF2B5EF4-FFF2-40B4-BE49-F238E27FC236}">
                <a16:creationId xmlns:a16="http://schemas.microsoft.com/office/drawing/2014/main" id="{48618F6F-25B5-47B2-A165-66EC569B84F0}"/>
              </a:ext>
            </a:extLst>
          </p:cNvPr>
          <p:cNvSpPr txBox="1"/>
          <p:nvPr/>
        </p:nvSpPr>
        <p:spPr>
          <a:xfrm>
            <a:off x="20983155" y="16658353"/>
            <a:ext cx="2743200" cy="10310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cs typeface="Calibri"/>
            </a:endParaRPr>
          </a:p>
        </p:txBody>
      </p:sp>
      <p:sp>
        <p:nvSpPr>
          <p:cNvPr id="32" name="TextBox 31">
            <a:extLst>
              <a:ext uri="{FF2B5EF4-FFF2-40B4-BE49-F238E27FC236}">
                <a16:creationId xmlns:a16="http://schemas.microsoft.com/office/drawing/2014/main" id="{707CF2A4-5477-4894-8371-20BBECB7C947}"/>
              </a:ext>
            </a:extLst>
          </p:cNvPr>
          <p:cNvSpPr txBox="1"/>
          <p:nvPr/>
        </p:nvSpPr>
        <p:spPr>
          <a:xfrm>
            <a:off x="21131938" y="16769941"/>
            <a:ext cx="2743200" cy="10310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cs typeface="Calibri"/>
            </a:endParaRPr>
          </a:p>
        </p:txBody>
      </p:sp>
      <p:pic>
        <p:nvPicPr>
          <p:cNvPr id="33" name="Picture 33" descr="A close up of an insect&#10;&#10;Description generated with very high confidence">
            <a:extLst>
              <a:ext uri="{FF2B5EF4-FFF2-40B4-BE49-F238E27FC236}">
                <a16:creationId xmlns:a16="http://schemas.microsoft.com/office/drawing/2014/main" id="{5020B166-C4D1-4E70-B06B-9BCF0289E060}"/>
              </a:ext>
            </a:extLst>
          </p:cNvPr>
          <p:cNvPicPr>
            <a:picLocks noChangeAspect="1"/>
          </p:cNvPicPr>
          <p:nvPr/>
        </p:nvPicPr>
        <p:blipFill>
          <a:blip r:embed="rId12"/>
          <a:stretch>
            <a:fillRect/>
          </a:stretch>
        </p:blipFill>
        <p:spPr>
          <a:xfrm>
            <a:off x="10010357" y="29211683"/>
            <a:ext cx="4454212" cy="2726747"/>
          </a:xfrm>
          <a:prstGeom prst="rect">
            <a:avLst/>
          </a:prstGeom>
        </p:spPr>
      </p:pic>
      <p:sp>
        <p:nvSpPr>
          <p:cNvPr id="36" name="TextBox 35">
            <a:extLst>
              <a:ext uri="{FF2B5EF4-FFF2-40B4-BE49-F238E27FC236}">
                <a16:creationId xmlns:a16="http://schemas.microsoft.com/office/drawing/2014/main" id="{2B63C943-DACE-4F5E-A178-2FEA038AF774}"/>
              </a:ext>
            </a:extLst>
          </p:cNvPr>
          <p:cNvSpPr txBox="1"/>
          <p:nvPr/>
        </p:nvSpPr>
        <p:spPr>
          <a:xfrm>
            <a:off x="8076169" y="32317844"/>
            <a:ext cx="7913432"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cs typeface="Calibri"/>
              </a:rPr>
              <a:t>(The Winter Ant possible species for PGT019)</a:t>
            </a:r>
          </a:p>
        </p:txBody>
      </p:sp>
    </p:spTree>
    <p:extLst>
      <p:ext uri="{BB962C8B-B14F-4D97-AF65-F5344CB8AC3E}">
        <p14:creationId xmlns:p14="http://schemas.microsoft.com/office/powerpoint/2010/main" val="3650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122</Words>
  <Application>Microsoft Office PowerPoint</Application>
  <PresentationFormat>Custom</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Mary Simons</cp:lastModifiedBy>
  <cp:revision>2</cp:revision>
  <dcterms:modified xsi:type="dcterms:W3CDTF">2018-06-04T18:03:26Z</dcterms:modified>
</cp:coreProperties>
</file>