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98FD81-57BB-41CF-B5EF-F51E9842799F}" v="126" dt="2018-06-04T14:39:45.741"/>
    <p1510:client id="{484906B1-75E0-4259-9C9D-B37DC60F3EEC}" v="4" dt="2018-06-04T14:42:31.0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8144"/>
        <p:guide orient="horz" pos="288"/>
        <p:guide pos="287"/>
        <p:guide pos="25055"/>
        <p:guide orient="horz" pos="13608"/>
        <p:guide orient="horz" pos="216"/>
        <p:guide pos="235"/>
        <p:guide pos="20500"/>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3" /><Relationship Type="http://schemas.openxmlformats.org/officeDocument/2006/relationships/tableStyles" Target="tableStyles.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theme" Target="theme/theme1.xml" Id="rId6" /><Relationship Type="http://schemas.openxmlformats.org/officeDocument/2006/relationships/viewProps" Target="viewProps.xml" Id="rId5" /><Relationship Type="http://schemas.openxmlformats.org/officeDocument/2006/relationships/presProps" Target="presProps.xml" Id="rId4" /><Relationship Type="http://schemas.microsoft.com/office/2015/10/relationships/revisionInfo" Target="revisionInfo.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700"/>
            </a:lvl1pPr>
            <a:lvl2pPr marL="1463040" indent="0" algn="ctr">
              <a:buNone/>
              <a:defRPr sz="6400"/>
            </a:lvl2pPr>
            <a:lvl3pPr marL="2926080" indent="0" algn="ctr">
              <a:buNone/>
              <a:defRPr sz="5800"/>
            </a:lvl3pPr>
            <a:lvl4pPr marL="4389120" indent="0" algn="ctr">
              <a:buNone/>
              <a:defRPr sz="5100"/>
            </a:lvl4pPr>
            <a:lvl5pPr marL="5852160" indent="0" algn="ctr">
              <a:buNone/>
              <a:defRPr sz="5100"/>
            </a:lvl5pPr>
            <a:lvl6pPr marL="7315200" indent="0" algn="ctr">
              <a:buNone/>
              <a:defRPr sz="5100"/>
            </a:lvl6pPr>
            <a:lvl7pPr marL="8778240" indent="0" algn="ctr">
              <a:buNone/>
              <a:defRPr sz="5100"/>
            </a:lvl7pPr>
            <a:lvl8pPr marL="10241280" indent="0" algn="ctr">
              <a:buNone/>
              <a:defRPr sz="5100"/>
            </a:lvl8pPr>
            <a:lvl9pPr marL="11704320" indent="0" algn="ctr">
              <a:buNone/>
              <a:defRPr sz="5100"/>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408797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3058660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65789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391854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p>
        </p:txBody>
      </p:sp>
      <p:sp>
        <p:nvSpPr>
          <p:cNvPr id="3" name="Text Placeholder 2"/>
          <p:cNvSpPr>
            <a:spLocks noGrp="1"/>
          </p:cNvSpPr>
          <p:nvPr>
            <p:ph type="body" idx="1"/>
          </p:nvPr>
        </p:nvSpPr>
        <p:spPr>
          <a:xfrm>
            <a:off x="2245997" y="14686287"/>
            <a:ext cx="28392120" cy="4800598"/>
          </a:xfrm>
        </p:spPr>
        <p:txBody>
          <a:bodyPr/>
          <a:lstStyle>
            <a:lvl1pPr marL="0" indent="0">
              <a:buNone/>
              <a:defRPr sz="7700">
                <a:solidFill>
                  <a:schemeClr val="tx1"/>
                </a:solidFill>
              </a:defRPr>
            </a:lvl1pPr>
            <a:lvl2pPr marL="1463040" indent="0">
              <a:buNone/>
              <a:defRPr sz="6400">
                <a:solidFill>
                  <a:schemeClr val="tx1">
                    <a:tint val="75000"/>
                  </a:schemeClr>
                </a:solidFill>
              </a:defRPr>
            </a:lvl2pPr>
            <a:lvl3pPr marL="2926080" indent="0">
              <a:buNone/>
              <a:defRPr sz="5800">
                <a:solidFill>
                  <a:schemeClr val="tx1">
                    <a:tint val="75000"/>
                  </a:schemeClr>
                </a:solidFill>
              </a:defRPr>
            </a:lvl3pPr>
            <a:lvl4pPr marL="4389120" indent="0">
              <a:buNone/>
              <a:defRPr sz="5100">
                <a:solidFill>
                  <a:schemeClr val="tx1">
                    <a:tint val="75000"/>
                  </a:schemeClr>
                </a:solidFill>
              </a:defRPr>
            </a:lvl4pPr>
            <a:lvl5pPr marL="5852160" indent="0">
              <a:buNone/>
              <a:defRPr sz="5100">
                <a:solidFill>
                  <a:schemeClr val="tx1">
                    <a:tint val="75000"/>
                  </a:schemeClr>
                </a:solidFill>
              </a:defRPr>
            </a:lvl5pPr>
            <a:lvl6pPr marL="7315200" indent="0">
              <a:buNone/>
              <a:defRPr sz="5100">
                <a:solidFill>
                  <a:schemeClr val="tx1">
                    <a:tint val="75000"/>
                  </a:schemeClr>
                </a:solidFill>
              </a:defRPr>
            </a:lvl6pPr>
            <a:lvl7pPr marL="8778240" indent="0">
              <a:buNone/>
              <a:defRPr sz="5100">
                <a:solidFill>
                  <a:schemeClr val="tx1">
                    <a:tint val="75000"/>
                  </a:schemeClr>
                </a:solidFill>
              </a:defRPr>
            </a:lvl7pPr>
            <a:lvl8pPr marL="10241280" indent="0">
              <a:buNone/>
              <a:defRPr sz="5100">
                <a:solidFill>
                  <a:schemeClr val="tx1">
                    <a:tint val="75000"/>
                  </a:schemeClr>
                </a:solidFill>
              </a:defRPr>
            </a:lvl8pPr>
            <a:lvl9pPr marL="11704320" indent="0">
              <a:buNone/>
              <a:defRPr sz="51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24584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631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649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345453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700" b="1"/>
            </a:lvl1pPr>
            <a:lvl2pPr marL="1463040" indent="0">
              <a:buNone/>
              <a:defRPr sz="6400" b="1"/>
            </a:lvl2pPr>
            <a:lvl3pPr marL="2926080" indent="0">
              <a:buNone/>
              <a:defRPr sz="5800" b="1"/>
            </a:lvl3pPr>
            <a:lvl4pPr marL="4389120" indent="0">
              <a:buNone/>
              <a:defRPr sz="5100" b="1"/>
            </a:lvl4pPr>
            <a:lvl5pPr marL="5852160" indent="0">
              <a:buNone/>
              <a:defRPr sz="5100" b="1"/>
            </a:lvl5pPr>
            <a:lvl6pPr marL="7315200" indent="0">
              <a:buNone/>
              <a:defRPr sz="5100" b="1"/>
            </a:lvl6pPr>
            <a:lvl7pPr marL="8778240" indent="0">
              <a:buNone/>
              <a:defRPr sz="5100" b="1"/>
            </a:lvl7pPr>
            <a:lvl8pPr marL="10241280" indent="0">
              <a:buNone/>
              <a:defRPr sz="5100" b="1"/>
            </a:lvl8pPr>
            <a:lvl9pPr marL="11704320" indent="0">
              <a:buNone/>
              <a:defRPr sz="5100" b="1"/>
            </a:lvl9pPr>
          </a:lstStyle>
          <a:p>
            <a:pPr lvl="0"/>
            <a:r>
              <a:rPr lang="en-US"/>
              <a:t>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700" b="1"/>
            </a:lvl1pPr>
            <a:lvl2pPr marL="1463040" indent="0">
              <a:buNone/>
              <a:defRPr sz="6400" b="1"/>
            </a:lvl2pPr>
            <a:lvl3pPr marL="2926080" indent="0">
              <a:buNone/>
              <a:defRPr sz="5800" b="1"/>
            </a:lvl3pPr>
            <a:lvl4pPr marL="4389120" indent="0">
              <a:buNone/>
              <a:defRPr sz="5100" b="1"/>
            </a:lvl4pPr>
            <a:lvl5pPr marL="5852160" indent="0">
              <a:buNone/>
              <a:defRPr sz="5100" b="1"/>
            </a:lvl5pPr>
            <a:lvl6pPr marL="7315200" indent="0">
              <a:buNone/>
              <a:defRPr sz="5100" b="1"/>
            </a:lvl6pPr>
            <a:lvl7pPr marL="8778240" indent="0">
              <a:buNone/>
              <a:defRPr sz="5100" b="1"/>
            </a:lvl7pPr>
            <a:lvl8pPr marL="10241280" indent="0">
              <a:buNone/>
              <a:defRPr sz="5100" b="1"/>
            </a:lvl8pPr>
            <a:lvl9pPr marL="11704320" indent="0">
              <a:buNone/>
              <a:defRPr sz="5100" b="1"/>
            </a:lvl9pPr>
          </a:lstStyle>
          <a:p>
            <a:pPr lvl="0"/>
            <a:r>
              <a:rPr lang="en-US"/>
              <a:t>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6/4/2018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94177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6/4/2018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179683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2137169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00"/>
            </a:lvl1pPr>
          </a:lstStyle>
          <a:p>
            <a:r>
              <a:rPr lang="en-US"/>
              <a:t>Click to edit Master title style</a:t>
            </a:r>
          </a:p>
        </p:txBody>
      </p:sp>
      <p:sp>
        <p:nvSpPr>
          <p:cNvPr id="3" name="Content Placeholder 2"/>
          <p:cNvSpPr>
            <a:spLocks noGrp="1"/>
          </p:cNvSpPr>
          <p:nvPr>
            <p:ph idx="1"/>
          </p:nvPr>
        </p:nvSpPr>
        <p:spPr>
          <a:xfrm>
            <a:off x="13994608" y="3159765"/>
            <a:ext cx="16664940" cy="15595600"/>
          </a:xfrm>
        </p:spPr>
        <p:txBody>
          <a:bodyPr/>
          <a:lstStyle>
            <a:lvl1pPr>
              <a:defRPr sz="102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00"/>
            </a:lvl1pPr>
            <a:lvl2pPr marL="1463040" indent="0">
              <a:buNone/>
              <a:defRPr sz="4500"/>
            </a:lvl2pPr>
            <a:lvl3pPr marL="2926080" indent="0">
              <a:buNone/>
              <a:defRPr sz="380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109137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00"/>
            </a:lvl1pPr>
          </a:lstStyle>
          <a:p>
            <a:r>
              <a:rPr lang="en-US"/>
              <a:t>Click to edit Master title style</a:t>
            </a:r>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00"/>
            </a:lvl1pPr>
            <a:lvl2pPr marL="1463040" indent="0">
              <a:buNone/>
              <a:defRPr sz="9000"/>
            </a:lvl2pPr>
            <a:lvl3pPr marL="2926080" indent="0">
              <a:buNone/>
              <a:defRPr sz="770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00"/>
            </a:lvl1pPr>
            <a:lvl2pPr marL="1463040" indent="0">
              <a:buNone/>
              <a:defRPr sz="4500"/>
            </a:lvl2pPr>
            <a:lvl3pPr marL="2926080" indent="0">
              <a:buNone/>
              <a:defRPr sz="380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extLst>
      <p:ext uri="{BB962C8B-B14F-4D97-AF65-F5344CB8AC3E}">
        <p14:creationId xmlns:p14="http://schemas.microsoft.com/office/powerpoint/2010/main" val="847348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00">
                <a:solidFill>
                  <a:schemeClr val="tx1">
                    <a:tint val="75000"/>
                  </a:schemeClr>
                </a:solidFill>
              </a:defRPr>
            </a:lvl1pPr>
          </a:lstStyle>
          <a:p>
            <a:fld id="{9A8DA9FA-688F-B042-A36A-9CF7AA496E45}" type="datetimeFigureOut">
              <a:rPr lang="en-US" smtClean="0"/>
              <a:pPr/>
              <a:t>6/4/2018</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00">
                <a:solidFill>
                  <a:schemeClr val="tx1">
                    <a:tint val="75000"/>
                  </a:schemeClr>
                </a:solidFill>
              </a:defRPr>
            </a:lvl1pPr>
          </a:lstStyle>
          <a:p>
            <a:fld id="{872285E6-2BB0-0B48-8A73-14014F79178A}" type="slidenum">
              <a:rPr lang="en-US" smtClean="0"/>
              <a:pPr/>
              <a:t>‹#›</a:t>
            </a:fld>
            <a:endParaRPr lang="en-US"/>
          </a:p>
        </p:txBody>
      </p:sp>
    </p:spTree>
    <p:extLst>
      <p:ext uri="{BB962C8B-B14F-4D97-AF65-F5344CB8AC3E}">
        <p14:creationId xmlns:p14="http://schemas.microsoft.com/office/powerpoint/2010/main" val="210924193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2926080" rtl="0" eaLnBrk="1" latinLnBrk="0" hangingPunct="1">
        <a:lnSpc>
          <a:spcPct val="90000"/>
        </a:lnSpc>
        <a:spcBef>
          <a:spcPct val="0"/>
        </a:spcBef>
        <a:buNone/>
        <a:defRPr sz="1410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900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70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80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80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80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80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80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800" kern="1200">
          <a:solidFill>
            <a:schemeClr val="tx1"/>
          </a:solidFill>
          <a:latin typeface="+mn-lt"/>
          <a:ea typeface="+mn-ea"/>
          <a:cs typeface="+mn-cs"/>
        </a:defRPr>
      </a:lvl9pPr>
    </p:bodyStyle>
    <p:otherStyle>
      <a:defPPr>
        <a:defRPr lang="en-US"/>
      </a:defPPr>
      <a:lvl1pPr marL="0" algn="l" defTabSz="2926080" rtl="0" eaLnBrk="1" latinLnBrk="0" hangingPunct="1">
        <a:defRPr sz="5800" kern="1200">
          <a:solidFill>
            <a:schemeClr val="tx1"/>
          </a:solidFill>
          <a:latin typeface="+mn-lt"/>
          <a:ea typeface="+mn-ea"/>
          <a:cs typeface="+mn-cs"/>
        </a:defRPr>
      </a:lvl1pPr>
      <a:lvl2pPr marL="1463040" algn="l" defTabSz="2926080" rtl="0" eaLnBrk="1" latinLnBrk="0" hangingPunct="1">
        <a:defRPr sz="5800" kern="1200">
          <a:solidFill>
            <a:schemeClr val="tx1"/>
          </a:solidFill>
          <a:latin typeface="+mn-lt"/>
          <a:ea typeface="+mn-ea"/>
          <a:cs typeface="+mn-cs"/>
        </a:defRPr>
      </a:lvl2pPr>
      <a:lvl3pPr marL="2926080" algn="l" defTabSz="2926080" rtl="0" eaLnBrk="1" latinLnBrk="0" hangingPunct="1">
        <a:defRPr sz="5800" kern="1200">
          <a:solidFill>
            <a:schemeClr val="tx1"/>
          </a:solidFill>
          <a:latin typeface="+mn-lt"/>
          <a:ea typeface="+mn-ea"/>
          <a:cs typeface="+mn-cs"/>
        </a:defRPr>
      </a:lvl3pPr>
      <a:lvl4pPr marL="4389120" algn="l" defTabSz="2926080" rtl="0" eaLnBrk="1" latinLnBrk="0" hangingPunct="1">
        <a:defRPr sz="5800" kern="1200">
          <a:solidFill>
            <a:schemeClr val="tx1"/>
          </a:solidFill>
          <a:latin typeface="+mn-lt"/>
          <a:ea typeface="+mn-ea"/>
          <a:cs typeface="+mn-cs"/>
        </a:defRPr>
      </a:lvl4pPr>
      <a:lvl5pPr marL="5852160" algn="l" defTabSz="2926080" rtl="0" eaLnBrk="1" latinLnBrk="0" hangingPunct="1">
        <a:defRPr sz="5800" kern="1200">
          <a:solidFill>
            <a:schemeClr val="tx1"/>
          </a:solidFill>
          <a:latin typeface="+mn-lt"/>
          <a:ea typeface="+mn-ea"/>
          <a:cs typeface="+mn-cs"/>
        </a:defRPr>
      </a:lvl5pPr>
      <a:lvl6pPr marL="7315200" algn="l" defTabSz="2926080" rtl="0" eaLnBrk="1" latinLnBrk="0" hangingPunct="1">
        <a:defRPr sz="5800" kern="1200">
          <a:solidFill>
            <a:schemeClr val="tx1"/>
          </a:solidFill>
          <a:latin typeface="+mn-lt"/>
          <a:ea typeface="+mn-ea"/>
          <a:cs typeface="+mn-cs"/>
        </a:defRPr>
      </a:lvl6pPr>
      <a:lvl7pPr marL="8778240" algn="l" defTabSz="2926080" rtl="0" eaLnBrk="1" latinLnBrk="0" hangingPunct="1">
        <a:defRPr sz="5800" kern="1200">
          <a:solidFill>
            <a:schemeClr val="tx1"/>
          </a:solidFill>
          <a:latin typeface="+mn-lt"/>
          <a:ea typeface="+mn-ea"/>
          <a:cs typeface="+mn-cs"/>
        </a:defRPr>
      </a:lvl7pPr>
      <a:lvl8pPr marL="10241280" algn="l" defTabSz="2926080" rtl="0" eaLnBrk="1" latinLnBrk="0" hangingPunct="1">
        <a:defRPr sz="5800" kern="1200">
          <a:solidFill>
            <a:schemeClr val="tx1"/>
          </a:solidFill>
          <a:latin typeface="+mn-lt"/>
          <a:ea typeface="+mn-ea"/>
          <a:cs typeface="+mn-cs"/>
        </a:defRPr>
      </a:lvl8pPr>
      <a:lvl9pPr marL="11704320" algn="l" defTabSz="292608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hyperlink" Target="http://explorebeaches.msi.ucsb.edu/sandy-beach-life/sand-dwellers" TargetMode="External"/><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hyperlink" Target="https://www.ncbi.nlm.nih.gov/pmc/articles/PMC3156701/" TargetMode="External"/><Relationship Id="rId17" Type="http://schemas.openxmlformats.org/officeDocument/2006/relationships/hyperlink" Target="http://infohouse.p2ric.org/ref/11/10504/html/intro/tire.htm" TargetMode="External"/><Relationship Id="rId2" Type="http://schemas.openxmlformats.org/officeDocument/2006/relationships/image" Target="../media/image1.jpg"/><Relationship Id="rId16" Type="http://schemas.openxmlformats.org/officeDocument/2006/relationships/hyperlink" Target="http://abcnews.go.com/GMA/OnCall/story?id=3565507&amp;page=1" TargetMode="Externa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hyperlink" Target="https://www.nlm.nih.gov/" TargetMode="External"/><Relationship Id="rId5" Type="http://schemas.openxmlformats.org/officeDocument/2006/relationships/image" Target="../media/image4.png"/><Relationship Id="rId15" Type="http://schemas.openxmlformats.org/officeDocument/2006/relationships/hyperlink" Target="http://abc7ny.com/health/rubber-mulch-on-childrens-playgrounds-raising-health-concerns/1423800/" TargetMode="External"/><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hyperlink" Target="http://www.fleabites.net/sand-fleas-what-are-they-and-how-do-you-get-rid-of-the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A6A87F0-38EF-401A-9CDE-D0483C638AAD}"/>
              </a:ext>
            </a:extLst>
          </p:cNvPr>
          <p:cNvSpPr/>
          <p:nvPr/>
        </p:nvSpPr>
        <p:spPr>
          <a:xfrm>
            <a:off x="25119221" y="5232401"/>
            <a:ext cx="7113318" cy="9983534"/>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9BA8553-DB10-4EDD-8B58-9FE8530A05B8}"/>
              </a:ext>
            </a:extLst>
          </p:cNvPr>
          <p:cNvSpPr/>
          <p:nvPr/>
        </p:nvSpPr>
        <p:spPr>
          <a:xfrm>
            <a:off x="11310037" y="11011605"/>
            <a:ext cx="5275018" cy="5448967"/>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959319E-6446-4ED2-9534-8C0E7278F7C6}"/>
              </a:ext>
            </a:extLst>
          </p:cNvPr>
          <p:cNvSpPr/>
          <p:nvPr/>
        </p:nvSpPr>
        <p:spPr>
          <a:xfrm>
            <a:off x="15825508" y="5024185"/>
            <a:ext cx="8925409" cy="5528848"/>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2B9D182-E0D8-4F6A-AFD1-E7E31315A0D6}"/>
              </a:ext>
            </a:extLst>
          </p:cNvPr>
          <p:cNvSpPr/>
          <p:nvPr/>
        </p:nvSpPr>
        <p:spPr>
          <a:xfrm>
            <a:off x="17540026" y="11025200"/>
            <a:ext cx="5745281" cy="3438358"/>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4F5C233-1F5C-4097-83FD-423F9644BEFA}"/>
              </a:ext>
            </a:extLst>
          </p:cNvPr>
          <p:cNvSpPr/>
          <p:nvPr/>
        </p:nvSpPr>
        <p:spPr>
          <a:xfrm>
            <a:off x="11974835" y="4321537"/>
            <a:ext cx="3034244" cy="4031354"/>
          </a:xfrm>
          <a:prstGeom prst="rect">
            <a:avLst/>
          </a:prstGeom>
          <a:solidFill>
            <a:schemeClr val="bg1"/>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614638" y="63786"/>
            <a:ext cx="26924126" cy="1303989"/>
          </a:xfrm>
          <a:prstGeom prst="rect">
            <a:avLst/>
          </a:prstGeom>
          <a:noFill/>
        </p:spPr>
        <p:txBody>
          <a:bodyPr wrap="square" lIns="72176" tIns="36089" rIns="72176" bIns="36089" rtlCol="0" anchor="t">
            <a:spAutoFit/>
          </a:bodyPr>
          <a:lstStyle/>
          <a:p>
            <a:pPr algn="ctr"/>
            <a:r>
              <a:rPr lang="en-US" sz="8000">
                <a:cs typeface="Calibri"/>
              </a:rPr>
              <a:t>The Various Effects of Playground Substrates on Invertebrates</a:t>
            </a:r>
            <a:endParaRPr lang="en-US" sz="8000" err="1"/>
          </a:p>
        </p:txBody>
      </p:sp>
      <p:sp>
        <p:nvSpPr>
          <p:cNvPr id="5" name="TextBox 4"/>
          <p:cNvSpPr txBox="1"/>
          <p:nvPr/>
        </p:nvSpPr>
        <p:spPr>
          <a:xfrm>
            <a:off x="5174352" y="938218"/>
            <a:ext cx="21804698" cy="1011601"/>
          </a:xfrm>
          <a:prstGeom prst="rect">
            <a:avLst/>
          </a:prstGeom>
          <a:noFill/>
        </p:spPr>
        <p:txBody>
          <a:bodyPr wrap="square" lIns="72176" tIns="36089" rIns="72176" bIns="36089" rtlCol="0" anchor="t">
            <a:spAutoFit/>
          </a:bodyPr>
          <a:lstStyle/>
          <a:p>
            <a:pPr algn="ctr"/>
            <a:r>
              <a:rPr lang="en-US" sz="4000">
                <a:cs typeface="Calibri"/>
              </a:rPr>
              <a:t>By Carl Bloom and Corey Marks</a:t>
            </a:r>
            <a:r>
              <a:rPr lang="en-US"/>
              <a:t>    </a:t>
            </a:r>
            <a:r>
              <a:rPr lang="en-US" sz="4000">
                <a:cs typeface="Calibri"/>
              </a:rPr>
              <a:t>Mentors: Janine </a:t>
            </a:r>
            <a:r>
              <a:rPr lang="en-US" sz="4000" err="1">
                <a:cs typeface="Calibri"/>
              </a:rPr>
              <a:t>Cupo</a:t>
            </a:r>
            <a:r>
              <a:rPr lang="en-US" sz="4000">
                <a:cs typeface="Calibri"/>
              </a:rPr>
              <a:t> and Mary Simons</a:t>
            </a:r>
          </a:p>
        </p:txBody>
      </p:sp>
      <p:sp>
        <p:nvSpPr>
          <p:cNvPr id="30" name="TextBox 29"/>
          <p:cNvSpPr txBox="1"/>
          <p:nvPr/>
        </p:nvSpPr>
        <p:spPr>
          <a:xfrm>
            <a:off x="18334881" y="5361312"/>
            <a:ext cx="14494746" cy="1589438"/>
          </a:xfrm>
          <a:prstGeom prst="rect">
            <a:avLst/>
          </a:prstGeom>
          <a:noFill/>
        </p:spPr>
        <p:txBody>
          <a:bodyPr wrap="square" lIns="65306" tIns="32653" rIns="65306" bIns="32653" rtlCol="0" anchor="t">
            <a:spAutoFit/>
          </a:bodyPr>
          <a:lstStyle/>
          <a:p>
            <a:endParaRPr lang="en-US" err="1">
              <a:cs typeface="Calibri"/>
            </a:endParaRPr>
          </a:p>
          <a:p>
            <a:endParaRPr lang="en-US" sz="3800">
              <a:cs typeface="Calibri"/>
            </a:endParaRPr>
          </a:p>
        </p:txBody>
      </p:sp>
      <p:pic>
        <p:nvPicPr>
          <p:cNvPr id="35" name="Shape 243"/>
          <p:cNvPicPr preferRelativeResize="0"/>
          <p:nvPr/>
        </p:nvPicPr>
        <p:blipFill rotWithShape="1">
          <a:blip r:embed="rId2">
            <a:alphaModFix/>
          </a:blip>
          <a:srcRect/>
          <a:stretch/>
        </p:blipFill>
        <p:spPr>
          <a:xfrm>
            <a:off x="28837976" y="134986"/>
            <a:ext cx="3945194" cy="695695"/>
          </a:xfrm>
          <a:prstGeom prst="rect">
            <a:avLst/>
          </a:prstGeom>
          <a:noFill/>
          <a:ln>
            <a:noFill/>
          </a:ln>
        </p:spPr>
      </p:pic>
      <p:sp>
        <p:nvSpPr>
          <p:cNvPr id="36" name="Rectangle 35"/>
          <p:cNvSpPr/>
          <p:nvPr/>
        </p:nvSpPr>
        <p:spPr>
          <a:xfrm>
            <a:off x="15854579" y="2089593"/>
            <a:ext cx="15810174" cy="2540225"/>
          </a:xfrm>
          <a:prstGeom prst="rect">
            <a:avLst/>
          </a:prstGeom>
        </p:spPr>
        <p:txBody>
          <a:bodyPr wrap="square" lIns="72176" tIns="36089" rIns="72176" bIns="36089" anchor="t">
            <a:spAutoFit/>
          </a:bodyPr>
          <a:lstStyle/>
          <a:p>
            <a:pPr>
              <a:spcAft>
                <a:spcPts val="429"/>
              </a:spcAft>
            </a:pPr>
            <a:r>
              <a:rPr lang="en-US">
                <a:cs typeface="Calibri"/>
              </a:rPr>
              <a:t>Results</a:t>
            </a:r>
          </a:p>
          <a:p>
            <a:pPr indent="457200"/>
            <a:r>
              <a:rPr lang="en-US" sz="2400">
                <a:cs typeface="Calibri"/>
              </a:rPr>
              <a:t>Throughout this experiment we found ten invertebrates, however from only two of the substrates, the wood chips and soil.  Out of the ten we found most of them seemed to be of the same species which looked like a type of  Annelid.  (Figure 1).  Unfortunately, there was a complication with either the PCR of the DNA extraction or when we were loading the DNA into the gel, not allowing us to have any of our samples to be sent out for sequencing.</a:t>
            </a:r>
          </a:p>
        </p:txBody>
      </p:sp>
      <p:sp>
        <p:nvSpPr>
          <p:cNvPr id="37" name="TextBox 36"/>
          <p:cNvSpPr txBox="1"/>
          <p:nvPr/>
        </p:nvSpPr>
        <p:spPr>
          <a:xfrm>
            <a:off x="513291" y="1885666"/>
            <a:ext cx="10445567" cy="6762649"/>
          </a:xfrm>
          <a:prstGeom prst="rect">
            <a:avLst/>
          </a:prstGeom>
          <a:noFill/>
        </p:spPr>
        <p:txBody>
          <a:bodyPr wrap="square" lIns="65306" tIns="32653" rIns="65306" bIns="32653" rtlCol="0" anchor="t">
            <a:spAutoFit/>
          </a:bodyPr>
          <a:lstStyle/>
          <a:p>
            <a:pPr>
              <a:spcAft>
                <a:spcPts val="857"/>
              </a:spcAft>
            </a:pPr>
            <a:r>
              <a:rPr lang="en-US"/>
              <a:t>Abstract</a:t>
            </a:r>
          </a:p>
          <a:p>
            <a:pPr>
              <a:spcAft>
                <a:spcPts val="800"/>
              </a:spcAft>
            </a:pPr>
            <a:r>
              <a:rPr lang="en-US" sz="2400"/>
              <a:t>     There</a:t>
            </a:r>
            <a:r>
              <a:rPr lang="en-US" sz="2400">
                <a:cs typeface="Calibri"/>
              </a:rPr>
              <a:t> are many different types of substrates that are used in playgrounds as a safe place to fall and not get hurt. In our project we surveyed four different types of playground substrate, which are rubber tires, wood chips, sand, and soil (our control). Our question is which invertebrates will we find and how do they differ from each other. The purpose is to identify the different invertebrates in each substrate material. We identified the invertebrates by first collecting them and taxonomically identifying based on physical characteristics. We then extracting their DNA, amplified a highly conserved gene (COI) and then had them sequenced. We ended up finding 10 organisms in all the substrates, most coming from the soil, and some from the wood chip substrates, most of which were Annelids. (Figure 1). None were from the sand or tires. This meant that the sand and rubber were less likely to have invertebrates in them.  However, due to a problem during the purification and amplification of the DNA, we were not able to have any of our samples sequenced. </a:t>
            </a:r>
            <a:endParaRPr lang="en-US">
              <a:cs typeface="Calibri"/>
            </a:endParaRPr>
          </a:p>
          <a:p>
            <a:pPr indent="457200"/>
            <a:endParaRPr lang="en-US" sz="2400">
              <a:cs typeface="Calibri"/>
            </a:endParaRPr>
          </a:p>
        </p:txBody>
      </p:sp>
      <p:sp>
        <p:nvSpPr>
          <p:cNvPr id="38" name="TextBox 37"/>
          <p:cNvSpPr txBox="1"/>
          <p:nvPr/>
        </p:nvSpPr>
        <p:spPr>
          <a:xfrm>
            <a:off x="18965100" y="12694686"/>
            <a:ext cx="12571827" cy="5939346"/>
          </a:xfrm>
          <a:prstGeom prst="rect">
            <a:avLst/>
          </a:prstGeom>
          <a:noFill/>
        </p:spPr>
        <p:txBody>
          <a:bodyPr wrap="square" lIns="65306" tIns="32653" rIns="65306" bIns="32653" rtlCol="0" anchor="t">
            <a:spAutoFit/>
          </a:bodyPr>
          <a:lstStyle/>
          <a:p>
            <a:pPr>
              <a:spcAft>
                <a:spcPts val="400"/>
              </a:spcAft>
            </a:pPr>
            <a:endParaRPr lang="en-US">
              <a:cs typeface="Calibri"/>
            </a:endParaRPr>
          </a:p>
          <a:p>
            <a:pPr>
              <a:spcAft>
                <a:spcPts val="400"/>
              </a:spcAft>
            </a:pPr>
            <a:endParaRPr lang="en-US">
              <a:cs typeface="Calibri"/>
            </a:endParaRPr>
          </a:p>
          <a:p>
            <a:r>
              <a:rPr lang="en-US">
                <a:cs typeface="Calibri"/>
              </a:rPr>
              <a:t>Discussion</a:t>
            </a:r>
            <a:endParaRPr lang="en-US"/>
          </a:p>
          <a:p>
            <a:pPr indent="457200"/>
            <a:r>
              <a:rPr lang="en-US" sz="2400">
                <a:cs typeface="Calibri"/>
              </a:rPr>
              <a:t>Our findings support out hypothesis and do not support it at the same time.  We didn’t find any organisms in the shredded rubber tires, but we also didn’t find any in the sand, in which we were expected to find organisms.  For the wood chips we only found the worm like organisms and not any termites.  However, we were correct in the natural soil having the highest organisms count out of the four substrates.  For further research, we would collect during the summer and not during the spring and winter due to the weather not cooperating with us with the large periods of rain and the ground being frozen.  Also, we would further purify our samples to get better results for sequencing because our bands were the correct size just the samples were too dilute to be sequenced.</a:t>
            </a:r>
          </a:p>
        </p:txBody>
      </p:sp>
      <p:pic>
        <p:nvPicPr>
          <p:cNvPr id="1026" name="Picture 2" descr="http://www.seplessons.org/files/SEPA_Sign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53847" y="1236422"/>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6366" y="134068"/>
            <a:ext cx="3614280" cy="1504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201145" y="1154163"/>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1A58B819-91B4-43D1-A2FC-225E5F95BB8E}"/>
              </a:ext>
            </a:extLst>
          </p:cNvPr>
          <p:cNvSpPr txBox="1"/>
          <p:nvPr/>
        </p:nvSpPr>
        <p:spPr>
          <a:xfrm>
            <a:off x="508401" y="7933129"/>
            <a:ext cx="10482787" cy="841768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Introduction</a:t>
            </a:r>
          </a:p>
          <a:p>
            <a:r>
              <a:rPr lang="en-US" sz="2400">
                <a:cs typeface="Calibri"/>
              </a:rPr>
              <a:t>          The purpose of this study was to identify the different variety of invertebrates found in each of the four substrate materials. We expected to find different species of invertebrates because of the different properties of the substrates. In this experiment we surveyed a variety of substrates, looking for invertebrates (Figure 1).  The four substrates that we surveyed were: woodchips, shredded tires, sand, and soil. The rubber tires were composed of the rubber compounds are made up of elastomers, reinforcing fillers, plasticizers and other chemical elements</a:t>
            </a:r>
            <a:r>
              <a:rPr lang="en-US" sz="2400" b="1">
                <a:cs typeface="Calibri"/>
              </a:rPr>
              <a:t>.</a:t>
            </a:r>
            <a:r>
              <a:rPr lang="en-US" sz="2400">
                <a:cs typeface="Calibri"/>
              </a:rPr>
              <a:t> The wood chips are made from old trees. The soil was used as a control. We predicted there to be few, if any, organisms in the tires. The organisms we expected to find in the sand were pill bugs and sand fleas because these are commonly found in sand</a:t>
            </a:r>
            <a:r>
              <a:rPr lang="en-US" sz="2400" baseline="-25000">
                <a:cs typeface="Calibri"/>
              </a:rPr>
              <a:t>(2) (3)</a:t>
            </a:r>
            <a:r>
              <a:rPr lang="en-US" sz="2400">
                <a:cs typeface="Calibri"/>
              </a:rPr>
              <a:t>. In the woodchips, we expected termites because they eat wood. We predicted that the soil would have the largest variety of invertebrates.  We compared our findings to what we found naturally occurring at the control playground. The different substrate materials may have an adverse effect on human health as well as the environment. The reason for this is that certain invertebrates can cause a threat to the children on the playground by transmitting diseases when they bite. This can make the shredded rubber tires the best  substrate material because if there are few invertebrates in the tires, it could be the safest for children.</a:t>
            </a:r>
          </a:p>
          <a:p>
            <a:endParaRPr lang="en-US" sz="2400">
              <a:cs typeface="Calibri"/>
            </a:endParaRPr>
          </a:p>
        </p:txBody>
      </p:sp>
      <p:pic>
        <p:nvPicPr>
          <p:cNvPr id="2" name="Picture 5" descr="A picture containing indoor&#10;&#10;Description generated with very high confidence">
            <a:extLst>
              <a:ext uri="{FF2B5EF4-FFF2-40B4-BE49-F238E27FC236}">
                <a16:creationId xmlns:a16="http://schemas.microsoft.com/office/drawing/2014/main" id="{FCAFCAE0-2D1D-45AC-8EAA-A0A205B7B523}"/>
              </a:ext>
            </a:extLst>
          </p:cNvPr>
          <p:cNvPicPr>
            <a:picLocks noChangeAspect="1"/>
          </p:cNvPicPr>
          <p:nvPr/>
        </p:nvPicPr>
        <p:blipFill rotWithShape="1">
          <a:blip r:embed="rId6"/>
          <a:srcRect l="26496" t="28075" r="30161" b="41202"/>
          <a:stretch/>
        </p:blipFill>
        <p:spPr>
          <a:xfrm>
            <a:off x="12009709" y="4391344"/>
            <a:ext cx="2964833" cy="2638106"/>
          </a:xfrm>
          <a:prstGeom prst="rect">
            <a:avLst/>
          </a:prstGeom>
        </p:spPr>
      </p:pic>
      <p:pic>
        <p:nvPicPr>
          <p:cNvPr id="7" name="Picture 7" descr="A picture containing sky&#10;&#10;Description generated with very high confidence">
            <a:extLst>
              <a:ext uri="{FF2B5EF4-FFF2-40B4-BE49-F238E27FC236}">
                <a16:creationId xmlns:a16="http://schemas.microsoft.com/office/drawing/2014/main" id="{E24C847B-058C-4606-B27B-19B5582E4749}"/>
              </a:ext>
            </a:extLst>
          </p:cNvPr>
          <p:cNvPicPr>
            <a:picLocks noChangeAspect="1"/>
          </p:cNvPicPr>
          <p:nvPr/>
        </p:nvPicPr>
        <p:blipFill>
          <a:blip r:embed="rId7"/>
          <a:stretch>
            <a:fillRect/>
          </a:stretch>
        </p:blipFill>
        <p:spPr>
          <a:xfrm>
            <a:off x="17555685" y="11080510"/>
            <a:ext cx="5729686" cy="2796761"/>
          </a:xfrm>
          <a:prstGeom prst="rect">
            <a:avLst/>
          </a:prstGeom>
        </p:spPr>
      </p:pic>
      <p:pic>
        <p:nvPicPr>
          <p:cNvPr id="9" name="Picture 9" descr="A close up of a screen&#10;&#10;Description generated with high confidence">
            <a:extLst>
              <a:ext uri="{FF2B5EF4-FFF2-40B4-BE49-F238E27FC236}">
                <a16:creationId xmlns:a16="http://schemas.microsoft.com/office/drawing/2014/main" id="{8E48504E-1B37-482A-9C5D-EAC7FE611250}"/>
              </a:ext>
            </a:extLst>
          </p:cNvPr>
          <p:cNvPicPr>
            <a:picLocks noChangeAspect="1"/>
          </p:cNvPicPr>
          <p:nvPr/>
        </p:nvPicPr>
        <p:blipFill>
          <a:blip r:embed="rId8"/>
          <a:stretch>
            <a:fillRect/>
          </a:stretch>
        </p:blipFill>
        <p:spPr>
          <a:xfrm>
            <a:off x="11352661" y="11042622"/>
            <a:ext cx="5249099" cy="4768790"/>
          </a:xfrm>
          <a:prstGeom prst="rect">
            <a:avLst/>
          </a:prstGeom>
        </p:spPr>
      </p:pic>
      <p:pic>
        <p:nvPicPr>
          <p:cNvPr id="10" name="Picture 10" descr="A screenshot of a cell phone&#10;&#10;Description generated with very high confidence">
            <a:extLst>
              <a:ext uri="{FF2B5EF4-FFF2-40B4-BE49-F238E27FC236}">
                <a16:creationId xmlns:a16="http://schemas.microsoft.com/office/drawing/2014/main" id="{72DAE346-A018-4750-9C75-021E773B5FCC}"/>
              </a:ext>
            </a:extLst>
          </p:cNvPr>
          <p:cNvPicPr>
            <a:picLocks noChangeAspect="1"/>
          </p:cNvPicPr>
          <p:nvPr/>
        </p:nvPicPr>
        <p:blipFill rotWithShape="1">
          <a:blip r:embed="rId9"/>
          <a:srcRect l="6780" t="6787" r="4116" b="2813"/>
          <a:stretch/>
        </p:blipFill>
        <p:spPr>
          <a:xfrm>
            <a:off x="25127813" y="5378797"/>
            <a:ext cx="7104888" cy="8701455"/>
          </a:xfrm>
          <a:prstGeom prst="rect">
            <a:avLst/>
          </a:prstGeom>
        </p:spPr>
      </p:pic>
      <p:pic>
        <p:nvPicPr>
          <p:cNvPr id="6" name="Picture 7" descr="A screenshot of a cell phone&#10;&#10;Description generated with very high confidence">
            <a:extLst>
              <a:ext uri="{FF2B5EF4-FFF2-40B4-BE49-F238E27FC236}">
                <a16:creationId xmlns:a16="http://schemas.microsoft.com/office/drawing/2014/main" id="{4D29C26B-8CE4-4984-9013-6B46A8D509D4}"/>
              </a:ext>
            </a:extLst>
          </p:cNvPr>
          <p:cNvPicPr>
            <a:picLocks noChangeAspect="1"/>
          </p:cNvPicPr>
          <p:nvPr/>
        </p:nvPicPr>
        <p:blipFill rotWithShape="1">
          <a:blip r:embed="rId10"/>
          <a:srcRect l="5112" t="16271" r="4499" b="6780"/>
          <a:stretch/>
        </p:blipFill>
        <p:spPr>
          <a:xfrm>
            <a:off x="15854579" y="5215530"/>
            <a:ext cx="8894646" cy="4911787"/>
          </a:xfrm>
          <a:prstGeom prst="rect">
            <a:avLst/>
          </a:prstGeom>
        </p:spPr>
      </p:pic>
      <p:sp>
        <p:nvSpPr>
          <p:cNvPr id="17" name="Arrow: Right 16">
            <a:extLst>
              <a:ext uri="{FF2B5EF4-FFF2-40B4-BE49-F238E27FC236}">
                <a16:creationId xmlns:a16="http://schemas.microsoft.com/office/drawing/2014/main" id="{AE88DE60-5FA5-419F-825E-C7000CF4C706}"/>
              </a:ext>
            </a:extLst>
          </p:cNvPr>
          <p:cNvSpPr/>
          <p:nvPr/>
        </p:nvSpPr>
        <p:spPr>
          <a:xfrm>
            <a:off x="4807448" y="17212318"/>
            <a:ext cx="3415224" cy="18535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indent="457200"/>
            <a:r>
              <a:rPr lang="en-US" sz="2400">
                <a:solidFill>
                  <a:srgbClr val="000000"/>
                </a:solidFill>
                <a:cs typeface="Calibri"/>
              </a:rPr>
              <a:t>Use tweezers to collect invertebrates from substrate.</a:t>
            </a:r>
            <a:endParaRPr lang="en-US"/>
          </a:p>
        </p:txBody>
      </p:sp>
      <p:sp>
        <p:nvSpPr>
          <p:cNvPr id="8" name="TextBox 7">
            <a:extLst>
              <a:ext uri="{FF2B5EF4-FFF2-40B4-BE49-F238E27FC236}">
                <a16:creationId xmlns:a16="http://schemas.microsoft.com/office/drawing/2014/main" id="{A176F47A-90F6-468E-9E45-86E1E18062E3}"/>
              </a:ext>
            </a:extLst>
          </p:cNvPr>
          <p:cNvSpPr txBox="1"/>
          <p:nvPr/>
        </p:nvSpPr>
        <p:spPr>
          <a:xfrm>
            <a:off x="11938393" y="7029451"/>
            <a:ext cx="2999707" cy="13234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cs typeface="Calibri"/>
              </a:rPr>
              <a:t>(Figure 1).  This is one of our samples that we collected from the dirt substrate that we taxonomically identified as a segmented worm.</a:t>
            </a:r>
          </a:p>
        </p:txBody>
      </p:sp>
      <p:sp>
        <p:nvSpPr>
          <p:cNvPr id="11" name="Arrow: Right 10">
            <a:extLst>
              <a:ext uri="{FF2B5EF4-FFF2-40B4-BE49-F238E27FC236}">
                <a16:creationId xmlns:a16="http://schemas.microsoft.com/office/drawing/2014/main" id="{21F06A15-0E49-4912-BF9A-8FEC4555450E}"/>
              </a:ext>
            </a:extLst>
          </p:cNvPr>
          <p:cNvSpPr/>
          <p:nvPr/>
        </p:nvSpPr>
        <p:spPr>
          <a:xfrm>
            <a:off x="248341" y="16740921"/>
            <a:ext cx="4270248" cy="288025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indent="457200" algn="ctr"/>
            <a:r>
              <a:rPr lang="en-US" sz="2400">
                <a:solidFill>
                  <a:srgbClr val="000000"/>
                </a:solidFill>
                <a:cs typeface="Calibri"/>
              </a:rPr>
              <a:t>Collect samples by placing a 15cm scoop of soil into a labeled zip lock bag</a:t>
            </a:r>
            <a:endParaRPr lang="en-US"/>
          </a:p>
        </p:txBody>
      </p:sp>
      <p:sp>
        <p:nvSpPr>
          <p:cNvPr id="12" name="TextBox 11">
            <a:extLst>
              <a:ext uri="{FF2B5EF4-FFF2-40B4-BE49-F238E27FC236}">
                <a16:creationId xmlns:a16="http://schemas.microsoft.com/office/drawing/2014/main" id="{20476597-D4C4-461F-A019-CBDB5649F9FA}"/>
              </a:ext>
            </a:extLst>
          </p:cNvPr>
          <p:cNvSpPr txBox="1"/>
          <p:nvPr/>
        </p:nvSpPr>
        <p:spPr>
          <a:xfrm>
            <a:off x="459673" y="15888094"/>
            <a:ext cx="11079676" cy="103105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Methods and Materials</a:t>
            </a:r>
          </a:p>
        </p:txBody>
      </p:sp>
      <p:sp>
        <p:nvSpPr>
          <p:cNvPr id="15" name="Arrow: Right 14">
            <a:extLst>
              <a:ext uri="{FF2B5EF4-FFF2-40B4-BE49-F238E27FC236}">
                <a16:creationId xmlns:a16="http://schemas.microsoft.com/office/drawing/2014/main" id="{EF2E3FE4-7480-449A-8CB1-F1672E8B6348}"/>
              </a:ext>
            </a:extLst>
          </p:cNvPr>
          <p:cNvSpPr/>
          <p:nvPr/>
        </p:nvSpPr>
        <p:spPr>
          <a:xfrm>
            <a:off x="8713159" y="16740925"/>
            <a:ext cx="4141994" cy="270913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a:solidFill>
                  <a:srgbClr val="000000"/>
                </a:solidFill>
                <a:cs typeface="Calibri"/>
              </a:rPr>
              <a:t>Take Photos and taxonomically identify the organisms  found</a:t>
            </a:r>
          </a:p>
        </p:txBody>
      </p:sp>
      <p:sp>
        <p:nvSpPr>
          <p:cNvPr id="16" name="Arrow: Right 15">
            <a:extLst>
              <a:ext uri="{FF2B5EF4-FFF2-40B4-BE49-F238E27FC236}">
                <a16:creationId xmlns:a16="http://schemas.microsoft.com/office/drawing/2014/main" id="{557439A0-03C3-4D67-9712-E3D500BB125F}"/>
              </a:ext>
            </a:extLst>
          </p:cNvPr>
          <p:cNvSpPr/>
          <p:nvPr/>
        </p:nvSpPr>
        <p:spPr>
          <a:xfrm>
            <a:off x="13244864" y="16783703"/>
            <a:ext cx="3842736" cy="26235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a:solidFill>
                  <a:srgbClr val="000000"/>
                </a:solidFill>
                <a:cs typeface="Calibri"/>
              </a:rPr>
              <a:t>Store organisms in at -20˚C  and prepare them for DNA extraction</a:t>
            </a:r>
            <a:endParaRPr lang="en-US"/>
          </a:p>
        </p:txBody>
      </p:sp>
      <p:sp>
        <p:nvSpPr>
          <p:cNvPr id="19" name="Arrow: Right 18">
            <a:extLst>
              <a:ext uri="{FF2B5EF4-FFF2-40B4-BE49-F238E27FC236}">
                <a16:creationId xmlns:a16="http://schemas.microsoft.com/office/drawing/2014/main" id="{7636EC67-C3E4-4E10-A8AF-438533F7D2B3}"/>
              </a:ext>
            </a:extLst>
          </p:cNvPr>
          <p:cNvSpPr/>
          <p:nvPr/>
        </p:nvSpPr>
        <p:spPr>
          <a:xfrm rot="5400000">
            <a:off x="16585434" y="17939394"/>
            <a:ext cx="2859459" cy="240968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a:solidFill>
                  <a:srgbClr val="000000"/>
                </a:solidFill>
                <a:cs typeface="Calibri"/>
              </a:rPr>
              <a:t>Extract and purify the DNA</a:t>
            </a:r>
          </a:p>
        </p:txBody>
      </p:sp>
      <p:sp>
        <p:nvSpPr>
          <p:cNvPr id="20" name="Arrow: Right 19">
            <a:extLst>
              <a:ext uri="{FF2B5EF4-FFF2-40B4-BE49-F238E27FC236}">
                <a16:creationId xmlns:a16="http://schemas.microsoft.com/office/drawing/2014/main" id="{E2CB9D52-7918-4732-90CA-0BA4AAB88B50}"/>
              </a:ext>
            </a:extLst>
          </p:cNvPr>
          <p:cNvSpPr/>
          <p:nvPr/>
        </p:nvSpPr>
        <p:spPr>
          <a:xfrm flipH="1">
            <a:off x="13111935" y="19222110"/>
            <a:ext cx="3467713" cy="215301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a:solidFill>
                  <a:srgbClr val="000000"/>
                </a:solidFill>
                <a:cs typeface="Calibri"/>
              </a:rPr>
              <a:t>Perform PCR by using the CO1 primer</a:t>
            </a:r>
            <a:endParaRPr lang="en-US"/>
          </a:p>
        </p:txBody>
      </p:sp>
      <p:sp>
        <p:nvSpPr>
          <p:cNvPr id="21" name="Arrow: Right 20">
            <a:extLst>
              <a:ext uri="{FF2B5EF4-FFF2-40B4-BE49-F238E27FC236}">
                <a16:creationId xmlns:a16="http://schemas.microsoft.com/office/drawing/2014/main" id="{65B5A287-A116-478B-BB5D-9FB2ED7104ED}"/>
              </a:ext>
            </a:extLst>
          </p:cNvPr>
          <p:cNvSpPr/>
          <p:nvPr/>
        </p:nvSpPr>
        <p:spPr>
          <a:xfrm flipH="1">
            <a:off x="8879655" y="19350439"/>
            <a:ext cx="3382211" cy="202467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a:solidFill>
                  <a:srgbClr val="000000"/>
                </a:solidFill>
                <a:cs typeface="Calibri"/>
              </a:rPr>
              <a:t>Perform Gel  Electrophoresis</a:t>
            </a:r>
            <a:endParaRPr lang="en-US" sz="2400" err="1">
              <a:solidFill>
                <a:srgbClr val="000000"/>
              </a:solidFill>
              <a:cs typeface="Calibri"/>
            </a:endParaRPr>
          </a:p>
        </p:txBody>
      </p:sp>
      <p:sp>
        <p:nvSpPr>
          <p:cNvPr id="22" name="Arrow: Left 21">
            <a:extLst>
              <a:ext uri="{FF2B5EF4-FFF2-40B4-BE49-F238E27FC236}">
                <a16:creationId xmlns:a16="http://schemas.microsoft.com/office/drawing/2014/main" id="{B82C7C55-E901-4E18-A05F-6EA22DD58960}"/>
              </a:ext>
            </a:extLst>
          </p:cNvPr>
          <p:cNvSpPr/>
          <p:nvPr/>
        </p:nvSpPr>
        <p:spPr>
          <a:xfrm>
            <a:off x="4951530" y="19350441"/>
            <a:ext cx="3628980" cy="211023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a:solidFill>
                  <a:srgbClr val="000000"/>
                </a:solidFill>
                <a:cs typeface="Calibri"/>
              </a:rPr>
              <a:t>Take  photos and upload gels </a:t>
            </a:r>
          </a:p>
        </p:txBody>
      </p:sp>
      <p:sp>
        <p:nvSpPr>
          <p:cNvPr id="23" name="Arrow: Left 22">
            <a:extLst>
              <a:ext uri="{FF2B5EF4-FFF2-40B4-BE49-F238E27FC236}">
                <a16:creationId xmlns:a16="http://schemas.microsoft.com/office/drawing/2014/main" id="{ED648AE7-04D4-47D9-AF60-0CF1CC841D50}"/>
              </a:ext>
            </a:extLst>
          </p:cNvPr>
          <p:cNvSpPr/>
          <p:nvPr/>
        </p:nvSpPr>
        <p:spPr>
          <a:xfrm>
            <a:off x="248983" y="19350444"/>
            <a:ext cx="3543478" cy="2281348"/>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a:solidFill>
                  <a:srgbClr val="000000"/>
                </a:solidFill>
                <a:cs typeface="Calibri"/>
              </a:rPr>
              <a:t>DNA is sent out to GENWIZ for sequencing</a:t>
            </a:r>
            <a:endParaRPr lang="en-US"/>
          </a:p>
        </p:txBody>
      </p:sp>
      <p:sp>
        <p:nvSpPr>
          <p:cNvPr id="25" name="TextBox 24">
            <a:extLst>
              <a:ext uri="{FF2B5EF4-FFF2-40B4-BE49-F238E27FC236}">
                <a16:creationId xmlns:a16="http://schemas.microsoft.com/office/drawing/2014/main" id="{124B3CBE-57FD-41C4-B92C-C93264B255E0}"/>
              </a:ext>
            </a:extLst>
          </p:cNvPr>
          <p:cNvSpPr txBox="1"/>
          <p:nvPr/>
        </p:nvSpPr>
        <p:spPr>
          <a:xfrm>
            <a:off x="11796131" y="15842577"/>
            <a:ext cx="4410495"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cs typeface="Calibri"/>
              </a:rPr>
              <a:t>(Figure 4).  This is a picture of one of our gels that has the ladder and two of our samples.</a:t>
            </a:r>
            <a:endParaRPr lang="en-US">
              <a:cs typeface="Calibri"/>
            </a:endParaRPr>
          </a:p>
        </p:txBody>
      </p:sp>
      <p:sp>
        <p:nvSpPr>
          <p:cNvPr id="27" name="TextBox 26">
            <a:extLst>
              <a:ext uri="{FF2B5EF4-FFF2-40B4-BE49-F238E27FC236}">
                <a16:creationId xmlns:a16="http://schemas.microsoft.com/office/drawing/2014/main" id="{91EEF246-05BF-4089-AED1-D1084CC1E9B2}"/>
              </a:ext>
            </a:extLst>
          </p:cNvPr>
          <p:cNvSpPr txBox="1"/>
          <p:nvPr/>
        </p:nvSpPr>
        <p:spPr>
          <a:xfrm>
            <a:off x="17822745" y="13863317"/>
            <a:ext cx="5180016"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t>(</a:t>
            </a:r>
            <a:r>
              <a:rPr lang="en-US" sz="1600">
                <a:cs typeface="Calibri"/>
              </a:rPr>
              <a:t>Figure 5).  This is the other picture with the rest of our samples in the second gel.</a:t>
            </a:r>
          </a:p>
        </p:txBody>
      </p:sp>
      <p:sp>
        <p:nvSpPr>
          <p:cNvPr id="29" name="TextBox 28">
            <a:extLst>
              <a:ext uri="{FF2B5EF4-FFF2-40B4-BE49-F238E27FC236}">
                <a16:creationId xmlns:a16="http://schemas.microsoft.com/office/drawing/2014/main" id="{983C126F-83B9-4D40-88B4-75BFADFCA150}"/>
              </a:ext>
            </a:extLst>
          </p:cNvPr>
          <p:cNvSpPr txBox="1"/>
          <p:nvPr/>
        </p:nvSpPr>
        <p:spPr>
          <a:xfrm>
            <a:off x="15825508" y="10123908"/>
            <a:ext cx="8899368" cy="3385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cs typeface="Calibri"/>
              </a:rPr>
              <a:t>(figure 2).  This table shows the locations from where we collected our substrates</a:t>
            </a:r>
          </a:p>
        </p:txBody>
      </p:sp>
      <p:sp>
        <p:nvSpPr>
          <p:cNvPr id="32" name="TextBox 31">
            <a:extLst>
              <a:ext uri="{FF2B5EF4-FFF2-40B4-BE49-F238E27FC236}">
                <a16:creationId xmlns:a16="http://schemas.microsoft.com/office/drawing/2014/main" id="{5BE2149D-4D5C-43A2-BBB9-B99AA675A4A8}"/>
              </a:ext>
            </a:extLst>
          </p:cNvPr>
          <p:cNvSpPr txBox="1"/>
          <p:nvPr/>
        </p:nvSpPr>
        <p:spPr>
          <a:xfrm>
            <a:off x="25102706" y="14744030"/>
            <a:ext cx="7103819" cy="3385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a:cs typeface="Calibri"/>
              </a:rPr>
              <a:t>(Figure 3).  This table shows all of our samples and their taxonomic identities</a:t>
            </a:r>
          </a:p>
        </p:txBody>
      </p:sp>
      <p:sp>
        <p:nvSpPr>
          <p:cNvPr id="33" name="Rectangle 32">
            <a:extLst>
              <a:ext uri="{FF2B5EF4-FFF2-40B4-BE49-F238E27FC236}">
                <a16:creationId xmlns:a16="http://schemas.microsoft.com/office/drawing/2014/main" id="{F418D587-770F-4816-A4C2-0F13E9E94227}"/>
              </a:ext>
            </a:extLst>
          </p:cNvPr>
          <p:cNvSpPr/>
          <p:nvPr/>
        </p:nvSpPr>
        <p:spPr>
          <a:xfrm>
            <a:off x="21024484" y="11646506"/>
            <a:ext cx="1570006" cy="48883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66CCC37-C439-4697-AC66-E98AC8DF85A6}"/>
              </a:ext>
            </a:extLst>
          </p:cNvPr>
          <p:cNvSpPr/>
          <p:nvPr/>
        </p:nvSpPr>
        <p:spPr>
          <a:xfrm>
            <a:off x="13057516" y="12263885"/>
            <a:ext cx="1017916" cy="54634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BB6C6392-4072-47BC-80CA-CEA356A10B7B}"/>
              </a:ext>
            </a:extLst>
          </p:cNvPr>
          <p:cNvSpPr txBox="1"/>
          <p:nvPr/>
        </p:nvSpPr>
        <p:spPr>
          <a:xfrm>
            <a:off x="19517832" y="18478577"/>
            <a:ext cx="15910559" cy="349326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References</a:t>
            </a:r>
          </a:p>
          <a:p>
            <a:r>
              <a:rPr lang="en-US" sz="1000">
                <a:cs typeface="Calibri"/>
              </a:rPr>
              <a:t>1)Janzen, D.H., </a:t>
            </a:r>
            <a:r>
              <a:rPr lang="en-US" sz="1000" err="1">
                <a:cs typeface="Calibri"/>
              </a:rPr>
              <a:t>Hallwachs</a:t>
            </a:r>
            <a:r>
              <a:rPr lang="en-US" sz="1000">
                <a:cs typeface="Calibri"/>
              </a:rPr>
              <a:t>, W, Burns, J.M., </a:t>
            </a:r>
            <a:r>
              <a:rPr lang="en-US" sz="1000" err="1">
                <a:cs typeface="Calibri"/>
              </a:rPr>
              <a:t>Hajibabaei</a:t>
            </a:r>
            <a:r>
              <a:rPr lang="en-US" sz="1000">
                <a:cs typeface="Calibri"/>
              </a:rPr>
              <a:t>, M, Bertrand, C, Hebert, P.D.N.  (2011 August 16).  Reading the Complex Skipper Butterfly Fauna of One Tropical Place.</a:t>
            </a:r>
            <a:r>
              <a:rPr lang="en-US" sz="1000" i="1">
                <a:cs typeface="Calibri"/>
              </a:rPr>
              <a:t> </a:t>
            </a:r>
            <a:r>
              <a:rPr lang="en-US" sz="1000" i="1" u="sng">
                <a:cs typeface="Calibri"/>
                <a:hlinkClick r:id="rId11"/>
              </a:rPr>
              <a:t>US National Library of Medicine</a:t>
            </a:r>
            <a:r>
              <a:rPr lang="en-US" sz="1000" i="1" u="sng">
                <a:cs typeface="Calibri"/>
              </a:rPr>
              <a:t> </a:t>
            </a:r>
            <a:br>
              <a:rPr lang="en-US" sz="1000" i="1" u="sng">
                <a:ea typeface="+mn-lt"/>
                <a:cs typeface="+mn-lt"/>
              </a:rPr>
            </a:br>
            <a:r>
              <a:rPr lang="en-US" sz="1000" i="1">
                <a:cs typeface="Calibri"/>
              </a:rPr>
              <a:t>National Institutes of Health.  </a:t>
            </a:r>
            <a:r>
              <a:rPr lang="en-US" sz="1000">
                <a:cs typeface="Calibri"/>
              </a:rPr>
              <a:t>6(8).  Retrieved from  </a:t>
            </a:r>
            <a:r>
              <a:rPr lang="en-US" sz="1000" u="sng">
                <a:cs typeface="Calibri"/>
                <a:hlinkClick r:id="rId12"/>
              </a:rPr>
              <a:t>https://www.ncbi.nlm.nih.gov/pmc/articles/PMC3156701/</a:t>
            </a:r>
            <a:endParaRPr lang="en-US" sz="1000">
              <a:cs typeface="Calibri"/>
            </a:endParaRPr>
          </a:p>
          <a:p>
            <a:endParaRPr lang="en-US" sz="1000">
              <a:cs typeface="Calibri"/>
            </a:endParaRPr>
          </a:p>
          <a:p>
            <a:r>
              <a:rPr lang="en-US" sz="1000">
                <a:cs typeface="Calibri"/>
              </a:rPr>
              <a:t>2)Sand Dwellers.  </a:t>
            </a:r>
            <a:r>
              <a:rPr lang="en-US" sz="1000" i="1">
                <a:cs typeface="Calibri"/>
              </a:rPr>
              <a:t>Explore Beaches.</a:t>
            </a:r>
            <a:r>
              <a:rPr lang="en-US" sz="1000">
                <a:cs typeface="Calibri"/>
              </a:rPr>
              <a:t>  Retrieved November 15, 2017 from </a:t>
            </a:r>
            <a:r>
              <a:rPr lang="en-US" sz="1000" u="sng">
                <a:cs typeface="Calibri"/>
                <a:hlinkClick r:id="rId13"/>
              </a:rPr>
              <a:t>http://explorebeaches.msi.ucsb.edu/sandy-beach-life/sand-dwellers</a:t>
            </a:r>
            <a:endParaRPr lang="en-US" sz="1000">
              <a:cs typeface="Calibri"/>
            </a:endParaRPr>
          </a:p>
          <a:p>
            <a:endParaRPr lang="en-US" sz="1000">
              <a:cs typeface="Calibri"/>
            </a:endParaRPr>
          </a:p>
          <a:p>
            <a:r>
              <a:rPr lang="en-US" sz="1000">
                <a:cs typeface="Calibri"/>
              </a:rPr>
              <a:t>3)Sand Fleas – What Are They and How Do You Get Rid of Them. </a:t>
            </a:r>
            <a:r>
              <a:rPr lang="en-US" sz="1000" i="1">
                <a:cs typeface="Calibri"/>
              </a:rPr>
              <a:t>Fleabites.net</a:t>
            </a:r>
            <a:r>
              <a:rPr lang="en-US" sz="1000">
                <a:cs typeface="Calibri"/>
              </a:rPr>
              <a:t>. Retrieved November 15, 2017 from </a:t>
            </a:r>
            <a:r>
              <a:rPr lang="en-US" sz="1000" u="sng">
                <a:cs typeface="Calibri"/>
                <a:hlinkClick r:id="rId14"/>
              </a:rPr>
              <a:t>http://www.fleabites.net/sand-fleas-what-are-they-and-how-do-you-get-rid-of-them/</a:t>
            </a:r>
            <a:endParaRPr lang="en-US" sz="1000">
              <a:cs typeface="Calibri"/>
            </a:endParaRPr>
          </a:p>
          <a:p>
            <a:endParaRPr lang="en-US" sz="1000">
              <a:cs typeface="Calibri"/>
            </a:endParaRPr>
          </a:p>
          <a:p>
            <a:r>
              <a:rPr lang="en-US" sz="1000">
                <a:cs typeface="Calibri"/>
              </a:rPr>
              <a:t>4)Thorne, K. (12 July 2016). Rubber mulch on LI children's playgrounds raising health concerns. </a:t>
            </a:r>
            <a:r>
              <a:rPr lang="en-US" sz="1000" i="1">
                <a:cs typeface="Calibri"/>
              </a:rPr>
              <a:t>ABC7</a:t>
            </a:r>
            <a:r>
              <a:rPr lang="en-US" sz="1000">
                <a:cs typeface="Calibri"/>
              </a:rPr>
              <a:t>.  Retrieved November 8, 2017 from </a:t>
            </a:r>
            <a:r>
              <a:rPr lang="en-US" sz="1000" u="sng">
                <a:cs typeface="Calibri"/>
                <a:hlinkClick r:id="rId15"/>
              </a:rPr>
              <a:t>http://abc7ny.com/health/rubber-mulch-on-childrens-playgrounds-raising-health-concerns/1423800/</a:t>
            </a:r>
            <a:endParaRPr lang="en-US" sz="1000">
              <a:cs typeface="Calibri"/>
            </a:endParaRPr>
          </a:p>
          <a:p>
            <a:endParaRPr lang="en-US" sz="1000">
              <a:cs typeface="Calibri"/>
            </a:endParaRPr>
          </a:p>
          <a:p>
            <a:r>
              <a:rPr lang="en-US" sz="1000" i="1">
                <a:cs typeface="Calibri"/>
              </a:rPr>
              <a:t>5)Playing with Danger: Germy Playgrounds. </a:t>
            </a:r>
            <a:r>
              <a:rPr lang="en-US" sz="1000">
                <a:cs typeface="Calibri"/>
              </a:rPr>
              <a:t>Retrieved November 9, 2017 from </a:t>
            </a:r>
            <a:r>
              <a:rPr lang="en-US" sz="1000" u="sng">
                <a:cs typeface="Calibri"/>
                <a:hlinkClick r:id="rId16"/>
              </a:rPr>
              <a:t>http://abcnews.go.com/GMA/OnCall/story?id=3565507&amp;page=1</a:t>
            </a:r>
            <a:endParaRPr lang="en-US" sz="1000">
              <a:cs typeface="Calibri"/>
            </a:endParaRPr>
          </a:p>
          <a:p>
            <a:endParaRPr lang="en-US" sz="1000">
              <a:cs typeface="Calibri"/>
            </a:endParaRPr>
          </a:p>
          <a:p>
            <a:r>
              <a:rPr lang="en-US" sz="1000" i="1">
                <a:cs typeface="Calibri"/>
              </a:rPr>
              <a:t>6)Anatomy of a Tire. </a:t>
            </a:r>
            <a:r>
              <a:rPr lang="en-US" sz="1000">
                <a:cs typeface="Calibri"/>
              </a:rPr>
              <a:t>(November 8, 2011).  Retrieved November 9, 2017 from </a:t>
            </a:r>
            <a:r>
              <a:rPr lang="en-US" sz="1000" u="sng">
                <a:cs typeface="Calibri"/>
                <a:hlinkClick r:id="rId17"/>
              </a:rPr>
              <a:t>http://infohouse.p2ric.org/ref/11/10504/html/intro/tire.htm</a:t>
            </a:r>
            <a:endParaRPr lang="en-US" sz="1000">
              <a:cs typeface="Calibri"/>
            </a:endParaRPr>
          </a:p>
          <a:p>
            <a:endParaRPr lang="en-US" sz="1000">
              <a:cs typeface="Calibri"/>
            </a:endParaRPr>
          </a:p>
          <a:p>
            <a:r>
              <a:rPr lang="en-US" sz="1000">
                <a:cs typeface="Calibri"/>
              </a:rPr>
              <a:t>7)El-</a:t>
            </a:r>
            <a:r>
              <a:rPr lang="en-US" sz="1000" err="1">
                <a:cs typeface="Calibri"/>
              </a:rPr>
              <a:t>Faizy</a:t>
            </a:r>
            <a:r>
              <a:rPr lang="en-US" sz="1000">
                <a:cs typeface="Calibri"/>
              </a:rPr>
              <a:t>, M.  (September 9, 2011).  Is This Playground Safe?  Many of the Recreation structures in city parks are treated with a potentially dangerous chemical.  </a:t>
            </a:r>
            <a:r>
              <a:rPr lang="en-US" sz="1000" i="1">
                <a:cs typeface="Calibri"/>
              </a:rPr>
              <a:t>Daily News.  </a:t>
            </a:r>
            <a:r>
              <a:rPr lang="en-US" sz="1000">
                <a:cs typeface="Calibri"/>
              </a:rPr>
              <a:t>Retrieved from </a:t>
            </a:r>
            <a:r>
              <a:rPr lang="en-US" sz="1000" u="sng">
                <a:cs typeface="Calibri"/>
                <a:hlinkClick r:id="rId17"/>
              </a:rPr>
              <a:t>http://infohouse.p2ric.org/ref/11/10504/html/intro/tire.htm</a:t>
            </a:r>
            <a:endParaRPr lang="en-US" sz="1000">
              <a:cs typeface="Calibri"/>
            </a:endParaRPr>
          </a:p>
          <a:p>
            <a:r>
              <a:rPr lang="en-US" sz="1000">
                <a:cs typeface="Calibri"/>
              </a:rPr>
              <a:t>8)Booker, N.M., Fox-Rawlings, S.  </a:t>
            </a:r>
            <a:r>
              <a:rPr lang="en-US" sz="1000" i="1">
                <a:cs typeface="Calibri"/>
              </a:rPr>
              <a:t>Children and Athletes at Play on Toxic Turf and Playgrounds</a:t>
            </a:r>
            <a:r>
              <a:rPr lang="en-US" sz="1000">
                <a:cs typeface="Calibri"/>
              </a:rPr>
              <a:t>  Retrieved November 10, 2017 from </a:t>
            </a:r>
            <a:r>
              <a:rPr lang="en-US" sz="1000" u="sng">
                <a:cs typeface="Calibri"/>
                <a:hlinkClick r:id="rId17"/>
              </a:rPr>
              <a:t>http://infohouse.p2ric.org/ref/11/10504/html/intro/tire.ht</a:t>
            </a:r>
            <a:r>
              <a:rPr lang="en-US" sz="1000" u="sng">
                <a:cs typeface="Calibri"/>
              </a:rPr>
              <a:t>m</a:t>
            </a:r>
          </a:p>
          <a:p>
            <a:endParaRPr lang="en-US" sz="1000">
              <a:cs typeface="Calibri"/>
            </a:endParaRPr>
          </a:p>
        </p:txBody>
      </p:sp>
    </p:spTree>
    <p:extLst>
      <p:ext uri="{BB962C8B-B14F-4D97-AF65-F5344CB8AC3E}">
        <p14:creationId xmlns:p14="http://schemas.microsoft.com/office/powerpoint/2010/main" val="3650024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revision>1</cp:revision>
  <dcterms:modified xsi:type="dcterms:W3CDTF">2018-06-04T14:43:26Z</dcterms:modified>
</cp:coreProperties>
</file>