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4" r:id="rId2"/>
  </p:sldIdLst>
  <p:sldSz cx="43891200" cy="32918400"/>
  <p:notesSz cx="6858000" cy="9144000"/>
  <p:defaultTextStyle>
    <a:defPPr>
      <a:defRPr lang="en-US"/>
    </a:defPPr>
    <a:lvl1pPr marL="0" algn="l" defTabSz="2194406" rtl="0" eaLnBrk="1" latinLnBrk="0" hangingPunct="1">
      <a:defRPr sz="8600" kern="1200">
        <a:solidFill>
          <a:schemeClr val="tx1"/>
        </a:solidFill>
        <a:latin typeface="+mn-lt"/>
        <a:ea typeface="+mn-ea"/>
        <a:cs typeface="+mn-cs"/>
      </a:defRPr>
    </a:lvl1pPr>
    <a:lvl2pPr marL="2194406" algn="l" defTabSz="2194406" rtl="0" eaLnBrk="1" latinLnBrk="0" hangingPunct="1">
      <a:defRPr sz="8600" kern="1200">
        <a:solidFill>
          <a:schemeClr val="tx1"/>
        </a:solidFill>
        <a:latin typeface="+mn-lt"/>
        <a:ea typeface="+mn-ea"/>
        <a:cs typeface="+mn-cs"/>
      </a:defRPr>
    </a:lvl2pPr>
    <a:lvl3pPr marL="4388811" algn="l" defTabSz="2194406" rtl="0" eaLnBrk="1" latinLnBrk="0" hangingPunct="1">
      <a:defRPr sz="8600" kern="1200">
        <a:solidFill>
          <a:schemeClr val="tx1"/>
        </a:solidFill>
        <a:latin typeface="+mn-lt"/>
        <a:ea typeface="+mn-ea"/>
        <a:cs typeface="+mn-cs"/>
      </a:defRPr>
    </a:lvl3pPr>
    <a:lvl4pPr marL="6583217" algn="l" defTabSz="2194406" rtl="0" eaLnBrk="1" latinLnBrk="0" hangingPunct="1">
      <a:defRPr sz="8600" kern="1200">
        <a:solidFill>
          <a:schemeClr val="tx1"/>
        </a:solidFill>
        <a:latin typeface="+mn-lt"/>
        <a:ea typeface="+mn-ea"/>
        <a:cs typeface="+mn-cs"/>
      </a:defRPr>
    </a:lvl4pPr>
    <a:lvl5pPr marL="8777623" algn="l" defTabSz="2194406" rtl="0" eaLnBrk="1" latinLnBrk="0" hangingPunct="1">
      <a:defRPr sz="8600" kern="1200">
        <a:solidFill>
          <a:schemeClr val="tx1"/>
        </a:solidFill>
        <a:latin typeface="+mn-lt"/>
        <a:ea typeface="+mn-ea"/>
        <a:cs typeface="+mn-cs"/>
      </a:defRPr>
    </a:lvl5pPr>
    <a:lvl6pPr marL="10972029" algn="l" defTabSz="2194406" rtl="0" eaLnBrk="1" latinLnBrk="0" hangingPunct="1">
      <a:defRPr sz="8600" kern="1200">
        <a:solidFill>
          <a:schemeClr val="tx1"/>
        </a:solidFill>
        <a:latin typeface="+mn-lt"/>
        <a:ea typeface="+mn-ea"/>
        <a:cs typeface="+mn-cs"/>
      </a:defRPr>
    </a:lvl6pPr>
    <a:lvl7pPr marL="13166434" algn="l" defTabSz="2194406" rtl="0" eaLnBrk="1" latinLnBrk="0" hangingPunct="1">
      <a:defRPr sz="8600" kern="1200">
        <a:solidFill>
          <a:schemeClr val="tx1"/>
        </a:solidFill>
        <a:latin typeface="+mn-lt"/>
        <a:ea typeface="+mn-ea"/>
        <a:cs typeface="+mn-cs"/>
      </a:defRPr>
    </a:lvl7pPr>
    <a:lvl8pPr marL="15360840" algn="l" defTabSz="2194406" rtl="0" eaLnBrk="1" latinLnBrk="0" hangingPunct="1">
      <a:defRPr sz="8600" kern="1200">
        <a:solidFill>
          <a:schemeClr val="tx1"/>
        </a:solidFill>
        <a:latin typeface="+mn-lt"/>
        <a:ea typeface="+mn-ea"/>
        <a:cs typeface="+mn-cs"/>
      </a:defRPr>
    </a:lvl8pPr>
    <a:lvl9pPr marL="17555245" algn="l" defTabSz="2194406" rtl="0" eaLnBrk="1" latinLnBrk="0" hangingPunct="1">
      <a:defRPr sz="86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5F85AA-6E4A-4002-BC67-A03BE5373F28}">
          <p14:sldIdLst/>
        </p14:section>
        <p14:section name="Untitled Section" id="{128DEB3C-62FD-44B8-A81B-B655B7B394A9}">
          <p14:sldIdLst>
            <p14:sldId id="264"/>
          </p14:sldIdLst>
        </p14:section>
      </p14:sectionLst>
    </p:ext>
    <p:ext uri="{EFAFB233-063F-42B5-8137-9DF3F51BA10A}">
      <p15:sldGuideLst xmlns:p15="http://schemas.microsoft.com/office/powerpoint/2012/main" xmlns="">
        <p15:guide id="1" orient="horz" pos="18144">
          <p15:clr>
            <a:srgbClr val="A4A3A4"/>
          </p15:clr>
        </p15:guide>
        <p15:guide id="2" orient="horz" pos="288">
          <p15:clr>
            <a:srgbClr val="A4A3A4"/>
          </p15:clr>
        </p15:guide>
        <p15:guide id="3" pos="287">
          <p15:clr>
            <a:srgbClr val="A4A3A4"/>
          </p15:clr>
        </p15:guide>
        <p15:guide id="4" pos="25055">
          <p15:clr>
            <a:srgbClr val="A4A3A4"/>
          </p15:clr>
        </p15:guide>
        <p15:guide id="5" orient="horz" pos="20412">
          <p15:clr>
            <a:srgbClr val="A4A3A4"/>
          </p15:clr>
        </p15:guide>
        <p15:guide id="6" orient="horz" pos="324">
          <p15:clr>
            <a:srgbClr val="A4A3A4"/>
          </p15:clr>
        </p15:guide>
        <p15:guide id="7" pos="313">
          <p15:clr>
            <a:srgbClr val="A4A3A4"/>
          </p15:clr>
        </p15:guide>
        <p15:guide id="8" pos="2733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weckel" initials="m" lastIdx="1" clrIdx="0"/>
  <p:cmAuthor id="1" name="Nuala Caomhanach" initials=""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89" autoAdjust="0"/>
    <p:restoredTop sz="99527" autoAdjust="0"/>
  </p:normalViewPr>
  <p:slideViewPr>
    <p:cSldViewPr snapToGrid="0" snapToObjects="1">
      <p:cViewPr>
        <p:scale>
          <a:sx n="30" d="100"/>
          <a:sy n="30" d="100"/>
        </p:scale>
        <p:origin x="-1116" y="852"/>
      </p:cViewPr>
      <p:guideLst>
        <p:guide orient="horz" pos="18144"/>
        <p:guide orient="horz" pos="288"/>
        <p:guide orient="horz" pos="20412"/>
        <p:guide orient="horz" pos="324"/>
        <p:guide pos="287"/>
        <p:guide pos="25055"/>
        <p:guide pos="313"/>
        <p:guide pos="27333"/>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8A22AB-3374-7B46-A36B-5761495A1856}" type="datetimeFigureOut">
              <a:rPr lang="en-US" smtClean="0"/>
              <a:t>5/15/2018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6BBF82-4B2E-2542-985B-A4A15230F2BC}" type="slidenum">
              <a:rPr lang="en-US" smtClean="0"/>
              <a:t>‹#›</a:t>
            </a:fld>
            <a:endParaRPr lang="en-US"/>
          </a:p>
        </p:txBody>
      </p:sp>
    </p:spTree>
    <p:extLst>
      <p:ext uri="{BB962C8B-B14F-4D97-AF65-F5344CB8AC3E}">
        <p14:creationId xmlns:p14="http://schemas.microsoft.com/office/powerpoint/2010/main" val="14399337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BBF82-4B2E-2542-985B-A4A15230F2BC}" type="slidenum">
              <a:rPr lang="en-US" smtClean="0"/>
              <a:t>1</a:t>
            </a:fld>
            <a:endParaRPr lang="en-US"/>
          </a:p>
        </p:txBody>
      </p:sp>
    </p:spTree>
    <p:extLst>
      <p:ext uri="{BB962C8B-B14F-4D97-AF65-F5344CB8AC3E}">
        <p14:creationId xmlns:p14="http://schemas.microsoft.com/office/powerpoint/2010/main" val="2246531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3"/>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406" indent="0" algn="ctr">
              <a:buNone/>
              <a:defRPr>
                <a:solidFill>
                  <a:schemeClr val="tx1">
                    <a:tint val="75000"/>
                  </a:schemeClr>
                </a:solidFill>
              </a:defRPr>
            </a:lvl2pPr>
            <a:lvl3pPr marL="4388811" indent="0" algn="ctr">
              <a:buNone/>
              <a:defRPr>
                <a:solidFill>
                  <a:schemeClr val="tx1">
                    <a:tint val="75000"/>
                  </a:schemeClr>
                </a:solidFill>
              </a:defRPr>
            </a:lvl3pPr>
            <a:lvl4pPr marL="6583217" indent="0" algn="ctr">
              <a:buNone/>
              <a:defRPr>
                <a:solidFill>
                  <a:schemeClr val="tx1">
                    <a:tint val="75000"/>
                  </a:schemeClr>
                </a:solidFill>
              </a:defRPr>
            </a:lvl4pPr>
            <a:lvl5pPr marL="8777623" indent="0" algn="ctr">
              <a:buNone/>
              <a:defRPr>
                <a:solidFill>
                  <a:schemeClr val="tx1">
                    <a:tint val="75000"/>
                  </a:schemeClr>
                </a:solidFill>
              </a:defRPr>
            </a:lvl5pPr>
            <a:lvl6pPr marL="10972029" indent="0" algn="ctr">
              <a:buNone/>
              <a:defRPr>
                <a:solidFill>
                  <a:schemeClr val="tx1">
                    <a:tint val="75000"/>
                  </a:schemeClr>
                </a:solidFill>
              </a:defRPr>
            </a:lvl6pPr>
            <a:lvl7pPr marL="13166434" indent="0" algn="ctr">
              <a:buNone/>
              <a:defRPr>
                <a:solidFill>
                  <a:schemeClr val="tx1">
                    <a:tint val="75000"/>
                  </a:schemeClr>
                </a:solidFill>
              </a:defRPr>
            </a:lvl7pPr>
            <a:lvl8pPr marL="15360840" indent="0" algn="ctr">
              <a:buNone/>
              <a:defRPr>
                <a:solidFill>
                  <a:schemeClr val="tx1">
                    <a:tint val="75000"/>
                  </a:schemeClr>
                </a:solidFill>
              </a:defRPr>
            </a:lvl8pPr>
            <a:lvl9pPr marL="1755524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6"/>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6"/>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406" indent="0">
              <a:buNone/>
              <a:defRPr sz="8600">
                <a:solidFill>
                  <a:schemeClr val="tx1">
                    <a:tint val="75000"/>
                  </a:schemeClr>
                </a:solidFill>
              </a:defRPr>
            </a:lvl2pPr>
            <a:lvl3pPr marL="4388811" indent="0">
              <a:buNone/>
              <a:defRPr sz="7600">
                <a:solidFill>
                  <a:schemeClr val="tx1">
                    <a:tint val="75000"/>
                  </a:schemeClr>
                </a:solidFill>
              </a:defRPr>
            </a:lvl3pPr>
            <a:lvl4pPr marL="6583217" indent="0">
              <a:buNone/>
              <a:defRPr sz="6700">
                <a:solidFill>
                  <a:schemeClr val="tx1">
                    <a:tint val="75000"/>
                  </a:schemeClr>
                </a:solidFill>
              </a:defRPr>
            </a:lvl4pPr>
            <a:lvl5pPr marL="8777623" indent="0">
              <a:buNone/>
              <a:defRPr sz="6700">
                <a:solidFill>
                  <a:schemeClr val="tx1">
                    <a:tint val="75000"/>
                  </a:schemeClr>
                </a:solidFill>
              </a:defRPr>
            </a:lvl5pPr>
            <a:lvl6pPr marL="10972029" indent="0">
              <a:buNone/>
              <a:defRPr sz="6700">
                <a:solidFill>
                  <a:schemeClr val="tx1">
                    <a:tint val="75000"/>
                  </a:schemeClr>
                </a:solidFill>
              </a:defRPr>
            </a:lvl6pPr>
            <a:lvl7pPr marL="13166434" indent="0">
              <a:buNone/>
              <a:defRPr sz="6700">
                <a:solidFill>
                  <a:schemeClr val="tx1">
                    <a:tint val="75000"/>
                  </a:schemeClr>
                </a:solidFill>
              </a:defRPr>
            </a:lvl7pPr>
            <a:lvl8pPr marL="15360840" indent="0">
              <a:buNone/>
              <a:defRPr sz="6700">
                <a:solidFill>
                  <a:schemeClr val="tx1">
                    <a:tint val="75000"/>
                  </a:schemeClr>
                </a:solidFill>
              </a:defRPr>
            </a:lvl8pPr>
            <a:lvl9pPr marL="17555245"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8DA9FA-688F-B042-A36A-9CF7AA496E45}" type="datetimeFigureOut">
              <a:rPr lang="en-US" smtClean="0"/>
              <a:pPr/>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3"/>
            <a:ext cx="19385280" cy="21724622"/>
          </a:xfrm>
        </p:spPr>
        <p:txBody>
          <a:bodyPr/>
          <a:lstStyle>
            <a:lvl1pPr>
              <a:defRPr sz="135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3"/>
            <a:ext cx="19385280" cy="21724622"/>
          </a:xfrm>
        </p:spPr>
        <p:txBody>
          <a:bodyPr/>
          <a:lstStyle>
            <a:lvl1pPr>
              <a:defRPr sz="135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8DA9FA-688F-B042-A36A-9CF7AA496E45}" type="datetimeFigureOut">
              <a:rPr lang="en-US" smtClean="0"/>
              <a:pPr/>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1" y="7368544"/>
            <a:ext cx="19392902" cy="3070857"/>
          </a:xfrm>
        </p:spPr>
        <p:txBody>
          <a:bodyPr anchor="b"/>
          <a:lstStyle>
            <a:lvl1pPr marL="0" indent="0">
              <a:buNone/>
              <a:defRPr sz="11500" b="1"/>
            </a:lvl1pPr>
            <a:lvl2pPr marL="2194406" indent="0">
              <a:buNone/>
              <a:defRPr sz="9600" b="1"/>
            </a:lvl2pPr>
            <a:lvl3pPr marL="4388811" indent="0">
              <a:buNone/>
              <a:defRPr sz="8600" b="1"/>
            </a:lvl3pPr>
            <a:lvl4pPr marL="6583217" indent="0">
              <a:buNone/>
              <a:defRPr sz="7600" b="1"/>
            </a:lvl4pPr>
            <a:lvl5pPr marL="8777623" indent="0">
              <a:buNone/>
              <a:defRPr sz="7600" b="1"/>
            </a:lvl5pPr>
            <a:lvl6pPr marL="10972029" indent="0">
              <a:buNone/>
              <a:defRPr sz="7600" b="1"/>
            </a:lvl6pPr>
            <a:lvl7pPr marL="13166434" indent="0">
              <a:buNone/>
              <a:defRPr sz="7600" b="1"/>
            </a:lvl7pPr>
            <a:lvl8pPr marL="15360840" indent="0">
              <a:buNone/>
              <a:defRPr sz="7600" b="1"/>
            </a:lvl8pPr>
            <a:lvl9pPr marL="17555245" indent="0">
              <a:buNone/>
              <a:defRPr sz="7600" b="1"/>
            </a:lvl9pPr>
          </a:lstStyle>
          <a:p>
            <a:pPr lvl="0"/>
            <a:r>
              <a:rPr lang="en-US" smtClean="0"/>
              <a:t>Click to edit Master text styles</a:t>
            </a:r>
          </a:p>
        </p:txBody>
      </p:sp>
      <p:sp>
        <p:nvSpPr>
          <p:cNvPr id="4" name="Content Placeholder 3"/>
          <p:cNvSpPr>
            <a:spLocks noGrp="1"/>
          </p:cNvSpPr>
          <p:nvPr>
            <p:ph sz="half" idx="2"/>
          </p:nvPr>
        </p:nvSpPr>
        <p:spPr>
          <a:xfrm>
            <a:off x="2194561" y="10439401"/>
            <a:ext cx="19392902" cy="18966183"/>
          </a:xfrm>
        </p:spPr>
        <p:txBody>
          <a:bodyPr/>
          <a:lstStyle>
            <a:lvl1pPr>
              <a:defRPr sz="115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4"/>
            <a:ext cx="19400520" cy="3070857"/>
          </a:xfrm>
        </p:spPr>
        <p:txBody>
          <a:bodyPr anchor="b"/>
          <a:lstStyle>
            <a:lvl1pPr marL="0" indent="0">
              <a:buNone/>
              <a:defRPr sz="11500" b="1"/>
            </a:lvl1pPr>
            <a:lvl2pPr marL="2194406" indent="0">
              <a:buNone/>
              <a:defRPr sz="9600" b="1"/>
            </a:lvl2pPr>
            <a:lvl3pPr marL="4388811" indent="0">
              <a:buNone/>
              <a:defRPr sz="8600" b="1"/>
            </a:lvl3pPr>
            <a:lvl4pPr marL="6583217" indent="0">
              <a:buNone/>
              <a:defRPr sz="7600" b="1"/>
            </a:lvl4pPr>
            <a:lvl5pPr marL="8777623" indent="0">
              <a:buNone/>
              <a:defRPr sz="7600" b="1"/>
            </a:lvl5pPr>
            <a:lvl6pPr marL="10972029" indent="0">
              <a:buNone/>
              <a:defRPr sz="7600" b="1"/>
            </a:lvl6pPr>
            <a:lvl7pPr marL="13166434" indent="0">
              <a:buNone/>
              <a:defRPr sz="7600" b="1"/>
            </a:lvl7pPr>
            <a:lvl8pPr marL="15360840" indent="0">
              <a:buNone/>
              <a:defRPr sz="7600" b="1"/>
            </a:lvl8pPr>
            <a:lvl9pPr marL="17555245" indent="0">
              <a:buNone/>
              <a:defRPr sz="7600" b="1"/>
            </a:lvl9pPr>
          </a:lstStyle>
          <a:p>
            <a:pPr lvl="0"/>
            <a:r>
              <a:rPr lang="en-US" smtClean="0"/>
              <a:t>Click to edit Master text styles</a:t>
            </a:r>
          </a:p>
        </p:txBody>
      </p:sp>
      <p:sp>
        <p:nvSpPr>
          <p:cNvPr id="6" name="Content Placeholder 5"/>
          <p:cNvSpPr>
            <a:spLocks noGrp="1"/>
          </p:cNvSpPr>
          <p:nvPr>
            <p:ph sz="quarter" idx="4"/>
          </p:nvPr>
        </p:nvSpPr>
        <p:spPr>
          <a:xfrm>
            <a:off x="22296122" y="10439401"/>
            <a:ext cx="19400520" cy="18966183"/>
          </a:xfrm>
        </p:spPr>
        <p:txBody>
          <a:bodyPr/>
          <a:lstStyle>
            <a:lvl1pPr>
              <a:defRPr sz="115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8DA9FA-688F-B042-A36A-9CF7AA496E45}" type="datetimeFigureOut">
              <a:rPr lang="en-US" smtClean="0"/>
              <a:pPr/>
              <a:t>5/15/2018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8DA9FA-688F-B042-A36A-9CF7AA496E45}" type="datetimeFigureOut">
              <a:rPr lang="en-US" smtClean="0"/>
              <a:pPr/>
              <a:t>5/15/2018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DA9FA-688F-B042-A36A-9CF7AA496E45}" type="datetimeFigureOut">
              <a:rPr lang="en-US" smtClean="0"/>
              <a:pPr/>
              <a:t>5/15/2018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5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406" indent="0">
              <a:buNone/>
              <a:defRPr sz="5700"/>
            </a:lvl2pPr>
            <a:lvl3pPr marL="4388811" indent="0">
              <a:buNone/>
              <a:defRPr sz="4800"/>
            </a:lvl3pPr>
            <a:lvl4pPr marL="6583217" indent="0">
              <a:buNone/>
              <a:defRPr sz="4300"/>
            </a:lvl4pPr>
            <a:lvl5pPr marL="8777623" indent="0">
              <a:buNone/>
              <a:defRPr sz="4300"/>
            </a:lvl5pPr>
            <a:lvl6pPr marL="10972029" indent="0">
              <a:buNone/>
              <a:defRPr sz="4300"/>
            </a:lvl6pPr>
            <a:lvl7pPr marL="13166434" indent="0">
              <a:buNone/>
              <a:defRPr sz="4300"/>
            </a:lvl7pPr>
            <a:lvl8pPr marL="15360840" indent="0">
              <a:buNone/>
              <a:defRPr sz="4300"/>
            </a:lvl8pPr>
            <a:lvl9pPr marL="17555245"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406" indent="0">
              <a:buNone/>
              <a:defRPr sz="13500"/>
            </a:lvl2pPr>
            <a:lvl3pPr marL="4388811" indent="0">
              <a:buNone/>
              <a:defRPr sz="11500"/>
            </a:lvl3pPr>
            <a:lvl4pPr marL="6583217" indent="0">
              <a:buNone/>
              <a:defRPr sz="9600"/>
            </a:lvl4pPr>
            <a:lvl5pPr marL="8777623" indent="0">
              <a:buNone/>
              <a:defRPr sz="9600"/>
            </a:lvl5pPr>
            <a:lvl6pPr marL="10972029" indent="0">
              <a:buNone/>
              <a:defRPr sz="9600"/>
            </a:lvl6pPr>
            <a:lvl7pPr marL="13166434" indent="0">
              <a:buNone/>
              <a:defRPr sz="9600"/>
            </a:lvl7pPr>
            <a:lvl8pPr marL="15360840" indent="0">
              <a:buNone/>
              <a:defRPr sz="9600"/>
            </a:lvl8pPr>
            <a:lvl9pPr marL="17555245"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406" indent="0">
              <a:buNone/>
              <a:defRPr sz="5700"/>
            </a:lvl2pPr>
            <a:lvl3pPr marL="4388811" indent="0">
              <a:buNone/>
              <a:defRPr sz="4800"/>
            </a:lvl3pPr>
            <a:lvl4pPr marL="6583217" indent="0">
              <a:buNone/>
              <a:defRPr sz="4300"/>
            </a:lvl4pPr>
            <a:lvl5pPr marL="8777623" indent="0">
              <a:buNone/>
              <a:defRPr sz="4300"/>
            </a:lvl5pPr>
            <a:lvl6pPr marL="10972029" indent="0">
              <a:buNone/>
              <a:defRPr sz="4300"/>
            </a:lvl6pPr>
            <a:lvl7pPr marL="13166434" indent="0">
              <a:buNone/>
              <a:defRPr sz="4300"/>
            </a:lvl7pPr>
            <a:lvl8pPr marL="15360840" indent="0">
              <a:buNone/>
              <a:defRPr sz="4300"/>
            </a:lvl8pPr>
            <a:lvl9pPr marL="17555245"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3"/>
            <a:ext cx="39502080" cy="5486400"/>
          </a:xfrm>
          <a:prstGeom prst="rect">
            <a:avLst/>
          </a:prstGeom>
        </p:spPr>
        <p:txBody>
          <a:bodyPr vert="horz" lIns="438882" tIns="219441" rIns="438882" bIns="2194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882" tIns="219441" rIns="438882" bIns="2194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3"/>
            <a:ext cx="10241280" cy="1752600"/>
          </a:xfrm>
          <a:prstGeom prst="rect">
            <a:avLst/>
          </a:prstGeom>
        </p:spPr>
        <p:txBody>
          <a:bodyPr vert="horz" lIns="438882" tIns="219441" rIns="438882" bIns="219441" rtlCol="0" anchor="ctr"/>
          <a:lstStyle>
            <a:lvl1pPr algn="l">
              <a:defRPr sz="5700">
                <a:solidFill>
                  <a:schemeClr val="tx1">
                    <a:tint val="75000"/>
                  </a:schemeClr>
                </a:solidFill>
              </a:defRPr>
            </a:lvl1pPr>
          </a:lstStyle>
          <a:p>
            <a:fld id="{9A8DA9FA-688F-B042-A36A-9CF7AA496E45}" type="datetimeFigureOut">
              <a:rPr lang="en-US" smtClean="0"/>
              <a:pPr/>
              <a:t>5/15/2018</a:t>
            </a:fld>
            <a:endParaRPr lang="en-US"/>
          </a:p>
        </p:txBody>
      </p:sp>
      <p:sp>
        <p:nvSpPr>
          <p:cNvPr id="5" name="Footer Placeholder 4"/>
          <p:cNvSpPr>
            <a:spLocks noGrp="1"/>
          </p:cNvSpPr>
          <p:nvPr>
            <p:ph type="ftr" sz="quarter" idx="3"/>
          </p:nvPr>
        </p:nvSpPr>
        <p:spPr>
          <a:xfrm>
            <a:off x="14996160" y="30510483"/>
            <a:ext cx="13898880" cy="1752600"/>
          </a:xfrm>
          <a:prstGeom prst="rect">
            <a:avLst/>
          </a:prstGeom>
        </p:spPr>
        <p:txBody>
          <a:bodyPr vert="horz" lIns="438882" tIns="219441" rIns="438882" bIns="219441" rtlCol="0" anchor="ctr"/>
          <a:lstStyle>
            <a:lvl1pPr algn="ctr">
              <a:defRPr sz="5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3"/>
            <a:ext cx="10241280" cy="1752600"/>
          </a:xfrm>
          <a:prstGeom prst="rect">
            <a:avLst/>
          </a:prstGeom>
        </p:spPr>
        <p:txBody>
          <a:bodyPr vert="horz" lIns="438882" tIns="219441" rIns="438882" bIns="219441" rtlCol="0" anchor="ctr"/>
          <a:lstStyle>
            <a:lvl1pPr algn="r">
              <a:defRPr sz="5700">
                <a:solidFill>
                  <a:schemeClr val="tx1">
                    <a:tint val="75000"/>
                  </a:schemeClr>
                </a:solidFill>
              </a:defRPr>
            </a:lvl1pPr>
          </a:lstStyle>
          <a:p>
            <a:fld id="{872285E6-2BB0-0B48-8A73-14014F7917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406" rtl="0" eaLnBrk="1" latinLnBrk="0" hangingPunct="1">
        <a:spcBef>
          <a:spcPct val="0"/>
        </a:spcBef>
        <a:buNone/>
        <a:defRPr sz="21100" kern="1200">
          <a:solidFill>
            <a:schemeClr val="tx1"/>
          </a:solidFill>
          <a:latin typeface="+mj-lt"/>
          <a:ea typeface="+mj-ea"/>
          <a:cs typeface="+mj-cs"/>
        </a:defRPr>
      </a:lvl1pPr>
    </p:titleStyle>
    <p:bodyStyle>
      <a:lvl1pPr marL="1645804" indent="-1645804" algn="l" defTabSz="2194406" rtl="0" eaLnBrk="1" latinLnBrk="0" hangingPunct="1">
        <a:spcBef>
          <a:spcPct val="20000"/>
        </a:spcBef>
        <a:buFont typeface="Arial"/>
        <a:buChar char="•"/>
        <a:defRPr sz="15400" kern="1200">
          <a:solidFill>
            <a:schemeClr val="tx1"/>
          </a:solidFill>
          <a:latin typeface="+mn-lt"/>
          <a:ea typeface="+mn-ea"/>
          <a:cs typeface="+mn-cs"/>
        </a:defRPr>
      </a:lvl1pPr>
      <a:lvl2pPr marL="3565909" indent="-1371503" algn="l" defTabSz="2194406" rtl="0" eaLnBrk="1" latinLnBrk="0" hangingPunct="1">
        <a:spcBef>
          <a:spcPct val="20000"/>
        </a:spcBef>
        <a:buFont typeface="Arial"/>
        <a:buChar char="–"/>
        <a:defRPr sz="13500" kern="1200">
          <a:solidFill>
            <a:schemeClr val="tx1"/>
          </a:solidFill>
          <a:latin typeface="+mn-lt"/>
          <a:ea typeface="+mn-ea"/>
          <a:cs typeface="+mn-cs"/>
        </a:defRPr>
      </a:lvl2pPr>
      <a:lvl3pPr marL="5486014" indent="-1097203" algn="l" defTabSz="2194406" rtl="0" eaLnBrk="1" latinLnBrk="0" hangingPunct="1">
        <a:spcBef>
          <a:spcPct val="20000"/>
        </a:spcBef>
        <a:buFont typeface="Arial"/>
        <a:buChar char="•"/>
        <a:defRPr sz="11500" kern="1200">
          <a:solidFill>
            <a:schemeClr val="tx1"/>
          </a:solidFill>
          <a:latin typeface="+mn-lt"/>
          <a:ea typeface="+mn-ea"/>
          <a:cs typeface="+mn-cs"/>
        </a:defRPr>
      </a:lvl3pPr>
      <a:lvl4pPr marL="7680421" indent="-1097203" algn="l" defTabSz="2194406" rtl="0" eaLnBrk="1" latinLnBrk="0" hangingPunct="1">
        <a:spcBef>
          <a:spcPct val="20000"/>
        </a:spcBef>
        <a:buFont typeface="Arial"/>
        <a:buChar char="–"/>
        <a:defRPr sz="9600" kern="1200">
          <a:solidFill>
            <a:schemeClr val="tx1"/>
          </a:solidFill>
          <a:latin typeface="+mn-lt"/>
          <a:ea typeface="+mn-ea"/>
          <a:cs typeface="+mn-cs"/>
        </a:defRPr>
      </a:lvl4pPr>
      <a:lvl5pPr marL="9874826" indent="-1097203" algn="l" defTabSz="2194406" rtl="0" eaLnBrk="1" latinLnBrk="0" hangingPunct="1">
        <a:spcBef>
          <a:spcPct val="20000"/>
        </a:spcBef>
        <a:buFont typeface="Arial"/>
        <a:buChar char="»"/>
        <a:defRPr sz="9600" kern="1200">
          <a:solidFill>
            <a:schemeClr val="tx1"/>
          </a:solidFill>
          <a:latin typeface="+mn-lt"/>
          <a:ea typeface="+mn-ea"/>
          <a:cs typeface="+mn-cs"/>
        </a:defRPr>
      </a:lvl5pPr>
      <a:lvl6pPr marL="12069232" indent="-1097203" algn="l" defTabSz="2194406" rtl="0" eaLnBrk="1" latinLnBrk="0" hangingPunct="1">
        <a:spcBef>
          <a:spcPct val="20000"/>
        </a:spcBef>
        <a:buFont typeface="Arial"/>
        <a:buChar char="•"/>
        <a:defRPr sz="9600" kern="1200">
          <a:solidFill>
            <a:schemeClr val="tx1"/>
          </a:solidFill>
          <a:latin typeface="+mn-lt"/>
          <a:ea typeface="+mn-ea"/>
          <a:cs typeface="+mn-cs"/>
        </a:defRPr>
      </a:lvl6pPr>
      <a:lvl7pPr marL="14263637" indent="-1097203" algn="l" defTabSz="2194406" rtl="0" eaLnBrk="1" latinLnBrk="0" hangingPunct="1">
        <a:spcBef>
          <a:spcPct val="20000"/>
        </a:spcBef>
        <a:buFont typeface="Arial"/>
        <a:buChar char="•"/>
        <a:defRPr sz="9600" kern="1200">
          <a:solidFill>
            <a:schemeClr val="tx1"/>
          </a:solidFill>
          <a:latin typeface="+mn-lt"/>
          <a:ea typeface="+mn-ea"/>
          <a:cs typeface="+mn-cs"/>
        </a:defRPr>
      </a:lvl7pPr>
      <a:lvl8pPr marL="16458043" indent="-1097203" algn="l" defTabSz="2194406" rtl="0" eaLnBrk="1" latinLnBrk="0" hangingPunct="1">
        <a:spcBef>
          <a:spcPct val="20000"/>
        </a:spcBef>
        <a:buFont typeface="Arial"/>
        <a:buChar char="•"/>
        <a:defRPr sz="9600" kern="1200">
          <a:solidFill>
            <a:schemeClr val="tx1"/>
          </a:solidFill>
          <a:latin typeface="+mn-lt"/>
          <a:ea typeface="+mn-ea"/>
          <a:cs typeface="+mn-cs"/>
        </a:defRPr>
      </a:lvl8pPr>
      <a:lvl9pPr marL="18652448" indent="-1097203" algn="l" defTabSz="2194406"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406" rtl="0" eaLnBrk="1" latinLnBrk="0" hangingPunct="1">
        <a:defRPr sz="8600" kern="1200">
          <a:solidFill>
            <a:schemeClr val="tx1"/>
          </a:solidFill>
          <a:latin typeface="+mn-lt"/>
          <a:ea typeface="+mn-ea"/>
          <a:cs typeface="+mn-cs"/>
        </a:defRPr>
      </a:lvl1pPr>
      <a:lvl2pPr marL="2194406" algn="l" defTabSz="2194406" rtl="0" eaLnBrk="1" latinLnBrk="0" hangingPunct="1">
        <a:defRPr sz="8600" kern="1200">
          <a:solidFill>
            <a:schemeClr val="tx1"/>
          </a:solidFill>
          <a:latin typeface="+mn-lt"/>
          <a:ea typeface="+mn-ea"/>
          <a:cs typeface="+mn-cs"/>
        </a:defRPr>
      </a:lvl2pPr>
      <a:lvl3pPr marL="4388811" algn="l" defTabSz="2194406" rtl="0" eaLnBrk="1" latinLnBrk="0" hangingPunct="1">
        <a:defRPr sz="8600" kern="1200">
          <a:solidFill>
            <a:schemeClr val="tx1"/>
          </a:solidFill>
          <a:latin typeface="+mn-lt"/>
          <a:ea typeface="+mn-ea"/>
          <a:cs typeface="+mn-cs"/>
        </a:defRPr>
      </a:lvl3pPr>
      <a:lvl4pPr marL="6583217" algn="l" defTabSz="2194406" rtl="0" eaLnBrk="1" latinLnBrk="0" hangingPunct="1">
        <a:defRPr sz="8600" kern="1200">
          <a:solidFill>
            <a:schemeClr val="tx1"/>
          </a:solidFill>
          <a:latin typeface="+mn-lt"/>
          <a:ea typeface="+mn-ea"/>
          <a:cs typeface="+mn-cs"/>
        </a:defRPr>
      </a:lvl4pPr>
      <a:lvl5pPr marL="8777623" algn="l" defTabSz="2194406" rtl="0" eaLnBrk="1" latinLnBrk="0" hangingPunct="1">
        <a:defRPr sz="8600" kern="1200">
          <a:solidFill>
            <a:schemeClr val="tx1"/>
          </a:solidFill>
          <a:latin typeface="+mn-lt"/>
          <a:ea typeface="+mn-ea"/>
          <a:cs typeface="+mn-cs"/>
        </a:defRPr>
      </a:lvl5pPr>
      <a:lvl6pPr marL="10972029" algn="l" defTabSz="2194406" rtl="0" eaLnBrk="1" latinLnBrk="0" hangingPunct="1">
        <a:defRPr sz="8600" kern="1200">
          <a:solidFill>
            <a:schemeClr val="tx1"/>
          </a:solidFill>
          <a:latin typeface="+mn-lt"/>
          <a:ea typeface="+mn-ea"/>
          <a:cs typeface="+mn-cs"/>
        </a:defRPr>
      </a:lvl6pPr>
      <a:lvl7pPr marL="13166434" algn="l" defTabSz="2194406" rtl="0" eaLnBrk="1" latinLnBrk="0" hangingPunct="1">
        <a:defRPr sz="8600" kern="1200">
          <a:solidFill>
            <a:schemeClr val="tx1"/>
          </a:solidFill>
          <a:latin typeface="+mn-lt"/>
          <a:ea typeface="+mn-ea"/>
          <a:cs typeface="+mn-cs"/>
        </a:defRPr>
      </a:lvl7pPr>
      <a:lvl8pPr marL="15360840" algn="l" defTabSz="2194406" rtl="0" eaLnBrk="1" latinLnBrk="0" hangingPunct="1">
        <a:defRPr sz="8600" kern="1200">
          <a:solidFill>
            <a:schemeClr val="tx1"/>
          </a:solidFill>
          <a:latin typeface="+mn-lt"/>
          <a:ea typeface="+mn-ea"/>
          <a:cs typeface="+mn-cs"/>
        </a:defRPr>
      </a:lvl8pPr>
      <a:lvl9pPr marL="17555245" algn="l" defTabSz="2194406"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image" Target="../media/image3.jpeg"/><Relationship Id="rId15" Type="http://schemas.openxmlformats.org/officeDocument/2006/relationships/image" Target="../media/image12.jpg"/><Relationship Id="rId10" Type="http://schemas.openxmlformats.org/officeDocument/2006/relationships/image" Target="../media/image7.jpeg"/><Relationship Id="rId4" Type="http://schemas.openxmlformats.org/officeDocument/2006/relationships/image" Target="../media/image2.jpeg"/><Relationship Id="rId9" Type="http://schemas.openxmlformats.org/officeDocument/2006/relationships/image" Target="../media/image6.jpe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0"/>
          <p:cNvSpPr>
            <a:spLocks noChangeArrowheads="1"/>
          </p:cNvSpPr>
          <p:nvPr/>
        </p:nvSpPr>
        <p:spPr bwMode="auto">
          <a:xfrm>
            <a:off x="33423394" y="6096000"/>
            <a:ext cx="9882188" cy="26524688"/>
          </a:xfrm>
          <a:prstGeom prst="rect">
            <a:avLst/>
          </a:prstGeom>
          <a:solidFill>
            <a:schemeClr val="bg1"/>
          </a:solidFill>
          <a:ln w="9525">
            <a:solidFill>
              <a:schemeClr val="tx1"/>
            </a:solidFill>
            <a:round/>
            <a:headEnd/>
            <a:tailEnd/>
          </a:ln>
          <a:effectLst/>
        </p:spPr>
        <p:txBody>
          <a:bodyPr wrap="none" anchor="ctr"/>
          <a:lstStyle/>
          <a:p>
            <a:endParaRPr lang="en-US"/>
          </a:p>
        </p:txBody>
      </p:sp>
      <p:sp>
        <p:nvSpPr>
          <p:cNvPr id="5" name="AutoShape 29"/>
          <p:cNvSpPr>
            <a:spLocks noChangeArrowheads="1"/>
          </p:cNvSpPr>
          <p:nvPr/>
        </p:nvSpPr>
        <p:spPr bwMode="auto">
          <a:xfrm>
            <a:off x="11272156" y="6036039"/>
            <a:ext cx="21346886" cy="26584649"/>
          </a:xfrm>
          <a:prstGeom prst="rect">
            <a:avLst/>
          </a:prstGeom>
          <a:solidFill>
            <a:schemeClr val="bg1"/>
          </a:solidFill>
          <a:ln w="9525">
            <a:solidFill>
              <a:schemeClr val="tx1"/>
            </a:solidFill>
            <a:round/>
            <a:headEnd/>
            <a:tailEnd/>
          </a:ln>
          <a:effectLst/>
        </p:spPr>
        <p:txBody>
          <a:bodyPr wrap="none" anchor="ctr"/>
          <a:lstStyle/>
          <a:p>
            <a:endParaRPr lang="en-US"/>
          </a:p>
        </p:txBody>
      </p:sp>
      <p:sp>
        <p:nvSpPr>
          <p:cNvPr id="7" name="AutoShape 4"/>
          <p:cNvSpPr>
            <a:spLocks noChangeArrowheads="1"/>
          </p:cNvSpPr>
          <p:nvPr/>
        </p:nvSpPr>
        <p:spPr bwMode="auto">
          <a:xfrm>
            <a:off x="609600" y="6095999"/>
            <a:ext cx="9883775" cy="26524689"/>
          </a:xfrm>
          <a:prstGeom prst="rect">
            <a:avLst/>
          </a:prstGeom>
          <a:solidFill>
            <a:schemeClr val="bg1"/>
          </a:solidFill>
          <a:ln w="9525">
            <a:solidFill>
              <a:schemeClr val="tx1"/>
            </a:solidFill>
            <a:round/>
            <a:headEnd/>
            <a:tailEnd/>
          </a:ln>
          <a:effectLst/>
        </p:spPr>
        <p:txBody>
          <a:bodyPr wrap="none" anchor="ctr"/>
          <a:lstStyle/>
          <a:p>
            <a:endParaRPr lang="en-US"/>
          </a:p>
        </p:txBody>
      </p:sp>
      <p:sp>
        <p:nvSpPr>
          <p:cNvPr id="12" name="Text Box 14"/>
          <p:cNvSpPr txBox="1">
            <a:spLocks noChangeArrowheads="1"/>
          </p:cNvSpPr>
          <p:nvPr/>
        </p:nvSpPr>
        <p:spPr bwMode="auto">
          <a:xfrm>
            <a:off x="6824893" y="709910"/>
            <a:ext cx="30238239" cy="5386090"/>
          </a:xfrm>
          <a:prstGeom prst="rect">
            <a:avLst/>
          </a:prstGeom>
          <a:noFill/>
          <a:ln w="9525">
            <a:noFill/>
            <a:miter lim="800000"/>
            <a:headEnd/>
            <a:tailEnd/>
          </a:ln>
          <a:effectLst/>
        </p:spPr>
        <p:txBody>
          <a:bodyPr wrap="square">
            <a:spAutoFit/>
          </a:bodyPr>
          <a:lstStyle/>
          <a:p>
            <a:pPr algn="ctr"/>
            <a:r>
              <a:rPr lang="en-US" sz="8650" dirty="0"/>
              <a:t>Determining if WNT signaling is deregulated in breast cancers by </a:t>
            </a:r>
          </a:p>
          <a:p>
            <a:pPr algn="ctr"/>
            <a:r>
              <a:rPr lang="en-US" sz="8650" dirty="0"/>
              <a:t>altering the interaction between LRP6 and </a:t>
            </a:r>
            <a:r>
              <a:rPr lang="en-US" sz="8650" dirty="0" smtClean="0"/>
              <a:t>miRNA-424(322)/</a:t>
            </a:r>
            <a:r>
              <a:rPr lang="en-US" sz="8650" dirty="0"/>
              <a:t>503 </a:t>
            </a:r>
          </a:p>
          <a:p>
            <a:pPr algn="ctr"/>
            <a:r>
              <a:rPr lang="en-US" sz="8650" dirty="0"/>
              <a:t/>
            </a:r>
            <a:br>
              <a:rPr lang="en-US" sz="8650" dirty="0"/>
            </a:br>
            <a:endParaRPr lang="en-US" sz="8650" dirty="0" smtClean="0"/>
          </a:p>
        </p:txBody>
      </p:sp>
      <p:sp>
        <p:nvSpPr>
          <p:cNvPr id="25" name="TextBox 24"/>
          <p:cNvSpPr txBox="1"/>
          <p:nvPr/>
        </p:nvSpPr>
        <p:spPr>
          <a:xfrm>
            <a:off x="9088682" y="4599091"/>
            <a:ext cx="25710660" cy="840711"/>
          </a:xfrm>
          <a:prstGeom prst="rect">
            <a:avLst/>
          </a:prstGeom>
          <a:noFill/>
        </p:spPr>
        <p:txBody>
          <a:bodyPr wrap="square" lIns="101059" tIns="50530" rIns="101059" bIns="50530" rtlCol="0">
            <a:spAutoFit/>
          </a:bodyPr>
          <a:lstStyle/>
          <a:p>
            <a:r>
              <a:rPr lang="en-US" sz="4800" baseline="30000" dirty="0" smtClean="0"/>
              <a:t>1 </a:t>
            </a:r>
            <a:r>
              <a:rPr lang="en-US" sz="4800" dirty="0" smtClean="0"/>
              <a:t>Brooklyn Technical High School, </a:t>
            </a:r>
            <a:r>
              <a:rPr lang="en-US" sz="4800" baseline="30000" dirty="0" smtClean="0"/>
              <a:t>2 </a:t>
            </a:r>
            <a:r>
              <a:rPr lang="en-US" sz="4800" dirty="0" smtClean="0"/>
              <a:t>Stuyvesant High School , </a:t>
            </a:r>
            <a:r>
              <a:rPr lang="en-US" sz="4800" baseline="30000" dirty="0" smtClean="0"/>
              <a:t>3</a:t>
            </a:r>
            <a:r>
              <a:rPr lang="en-US" sz="4800" dirty="0"/>
              <a:t> </a:t>
            </a:r>
            <a:r>
              <a:rPr lang="en-US" sz="4800" dirty="0" smtClean="0"/>
              <a:t>Icahn School of Medicine at Mount Sinai</a:t>
            </a:r>
            <a:endParaRPr lang="en-US" sz="4800" i="1" dirty="0"/>
          </a:p>
        </p:txBody>
      </p:sp>
      <p:sp>
        <p:nvSpPr>
          <p:cNvPr id="26" name="TextBox 25"/>
          <p:cNvSpPr txBox="1"/>
          <p:nvPr/>
        </p:nvSpPr>
        <p:spPr>
          <a:xfrm>
            <a:off x="9702454" y="3573714"/>
            <a:ext cx="28295606" cy="1025377"/>
          </a:xfrm>
          <a:prstGeom prst="rect">
            <a:avLst/>
          </a:prstGeom>
          <a:noFill/>
        </p:spPr>
        <p:txBody>
          <a:bodyPr wrap="square" lIns="101059" tIns="50530" rIns="101059" bIns="50530" rtlCol="0">
            <a:spAutoFit/>
          </a:bodyPr>
          <a:lstStyle/>
          <a:p>
            <a:r>
              <a:rPr lang="en-US" sz="6000" dirty="0" smtClean="0"/>
              <a:t>Authors: Lokhay Chan</a:t>
            </a:r>
            <a:r>
              <a:rPr lang="en-US" sz="6000" baseline="30000" dirty="0" smtClean="0"/>
              <a:t>1</a:t>
            </a:r>
            <a:r>
              <a:rPr lang="en-US" sz="6000" dirty="0" smtClean="0"/>
              <a:t>, Elizabeth Doss</a:t>
            </a:r>
            <a:r>
              <a:rPr lang="en-US" sz="6000" baseline="30000" dirty="0" smtClean="0"/>
              <a:t>2</a:t>
            </a:r>
            <a:r>
              <a:rPr lang="en-US" sz="6000" dirty="0" smtClean="0"/>
              <a:t>; Mentors: Dr. Jose Silva</a:t>
            </a:r>
            <a:r>
              <a:rPr lang="en-US" sz="6000" baseline="30000" dirty="0" smtClean="0"/>
              <a:t>3</a:t>
            </a:r>
            <a:r>
              <a:rPr lang="en-US" sz="6000" dirty="0" smtClean="0"/>
              <a:t>, Tizita Zeleke</a:t>
            </a:r>
            <a:r>
              <a:rPr lang="en-US" sz="6000" baseline="30000" dirty="0" smtClean="0"/>
              <a:t>3</a:t>
            </a:r>
            <a:endParaRPr lang="en-US" sz="6000" dirty="0"/>
          </a:p>
        </p:txBody>
      </p:sp>
      <p:sp>
        <p:nvSpPr>
          <p:cNvPr id="2" name="TextBox 1"/>
          <p:cNvSpPr txBox="1"/>
          <p:nvPr/>
        </p:nvSpPr>
        <p:spPr>
          <a:xfrm>
            <a:off x="1002344" y="6063163"/>
            <a:ext cx="9012513" cy="24406681"/>
          </a:xfrm>
          <a:prstGeom prst="rect">
            <a:avLst/>
          </a:prstGeom>
          <a:noFill/>
        </p:spPr>
        <p:txBody>
          <a:bodyPr wrap="square" rtlCol="0">
            <a:spAutoFit/>
          </a:bodyPr>
          <a:lstStyle/>
          <a:p>
            <a:r>
              <a:rPr lang="en-US" sz="4800" dirty="0" smtClean="0"/>
              <a:t>Abstract</a:t>
            </a:r>
          </a:p>
          <a:p>
            <a:r>
              <a:rPr lang="en-US" sz="300" dirty="0" smtClean="0"/>
              <a:t> </a:t>
            </a:r>
            <a:endParaRPr lang="en-US" sz="2400" dirty="0" smtClean="0"/>
          </a:p>
          <a:p>
            <a:pPr algn="just"/>
            <a:r>
              <a:rPr lang="en-US" sz="2400" dirty="0"/>
              <a:t>Breast cancer is one of the most common forms of cancer in women of age 40 to 70 years old. There is currently no concrete solution for the disease, like radiation or chemotherapy but numerous organizations have been working at finding ways to cure it. One of the major negative manifestations of the disease is alterations in WNT signaling patterns. WNT signaling pathways are a group of signal transduction pathways that pass information from cell to cell with cell surface receptors. One gene, LRP6, is a key component of WNT signaling as it produces the LRP6 protein. Our lab at Mount Sinai Research Hospital has identified a microRNA, miR-424(322)/503, has shown to be deleted in 20-30% of tested breast cancer cases. This miRNA is responsible for hindering the transcription of LRP6 messenger RNA. The deletion of this miRNA has shown elevated levels of WNT signaling which is positively linked with the development of breast cancer. Our experiment involves the possible mutation of the miR-424(322)/503 binding site in breast cancer cells. We hypothesized that breast cancer cells experience upregulation not only due to the deletion of miRNA, but also a mutation in the binding site of the LRP6 gene. Our project explored this hypothesis by growing and sequencing various breast cancer cells provided by the lab. These cells were cultured and preserved before the DNA extraction occurred. Isolating the DNA then allowed us to perform a PCR of the miRNA-424(322)/503 binding site using custom primers for the LRP6 gene. Purifying and verifying the DNA with an agarose gel, it was then able to be sent to sequence. Upon receiving the results it was deduced that the majority of the samples did not have any gene mutations in the miRNA. One, however, was mutated of the twenty-nine samples, possibly representing a small percentage of breast cancer cases. This information could be expanded at Mount Sinai to explore the presence of similar mutations in primary breast tumors and to functionally interrogate the found mutations</a:t>
            </a:r>
            <a:r>
              <a:rPr lang="en-US" sz="2400" dirty="0" smtClean="0"/>
              <a:t>.</a:t>
            </a:r>
            <a:endParaRPr lang="en-US" sz="2400" dirty="0" smtClean="0"/>
          </a:p>
          <a:p>
            <a:r>
              <a:rPr lang="en-US" sz="4800" dirty="0" smtClean="0"/>
              <a:t>Introduction</a:t>
            </a:r>
          </a:p>
          <a:p>
            <a:r>
              <a:rPr lang="en-US" sz="300" dirty="0" smtClean="0"/>
              <a:t> </a:t>
            </a:r>
            <a:endParaRPr lang="en-US" sz="2400" dirty="0" smtClean="0"/>
          </a:p>
          <a:p>
            <a:pPr algn="just"/>
            <a:r>
              <a:rPr lang="en-US" sz="2400" dirty="0"/>
              <a:t>In order to understand the purpose of our experiment, it is important to grasp the concepts of WNT signaling and their implications on human cell functions. WNT signaling regulates various aspects of cell fate determination, cell migration, cell polarity, neural patterning and organogenesis during embryonic development </a:t>
            </a:r>
            <a:r>
              <a:rPr lang="en-US" sz="2400" baseline="30000" dirty="0"/>
              <a:t>[1]</a:t>
            </a:r>
            <a:r>
              <a:rPr lang="en-US" sz="2400" dirty="0"/>
              <a:t>. For this reason, genes controlling these pathways are considered oncogenes, or cells capable of transforming into tumor cells, because of their heavy role in apoptosis. Low-density lipoprotein receptor-related protein 6, or LRP6, is a protein coded by the LRP6 gene that is a key component of WNT signaling. The LRP6 gene is responsible for coding the protein and achieves this by transcribing RNA and sending them to proteins for translation </a:t>
            </a:r>
            <a:r>
              <a:rPr lang="en-US" sz="2400" baseline="30000" dirty="0"/>
              <a:t>[2]</a:t>
            </a:r>
            <a:r>
              <a:rPr lang="en-US" sz="2400" dirty="0"/>
              <a:t>. MicroRNA, or miRNA, are non-coding portions of DNA that are usually about 20 nucleotides long. They function in RNA silencing and post-transcriptional regulation of gene expression </a:t>
            </a:r>
            <a:r>
              <a:rPr lang="en-US" sz="2400" baseline="30000" dirty="0"/>
              <a:t>[3]</a:t>
            </a:r>
            <a:r>
              <a:rPr lang="en-US" sz="2400" dirty="0"/>
              <a:t>. RNA silencing is one of the most important things regulated by microRNA because without an interference, genes would keep producing RNA to be transcribed when there is too much that could end up harming the cell </a:t>
            </a:r>
            <a:r>
              <a:rPr lang="en-US" sz="2400" baseline="30000" dirty="0"/>
              <a:t>[4]</a:t>
            </a:r>
            <a:r>
              <a:rPr lang="en-US" sz="2400" dirty="0"/>
              <a:t>. It was observed in our lab at Mount Sinai Research Hospital that miRNA deletions were present that affect the LRP6 gene in 20-30% of breast cancer cases </a:t>
            </a:r>
            <a:r>
              <a:rPr lang="en-US" sz="2400" baseline="30000" dirty="0"/>
              <a:t>[5]</a:t>
            </a:r>
            <a:r>
              <a:rPr lang="en-US" sz="2400" dirty="0"/>
              <a:t>. This is important because the miRNA are not present in the chromosome in order to regulate the transcription of messenger RNA. RNA silencing can not occur, so the LRP6 gene produces increased amounts of mRNA without </a:t>
            </a:r>
            <a:r>
              <a:rPr lang="en-US" sz="2400" dirty="0" smtClean="0"/>
              <a:t>opposition (see Figure 1). </a:t>
            </a:r>
            <a:r>
              <a:rPr lang="en-US" sz="2400" dirty="0"/>
              <a:t>This is extremely dangerous for the cells because it increases the likelihood of developing or intensity of breast cancer </a:t>
            </a:r>
            <a:r>
              <a:rPr lang="en-US" sz="2400" baseline="30000" dirty="0"/>
              <a:t>[6]</a:t>
            </a:r>
            <a:r>
              <a:rPr lang="en-US" sz="2400" dirty="0"/>
              <a:t>. Based on the findings in the Mount Sinai study, we decided to explore the possibility that upregulation is caused due to a mutation in the miRNA-424(322)/503 binding site in addition to the miRNA deletion.</a:t>
            </a:r>
            <a:br>
              <a:rPr lang="en-US" sz="2400" dirty="0"/>
            </a:br>
            <a:endParaRPr lang="en-US" dirty="0"/>
          </a:p>
        </p:txBody>
      </p:sp>
      <p:sp>
        <p:nvSpPr>
          <p:cNvPr id="54" name="TextBox 53"/>
          <p:cNvSpPr txBox="1"/>
          <p:nvPr/>
        </p:nvSpPr>
        <p:spPr>
          <a:xfrm>
            <a:off x="11937781" y="6410004"/>
            <a:ext cx="10037762" cy="26361063"/>
          </a:xfrm>
          <a:prstGeom prst="rect">
            <a:avLst/>
          </a:prstGeom>
          <a:noFill/>
        </p:spPr>
        <p:txBody>
          <a:bodyPr wrap="square" rtlCol="0">
            <a:spAutoFit/>
          </a:bodyPr>
          <a:lstStyle/>
          <a:p>
            <a:pPr algn="just"/>
            <a:r>
              <a:rPr lang="en-US" sz="4800" dirty="0"/>
              <a:t>Materials &amp; Methods </a:t>
            </a:r>
          </a:p>
          <a:p>
            <a:pPr algn="just"/>
            <a:endParaRPr lang="en-US" sz="300" dirty="0" smtClean="0"/>
          </a:p>
          <a:p>
            <a:pPr algn="just"/>
            <a:r>
              <a:rPr lang="en-US" sz="2400" dirty="0"/>
              <a:t>Twenty-nine cell lines were first thawed and </a:t>
            </a:r>
            <a:r>
              <a:rPr lang="en-US" sz="2400" dirty="0" smtClean="0"/>
              <a:t>cultured in</a:t>
            </a:r>
          </a:p>
          <a:p>
            <a:pPr algn="just"/>
            <a:r>
              <a:rPr lang="en-US" sz="2400" dirty="0" smtClean="0"/>
              <a:t>order to </a:t>
            </a:r>
            <a:r>
              <a:rPr lang="en-US" sz="2400" dirty="0"/>
              <a:t>obtain as much DNA as possible. Leaving </a:t>
            </a:r>
            <a:r>
              <a:rPr lang="en-US" sz="2400" dirty="0" smtClean="0"/>
              <a:t>the cells in</a:t>
            </a:r>
          </a:p>
          <a:p>
            <a:pPr algn="just"/>
            <a:r>
              <a:rPr lang="en-US" sz="2400" dirty="0" smtClean="0"/>
              <a:t>a </a:t>
            </a:r>
            <a:r>
              <a:rPr lang="en-US" sz="2400" dirty="0"/>
              <a:t>warm water bath at 37℃ for </a:t>
            </a:r>
            <a:r>
              <a:rPr lang="en-US" sz="2400" dirty="0" smtClean="0"/>
              <a:t>two minutes, 15 mL conical</a:t>
            </a:r>
          </a:p>
          <a:p>
            <a:pPr algn="just"/>
            <a:r>
              <a:rPr lang="en-US" sz="2400" dirty="0" smtClean="0"/>
              <a:t>centrifuge </a:t>
            </a:r>
            <a:r>
              <a:rPr lang="en-US" sz="2400" dirty="0"/>
              <a:t>tubes were prepared </a:t>
            </a:r>
            <a:r>
              <a:rPr lang="en-US" sz="2400" dirty="0" smtClean="0"/>
              <a:t>and labeled </a:t>
            </a:r>
            <a:r>
              <a:rPr lang="en-US" sz="2400" dirty="0"/>
              <a:t>properly. 1 </a:t>
            </a:r>
            <a:r>
              <a:rPr lang="en-US" sz="2400" dirty="0" smtClean="0"/>
              <a:t>mL</a:t>
            </a:r>
          </a:p>
          <a:p>
            <a:pPr algn="just"/>
            <a:r>
              <a:rPr lang="en-US" sz="2400" dirty="0" smtClean="0"/>
              <a:t>of </a:t>
            </a:r>
            <a:r>
              <a:rPr lang="en-US" sz="2400" dirty="0"/>
              <a:t>cells were then </a:t>
            </a:r>
            <a:r>
              <a:rPr lang="en-US" sz="2400" dirty="0" smtClean="0"/>
              <a:t>transferred into each conical centrifuge</a:t>
            </a:r>
          </a:p>
          <a:p>
            <a:pPr algn="just"/>
            <a:r>
              <a:rPr lang="en-US" sz="2400" dirty="0" smtClean="0"/>
              <a:t>tube with 5 mL of phosphorous-buffer </a:t>
            </a:r>
            <a:r>
              <a:rPr lang="en-US" sz="2400" dirty="0"/>
              <a:t>solution (PBS</a:t>
            </a:r>
            <a:r>
              <a:rPr lang="en-US" sz="2400" dirty="0" smtClean="0"/>
              <a:t>).</a:t>
            </a:r>
          </a:p>
          <a:p>
            <a:pPr algn="just"/>
            <a:r>
              <a:rPr lang="en-US" sz="2400" dirty="0" smtClean="0"/>
              <a:t>Centrifuging </a:t>
            </a:r>
            <a:r>
              <a:rPr lang="en-US" sz="2400" dirty="0"/>
              <a:t>for </a:t>
            </a:r>
            <a:r>
              <a:rPr lang="en-US" sz="2400" dirty="0" smtClean="0"/>
              <a:t>5 minutes </a:t>
            </a:r>
            <a:r>
              <a:rPr lang="en-US" sz="2400" dirty="0"/>
              <a:t>at 1200 rotations per minute </a:t>
            </a:r>
            <a:endParaRPr lang="en-US" sz="2400" dirty="0" smtClean="0"/>
          </a:p>
          <a:p>
            <a:pPr algn="just"/>
            <a:r>
              <a:rPr lang="en-US" sz="2400" dirty="0" smtClean="0"/>
              <a:t>(rpm) caused a pellet </a:t>
            </a:r>
            <a:r>
              <a:rPr lang="en-US" sz="2400" dirty="0"/>
              <a:t>of cells to form that could be </a:t>
            </a:r>
            <a:r>
              <a:rPr lang="en-US" sz="2400" dirty="0" smtClean="0"/>
              <a:t>isolated</a:t>
            </a:r>
          </a:p>
          <a:p>
            <a:pPr algn="just"/>
            <a:r>
              <a:rPr lang="en-US" sz="2400" dirty="0" smtClean="0"/>
              <a:t>from the supernatant </a:t>
            </a:r>
            <a:r>
              <a:rPr lang="en-US" sz="2400" dirty="0"/>
              <a:t>with a vacuum. The addition of 10 </a:t>
            </a:r>
            <a:r>
              <a:rPr lang="en-US" sz="2400" dirty="0" smtClean="0"/>
              <a:t>mL</a:t>
            </a:r>
          </a:p>
          <a:p>
            <a:pPr algn="just"/>
            <a:r>
              <a:rPr lang="en-US" sz="2400" dirty="0" smtClean="0"/>
              <a:t>of </a:t>
            </a:r>
            <a:r>
              <a:rPr lang="en-US" sz="2400" dirty="0"/>
              <a:t>medium to the pellet resulted in a mixture of </a:t>
            </a:r>
            <a:r>
              <a:rPr lang="en-US" sz="2400" dirty="0" smtClean="0"/>
              <a:t>cells which</a:t>
            </a:r>
          </a:p>
          <a:p>
            <a:pPr algn="just"/>
            <a:r>
              <a:rPr lang="en-US" sz="2400" dirty="0" smtClean="0"/>
              <a:t>were </a:t>
            </a:r>
            <a:r>
              <a:rPr lang="en-US" sz="2400" dirty="0"/>
              <a:t>transferred from the conical </a:t>
            </a:r>
            <a:r>
              <a:rPr lang="en-US" sz="2400" dirty="0" smtClean="0"/>
              <a:t>tubes to </a:t>
            </a:r>
            <a:r>
              <a:rPr lang="en-US" sz="2400" dirty="0"/>
              <a:t>10 </a:t>
            </a:r>
            <a:r>
              <a:rPr lang="en-US" sz="2400" dirty="0" smtClean="0"/>
              <a:t>cm plates (see</a:t>
            </a:r>
          </a:p>
          <a:p>
            <a:pPr algn="just"/>
            <a:r>
              <a:rPr lang="en-US" sz="2400" dirty="0" smtClean="0"/>
              <a:t>Figure 2). We then </a:t>
            </a:r>
            <a:r>
              <a:rPr lang="en-US" sz="2400" dirty="0"/>
              <a:t>left these plates in an incubator for a week and viewed the growth of the cells under a microscope.</a:t>
            </a:r>
          </a:p>
          <a:p>
            <a:pPr algn="just"/>
            <a:r>
              <a:rPr lang="en-US" sz="2400" dirty="0"/>
              <a:t>If they were confluent enough, we proceeded to freeze and preserve them; if they weren’t we </a:t>
            </a:r>
            <a:r>
              <a:rPr lang="en-US" sz="2400" dirty="0" smtClean="0"/>
              <a:t>changed </a:t>
            </a:r>
            <a:r>
              <a:rPr lang="en-US" sz="2400" dirty="0"/>
              <a:t>the medium in the plate and leave them to grow for another week. To freeze he cells, they first needed to be detached from their plates After vacuuming the medium out, the confluent cells twice with 5 mL PBS. Rocking the plates slowly, 2 mL of 0.05% trypsin solution was added to carefully detach the cells from the plate. Additionally, the plate was placed in </a:t>
            </a:r>
            <a:r>
              <a:rPr lang="en-US" sz="2400" dirty="0" smtClean="0"/>
              <a:t>	 the </a:t>
            </a:r>
            <a:r>
              <a:rPr lang="en-US" sz="2400" dirty="0"/>
              <a:t>incubator and sat for 2 minutes to ensure the cells </a:t>
            </a:r>
            <a:r>
              <a:rPr lang="en-US" sz="2400" dirty="0" smtClean="0"/>
              <a:t>were 	 all </a:t>
            </a:r>
            <a:r>
              <a:rPr lang="en-US" sz="2400" dirty="0"/>
              <a:t>detaching. Then using the 1000 µL pipette, the edges of </a:t>
            </a:r>
            <a:r>
              <a:rPr lang="en-US" sz="2400" dirty="0" smtClean="0"/>
              <a:t>	 the </a:t>
            </a:r>
            <a:r>
              <a:rPr lang="en-US" sz="2400" dirty="0"/>
              <a:t>plate were scraped and the </a:t>
            </a:r>
            <a:r>
              <a:rPr lang="en-US" sz="2400" dirty="0" smtClean="0"/>
              <a:t>liquid transferred </a:t>
            </a:r>
            <a:r>
              <a:rPr lang="en-US" sz="2400" dirty="0"/>
              <a:t>into a </a:t>
            </a:r>
            <a:r>
              <a:rPr lang="en-US" sz="2400" dirty="0" smtClean="0"/>
              <a:t>	 labeled </a:t>
            </a:r>
            <a:r>
              <a:rPr lang="en-US" sz="2400" dirty="0"/>
              <a:t>15 mL conical centrifuge tubes. </a:t>
            </a:r>
            <a:r>
              <a:rPr lang="en-US" sz="2400" dirty="0" smtClean="0"/>
              <a:t>5 mL </a:t>
            </a:r>
            <a:r>
              <a:rPr lang="en-US" sz="2400" dirty="0"/>
              <a:t>PBS was then </a:t>
            </a:r>
            <a:r>
              <a:rPr lang="en-US" sz="2400" dirty="0" smtClean="0"/>
              <a:t>	 added </a:t>
            </a:r>
            <a:r>
              <a:rPr lang="en-US" sz="2400" dirty="0"/>
              <a:t>to the empty plate to ensure all </a:t>
            </a:r>
            <a:r>
              <a:rPr lang="en-US" sz="2400" dirty="0" smtClean="0"/>
              <a:t>cells </a:t>
            </a:r>
            <a:r>
              <a:rPr lang="en-US" sz="2400" dirty="0"/>
              <a:t>were picked up </a:t>
            </a:r>
            <a:r>
              <a:rPr lang="en-US" sz="2400" dirty="0" smtClean="0"/>
              <a:t>	 and </a:t>
            </a:r>
            <a:r>
              <a:rPr lang="en-US" sz="2400" dirty="0"/>
              <a:t>to neutralize the trypsin. </a:t>
            </a:r>
            <a:r>
              <a:rPr lang="en-US" sz="2400" dirty="0" smtClean="0"/>
              <a:t>Centrifuging for </a:t>
            </a:r>
            <a:r>
              <a:rPr lang="en-US" sz="2400" dirty="0"/>
              <a:t>5 minutes </a:t>
            </a:r>
            <a:r>
              <a:rPr lang="en-US" sz="2400" dirty="0" smtClean="0"/>
              <a:t>	 created </a:t>
            </a:r>
            <a:r>
              <a:rPr lang="en-US" sz="2400" dirty="0"/>
              <a:t>a pellet that contains the cells so </a:t>
            </a:r>
            <a:r>
              <a:rPr lang="en-US" sz="2400" dirty="0" smtClean="0"/>
              <a:t>the supernatant 	 was </a:t>
            </a:r>
            <a:r>
              <a:rPr lang="en-US" sz="2400" dirty="0"/>
              <a:t>vacuumed out again. The pellet was </a:t>
            </a:r>
            <a:r>
              <a:rPr lang="en-US" sz="2400" dirty="0" smtClean="0"/>
              <a:t>then suspended </a:t>
            </a:r>
            <a:r>
              <a:rPr lang="en-US" sz="2400" dirty="0"/>
              <a:t>in </a:t>
            </a:r>
            <a:r>
              <a:rPr lang="en-US" sz="2400" dirty="0" smtClean="0"/>
              <a:t>	 1 </a:t>
            </a:r>
            <a:r>
              <a:rPr lang="en-US" sz="2400" dirty="0"/>
              <a:t>mL PBS and transferred to a </a:t>
            </a:r>
            <a:r>
              <a:rPr lang="en-US" sz="2400" dirty="0" smtClean="0"/>
              <a:t>labeled Eppendorf </a:t>
            </a:r>
            <a:r>
              <a:rPr lang="en-US" sz="2400" dirty="0"/>
              <a:t>tube</a:t>
            </a:r>
            <a:r>
              <a:rPr lang="en-US" sz="2400" dirty="0" smtClean="0"/>
              <a:t>. The	 tube spun </a:t>
            </a:r>
            <a:r>
              <a:rPr lang="en-US" sz="2400" dirty="0"/>
              <a:t>for 5 minutes at 2.9 x </a:t>
            </a:r>
            <a:r>
              <a:rPr lang="en-US" sz="2400" dirty="0" smtClean="0"/>
              <a:t>g</a:t>
            </a:r>
            <a:r>
              <a:rPr lang="en-US" sz="2400" dirty="0"/>
              <a:t> </a:t>
            </a:r>
            <a:r>
              <a:rPr lang="en-US" sz="2400" dirty="0" smtClean="0"/>
              <a:t>rpm on </a:t>
            </a:r>
            <a:r>
              <a:rPr lang="en-US" sz="2400" dirty="0"/>
              <a:t>the table-top </a:t>
            </a:r>
            <a:r>
              <a:rPr lang="en-US" sz="2400" dirty="0" smtClean="0"/>
              <a:t>	 centrifuge</a:t>
            </a:r>
            <a:r>
              <a:rPr lang="en-US" sz="2400" dirty="0"/>
              <a:t>. The supernatant was </a:t>
            </a:r>
            <a:r>
              <a:rPr lang="en-US" sz="2400" dirty="0" smtClean="0"/>
              <a:t>then removed </a:t>
            </a:r>
            <a:r>
              <a:rPr lang="en-US" sz="2400" dirty="0"/>
              <a:t>with the </a:t>
            </a:r>
            <a:r>
              <a:rPr lang="en-US" sz="2400" dirty="0" smtClean="0"/>
              <a:t>	 vacuum </a:t>
            </a:r>
            <a:r>
              <a:rPr lang="en-US" sz="2400" dirty="0"/>
              <a:t>and the tube dropped into </a:t>
            </a:r>
            <a:r>
              <a:rPr lang="en-US" sz="2400" dirty="0" smtClean="0"/>
              <a:t>a bucket </a:t>
            </a:r>
            <a:r>
              <a:rPr lang="en-US" sz="2400" dirty="0"/>
              <a:t>of </a:t>
            </a:r>
            <a:r>
              <a:rPr lang="en-US" sz="2400" dirty="0" smtClean="0"/>
              <a:t>liquid nitrogen </a:t>
            </a:r>
            <a:r>
              <a:rPr lang="en-US" sz="2400" dirty="0"/>
              <a:t>until needed for extraction. We then froze and preserved them for DNA and RNA extraction; if not the medium would be changed and left to culture for another week.</a:t>
            </a:r>
          </a:p>
          <a:p>
            <a:pPr algn="just"/>
            <a:r>
              <a:rPr lang="en-US" sz="2400" dirty="0"/>
              <a:t>The DNA extraction entailed us to take the cells from the nitrogen and prep them for PCR. Following the steps of an Agilent kit, we first </a:t>
            </a:r>
            <a:r>
              <a:rPr lang="en-US" sz="2400" dirty="0" err="1"/>
              <a:t>resuspended</a:t>
            </a:r>
            <a:r>
              <a:rPr lang="en-US" sz="2400" dirty="0"/>
              <a:t> the cells in 200 µL of PBS to wash it. We </a:t>
            </a:r>
            <a:r>
              <a:rPr lang="en-US" sz="2400" dirty="0" smtClean="0"/>
              <a:t>spun </a:t>
            </a:r>
            <a:r>
              <a:rPr lang="en-US" sz="2400" dirty="0"/>
              <a:t>the </a:t>
            </a:r>
            <a:r>
              <a:rPr lang="en-US" sz="2400" dirty="0" smtClean="0"/>
              <a:t>tubes for 5</a:t>
            </a:r>
          </a:p>
          <a:p>
            <a:pPr algn="just"/>
            <a:r>
              <a:rPr lang="en-US" sz="2400" dirty="0" smtClean="0"/>
              <a:t>minutes </a:t>
            </a:r>
            <a:r>
              <a:rPr lang="en-US" sz="2400" dirty="0"/>
              <a:t>in a 4℃ centrifuge at 3.5 x g. We </a:t>
            </a:r>
            <a:r>
              <a:rPr lang="en-US" sz="2400" dirty="0" smtClean="0"/>
              <a:t>then made a</a:t>
            </a:r>
          </a:p>
          <a:p>
            <a:pPr algn="just"/>
            <a:r>
              <a:rPr lang="en-US" sz="2400" dirty="0" err="1" smtClean="0"/>
              <a:t>Pronase</a:t>
            </a:r>
            <a:r>
              <a:rPr lang="en-US" sz="2400" dirty="0" smtClean="0"/>
              <a:t> </a:t>
            </a:r>
            <a:r>
              <a:rPr lang="en-US" sz="2400" dirty="0"/>
              <a:t>solution using the kit with a ratio </a:t>
            </a:r>
            <a:r>
              <a:rPr lang="en-US" sz="2400" dirty="0" smtClean="0"/>
              <a:t>of 0.44 µL</a:t>
            </a:r>
          </a:p>
          <a:p>
            <a:pPr algn="just"/>
            <a:r>
              <a:rPr lang="en-US" sz="2400" dirty="0" err="1" smtClean="0"/>
              <a:t>pronase</a:t>
            </a:r>
            <a:r>
              <a:rPr lang="en-US" sz="2400" dirty="0" smtClean="0"/>
              <a:t> per </a:t>
            </a:r>
            <a:r>
              <a:rPr lang="en-US" sz="2400" dirty="0"/>
              <a:t>mL of Solution </a:t>
            </a:r>
            <a:r>
              <a:rPr lang="en-US" sz="2400" dirty="0" smtClean="0"/>
              <a:t>2 (see Figure 3). </a:t>
            </a:r>
            <a:r>
              <a:rPr lang="en-US" sz="2400" dirty="0"/>
              <a:t>Adding 110 </a:t>
            </a:r>
            <a:r>
              <a:rPr lang="en-US" sz="2400" dirty="0" smtClean="0"/>
              <a:t>µL</a:t>
            </a:r>
          </a:p>
          <a:p>
            <a:pPr algn="just"/>
            <a:r>
              <a:rPr lang="en-US" sz="2400" dirty="0" smtClean="0"/>
              <a:t>at a time, the cells </a:t>
            </a:r>
            <a:r>
              <a:rPr lang="en-US" sz="2400" dirty="0"/>
              <a:t>and </a:t>
            </a:r>
            <a:r>
              <a:rPr lang="en-US" sz="2400" dirty="0" err="1"/>
              <a:t>pronase</a:t>
            </a:r>
            <a:r>
              <a:rPr lang="en-US" sz="2400" dirty="0"/>
              <a:t> solution were mixed </a:t>
            </a:r>
            <a:r>
              <a:rPr lang="en-US" sz="2400" dirty="0" smtClean="0"/>
              <a:t>until</a:t>
            </a:r>
          </a:p>
          <a:p>
            <a:pPr algn="just"/>
            <a:r>
              <a:rPr lang="en-US" sz="2400" dirty="0" smtClean="0"/>
              <a:t>the cloudy gel-like </a:t>
            </a:r>
            <a:r>
              <a:rPr lang="en-US" sz="2400" dirty="0"/>
              <a:t>substance turned clear and usable. </a:t>
            </a:r>
            <a:r>
              <a:rPr lang="en-US" sz="2400" dirty="0" smtClean="0"/>
              <a:t>The</a:t>
            </a:r>
          </a:p>
          <a:p>
            <a:pPr algn="just"/>
            <a:r>
              <a:rPr lang="en-US" sz="2400" dirty="0" smtClean="0"/>
              <a:t>tubes then spun </a:t>
            </a:r>
            <a:r>
              <a:rPr lang="en-US" sz="2400" dirty="0"/>
              <a:t>for an hour at 800 rpm and </a:t>
            </a:r>
            <a:r>
              <a:rPr lang="en-US" sz="2400" dirty="0" smtClean="0"/>
              <a:t>60°C (see</a:t>
            </a:r>
          </a:p>
          <a:p>
            <a:pPr algn="just"/>
            <a:r>
              <a:rPr lang="en-US" sz="2400" dirty="0" smtClean="0"/>
              <a:t>Figure 4). They were </a:t>
            </a:r>
            <a:r>
              <a:rPr lang="en-US" sz="2400" dirty="0"/>
              <a:t>left </a:t>
            </a:r>
            <a:r>
              <a:rPr lang="en-US" sz="2400" dirty="0" smtClean="0"/>
              <a:t>to chill </a:t>
            </a:r>
            <a:r>
              <a:rPr lang="en-US" sz="2400" dirty="0"/>
              <a:t>for 10 minutes on ice</a:t>
            </a:r>
            <a:r>
              <a:rPr lang="en-US" sz="2400" dirty="0" smtClean="0"/>
              <a:t>,</a:t>
            </a:r>
          </a:p>
          <a:p>
            <a:pPr algn="just"/>
            <a:r>
              <a:rPr lang="en-US" sz="2400" dirty="0" smtClean="0"/>
              <a:t>combined </a:t>
            </a:r>
            <a:r>
              <a:rPr lang="en-US" sz="2400" dirty="0"/>
              <a:t>with </a:t>
            </a:r>
            <a:r>
              <a:rPr lang="en-US" sz="2400" dirty="0" smtClean="0"/>
              <a:t>40 µL of Solution 3, and left to chill again</a:t>
            </a:r>
          </a:p>
          <a:p>
            <a:pPr algn="just"/>
            <a:r>
              <a:rPr lang="en-US" sz="2400" dirty="0" smtClean="0"/>
              <a:t>for 5 minutes. Spinning them </a:t>
            </a:r>
            <a:r>
              <a:rPr lang="en-US" sz="2400" dirty="0"/>
              <a:t>in the 4°C centrifuge </a:t>
            </a:r>
            <a:r>
              <a:rPr lang="en-US" sz="2400" dirty="0" smtClean="0"/>
              <a:t>for</a:t>
            </a:r>
          </a:p>
          <a:p>
            <a:pPr algn="just"/>
            <a:r>
              <a:rPr lang="en-US" sz="2400" dirty="0" smtClean="0"/>
              <a:t>15 </a:t>
            </a:r>
            <a:r>
              <a:rPr lang="en-US" sz="2400" dirty="0"/>
              <a:t>minutes </a:t>
            </a:r>
            <a:r>
              <a:rPr lang="en-US" sz="2400" dirty="0" smtClean="0"/>
              <a:t>at 2.0 </a:t>
            </a:r>
            <a:r>
              <a:rPr lang="en-US" sz="2400" dirty="0"/>
              <a:t>x g </a:t>
            </a:r>
            <a:r>
              <a:rPr lang="en-US" sz="2400" dirty="0" smtClean="0"/>
              <a:t>then prompted </a:t>
            </a:r>
            <a:r>
              <a:rPr lang="en-US" sz="2400" dirty="0"/>
              <a:t>the addition </a:t>
            </a:r>
            <a:r>
              <a:rPr lang="en-US" sz="2400" dirty="0" smtClean="0"/>
              <a:t>of</a:t>
            </a:r>
          </a:p>
          <a:p>
            <a:pPr algn="just"/>
            <a:r>
              <a:rPr lang="en-US" sz="2400" dirty="0" err="1" smtClean="0"/>
              <a:t>RNAse</a:t>
            </a:r>
            <a:r>
              <a:rPr lang="en-US" sz="2400" dirty="0" smtClean="0"/>
              <a:t> </a:t>
            </a:r>
            <a:r>
              <a:rPr lang="en-US" sz="2400" dirty="0"/>
              <a:t>serving </a:t>
            </a:r>
            <a:r>
              <a:rPr lang="en-US" sz="2400" dirty="0" smtClean="0"/>
              <a:t>to remove </a:t>
            </a:r>
            <a:r>
              <a:rPr lang="en-US" sz="2400" dirty="0"/>
              <a:t>the </a:t>
            </a:r>
            <a:r>
              <a:rPr lang="en-US" sz="2400" dirty="0" smtClean="0"/>
              <a:t>last of </a:t>
            </a:r>
            <a:r>
              <a:rPr lang="en-US" sz="2400" dirty="0"/>
              <a:t>the </a:t>
            </a:r>
            <a:r>
              <a:rPr lang="en-US" sz="2400" dirty="0" smtClean="0"/>
              <a:t>non-DNA</a:t>
            </a:r>
          </a:p>
          <a:p>
            <a:pPr algn="just"/>
            <a:r>
              <a:rPr lang="en-US" sz="2400" dirty="0" smtClean="0"/>
              <a:t>fragments</a:t>
            </a:r>
            <a:r>
              <a:rPr lang="en-US" sz="2400" dirty="0"/>
              <a:t>. 2 µL of </a:t>
            </a:r>
            <a:r>
              <a:rPr lang="en-US" sz="2400" dirty="0" err="1" smtClean="0"/>
              <a:t>RNAse</a:t>
            </a:r>
            <a:r>
              <a:rPr lang="en-US" sz="2400" dirty="0" smtClean="0"/>
              <a:t> was </a:t>
            </a:r>
            <a:r>
              <a:rPr lang="en-US" sz="2400" dirty="0"/>
              <a:t>added </a:t>
            </a:r>
            <a:r>
              <a:rPr lang="en-US" sz="2400" dirty="0" smtClean="0"/>
              <a:t>per mL </a:t>
            </a:r>
            <a:r>
              <a:rPr lang="en-US" sz="2400" dirty="0"/>
              <a:t>in </a:t>
            </a:r>
            <a:r>
              <a:rPr lang="en-US" sz="2400" dirty="0" smtClean="0"/>
              <a:t>each tube.</a:t>
            </a:r>
          </a:p>
          <a:p>
            <a:pPr algn="just"/>
            <a:r>
              <a:rPr lang="en-US" sz="2400" dirty="0" smtClean="0"/>
              <a:t>They </a:t>
            </a:r>
            <a:r>
              <a:rPr lang="en-US" sz="2400" dirty="0"/>
              <a:t>were then </a:t>
            </a:r>
            <a:r>
              <a:rPr lang="en-US" sz="2400" dirty="0" smtClean="0"/>
              <a:t>incubated for </a:t>
            </a:r>
            <a:r>
              <a:rPr lang="en-US" sz="2400" dirty="0"/>
              <a:t>15 </a:t>
            </a:r>
            <a:r>
              <a:rPr lang="en-US" sz="2400" dirty="0" smtClean="0"/>
              <a:t>minutes at </a:t>
            </a:r>
            <a:r>
              <a:rPr lang="en-US" sz="2400" dirty="0"/>
              <a:t>37°C. Next, double the amount of 100% alcohol </a:t>
            </a:r>
            <a:r>
              <a:rPr lang="en-US" sz="2400" dirty="0" smtClean="0"/>
              <a:t>was added </a:t>
            </a:r>
            <a:r>
              <a:rPr lang="en-US" sz="2400" dirty="0"/>
              <a:t>and the tubes were inverted so that a strand of DNA was visible. It was verified by spinning in the 4°C centrifuge for 10 minutes at 17.0 x g. All the supernatant was carefully dumped out while the DNA remained stuck to the bottom of the tube. 500 µL was added to the DNA to clean it then </a:t>
            </a:r>
            <a:r>
              <a:rPr lang="en-US" sz="2400" dirty="0" smtClean="0"/>
              <a:t>spun </a:t>
            </a:r>
            <a:r>
              <a:rPr lang="en-US" sz="2400" dirty="0"/>
              <a:t>for 2 minutes at </a:t>
            </a:r>
            <a:r>
              <a:rPr lang="en-US" sz="2400" dirty="0" smtClean="0"/>
              <a:t>17.0 </a:t>
            </a:r>
            <a:r>
              <a:rPr lang="en-US" sz="2400" dirty="0"/>
              <a:t>x g in the 4°C centrifuge. Drying </a:t>
            </a:r>
            <a:r>
              <a:rPr lang="en-US" sz="2400" dirty="0" smtClean="0"/>
              <a:t>out the </a:t>
            </a:r>
            <a:r>
              <a:rPr lang="en-US" sz="2400" dirty="0"/>
              <a:t>DNA </a:t>
            </a:r>
            <a:r>
              <a:rPr lang="en-US" sz="2400" dirty="0" smtClean="0"/>
              <a:t>and 	        </a:t>
            </a:r>
            <a:r>
              <a:rPr lang="en-US" sz="2400" dirty="0" err="1" smtClean="0"/>
              <a:t>resuspending</a:t>
            </a:r>
            <a:r>
              <a:rPr lang="en-US" sz="2400" dirty="0" smtClean="0"/>
              <a:t> </a:t>
            </a:r>
            <a:r>
              <a:rPr lang="en-US" sz="2400" dirty="0"/>
              <a:t>in 100 µL distilled water </a:t>
            </a:r>
            <a:r>
              <a:rPr lang="en-US" sz="2400" dirty="0" smtClean="0"/>
              <a:t>gave us </a:t>
            </a:r>
            <a:r>
              <a:rPr lang="en-US" sz="2400" dirty="0"/>
              <a:t>our </a:t>
            </a:r>
            <a:r>
              <a:rPr lang="en-US" sz="2400" dirty="0" smtClean="0"/>
              <a:t>final 	        product </a:t>
            </a:r>
            <a:r>
              <a:rPr lang="en-US" sz="2400" dirty="0"/>
              <a:t>of DNA. Concentration </a:t>
            </a:r>
            <a:r>
              <a:rPr lang="en-US" sz="2400" dirty="0" smtClean="0"/>
              <a:t>was devised and stored 	        by using </a:t>
            </a:r>
            <a:r>
              <a:rPr lang="en-US" sz="2400" dirty="0" err="1" smtClean="0"/>
              <a:t>NanoDrop</a:t>
            </a:r>
            <a:r>
              <a:rPr lang="en-US" sz="2400" dirty="0" smtClean="0"/>
              <a:t> </a:t>
            </a:r>
            <a:r>
              <a:rPr lang="en-US" sz="2400" dirty="0"/>
              <a:t>software in the </a:t>
            </a:r>
            <a:r>
              <a:rPr lang="en-US" sz="2400" dirty="0" smtClean="0"/>
              <a:t>lab. This  process </a:t>
            </a:r>
            <a:r>
              <a:rPr lang="en-US" sz="2400" dirty="0"/>
              <a:t>was </a:t>
            </a:r>
            <a:r>
              <a:rPr lang="en-US" sz="2400" dirty="0" smtClean="0"/>
              <a:t>	        done </a:t>
            </a:r>
            <a:r>
              <a:rPr lang="en-US" sz="2400" dirty="0"/>
              <a:t>with all the cell </a:t>
            </a:r>
            <a:r>
              <a:rPr lang="en-US" sz="2400" dirty="0" smtClean="0"/>
              <a:t>lines. When </a:t>
            </a:r>
            <a:r>
              <a:rPr lang="en-US" sz="2400" dirty="0"/>
              <a:t>all </a:t>
            </a:r>
            <a:r>
              <a:rPr lang="en-US" sz="2400" dirty="0" smtClean="0"/>
              <a:t>was prepared</a:t>
            </a:r>
            <a:r>
              <a:rPr lang="en-US" sz="2400" dirty="0"/>
              <a:t>, we </a:t>
            </a:r>
            <a:r>
              <a:rPr lang="en-US" sz="2400" dirty="0" smtClean="0"/>
              <a:t>	        set </a:t>
            </a:r>
            <a:r>
              <a:rPr lang="en-US" sz="2400" dirty="0"/>
              <a:t>up the conditions to </a:t>
            </a:r>
            <a:r>
              <a:rPr lang="en-US" sz="2400" dirty="0" smtClean="0"/>
              <a:t>perform </a:t>
            </a:r>
            <a:r>
              <a:rPr lang="en-US" sz="2400" dirty="0"/>
              <a:t>PCR </a:t>
            </a:r>
            <a:r>
              <a:rPr lang="en-US" sz="2400" dirty="0" smtClean="0"/>
              <a:t>and amplify </a:t>
            </a:r>
            <a:r>
              <a:rPr lang="en-US" sz="2400" dirty="0"/>
              <a:t>the </a:t>
            </a:r>
            <a:r>
              <a:rPr lang="en-US" sz="2400" dirty="0" smtClean="0"/>
              <a:t>	        DNA (see Figure 5). </a:t>
            </a:r>
            <a:r>
              <a:rPr lang="en-US" sz="2400" dirty="0"/>
              <a:t>The PCR </a:t>
            </a:r>
            <a:r>
              <a:rPr lang="en-US" sz="2400" dirty="0" smtClean="0"/>
              <a:t>was achieved with three 	        steps</a:t>
            </a:r>
            <a:r>
              <a:rPr lang="en-US" sz="2400" dirty="0"/>
              <a:t>: activation, denaturation</a:t>
            </a:r>
            <a:r>
              <a:rPr lang="en-US" sz="2400" dirty="0" smtClean="0"/>
              <a:t>, and final elongation</a:t>
            </a:r>
            <a:r>
              <a:rPr lang="en-US" sz="2400" dirty="0"/>
              <a:t>. We </a:t>
            </a:r>
            <a:r>
              <a:rPr lang="en-US" sz="2400" dirty="0" smtClean="0"/>
              <a:t>	        set </a:t>
            </a:r>
            <a:r>
              <a:rPr lang="en-US" sz="2400" dirty="0"/>
              <a:t>activation for 3 minutes at </a:t>
            </a:r>
            <a:r>
              <a:rPr lang="en-US" sz="2400" dirty="0" smtClean="0"/>
              <a:t>95°C. Three steps comprise 	        the next step which include denaturation, </a:t>
            </a:r>
            <a:r>
              <a:rPr lang="en-US" sz="2400" dirty="0"/>
              <a:t>annealing, and </a:t>
            </a:r>
            <a:r>
              <a:rPr lang="en-US" sz="2400" dirty="0" smtClean="0"/>
              <a:t>	        elongation each of which  occurred </a:t>
            </a:r>
            <a:r>
              <a:rPr lang="en-US" sz="2400" dirty="0"/>
              <a:t>for </a:t>
            </a:r>
            <a:r>
              <a:rPr lang="en-US" sz="2400" dirty="0" smtClean="0"/>
              <a:t>30 seconds</a:t>
            </a:r>
            <a:r>
              <a:rPr lang="en-US" sz="2400" dirty="0"/>
              <a:t>. </a:t>
            </a:r>
            <a:r>
              <a:rPr lang="en-US" sz="2400" dirty="0" smtClean="0"/>
              <a:t>	        Elongation occurred at 72°C while </a:t>
            </a:r>
            <a:r>
              <a:rPr lang="en-US" sz="2400" dirty="0"/>
              <a:t>the </a:t>
            </a:r>
            <a:r>
              <a:rPr lang="en-US" sz="2400" dirty="0" smtClean="0"/>
              <a:t>former two were	        </a:t>
            </a:r>
            <a:r>
              <a:rPr lang="en-US" sz="2400" dirty="0"/>
              <a:t>tested using 58.6, 60.4, </a:t>
            </a:r>
            <a:r>
              <a:rPr lang="en-US" sz="2400" dirty="0" smtClean="0"/>
              <a:t>and 61.0°C</a:t>
            </a:r>
            <a:r>
              <a:rPr lang="en-US" sz="2400" dirty="0"/>
              <a:t>. It was found that 58.6°C was the ideal temperature where our bands were clear and accurate against a DNA </a:t>
            </a:r>
            <a:r>
              <a:rPr lang="en-US" sz="2400" dirty="0" smtClean="0"/>
              <a:t>ladder </a:t>
            </a:r>
            <a:r>
              <a:rPr lang="en-US" sz="2400" dirty="0"/>
              <a:t>when an agarose gel </a:t>
            </a:r>
            <a:r>
              <a:rPr lang="en-US" sz="2400" dirty="0" smtClean="0"/>
              <a:t>was  </a:t>
            </a:r>
            <a:r>
              <a:rPr lang="en-US" sz="2400" dirty="0"/>
              <a:t>prepared</a:t>
            </a:r>
            <a:r>
              <a:rPr lang="en-US" sz="2400" dirty="0" smtClean="0"/>
              <a:t>.</a:t>
            </a:r>
          </a:p>
        </p:txBody>
      </p:sp>
      <p:sp>
        <p:nvSpPr>
          <p:cNvPr id="55" name="TextBox 54"/>
          <p:cNvSpPr txBox="1"/>
          <p:nvPr/>
        </p:nvSpPr>
        <p:spPr>
          <a:xfrm>
            <a:off x="23684888" y="6346942"/>
            <a:ext cx="8563853" cy="26253341"/>
          </a:xfrm>
          <a:prstGeom prst="rect">
            <a:avLst/>
          </a:prstGeom>
          <a:noFill/>
        </p:spPr>
        <p:txBody>
          <a:bodyPr wrap="square" rtlCol="0">
            <a:spAutoFit/>
          </a:bodyPr>
          <a:lstStyle/>
          <a:p>
            <a:pPr algn="just"/>
            <a:r>
              <a:rPr lang="en-US" sz="2400" dirty="0"/>
              <a:t>We prepared this gel by adding 2 g of  agarose to 100 mL of </a:t>
            </a:r>
            <a:r>
              <a:rPr lang="en-US" sz="2400" dirty="0" err="1"/>
              <a:t>Tris</a:t>
            </a:r>
            <a:r>
              <a:rPr lang="en-US" sz="2400" dirty="0"/>
              <a:t>-acetate-EDTA (TAE) buffer. It was swirled and microwaved for 2 minutes until it was close to  boiling. Wearing EtBr gloves, the beaker was cooled and swirled in cold water </a:t>
            </a:r>
            <a:r>
              <a:rPr lang="en-US" sz="2400" dirty="0" smtClean="0"/>
              <a:t>until </a:t>
            </a:r>
            <a:r>
              <a:rPr lang="en-US" sz="2400" dirty="0"/>
              <a:t>it could be held in our hands. 4.5 µL of </a:t>
            </a:r>
            <a:r>
              <a:rPr lang="en-US" sz="2400" dirty="0" smtClean="0"/>
              <a:t>ethidium </a:t>
            </a:r>
            <a:r>
              <a:rPr lang="en-US" sz="2400" dirty="0"/>
              <a:t>bromide was then added to the </a:t>
            </a:r>
            <a:r>
              <a:rPr lang="en-US" sz="2400" dirty="0" smtClean="0"/>
              <a:t>solution </a:t>
            </a:r>
            <a:r>
              <a:rPr lang="en-US" sz="2400" dirty="0"/>
              <a:t>and placed in a mold with a comb. </a:t>
            </a:r>
            <a:r>
              <a:rPr lang="en-US" sz="2400" dirty="0" smtClean="0"/>
              <a:t>After </a:t>
            </a:r>
            <a:r>
              <a:rPr lang="en-US" sz="2400" dirty="0"/>
              <a:t>all bubbles were shifted, to prevent </a:t>
            </a:r>
            <a:r>
              <a:rPr lang="en-US" sz="2400" dirty="0" smtClean="0"/>
              <a:t>difficulties </a:t>
            </a:r>
            <a:r>
              <a:rPr lang="en-US" sz="2400" dirty="0"/>
              <a:t>in visibility, the gel was left to </a:t>
            </a:r>
            <a:endParaRPr lang="en-US" sz="2400" dirty="0" smtClean="0"/>
          </a:p>
          <a:p>
            <a:pPr algn="just"/>
            <a:r>
              <a:rPr lang="en-US" sz="2400" dirty="0" smtClean="0"/>
              <a:t>cool </a:t>
            </a:r>
            <a:r>
              <a:rPr lang="en-US" sz="2400" dirty="0"/>
              <a:t>for 20 minutes. Once solid the gel was </a:t>
            </a:r>
            <a:r>
              <a:rPr lang="en-US" sz="2400" dirty="0" smtClean="0"/>
              <a:t>placed </a:t>
            </a:r>
            <a:r>
              <a:rPr lang="en-US" sz="2400" dirty="0"/>
              <a:t>in the </a:t>
            </a:r>
            <a:r>
              <a:rPr lang="en-US" sz="2400" dirty="0" smtClean="0"/>
              <a:t>electrophoresis </a:t>
            </a:r>
            <a:r>
              <a:rPr lang="en-US" sz="2400" dirty="0"/>
              <a:t>tank, 10 µL </a:t>
            </a:r>
            <a:r>
              <a:rPr lang="en-US" sz="2400" dirty="0" smtClean="0"/>
              <a:t>test </a:t>
            </a:r>
            <a:r>
              <a:rPr lang="en-US" sz="2400" dirty="0"/>
              <a:t>samples were loaded into it along with </a:t>
            </a:r>
            <a:r>
              <a:rPr lang="en-US" sz="2400" dirty="0" smtClean="0"/>
              <a:t>2 </a:t>
            </a:r>
            <a:r>
              <a:rPr lang="en-US" sz="2400" dirty="0"/>
              <a:t>µL of loading dye in each, a negative </a:t>
            </a:r>
            <a:r>
              <a:rPr lang="en-US" sz="2400" dirty="0" smtClean="0"/>
              <a:t>control, </a:t>
            </a:r>
            <a:r>
              <a:rPr lang="en-US" sz="2400" dirty="0"/>
              <a:t>and two DNA ladders for reference. </a:t>
            </a:r>
            <a:r>
              <a:rPr lang="en-US" sz="2400" dirty="0" smtClean="0"/>
              <a:t>Here, </a:t>
            </a:r>
            <a:r>
              <a:rPr lang="en-US" sz="2400" dirty="0"/>
              <a:t>we were able to see that the conditions were optimal for performing PCR on the rest of the </a:t>
            </a:r>
            <a:r>
              <a:rPr lang="en-US" sz="2400" dirty="0" smtClean="0"/>
              <a:t>cells.</a:t>
            </a:r>
          </a:p>
          <a:p>
            <a:pPr algn="just"/>
            <a:r>
              <a:rPr lang="en-US" sz="2400" dirty="0" smtClean="0"/>
              <a:t>We proceeded to PCR all of the DNA and repeat the process above: creating a gel or reusing old ones by saving and microwaving them. Our data appeared clear from the visible bands after shining UV light on the gel through Quantity One software (see Figure 6). </a:t>
            </a:r>
          </a:p>
          <a:p>
            <a:pPr algn="just"/>
            <a:endParaRPr lang="en-US" sz="2400" dirty="0"/>
          </a:p>
          <a:p>
            <a:pPr algn="just"/>
            <a:endParaRPr lang="en-US" sz="2400" dirty="0" smtClean="0"/>
          </a:p>
          <a:p>
            <a:pPr algn="just"/>
            <a:endParaRPr lang="en-US" sz="2400" dirty="0"/>
          </a:p>
          <a:p>
            <a:pPr algn="just"/>
            <a:endParaRPr lang="en-US" sz="2400" dirty="0" smtClean="0"/>
          </a:p>
          <a:p>
            <a:pPr algn="just"/>
            <a:endParaRPr lang="en-US" sz="2400" dirty="0"/>
          </a:p>
          <a:p>
            <a:pPr algn="just"/>
            <a:endParaRPr lang="en-US" sz="2400" dirty="0" smtClean="0"/>
          </a:p>
          <a:p>
            <a:pPr algn="just"/>
            <a:endParaRPr lang="en-US" sz="2400" dirty="0"/>
          </a:p>
          <a:p>
            <a:pPr algn="just"/>
            <a:endParaRPr lang="en-US" sz="2400" dirty="0" smtClean="0"/>
          </a:p>
          <a:p>
            <a:pPr algn="just"/>
            <a:endParaRPr lang="en-US" sz="2400" dirty="0"/>
          </a:p>
          <a:p>
            <a:pPr algn="just"/>
            <a:r>
              <a:rPr lang="en-US" sz="3200" dirty="0" smtClean="0"/>
              <a:t> </a:t>
            </a:r>
            <a:endParaRPr lang="en-US" sz="2400" dirty="0" smtClean="0"/>
          </a:p>
          <a:p>
            <a:pPr algn="just"/>
            <a:r>
              <a:rPr lang="en-US" sz="2400" dirty="0" smtClean="0"/>
              <a:t>The DNA was then sent to be sequenced by Cold Spring Harbor Laboratory and the data received shortly after was analyzed, interpreted, and compared to a wild type sequence.</a:t>
            </a:r>
          </a:p>
          <a:p>
            <a:pPr algn="just"/>
            <a:endParaRPr lang="en-US" sz="2000" dirty="0" smtClean="0"/>
          </a:p>
          <a:p>
            <a:pPr algn="just"/>
            <a:r>
              <a:rPr lang="en-US" sz="4800" dirty="0" smtClean="0"/>
              <a:t>Results</a:t>
            </a:r>
          </a:p>
          <a:p>
            <a:pPr algn="just"/>
            <a:r>
              <a:rPr lang="en-US" sz="2400" dirty="0" smtClean="0"/>
              <a:t> </a:t>
            </a:r>
            <a:r>
              <a:rPr lang="en-US" sz="2400" dirty="0"/>
              <a:t>By sequencing the data we concluded that in the majority of cases, the miRNA-424/503 sequence is not mutated in the LRP6 gene of breast cancer cells. Inputting, trimming, and comparing data on DNA Subway showed us that almost every single one of our test cases were replicas of the wild type data found on </a:t>
            </a:r>
            <a:r>
              <a:rPr lang="en-US" sz="2400" dirty="0" err="1"/>
              <a:t>GenBank</a:t>
            </a:r>
            <a:r>
              <a:rPr lang="en-US" sz="2400" dirty="0"/>
              <a:t>. miRNA-424(322)/503 normally has a sequence of 5'-</a:t>
            </a:r>
            <a:r>
              <a:rPr lang="en-US" sz="2400" dirty="0" smtClean="0"/>
              <a:t>AAGCAGCAAA (see Figure 7). </a:t>
            </a:r>
            <a:r>
              <a:rPr lang="en-US" sz="2400" dirty="0"/>
              <a:t>Twenty-eight of the samples were found to have this exact duplicate between the given </a:t>
            </a:r>
            <a:r>
              <a:rPr lang="en-US" sz="2400" dirty="0" smtClean="0"/>
              <a:t>primers (see Figure 8). </a:t>
            </a:r>
          </a:p>
          <a:p>
            <a:pPr algn="just"/>
            <a:endParaRPr lang="en-US" sz="2400" dirty="0"/>
          </a:p>
          <a:p>
            <a:pPr algn="just"/>
            <a:endParaRPr lang="en-US" sz="2400" dirty="0" smtClean="0"/>
          </a:p>
          <a:p>
            <a:pPr algn="just"/>
            <a:endParaRPr lang="en-US" sz="2400" dirty="0"/>
          </a:p>
          <a:p>
            <a:pPr algn="just"/>
            <a:endParaRPr lang="en-US" sz="2400" dirty="0" smtClean="0"/>
          </a:p>
          <a:p>
            <a:pPr algn="just"/>
            <a:endParaRPr lang="en-US" sz="2400" dirty="0"/>
          </a:p>
          <a:p>
            <a:pPr algn="just"/>
            <a:endParaRPr lang="en-US" sz="2400" dirty="0" smtClean="0"/>
          </a:p>
          <a:p>
            <a:pPr algn="just"/>
            <a:endParaRPr lang="en-US" sz="2400" dirty="0"/>
          </a:p>
          <a:p>
            <a:pPr algn="just"/>
            <a:endParaRPr lang="en-US" sz="2400" dirty="0" smtClean="0"/>
          </a:p>
          <a:p>
            <a:pPr algn="just"/>
            <a:endParaRPr lang="en-US" sz="2400" dirty="0"/>
          </a:p>
          <a:p>
            <a:pPr algn="just"/>
            <a:endParaRPr lang="en-US" sz="2400" dirty="0" smtClean="0"/>
          </a:p>
          <a:p>
            <a:pPr algn="just"/>
            <a:endParaRPr lang="en-US" sz="2400" dirty="0"/>
          </a:p>
          <a:p>
            <a:pPr algn="just"/>
            <a:endParaRPr lang="en-US" sz="2400" dirty="0" smtClean="0"/>
          </a:p>
          <a:p>
            <a:pPr algn="just"/>
            <a:endParaRPr lang="en-US" sz="2400" dirty="0"/>
          </a:p>
          <a:p>
            <a:pPr algn="just"/>
            <a:r>
              <a:rPr lang="en-US" sz="2400" dirty="0" smtClean="0"/>
              <a:t>However</a:t>
            </a:r>
            <a:r>
              <a:rPr lang="en-US" sz="2400" dirty="0"/>
              <a:t>, there was one outlier that could encourage further study of the LRP6 gene and our research </a:t>
            </a:r>
            <a:r>
              <a:rPr lang="en-US" sz="2400" dirty="0" smtClean="0"/>
              <a:t>topic (see Figure 9). </a:t>
            </a:r>
          </a:p>
          <a:p>
            <a:pPr algn="just"/>
            <a:r>
              <a:rPr lang="en-US" sz="2400" dirty="0" smtClean="0"/>
              <a:t> </a:t>
            </a:r>
            <a:endParaRPr lang="en-US" sz="2400" dirty="0"/>
          </a:p>
          <a:p>
            <a:pPr algn="just"/>
            <a:endParaRPr lang="en-US" sz="2400" dirty="0" smtClean="0"/>
          </a:p>
          <a:p>
            <a:pPr algn="just"/>
            <a:endParaRPr lang="en-US" sz="2400" dirty="0"/>
          </a:p>
          <a:p>
            <a:pPr algn="just"/>
            <a:endParaRPr lang="en-US" sz="2400" dirty="0" smtClean="0"/>
          </a:p>
          <a:p>
            <a:pPr algn="just"/>
            <a:endParaRPr lang="en-US" sz="2400" dirty="0"/>
          </a:p>
          <a:p>
            <a:pPr algn="just"/>
            <a:endParaRPr lang="en-US" sz="2400" dirty="0" smtClean="0"/>
          </a:p>
          <a:p>
            <a:pPr algn="just"/>
            <a:r>
              <a:rPr lang="en-US" sz="2400" dirty="0" smtClean="0"/>
              <a:t>Sample </a:t>
            </a:r>
            <a:r>
              <a:rPr lang="en-US" sz="2400" dirty="0"/>
              <a:t>#3 was found to have an undoubtable </a:t>
            </a:r>
            <a:r>
              <a:rPr lang="en-US" sz="2400" dirty="0" smtClean="0"/>
              <a:t>point. Rather </a:t>
            </a:r>
            <a:r>
              <a:rPr lang="en-US" sz="2400" dirty="0"/>
              <a:t>than the aforementioned sequence, it had one of 5'-AAGCAGCAAG. The last adenine base was replaced with a guanine base. </a:t>
            </a:r>
            <a:r>
              <a:rPr lang="en-US" sz="2400" dirty="0" smtClean="0"/>
              <a:t>Lab </a:t>
            </a:r>
            <a:r>
              <a:rPr lang="en-US" sz="2400" dirty="0"/>
              <a:t>conditions prevented differences in the collection of data</a:t>
            </a:r>
            <a:r>
              <a:rPr lang="en-US" sz="2400" dirty="0" smtClean="0"/>
              <a:t>, so </a:t>
            </a:r>
            <a:r>
              <a:rPr lang="en-US" sz="2400" dirty="0"/>
              <a:t>it is unlikely that human error caused this alteration. Thus, it was concluded that the majority of cases showed no change in the </a:t>
            </a:r>
            <a:r>
              <a:rPr lang="en-US" sz="2400" dirty="0" smtClean="0"/>
              <a:t>sequence </a:t>
            </a:r>
            <a:r>
              <a:rPr lang="en-US" sz="2400" dirty="0"/>
              <a:t>while in one there was a mutation that supported our hypothesis. Additional studies will follow up our finding to explore the presence of similar mutations in primary breast tumors and to functionally interrogate the found mutations</a:t>
            </a:r>
            <a:r>
              <a:rPr lang="en-US" sz="2400" dirty="0" smtClean="0"/>
              <a:t>.</a:t>
            </a:r>
            <a:endParaRPr lang="en-US" sz="4800" dirty="0"/>
          </a:p>
        </p:txBody>
      </p:sp>
      <p:sp>
        <p:nvSpPr>
          <p:cNvPr id="56" name="TextBox 55"/>
          <p:cNvSpPr txBox="1"/>
          <p:nvPr/>
        </p:nvSpPr>
        <p:spPr>
          <a:xfrm>
            <a:off x="33761467" y="6441535"/>
            <a:ext cx="9317743" cy="26068675"/>
          </a:xfrm>
          <a:prstGeom prst="rect">
            <a:avLst/>
          </a:prstGeom>
          <a:noFill/>
        </p:spPr>
        <p:txBody>
          <a:bodyPr wrap="square" rtlCol="0">
            <a:spAutoFit/>
          </a:bodyPr>
          <a:lstStyle/>
          <a:p>
            <a:endParaRPr lang="en-US" sz="4800" dirty="0" smtClean="0"/>
          </a:p>
          <a:p>
            <a:endParaRPr lang="en-US" sz="4800" dirty="0"/>
          </a:p>
          <a:p>
            <a:endParaRPr lang="en-US" sz="4800" dirty="0" smtClean="0"/>
          </a:p>
          <a:p>
            <a:endParaRPr lang="en-US" sz="4800" dirty="0" smtClean="0"/>
          </a:p>
          <a:p>
            <a:endParaRPr lang="en-US" sz="4800" dirty="0" smtClean="0"/>
          </a:p>
          <a:p>
            <a:endParaRPr lang="en-US" sz="4800" dirty="0"/>
          </a:p>
          <a:p>
            <a:endParaRPr lang="en-US" sz="4800" dirty="0" smtClean="0"/>
          </a:p>
          <a:p>
            <a:endParaRPr lang="en-US" sz="4800" dirty="0"/>
          </a:p>
          <a:p>
            <a:endParaRPr lang="en-US" sz="4800" dirty="0" smtClean="0"/>
          </a:p>
          <a:p>
            <a:endParaRPr lang="en-US" sz="4800" dirty="0"/>
          </a:p>
          <a:p>
            <a:endParaRPr lang="en-US" sz="2800" dirty="0" smtClean="0"/>
          </a:p>
          <a:p>
            <a:r>
              <a:rPr lang="en-US" sz="4800" dirty="0" smtClean="0"/>
              <a:t>Discussion</a:t>
            </a:r>
            <a:endParaRPr lang="en-US" sz="2400" dirty="0"/>
          </a:p>
          <a:p>
            <a:pPr algn="just"/>
            <a:r>
              <a:rPr lang="en-US" sz="2400" dirty="0"/>
              <a:t>Cancer-relevant genes and pathway are mutated through a large variety of mechanism. Here, we demonstrated, for the first time, that the critical control that the tumor suppressor miR-424(322)/503 exerts the WNT-signaling can be disturbed in cancer cells not only by deleting the </a:t>
            </a:r>
            <a:r>
              <a:rPr lang="en-US" sz="2400" dirty="0" err="1"/>
              <a:t>miR</a:t>
            </a:r>
            <a:r>
              <a:rPr lang="en-US" sz="2400" dirty="0"/>
              <a:t> but also by mutating its  binding site on the LRP6 gene. Our initial studies have used a large series of breast cancer cell lines as these experimental models fairly recapitulate multiple characteristics of primary human cancers. Additionally, a larger mutation burden is found in these cells that facilitate identification of new alteration. Thus, although our results have found previously unknown alterations in breast cancer cells follow up studies will be necessary to 1) functionally study the identified mutations and 2) investigate the presence of analogous alterations in primary human cancers</a:t>
            </a:r>
            <a:r>
              <a:rPr lang="en-US" sz="2400" dirty="0" smtClean="0"/>
              <a:t>.</a:t>
            </a:r>
          </a:p>
          <a:p>
            <a:endParaRPr lang="en-US" sz="2400" dirty="0"/>
          </a:p>
          <a:p>
            <a:r>
              <a:rPr lang="en-US" sz="4800" dirty="0" smtClean="0"/>
              <a:t>References</a:t>
            </a:r>
            <a:endParaRPr lang="en-US" sz="2400" dirty="0" smtClean="0"/>
          </a:p>
          <a:p>
            <a:r>
              <a:rPr lang="en-US" sz="2400" dirty="0" smtClean="0"/>
              <a:t>[</a:t>
            </a:r>
            <a:r>
              <a:rPr lang="en-US" sz="2400" dirty="0"/>
              <a:t>1] Komiya, Y. &amp; </a:t>
            </a:r>
            <a:r>
              <a:rPr lang="en-US" sz="2400" dirty="0" err="1"/>
              <a:t>Habas</a:t>
            </a:r>
            <a:r>
              <a:rPr lang="en-US" sz="2400" dirty="0"/>
              <a:t>, R.. (2008). WNT signal transduction pathways. </a:t>
            </a:r>
            <a:r>
              <a:rPr lang="en-US" sz="2400" i="1" dirty="0"/>
              <a:t>Organogenesis, 4</a:t>
            </a:r>
            <a:r>
              <a:rPr lang="en-US" sz="2400" dirty="0"/>
              <a:t>(2), 68-75. Retrieved from https://www.ncbi.nlm.nih.gov/pmc/articles/PMC2634250/</a:t>
            </a:r>
          </a:p>
          <a:p>
            <a:r>
              <a:rPr lang="en-US" sz="1000" dirty="0"/>
              <a:t/>
            </a:r>
            <a:br>
              <a:rPr lang="en-US" sz="1000" dirty="0"/>
            </a:br>
            <a:r>
              <a:rPr lang="en-US" sz="2400" dirty="0"/>
              <a:t>[2] LRP6 gene - Genetics Home Reference. (2018). </a:t>
            </a:r>
            <a:r>
              <a:rPr lang="en-US" sz="2400" i="1" dirty="0"/>
              <a:t>U.S. National Library of Medicine</a:t>
            </a:r>
            <a:r>
              <a:rPr lang="en-US" sz="2400" dirty="0"/>
              <a:t>. Retrieved from https://ghr.nlm.nih.gov/gene/LRP6</a:t>
            </a:r>
          </a:p>
          <a:p>
            <a:r>
              <a:rPr lang="en-US" sz="1000" dirty="0"/>
              <a:t/>
            </a:r>
            <a:br>
              <a:rPr lang="en-US" sz="1000" dirty="0"/>
            </a:br>
            <a:r>
              <a:rPr lang="en-US" sz="2400" dirty="0"/>
              <a:t>[3] Weiss, C.N. &amp; Ito, K.. (2017). A Macro View of MicroRNAs: The Discovery of MicroRNAs and their role in Hematopoiesis and Hematologic Disease. </a:t>
            </a:r>
            <a:r>
              <a:rPr lang="en-US" sz="2400" i="1" dirty="0"/>
              <a:t>International Review of Cell and Molecular Biology,</a:t>
            </a:r>
            <a:r>
              <a:rPr lang="en-US" sz="2400" dirty="0"/>
              <a:t> </a:t>
            </a:r>
            <a:r>
              <a:rPr lang="en-US" sz="2400" i="1" dirty="0"/>
              <a:t>334</a:t>
            </a:r>
            <a:r>
              <a:rPr lang="en-US" sz="2400" dirty="0"/>
              <a:t>, 99-175. Retrieved from https://www.sciencedirect.com/topics/neuroscience/microrna</a:t>
            </a:r>
          </a:p>
          <a:p>
            <a:r>
              <a:rPr lang="en-US" sz="1000" dirty="0"/>
              <a:t/>
            </a:r>
            <a:br>
              <a:rPr lang="en-US" sz="1000" dirty="0"/>
            </a:br>
            <a:r>
              <a:rPr lang="en-US" sz="2400" dirty="0"/>
              <a:t>[4] Susi, P.. (2007). RNA silencing as a general defense mechanism against pathogens. </a:t>
            </a:r>
            <a:r>
              <a:rPr lang="en-US" sz="2400" i="1" dirty="0"/>
              <a:t>Elsevier, </a:t>
            </a:r>
            <a:r>
              <a:rPr lang="en-US" sz="2400" dirty="0"/>
              <a:t>315-325. Retrieved from https://www.sciencedirect.com/topics/neuroscience/rna-silencing</a:t>
            </a:r>
          </a:p>
          <a:p>
            <a:pPr algn="just"/>
            <a:r>
              <a:rPr lang="en-US" sz="1000" dirty="0"/>
              <a:t/>
            </a:r>
            <a:br>
              <a:rPr lang="en-US" sz="1000" dirty="0"/>
            </a:br>
            <a:r>
              <a:rPr lang="en-US" sz="2400" dirty="0"/>
              <a:t>[5] </a:t>
            </a:r>
            <a:r>
              <a:rPr lang="en-US" sz="2400" dirty="0" err="1"/>
              <a:t>Llobet</a:t>
            </a:r>
            <a:r>
              <a:rPr lang="en-US" sz="2400" dirty="0"/>
              <a:t>-Naves, D., Rodrigues-</a:t>
            </a:r>
            <a:r>
              <a:rPr lang="en-US" sz="2400" dirty="0" err="1"/>
              <a:t>Barrueco</a:t>
            </a:r>
            <a:r>
              <a:rPr lang="en-US" sz="2400" dirty="0"/>
              <a:t>, R., </a:t>
            </a:r>
            <a:r>
              <a:rPr lang="en-US" sz="2400" dirty="0" err="1"/>
              <a:t>Iglesia</a:t>
            </a:r>
            <a:r>
              <a:rPr lang="en-US" sz="2400" dirty="0"/>
              <a:t>-Vincente, J., </a:t>
            </a:r>
            <a:r>
              <a:rPr lang="en-US" sz="2400" dirty="0" err="1"/>
              <a:t>Olivan</a:t>
            </a:r>
            <a:r>
              <a:rPr lang="en-US" sz="2400" dirty="0"/>
              <a:t>, M., Castro, V., Saucedo-Cuevas, L., Marshall, N., </a:t>
            </a:r>
            <a:r>
              <a:rPr lang="en-US" sz="2400" dirty="0" err="1"/>
              <a:t>Putcha</a:t>
            </a:r>
            <a:r>
              <a:rPr lang="en-US" sz="2400" dirty="0"/>
              <a:t>, P., Castillo-Martin, M., Bardot, E., </a:t>
            </a:r>
            <a:r>
              <a:rPr lang="en-US" sz="2400" dirty="0" err="1"/>
              <a:t>Ezhkova</a:t>
            </a:r>
            <a:r>
              <a:rPr lang="en-US" sz="2400" dirty="0"/>
              <a:t>, E., </a:t>
            </a:r>
            <a:r>
              <a:rPr lang="en-US" sz="2400" dirty="0" err="1"/>
              <a:t>Iavarone</a:t>
            </a:r>
            <a:r>
              <a:rPr lang="en-US" sz="2400" dirty="0"/>
              <a:t>, A., Cordon-Cardo, C. &amp; Silva, J.M.. (2014). </a:t>
            </a:r>
            <a:r>
              <a:rPr lang="en-US" sz="2400" i="1" dirty="0"/>
              <a:t>Molecular and Cellular Biology, 34</a:t>
            </a:r>
            <a:r>
              <a:rPr lang="en-US" sz="2400" dirty="0"/>
              <a:t>(23): 4216-4231. Retrieved from https://www.ncbi.nlm.nih.gov/pmc/articles/PMC4248740/</a:t>
            </a:r>
          </a:p>
          <a:p>
            <a:r>
              <a:rPr lang="en-US" sz="1000" dirty="0"/>
              <a:t/>
            </a:r>
            <a:br>
              <a:rPr lang="en-US" sz="1000" dirty="0"/>
            </a:br>
            <a:r>
              <a:rPr lang="en-US" sz="2400" dirty="0"/>
              <a:t>[6] Pohl, S., Brook, N., Agostino, M., </a:t>
            </a:r>
            <a:r>
              <a:rPr lang="en-US" sz="2400" dirty="0" err="1"/>
              <a:t>Arfuso</a:t>
            </a:r>
            <a:r>
              <a:rPr lang="en-US" sz="2400" dirty="0"/>
              <a:t>, F., Kumar, A.P. &amp; </a:t>
            </a:r>
            <a:r>
              <a:rPr lang="en-US" sz="2400" dirty="0" err="1"/>
              <a:t>Dharmarajan</a:t>
            </a:r>
            <a:r>
              <a:rPr lang="en-US" sz="2400" dirty="0"/>
              <a:t>, A.. (2017). </a:t>
            </a:r>
            <a:r>
              <a:rPr lang="en-US" sz="2400" dirty="0" err="1"/>
              <a:t>Wnt</a:t>
            </a:r>
            <a:r>
              <a:rPr lang="en-US" sz="2400" dirty="0"/>
              <a:t> signaling in triple-negative breast cancer. </a:t>
            </a:r>
            <a:r>
              <a:rPr lang="en-US" sz="2400" i="1" dirty="0"/>
              <a:t>Oncogenesis, 6</a:t>
            </a:r>
            <a:r>
              <a:rPr lang="en-US" sz="2400" dirty="0"/>
              <a:t>(4). Retrieved from https://</a:t>
            </a:r>
            <a:r>
              <a:rPr lang="en-US" sz="2400" dirty="0" smtClean="0"/>
              <a:t>www.nature.com/articles/oncsis201714</a:t>
            </a:r>
          </a:p>
          <a:p>
            <a:endParaRPr lang="en-US" sz="2400" dirty="0" smtClean="0"/>
          </a:p>
          <a:p>
            <a:endParaRPr lang="en-US" sz="100" dirty="0" smtClean="0"/>
          </a:p>
          <a:p>
            <a:r>
              <a:rPr lang="en-US" sz="4800" dirty="0" smtClean="0"/>
              <a:t>Acknowledgements</a:t>
            </a:r>
          </a:p>
          <a:p>
            <a:endParaRPr lang="en-US" sz="100" dirty="0"/>
          </a:p>
          <a:p>
            <a:r>
              <a:rPr lang="en-US" sz="2400" dirty="0"/>
              <a:t>Thank you to </a:t>
            </a:r>
            <a:r>
              <a:rPr lang="en-US" sz="2400" dirty="0" err="1"/>
              <a:t>Tizita</a:t>
            </a:r>
            <a:r>
              <a:rPr lang="en-US" sz="2400" dirty="0"/>
              <a:t> </a:t>
            </a:r>
            <a:r>
              <a:rPr lang="en-US" sz="2400" dirty="0" err="1"/>
              <a:t>Zeleke</a:t>
            </a:r>
            <a:r>
              <a:rPr lang="en-US" sz="2400" dirty="0"/>
              <a:t> and Dr. Silva for teaching, helping, and supporting us. Special thanks to Cold Spring Harbor Laboratory and the Pinkerton Foundation as well as the Urban Barcode Research Program for funding this project</a:t>
            </a:r>
            <a:r>
              <a:rPr lang="en-US" sz="2400" dirty="0" smtClean="0"/>
              <a:t>.</a:t>
            </a:r>
            <a:endParaRPr lang="en-US" sz="5400" dirty="0"/>
          </a:p>
        </p:txBody>
      </p:sp>
      <p:pic>
        <p:nvPicPr>
          <p:cNvPr id="1032" name="Picture 8" descr="https://lh3.googleusercontent.com/sXyrkptbdMD_5Hrp5yYrfrqwjIUGEB8oxhtrBk0xHKq25eoDMXzGxSc-eukdXmM7WMJvmLRjK2jS8kSSUKu95IzbVikSatMuVoGrqWtaZkZcvqvofRjvC1iIAxK7sb5HxBoaY0C5vU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322" y="1984265"/>
            <a:ext cx="5258523" cy="333679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lh6.googleusercontent.com/6RIyJ3dTtyXw8fz7qHx8hF0X6U6OJ2IPiK-swAAKFIXv_UnoWluvncxpn2snBn4UZH1WxFpi0X_C8OWACxduK2Jb6LmBP40Skc8W8JEay7rZxWPCanpa-ah1T5VXnottcLqMIUd-hruYiVrI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2608" y="711134"/>
            <a:ext cx="4810627" cy="12975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727531" y="655266"/>
            <a:ext cx="3646695" cy="830997"/>
          </a:xfrm>
          <a:prstGeom prst="rect">
            <a:avLst/>
          </a:prstGeom>
        </p:spPr>
        <p:txBody>
          <a:bodyPr wrap="square">
            <a:spAutoFit/>
          </a:bodyPr>
          <a:lstStyle/>
          <a:p>
            <a:r>
              <a:rPr lang="en-US" sz="4800" dirty="0">
                <a:solidFill>
                  <a:srgbClr val="000000"/>
                </a:solidFill>
                <a:latin typeface="Calibri" panose="020F0502020204030204" pitchFamily="34" charset="0"/>
              </a:rPr>
              <a:t>Funded by</a:t>
            </a:r>
            <a:r>
              <a:rPr lang="en-US" sz="4800" dirty="0" smtClean="0">
                <a:solidFill>
                  <a:srgbClr val="000000"/>
                </a:solidFill>
                <a:latin typeface="Calibri" panose="020F0502020204030204" pitchFamily="34" charset="0"/>
              </a:rPr>
              <a:t>:</a:t>
            </a:r>
          </a:p>
        </p:txBody>
      </p:sp>
      <p:pic>
        <p:nvPicPr>
          <p:cNvPr id="1038" name="Picture 14" descr="https://lh4.googleusercontent.com/k4LXsq92PNkwdZD32dIiAMkxTyjFKzwQS6NSzx_xrW762UmXPMpROgU6k-ojj2Jx76dqlwylZiBHHhwWS6A6ZocXWF80aazVaitSvYRMgm0LR00XflJE4x9GAJgDXIlVeyGWd-wTmIBQEfHMI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64790" y="1399776"/>
            <a:ext cx="4709437" cy="104332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lh4.googleusercontent.com/02vZX6GSgI_5UQmQv9AuNy0KGfzG7IR1XdAx1IiguZ8tJgFno-5FUsX7ydkSDu1TBT51bKC9X4StCxIDsywZl-kfVMK-szWh-9y_LR3nqEGmrUJUhUjoMjjokBzwwIV68x61J3fE4g7D1jlpf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64789" y="2344474"/>
            <a:ext cx="4709437" cy="299083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96888" y="514350"/>
            <a:ext cx="42894250" cy="512518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938266" y="29155688"/>
            <a:ext cx="5451712" cy="3158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389978" y="29919500"/>
            <a:ext cx="2907682" cy="1631216"/>
          </a:xfrm>
          <a:prstGeom prst="rect">
            <a:avLst/>
          </a:prstGeom>
          <a:noFill/>
          <a:ln>
            <a:solidFill>
              <a:schemeClr val="tx1"/>
            </a:solidFill>
          </a:ln>
        </p:spPr>
        <p:txBody>
          <a:bodyPr wrap="square" rtlCol="0">
            <a:spAutoFit/>
          </a:bodyPr>
          <a:lstStyle/>
          <a:p>
            <a:r>
              <a:rPr lang="en-US" sz="2000" i="1" dirty="0" smtClean="0"/>
              <a:t>Figure 1: Normal cell with functioning miRNA vs Mutated cell with nothing stopping mRNA transcription.</a:t>
            </a:r>
            <a:endParaRPr lang="en-US" sz="2000" i="1" dirty="0"/>
          </a:p>
        </p:txBody>
      </p:sp>
      <p:pic>
        <p:nvPicPr>
          <p:cNvPr id="1026" name="Picture 2" descr="C:\Users\anbglib003\Downloads\20180513_115004 (2).jpg"/>
          <p:cNvPicPr>
            <a:picLocks noChangeAspect="1" noChangeArrowheads="1"/>
          </p:cNvPicPr>
          <p:nvPr/>
        </p:nvPicPr>
        <p:blipFill rotWithShape="1">
          <a:blip r:embed="rId9">
            <a:extLst>
              <a:ext uri="{28A0092B-C50C-407E-A947-70E740481C1C}">
                <a14:useLocalDpi xmlns:a14="http://schemas.microsoft.com/office/drawing/2010/main" val="0"/>
              </a:ext>
            </a:extLst>
          </a:blip>
          <a:srcRect l="20029" t="30890" r="31972" b="193"/>
          <a:stretch/>
        </p:blipFill>
        <p:spPr bwMode="auto">
          <a:xfrm flipH="1">
            <a:off x="19647500" y="7293709"/>
            <a:ext cx="2384534" cy="265994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Users\anbglib003\Downloads\20180513_115728 (1).jpg"/>
          <p:cNvPicPr>
            <a:picLocks noChangeAspect="1" noChangeArrowheads="1"/>
          </p:cNvPicPr>
          <p:nvPr/>
        </p:nvPicPr>
        <p:blipFill rotWithShape="1">
          <a:blip r:embed="rId10">
            <a:extLst>
              <a:ext uri="{28A0092B-C50C-407E-A947-70E740481C1C}">
                <a14:useLocalDpi xmlns:a14="http://schemas.microsoft.com/office/drawing/2010/main" val="0"/>
              </a:ext>
            </a:extLst>
          </a:blip>
          <a:srcRect l="11275" t="10553" r="-311" b="10833"/>
          <a:stretch/>
        </p:blipFill>
        <p:spPr bwMode="auto">
          <a:xfrm rot="5400000">
            <a:off x="11339278" y="14797994"/>
            <a:ext cx="3338231" cy="22106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nbglib003\Downloads\20180513_115549.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6200000" flipH="1">
            <a:off x="11513187" y="27810668"/>
            <a:ext cx="3586721" cy="269004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527230" y="26793614"/>
            <a:ext cx="8563854" cy="14442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1" name="Picture 3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575013" y="21282979"/>
            <a:ext cx="8516072" cy="16706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4" name="Picture 3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3527233" y="23915508"/>
            <a:ext cx="8563851" cy="14442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rotWithShape="1">
          <a:blip r:embed="rId15">
            <a:extLst>
              <a:ext uri="{28A0092B-C50C-407E-A947-70E740481C1C}">
                <a14:useLocalDpi xmlns:a14="http://schemas.microsoft.com/office/drawing/2010/main" val="0"/>
              </a:ext>
            </a:extLst>
          </a:blip>
          <a:srcRect l="10656" t="15072" r="47276" b="48394"/>
          <a:stretch/>
        </p:blipFill>
        <p:spPr>
          <a:xfrm>
            <a:off x="23575010" y="12426846"/>
            <a:ext cx="8516075" cy="27640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19647500" y="10057622"/>
            <a:ext cx="2384536" cy="1015663"/>
          </a:xfrm>
          <a:prstGeom prst="rect">
            <a:avLst/>
          </a:prstGeom>
          <a:noFill/>
          <a:ln>
            <a:solidFill>
              <a:schemeClr val="tx1"/>
            </a:solidFill>
          </a:ln>
        </p:spPr>
        <p:txBody>
          <a:bodyPr wrap="square" rtlCol="0">
            <a:spAutoFit/>
          </a:bodyPr>
          <a:lstStyle/>
          <a:p>
            <a:pPr algn="ctr"/>
            <a:r>
              <a:rPr lang="en-US" sz="2000" i="1" dirty="0" smtClean="0"/>
              <a:t>Figure 2: Preparing plates to grow the cancer cells</a:t>
            </a:r>
            <a:endParaRPr lang="en-US" sz="2000" i="1" dirty="0"/>
          </a:p>
        </p:txBody>
      </p:sp>
      <p:sp>
        <p:nvSpPr>
          <p:cNvPr id="32" name="TextBox 31"/>
          <p:cNvSpPr txBox="1"/>
          <p:nvPr/>
        </p:nvSpPr>
        <p:spPr>
          <a:xfrm>
            <a:off x="11904660" y="17620720"/>
            <a:ext cx="2209058" cy="1015663"/>
          </a:xfrm>
          <a:prstGeom prst="rect">
            <a:avLst/>
          </a:prstGeom>
          <a:noFill/>
          <a:ln>
            <a:solidFill>
              <a:schemeClr val="tx1"/>
            </a:solidFill>
          </a:ln>
        </p:spPr>
        <p:txBody>
          <a:bodyPr wrap="square" rtlCol="0">
            <a:spAutoFit/>
          </a:bodyPr>
          <a:lstStyle/>
          <a:p>
            <a:pPr algn="ctr"/>
            <a:r>
              <a:rPr lang="en-US" sz="2000" i="1" dirty="0" smtClean="0"/>
              <a:t>Figure 3: Using the Agilent DNA kit during extraction</a:t>
            </a:r>
            <a:endParaRPr lang="en-US" sz="2000" i="1" dirty="0"/>
          </a:p>
        </p:txBody>
      </p:sp>
      <p:pic>
        <p:nvPicPr>
          <p:cNvPr id="33" name="Picture 5" descr="C:\Users\anbglib003\Downloads\20180513_115409 (1).jpg"/>
          <p:cNvPicPr>
            <a:picLocks noChangeAspect="1" noChangeArrowheads="1"/>
          </p:cNvPicPr>
          <p:nvPr/>
        </p:nvPicPr>
        <p:blipFill rotWithShape="1">
          <a:blip r:embed="rId16">
            <a:extLst>
              <a:ext uri="{28A0092B-C50C-407E-A947-70E740481C1C}">
                <a14:useLocalDpi xmlns:a14="http://schemas.microsoft.com/office/drawing/2010/main" val="0"/>
              </a:ext>
            </a:extLst>
          </a:blip>
          <a:srcRect t="22229" r="19063"/>
          <a:stretch/>
        </p:blipFill>
        <p:spPr bwMode="auto">
          <a:xfrm rot="5400000">
            <a:off x="18869280" y="20786562"/>
            <a:ext cx="3441545" cy="2707918"/>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19236092" y="23963394"/>
            <a:ext cx="2669818" cy="1015663"/>
          </a:xfrm>
          <a:prstGeom prst="rect">
            <a:avLst/>
          </a:prstGeom>
          <a:noFill/>
          <a:ln>
            <a:solidFill>
              <a:schemeClr val="tx1"/>
            </a:solidFill>
          </a:ln>
        </p:spPr>
        <p:txBody>
          <a:bodyPr wrap="square" rtlCol="0">
            <a:spAutoFit/>
          </a:bodyPr>
          <a:lstStyle/>
          <a:p>
            <a:pPr algn="ctr"/>
            <a:r>
              <a:rPr lang="en-US" sz="2000" i="1" dirty="0" smtClean="0"/>
              <a:t>Figure 4:Tubes able to spin for an hour in 60</a:t>
            </a:r>
            <a:r>
              <a:rPr lang="en-US" sz="2000" dirty="0" smtClean="0"/>
              <a:t>℃ centrifuge</a:t>
            </a:r>
            <a:endParaRPr lang="en-US" sz="2000" i="1" dirty="0"/>
          </a:p>
        </p:txBody>
      </p:sp>
      <p:sp>
        <p:nvSpPr>
          <p:cNvPr id="36" name="TextBox 35"/>
          <p:cNvSpPr txBox="1"/>
          <p:nvPr/>
        </p:nvSpPr>
        <p:spPr>
          <a:xfrm>
            <a:off x="11929003" y="31002910"/>
            <a:ext cx="2669818" cy="707886"/>
          </a:xfrm>
          <a:prstGeom prst="rect">
            <a:avLst/>
          </a:prstGeom>
          <a:noFill/>
          <a:ln>
            <a:solidFill>
              <a:schemeClr val="tx1"/>
            </a:solidFill>
          </a:ln>
        </p:spPr>
        <p:txBody>
          <a:bodyPr wrap="square" rtlCol="0">
            <a:spAutoFit/>
          </a:bodyPr>
          <a:lstStyle/>
          <a:p>
            <a:pPr algn="ctr"/>
            <a:r>
              <a:rPr lang="en-US" sz="2000" i="1" dirty="0" smtClean="0"/>
              <a:t>Figure 5: Preparing tubes for PCR</a:t>
            </a:r>
            <a:endParaRPr lang="en-US" sz="2000" i="1" dirty="0"/>
          </a:p>
        </p:txBody>
      </p:sp>
      <p:sp>
        <p:nvSpPr>
          <p:cNvPr id="13" name="TextBox 12"/>
          <p:cNvSpPr txBox="1"/>
          <p:nvPr/>
        </p:nvSpPr>
        <p:spPr>
          <a:xfrm>
            <a:off x="23527234" y="15336409"/>
            <a:ext cx="8563851" cy="707886"/>
          </a:xfrm>
          <a:prstGeom prst="rect">
            <a:avLst/>
          </a:prstGeom>
          <a:noFill/>
          <a:ln>
            <a:solidFill>
              <a:schemeClr val="tx1"/>
            </a:solidFill>
          </a:ln>
        </p:spPr>
        <p:txBody>
          <a:bodyPr wrap="square" rtlCol="0">
            <a:spAutoFit/>
          </a:bodyPr>
          <a:lstStyle/>
          <a:p>
            <a:r>
              <a:rPr lang="en-US" sz="2000" i="1" dirty="0"/>
              <a:t>Figure 6: DNA in the agarose gel all are about 500 base pars in length and have decent purity. This shows that the samples are ready to be sent for sequencing</a:t>
            </a:r>
            <a:r>
              <a:rPr lang="en-US" sz="2000" i="1" dirty="0" smtClean="0"/>
              <a:t>.</a:t>
            </a:r>
            <a:endParaRPr lang="en-US" sz="2000" i="1" dirty="0"/>
          </a:p>
        </p:txBody>
      </p:sp>
      <p:sp>
        <p:nvSpPr>
          <p:cNvPr id="37" name="TextBox 36"/>
          <p:cNvSpPr txBox="1"/>
          <p:nvPr/>
        </p:nvSpPr>
        <p:spPr>
          <a:xfrm>
            <a:off x="23575014" y="23094275"/>
            <a:ext cx="8516071" cy="707886"/>
          </a:xfrm>
          <a:prstGeom prst="rect">
            <a:avLst/>
          </a:prstGeom>
          <a:noFill/>
          <a:ln>
            <a:solidFill>
              <a:schemeClr val="tx1"/>
            </a:solidFill>
          </a:ln>
        </p:spPr>
        <p:txBody>
          <a:bodyPr wrap="square" rtlCol="0">
            <a:spAutoFit/>
          </a:bodyPr>
          <a:lstStyle/>
          <a:p>
            <a:r>
              <a:rPr lang="en-US" sz="2000" i="1" dirty="0"/>
              <a:t>Figure </a:t>
            </a:r>
            <a:r>
              <a:rPr lang="en-US" sz="2000" i="1" dirty="0" smtClean="0"/>
              <a:t>7: Original, known sequence of DNA where green = forward primer, yellow = reverse primer, and red = desired region that will be observed for mutations</a:t>
            </a:r>
            <a:endParaRPr lang="en-US" sz="2000" i="1" dirty="0"/>
          </a:p>
        </p:txBody>
      </p:sp>
      <p:sp>
        <p:nvSpPr>
          <p:cNvPr id="38" name="TextBox 37"/>
          <p:cNvSpPr txBox="1"/>
          <p:nvPr/>
        </p:nvSpPr>
        <p:spPr>
          <a:xfrm>
            <a:off x="23527234" y="25498816"/>
            <a:ext cx="8563852" cy="400110"/>
          </a:xfrm>
          <a:prstGeom prst="rect">
            <a:avLst/>
          </a:prstGeom>
          <a:noFill/>
          <a:ln>
            <a:solidFill>
              <a:schemeClr val="tx1"/>
            </a:solidFill>
          </a:ln>
        </p:spPr>
        <p:txBody>
          <a:bodyPr wrap="square" rtlCol="0">
            <a:spAutoFit/>
          </a:bodyPr>
          <a:lstStyle/>
          <a:p>
            <a:r>
              <a:rPr lang="en-US" sz="2000" i="1" dirty="0"/>
              <a:t>Figure </a:t>
            </a:r>
            <a:r>
              <a:rPr lang="en-US" sz="2000" i="1" dirty="0" smtClean="0"/>
              <a:t>8: A randomly chosen sequence, Sample 17, shows no sign of mutation</a:t>
            </a:r>
            <a:endParaRPr lang="en-US" sz="2000" i="1" dirty="0"/>
          </a:p>
        </p:txBody>
      </p:sp>
      <p:sp>
        <p:nvSpPr>
          <p:cNvPr id="39" name="TextBox 38"/>
          <p:cNvSpPr txBox="1"/>
          <p:nvPr/>
        </p:nvSpPr>
        <p:spPr>
          <a:xfrm>
            <a:off x="23527232" y="28383295"/>
            <a:ext cx="8563852" cy="400110"/>
          </a:xfrm>
          <a:prstGeom prst="rect">
            <a:avLst/>
          </a:prstGeom>
          <a:noFill/>
          <a:ln>
            <a:solidFill>
              <a:schemeClr val="tx1"/>
            </a:solidFill>
          </a:ln>
        </p:spPr>
        <p:txBody>
          <a:bodyPr wrap="square" rtlCol="0">
            <a:spAutoFit/>
          </a:bodyPr>
          <a:lstStyle/>
          <a:p>
            <a:r>
              <a:rPr lang="en-US" sz="2000" i="1" dirty="0"/>
              <a:t>Figure 9</a:t>
            </a:r>
            <a:r>
              <a:rPr lang="en-US" sz="2000" i="1" dirty="0" smtClean="0"/>
              <a:t>: Sample 3 has a mutation at the very end of the highlighted portion</a:t>
            </a:r>
            <a:endParaRPr lang="en-US" sz="2000" i="1" dirty="0"/>
          </a:p>
        </p:txBody>
      </p:sp>
      <p:sp>
        <p:nvSpPr>
          <p:cNvPr id="14" name="TextBox 13"/>
          <p:cNvSpPr txBox="1"/>
          <p:nvPr/>
        </p:nvSpPr>
        <p:spPr>
          <a:xfrm>
            <a:off x="33674306" y="13091947"/>
            <a:ext cx="9364487" cy="1015663"/>
          </a:xfrm>
          <a:prstGeom prst="rect">
            <a:avLst/>
          </a:prstGeom>
          <a:noFill/>
          <a:ln>
            <a:solidFill>
              <a:schemeClr val="tx1"/>
            </a:solidFill>
          </a:ln>
        </p:spPr>
        <p:txBody>
          <a:bodyPr wrap="square" rtlCol="0">
            <a:spAutoFit/>
          </a:bodyPr>
          <a:lstStyle/>
          <a:p>
            <a:r>
              <a:rPr lang="en-US" sz="2000" i="1" dirty="0" smtClean="0"/>
              <a:t>Figure 10: This graph shows the exact location where the mutation was found in Sample 3 compared to the wild type. The nucleotides above are different and the graphs show different colored peaks at the locations highlighted by the arrows.</a:t>
            </a:r>
            <a:endParaRPr lang="en-US" sz="2000" i="1" dirty="0"/>
          </a:p>
        </p:txBody>
      </p:sp>
      <p:pic>
        <p:nvPicPr>
          <p:cNvPr id="15" name="Picture 1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3674306" y="6621763"/>
            <a:ext cx="9364487" cy="31721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3674306" y="9824699"/>
            <a:ext cx="9364487" cy="30586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44230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2580</TotalTime>
  <Words>1273</Words>
  <Application>Microsoft Office PowerPoint</Application>
  <PresentationFormat>Custom</PresentationFormat>
  <Paragraphs>116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AMNH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Levine</dc:creator>
  <cp:lastModifiedBy>silvaj05</cp:lastModifiedBy>
  <cp:revision>105</cp:revision>
  <cp:lastPrinted>2016-03-28T20:27:59Z</cp:lastPrinted>
  <dcterms:created xsi:type="dcterms:W3CDTF">2011-05-13T20:15:01Z</dcterms:created>
  <dcterms:modified xsi:type="dcterms:W3CDTF">2018-05-15T18:10:43Z</dcterms:modified>
</cp:coreProperties>
</file>