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980238"/>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30" d="100"/>
          <a:sy n="30" d="100"/>
        </p:scale>
        <p:origin x="24" y="246"/>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2614" y="201536"/>
            <a:ext cx="23647459" cy="2288874"/>
          </a:xfrm>
          <a:prstGeom prst="rect">
            <a:avLst/>
          </a:prstGeom>
          <a:noFill/>
        </p:spPr>
        <p:txBody>
          <a:bodyPr wrap="square" lIns="72176" tIns="36089" rIns="72176" bIns="36089" rtlCol="0">
            <a:spAutoFit/>
          </a:bodyPr>
          <a:lstStyle/>
          <a:p>
            <a:pPr algn="ctr"/>
            <a:r>
              <a:rPr lang="en-US" sz="7200" dirty="0" smtClean="0"/>
              <a:t>Identification of Aquatic </a:t>
            </a:r>
            <a:r>
              <a:rPr lang="en-US" sz="7200" dirty="0" err="1" smtClean="0"/>
              <a:t>Macroinvertebrates</a:t>
            </a:r>
            <a:r>
              <a:rPr lang="en-US" sz="7200" dirty="0" smtClean="0"/>
              <a:t> in a  </a:t>
            </a:r>
          </a:p>
          <a:p>
            <a:pPr algn="ctr"/>
            <a:r>
              <a:rPr lang="en-US" sz="7200" dirty="0" smtClean="0"/>
              <a:t>Pond on Long Island </a:t>
            </a:r>
            <a:endParaRPr lang="en-US" sz="7200" dirty="0"/>
          </a:p>
        </p:txBody>
      </p:sp>
      <p:sp>
        <p:nvSpPr>
          <p:cNvPr id="5" name="TextBox 4"/>
          <p:cNvSpPr txBox="1"/>
          <p:nvPr/>
        </p:nvSpPr>
        <p:spPr>
          <a:xfrm>
            <a:off x="6128581" y="2274227"/>
            <a:ext cx="20151329" cy="1180878"/>
          </a:xfrm>
          <a:prstGeom prst="rect">
            <a:avLst/>
          </a:prstGeom>
          <a:noFill/>
        </p:spPr>
        <p:txBody>
          <a:bodyPr wrap="square" lIns="72176" tIns="36089" rIns="72176" bIns="36089" rtlCol="0">
            <a:spAutoFit/>
          </a:bodyPr>
          <a:lstStyle/>
          <a:p>
            <a:pPr algn="ctr"/>
            <a:r>
              <a:rPr lang="en-US" sz="3600" i="1" dirty="0" smtClean="0">
                <a:solidFill>
                  <a:prstClr val="black"/>
                </a:solidFill>
              </a:rPr>
              <a:t>Brianna Donnelly, Natalie Jepson, and Jalal </a:t>
            </a:r>
            <a:r>
              <a:rPr lang="en-US" sz="3600" i="1" dirty="0" err="1" smtClean="0">
                <a:solidFill>
                  <a:prstClr val="black"/>
                </a:solidFill>
              </a:rPr>
              <a:t>Sawas</a:t>
            </a:r>
            <a:r>
              <a:rPr lang="en-US" sz="3600" i="1" dirty="0" smtClean="0">
                <a:solidFill>
                  <a:prstClr val="black"/>
                </a:solidFill>
              </a:rPr>
              <a:t>, Dana Schaefer (teacher)</a:t>
            </a:r>
          </a:p>
          <a:p>
            <a:pPr algn="ctr"/>
            <a:r>
              <a:rPr lang="en-US" sz="3600" i="1" dirty="0" smtClean="0">
                <a:solidFill>
                  <a:prstClr val="black"/>
                </a:solidFill>
              </a:rPr>
              <a:t>Shoreham-Wading River High School</a:t>
            </a:r>
            <a:endParaRPr lang="en-US" sz="3600" i="1" dirty="0">
              <a:solidFill>
                <a:prstClr val="black"/>
              </a:solidFill>
            </a:endParaRPr>
          </a:p>
        </p:txBody>
      </p:sp>
      <p:sp>
        <p:nvSpPr>
          <p:cNvPr id="30" name="TextBox 29"/>
          <p:cNvSpPr txBox="1"/>
          <p:nvPr/>
        </p:nvSpPr>
        <p:spPr>
          <a:xfrm>
            <a:off x="17095100" y="5389385"/>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2">
            <a:alphaModFix/>
          </a:blip>
          <a:srcRect/>
          <a:stretch/>
        </p:blipFill>
        <p:spPr>
          <a:xfrm>
            <a:off x="27262893" y="641450"/>
            <a:ext cx="3945194" cy="695695"/>
          </a:xfrm>
          <a:prstGeom prst="rect">
            <a:avLst/>
          </a:prstGeom>
          <a:noFill/>
          <a:ln>
            <a:noFill/>
          </a:ln>
        </p:spPr>
      </p:pic>
      <p:sp>
        <p:nvSpPr>
          <p:cNvPr id="37" name="TextBox 36"/>
          <p:cNvSpPr txBox="1"/>
          <p:nvPr/>
        </p:nvSpPr>
        <p:spPr>
          <a:xfrm>
            <a:off x="794341" y="2772831"/>
            <a:ext cx="14464176" cy="8401559"/>
          </a:xfrm>
          <a:prstGeom prst="rect">
            <a:avLst/>
          </a:prstGeom>
          <a:noFill/>
        </p:spPr>
        <p:txBody>
          <a:bodyPr wrap="square" lIns="65306" tIns="32653" rIns="65306" bIns="32653" rtlCol="0">
            <a:spAutoFit/>
          </a:bodyPr>
          <a:lstStyle/>
          <a:p>
            <a:pPr>
              <a:spcAft>
                <a:spcPts val="429"/>
              </a:spcAft>
            </a:pPr>
            <a:r>
              <a:rPr lang="en-US" sz="5400" dirty="0" smtClean="0"/>
              <a:t>Introduction</a:t>
            </a:r>
            <a:endParaRPr lang="en-US" sz="5400" dirty="0"/>
          </a:p>
          <a:p>
            <a:pPr fontAlgn="base"/>
            <a:r>
              <a:rPr lang="en-US" sz="3600" dirty="0" smtClean="0"/>
              <a:t>The SWRHS pond has been a community landmark for several decades, but has fallen into poor health.</a:t>
            </a:r>
            <a:r>
              <a:rPr lang="en-US" sz="3600" dirty="0"/>
              <a:t> </a:t>
            </a:r>
            <a:r>
              <a:rPr lang="en-US" sz="3600" dirty="0" smtClean="0"/>
              <a:t> According </a:t>
            </a:r>
            <a:r>
              <a:rPr lang="en-US" sz="3600" dirty="0"/>
              <a:t>to the philosophy of environmental aesthetics, when there is a positive </a:t>
            </a:r>
            <a:r>
              <a:rPr lang="en-US" sz="3600" strike="sngStrike" dirty="0"/>
              <a:t>e</a:t>
            </a:r>
            <a:r>
              <a:rPr lang="en-US" sz="3600" dirty="0"/>
              <a:t>nvironmental aesthetic in an environment the overall habitat will be healthier and will result in  an increase in biodiversity. </a:t>
            </a:r>
            <a:r>
              <a:rPr lang="en-US" sz="3600" dirty="0" err="1"/>
              <a:t>Macroinvertebrates</a:t>
            </a:r>
            <a:r>
              <a:rPr lang="en-US" sz="3600" dirty="0"/>
              <a:t> were collected and DNA was extracted to help evaluate the health of a small freshwater pond located on the campus of Shoreham-Wading River High School.  Taxonomic identification was first done by, to be confirmed later by genetic barcoding.  Species found and confirmed include the scud </a:t>
            </a:r>
            <a:r>
              <a:rPr lang="en-US" sz="3600" i="1" dirty="0" err="1"/>
              <a:t>Hyalella</a:t>
            </a:r>
            <a:r>
              <a:rPr lang="en-US" sz="3600" i="1" dirty="0"/>
              <a:t> Azteca </a:t>
            </a:r>
            <a:r>
              <a:rPr lang="en-US" sz="3600" dirty="0"/>
              <a:t>and the leech </a:t>
            </a:r>
            <a:r>
              <a:rPr lang="en-US" sz="3600" i="1" dirty="0" err="1"/>
              <a:t>Helobdela</a:t>
            </a:r>
            <a:r>
              <a:rPr lang="en-US" sz="3600" i="1" dirty="0"/>
              <a:t> </a:t>
            </a:r>
            <a:r>
              <a:rPr lang="en-US" sz="3600" i="1" dirty="0" err="1"/>
              <a:t>stagnalis</a:t>
            </a:r>
            <a:r>
              <a:rPr lang="en-US" sz="3600" dirty="0"/>
              <a:t>; both are indicative of a healthy pond ecosystem.</a:t>
            </a:r>
          </a:p>
          <a:p>
            <a:pPr>
              <a:spcAft>
                <a:spcPts val="429"/>
              </a:spcAft>
            </a:pPr>
            <a:endParaRPr lang="en-US" sz="3900" dirty="0"/>
          </a:p>
          <a:p>
            <a:pPr>
              <a:spcAft>
                <a:spcPts val="429"/>
              </a:spcAft>
            </a:pPr>
            <a:endParaRPr lang="en-US" sz="3900" dirty="0"/>
          </a:p>
        </p:txBody>
      </p:sp>
      <p:sp>
        <p:nvSpPr>
          <p:cNvPr id="38" name="TextBox 37"/>
          <p:cNvSpPr txBox="1"/>
          <p:nvPr/>
        </p:nvSpPr>
        <p:spPr>
          <a:xfrm>
            <a:off x="14606204" y="13167490"/>
            <a:ext cx="18323620" cy="8570836"/>
          </a:xfrm>
          <a:prstGeom prst="rect">
            <a:avLst/>
          </a:prstGeom>
          <a:noFill/>
        </p:spPr>
        <p:txBody>
          <a:bodyPr wrap="square" lIns="65306" tIns="32653" rIns="65306" bIns="32653" rtlCol="0">
            <a:spAutoFit/>
          </a:bodyPr>
          <a:lstStyle/>
          <a:p>
            <a:pPr>
              <a:spcAft>
                <a:spcPts val="429"/>
              </a:spcAft>
            </a:pPr>
            <a:r>
              <a:rPr lang="en-US" sz="5400" dirty="0"/>
              <a:t>Discussion</a:t>
            </a:r>
            <a:r>
              <a:rPr lang="en-US" dirty="0"/>
              <a:t> </a:t>
            </a:r>
          </a:p>
          <a:p>
            <a:pPr fontAlgn="base"/>
            <a:r>
              <a:rPr lang="en-US" sz="3200" dirty="0"/>
              <a:t>We collected multiple </a:t>
            </a:r>
            <a:r>
              <a:rPr lang="en-US" sz="3200" i="1" dirty="0" err="1"/>
              <a:t>Amphipoda</a:t>
            </a:r>
            <a:r>
              <a:rPr lang="en-US" sz="3200" i="1" dirty="0"/>
              <a:t> sp.</a:t>
            </a:r>
            <a:r>
              <a:rPr lang="en-US" sz="3200" dirty="0"/>
              <a:t>(scud</a:t>
            </a:r>
            <a:r>
              <a:rPr lang="en-US" sz="3200" dirty="0" smtClean="0"/>
              <a:t>) (Fig. 3, Fig 4.), </a:t>
            </a:r>
            <a:r>
              <a:rPr lang="en-US" sz="3200" i="1" dirty="0" err="1"/>
              <a:t>Ephemeroptera</a:t>
            </a:r>
            <a:r>
              <a:rPr lang="en-US" sz="3200" i="1" dirty="0"/>
              <a:t> </a:t>
            </a:r>
            <a:r>
              <a:rPr lang="en-US" sz="3200" dirty="0"/>
              <a:t>(mayfly), </a:t>
            </a:r>
            <a:r>
              <a:rPr lang="en-US" sz="3200" i="1" dirty="0" err="1"/>
              <a:t>Hemiptera</a:t>
            </a:r>
            <a:r>
              <a:rPr lang="en-US" sz="3200" i="1" dirty="0"/>
              <a:t> </a:t>
            </a:r>
            <a:r>
              <a:rPr lang="en-US" sz="3200" dirty="0"/>
              <a:t>(water bug), </a:t>
            </a:r>
            <a:r>
              <a:rPr lang="en-US" sz="3200" i="1" dirty="0" err="1"/>
              <a:t>Tubifex</a:t>
            </a:r>
            <a:r>
              <a:rPr lang="en-US" sz="3200" i="1" dirty="0"/>
              <a:t> sp., </a:t>
            </a:r>
            <a:r>
              <a:rPr lang="en-US" sz="3200" i="1" dirty="0" err="1"/>
              <a:t>Gammoridea</a:t>
            </a:r>
            <a:r>
              <a:rPr lang="en-US" sz="3200" i="1" dirty="0"/>
              <a:t> sp., </a:t>
            </a:r>
            <a:r>
              <a:rPr lang="en-US" sz="3200" dirty="0"/>
              <a:t>and </a:t>
            </a:r>
            <a:r>
              <a:rPr lang="en-US" sz="3200" i="1" dirty="0" err="1"/>
              <a:t>Hirudinea</a:t>
            </a:r>
            <a:r>
              <a:rPr lang="en-US" sz="3200" i="1" dirty="0"/>
              <a:t> sp. </a:t>
            </a:r>
            <a:r>
              <a:rPr lang="en-US" sz="3200" dirty="0"/>
              <a:t>(leeches</a:t>
            </a:r>
            <a:r>
              <a:rPr lang="en-US" sz="3200" dirty="0" smtClean="0"/>
              <a:t>) (Table 1). </a:t>
            </a:r>
            <a:r>
              <a:rPr lang="en-US" sz="3200" dirty="0"/>
              <a:t>In this collection, we found that all of the </a:t>
            </a:r>
            <a:r>
              <a:rPr lang="en-US" sz="3200" dirty="0" err="1"/>
              <a:t>macroinvertebrates</a:t>
            </a:r>
            <a:r>
              <a:rPr lang="en-US" sz="3200" dirty="0"/>
              <a:t> collected are indigenous and not </a:t>
            </a:r>
            <a:r>
              <a:rPr lang="en-US" sz="3200" dirty="0" smtClean="0"/>
              <a:t>invasive. </a:t>
            </a:r>
            <a:r>
              <a:rPr lang="en-US" sz="3200" dirty="0"/>
              <a:t>All of the </a:t>
            </a:r>
            <a:r>
              <a:rPr lang="en-US" sz="3200" dirty="0" err="1"/>
              <a:t>macroinvertebrates</a:t>
            </a:r>
            <a:r>
              <a:rPr lang="en-US" sz="3200" dirty="0"/>
              <a:t> have the purpose of feeding off of algae, pond sludge, bacteria, organic material, and other substances in order to keep the pond clean. Further, these </a:t>
            </a:r>
            <a:r>
              <a:rPr lang="en-US" sz="3200" dirty="0" err="1"/>
              <a:t>macroinvertebrates</a:t>
            </a:r>
            <a:r>
              <a:rPr lang="en-US" sz="3200" dirty="0"/>
              <a:t> are prey for the larger predators such as fish and frogs, therefore it is implied that there are larger predators, such as fish and frogs, to carry on energy throughout the </a:t>
            </a:r>
            <a:r>
              <a:rPr lang="en-US" sz="3200" dirty="0" smtClean="0"/>
              <a:t>organisms.  We </a:t>
            </a:r>
            <a:r>
              <a:rPr lang="en-US" sz="3200" dirty="0"/>
              <a:t>will use this information to design small areas of native plants around our pond, in order to re-establish a healthy, natural ecosystem.</a:t>
            </a:r>
          </a:p>
          <a:p>
            <a:endParaRPr lang="en-US" sz="1000" dirty="0"/>
          </a:p>
          <a:p>
            <a:pPr>
              <a:spcAft>
                <a:spcPts val="429"/>
              </a:spcAft>
            </a:pPr>
            <a:r>
              <a:rPr lang="en-US" sz="4400" dirty="0"/>
              <a:t>References</a:t>
            </a:r>
          </a:p>
          <a:p>
            <a:r>
              <a:rPr lang="en-US" sz="2400" dirty="0" err="1"/>
              <a:t>Covich</a:t>
            </a:r>
            <a:r>
              <a:rPr lang="en-US" sz="2400" dirty="0"/>
              <a:t> AP, Palmer MA, and </a:t>
            </a:r>
            <a:r>
              <a:rPr lang="en-US" sz="2400" dirty="0" err="1"/>
              <a:t>Crowl</a:t>
            </a:r>
            <a:r>
              <a:rPr lang="en-US" sz="2400" dirty="0"/>
              <a:t> TA.  1999 Feb.  The Role of Benthic Invertebrate Species in Freshwater Ecosystems.  </a:t>
            </a:r>
            <a:r>
              <a:rPr lang="en-US" sz="2400" dirty="0" err="1"/>
              <a:t>BioScience</a:t>
            </a:r>
            <a:r>
              <a:rPr lang="en-US" sz="2400" dirty="0"/>
              <a:t>. 49 (2): 119-127.</a:t>
            </a:r>
          </a:p>
          <a:p>
            <a:r>
              <a:rPr lang="en-US" sz="2400" b="1" dirty="0"/>
              <a:t> </a:t>
            </a:r>
            <a:r>
              <a:rPr lang="en-US" sz="2400" dirty="0" err="1" smtClean="0"/>
              <a:t>Nelms</a:t>
            </a:r>
            <a:r>
              <a:rPr lang="en-US" sz="2400" dirty="0" smtClean="0"/>
              <a:t> </a:t>
            </a:r>
            <a:r>
              <a:rPr lang="en-US" sz="2400" dirty="0"/>
              <a:t>BM, </a:t>
            </a:r>
            <a:r>
              <a:rPr lang="en-US" sz="2400" dirty="0" err="1"/>
              <a:t>Fechter</a:t>
            </a:r>
            <a:r>
              <a:rPr lang="en-US" sz="2400" dirty="0"/>
              <a:t>-Leggett E, Carroll BD, </a:t>
            </a:r>
            <a:r>
              <a:rPr lang="en-US" sz="2400" dirty="0" err="1"/>
              <a:t>Macedo</a:t>
            </a:r>
            <a:r>
              <a:rPr lang="en-US" sz="2400" dirty="0"/>
              <a:t> P, </a:t>
            </a:r>
            <a:r>
              <a:rPr lang="en-US" sz="2400" dirty="0" err="1"/>
              <a:t>Kluh</a:t>
            </a:r>
            <a:r>
              <a:rPr lang="en-US" sz="2400" dirty="0"/>
              <a:t> S, </a:t>
            </a:r>
            <a:r>
              <a:rPr lang="en-US" sz="2400" dirty="0" err="1"/>
              <a:t>Reisen</a:t>
            </a:r>
            <a:r>
              <a:rPr lang="en-US" sz="2400" dirty="0"/>
              <a:t> WK.  2013 March. Experimental and Natural Vertical Transmission of West Nile Virus by California </a:t>
            </a:r>
            <a:r>
              <a:rPr lang="en-US" sz="2400" dirty="0" err="1"/>
              <a:t>Culex</a:t>
            </a:r>
            <a:r>
              <a:rPr lang="en-US" sz="2400" dirty="0"/>
              <a:t> (</a:t>
            </a:r>
            <a:r>
              <a:rPr lang="en-US" sz="2400" dirty="0" err="1"/>
              <a:t>Diptera</a:t>
            </a:r>
            <a:r>
              <a:rPr lang="en-US" sz="2400" dirty="0"/>
              <a:t>: </a:t>
            </a:r>
            <a:r>
              <a:rPr lang="en-US" sz="2400" dirty="0" err="1"/>
              <a:t>Culicidae</a:t>
            </a:r>
            <a:r>
              <a:rPr lang="en-US" sz="2400" dirty="0"/>
              <a:t>) Mosquitoes. Journal of Medical Entomology</a:t>
            </a:r>
            <a:r>
              <a:rPr lang="en-US" sz="2400" i="1" dirty="0"/>
              <a:t>.</a:t>
            </a:r>
            <a:r>
              <a:rPr lang="en-US" sz="2400" dirty="0"/>
              <a:t> 50 (2): 371-378. </a:t>
            </a:r>
          </a:p>
          <a:p>
            <a:r>
              <a:rPr lang="en-US" sz="2400" dirty="0"/>
              <a:t> </a:t>
            </a:r>
            <a:r>
              <a:rPr lang="en-US" sz="2400" dirty="0" smtClean="0"/>
              <a:t>Gill</a:t>
            </a:r>
            <a:r>
              <a:rPr lang="en-US" sz="2400" dirty="0"/>
              <a:t>, K.  Identification Guide to Freshwater </a:t>
            </a:r>
            <a:r>
              <a:rPr lang="en-US" sz="2400" dirty="0" err="1"/>
              <a:t>Macroinvertebrates</a:t>
            </a:r>
            <a:r>
              <a:rPr lang="en-US" sz="2400" dirty="0"/>
              <a:t>. Stroud Water Research Center: 2018.  Available from: https://stroudcenter.org/macros/key/</a:t>
            </a:r>
          </a:p>
          <a:p>
            <a:r>
              <a:rPr lang="en-US" sz="2400" dirty="0"/>
              <a:t> </a:t>
            </a:r>
            <a:r>
              <a:rPr lang="en-US" sz="2400" dirty="0" smtClean="0"/>
              <a:t>Robinson</a:t>
            </a:r>
            <a:r>
              <a:rPr lang="en-US" sz="2400" dirty="0"/>
              <a:t>, M.  2004. The Massachusetts Pond and Lake Guide.  </a:t>
            </a:r>
            <a:r>
              <a:rPr lang="en-US" sz="2400" dirty="0" err="1"/>
              <a:t>Massachussetts</a:t>
            </a:r>
            <a:r>
              <a:rPr lang="en-US" sz="2400" dirty="0"/>
              <a:t> Department of Conservation and Recreation Lakes and Ponds Program; 55 p.</a:t>
            </a:r>
          </a:p>
          <a:p>
            <a:endParaRPr lang="en-US" sz="700" dirty="0"/>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8762" y="1742887"/>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8562" y="641450"/>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26061" y="166062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lh4.googleusercontent.com/K-6UnR6zV5gaLMif3HuRNgEySGfeR5z2RDBCuHVv-b-O1myO4g3TZGEdaJ4MWLmKeaJ7mMP-Kt2MZoVN3Jk92uksmXJFSlUVLPMUwOKNidCM8NFZeSjX_vjwjmX6FnhZPRL-jhqNJ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5802" y="10646666"/>
            <a:ext cx="12296775" cy="5057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4460" y="16512153"/>
            <a:ext cx="12910283" cy="5262979"/>
          </a:xfrm>
          <a:prstGeom prst="rect">
            <a:avLst/>
          </a:prstGeom>
        </p:spPr>
        <p:txBody>
          <a:bodyPr wrap="square">
            <a:spAutoFit/>
          </a:bodyPr>
          <a:lstStyle/>
          <a:p>
            <a:r>
              <a:rPr lang="en-US" sz="4800" dirty="0"/>
              <a:t>Procedure</a:t>
            </a:r>
            <a:endParaRPr lang="en-US" sz="3200" dirty="0"/>
          </a:p>
          <a:p>
            <a:pPr fontAlgn="base">
              <a:buFont typeface="Arial" panose="020B0604020202020204" pitchFamily="34" charset="0"/>
              <a:buChar char="•"/>
            </a:pPr>
            <a:r>
              <a:rPr lang="en-US" sz="3600" dirty="0">
                <a:solidFill>
                  <a:srgbClr val="000000"/>
                </a:solidFill>
              </a:rPr>
              <a:t>First we collected samples of </a:t>
            </a:r>
            <a:r>
              <a:rPr lang="en-US" sz="3600" dirty="0" err="1">
                <a:solidFill>
                  <a:srgbClr val="000000"/>
                </a:solidFill>
              </a:rPr>
              <a:t>macroinvertebrates</a:t>
            </a:r>
            <a:r>
              <a:rPr lang="en-US" sz="3600" dirty="0">
                <a:solidFill>
                  <a:srgbClr val="000000"/>
                </a:solidFill>
              </a:rPr>
              <a:t> from the Shoreham Wading River high school </a:t>
            </a:r>
            <a:r>
              <a:rPr lang="en-US" sz="3600" dirty="0" smtClean="0">
                <a:solidFill>
                  <a:srgbClr val="000000"/>
                </a:solidFill>
              </a:rPr>
              <a:t>pond (Fig. 2).</a:t>
            </a:r>
            <a:endParaRPr lang="en-US" sz="3600" dirty="0">
              <a:solidFill>
                <a:srgbClr val="000000"/>
              </a:solidFill>
            </a:endParaRPr>
          </a:p>
          <a:p>
            <a:pPr fontAlgn="base">
              <a:buFont typeface="Arial" panose="020B0604020202020204" pitchFamily="34" charset="0"/>
              <a:buChar char="•"/>
            </a:pPr>
            <a:r>
              <a:rPr lang="en-US" sz="3600" dirty="0">
                <a:solidFill>
                  <a:srgbClr val="000000"/>
                </a:solidFill>
              </a:rPr>
              <a:t>Next we identified these “bugs” using dichotomous keys and taxonomic field guides.</a:t>
            </a:r>
          </a:p>
          <a:p>
            <a:pPr fontAlgn="base">
              <a:buFont typeface="Arial" panose="020B0604020202020204" pitchFamily="34" charset="0"/>
              <a:buChar char="•"/>
            </a:pPr>
            <a:r>
              <a:rPr lang="en-US" sz="3600" dirty="0" smtClean="0">
                <a:solidFill>
                  <a:srgbClr val="000000"/>
                </a:solidFill>
              </a:rPr>
              <a:t>Lastly </a:t>
            </a:r>
            <a:r>
              <a:rPr lang="en-US" sz="3600" dirty="0">
                <a:solidFill>
                  <a:srgbClr val="000000"/>
                </a:solidFill>
              </a:rPr>
              <a:t>using Barcode Long Islands protocol we extracted their DNA and amplified by Polymerase chain reaction and used Gel Electrophoresis to make sure we had DNA then we sent our DNA to Barcode Long Island for sequencing</a:t>
            </a:r>
            <a:endParaRPr lang="en-US" sz="3600" b="0" i="0" u="none" strike="noStrike" dirty="0">
              <a:solidFill>
                <a:srgbClr val="000000"/>
              </a:solidFill>
              <a:effectLst/>
            </a:endParaRPr>
          </a:p>
        </p:txBody>
      </p:sp>
      <p:pic>
        <p:nvPicPr>
          <p:cNvPr id="1028" name="Picture 4" descr="https://lh5.googleusercontent.com/2ZXHaWmkFRyMO47sGfjaHJ0y0cr_Zsm16dnzuadkqbsQMdZ7zLvcop6og3RrCeggF2VRQlk7GOWNCsqpv41461A2InJHBMx2z7_ecMQQ3WJFUWyDNtjJx69eHYtEA4FUV6mwqQNx5M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9713343" y="4007994"/>
            <a:ext cx="3772821" cy="28224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4.googleusercontent.com/sYF-SBfmQ4jsDUXLDx18H8GLQ9jnzDjfssxJ7SjwxtaZ0CVVF4z4Qubht7Au991KV_-THckmgulqzh-3jW2NY7EUc5Fzm1tXL3YAJbXQQRCY57f6_ioDoHg3smV6xD0I4zg-3fgFXdk"/>
          <p:cNvPicPr>
            <a:picLocks noChangeAspect="1" noChangeArrowheads="1"/>
          </p:cNvPicPr>
          <p:nvPr/>
        </p:nvPicPr>
        <p:blipFill rotWithShape="1">
          <a:blip r:embed="rId8">
            <a:extLst>
              <a:ext uri="{28A0092B-C50C-407E-A947-70E740481C1C}">
                <a14:useLocalDpi xmlns:a14="http://schemas.microsoft.com/office/drawing/2010/main" val="0"/>
              </a:ext>
            </a:extLst>
          </a:blip>
          <a:srcRect l="21197" t="33883" r="9814"/>
          <a:stretch/>
        </p:blipFill>
        <p:spPr bwMode="auto">
          <a:xfrm rot="16200000">
            <a:off x="17146299" y="7731927"/>
            <a:ext cx="3912468" cy="49944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44460" y="15704979"/>
            <a:ext cx="16459200" cy="400110"/>
          </a:xfrm>
          <a:prstGeom prst="rect">
            <a:avLst/>
          </a:prstGeom>
        </p:spPr>
        <p:txBody>
          <a:bodyPr>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Figure 1.  Location of Shoreham Wading River High School’s freshwater pond, in relation to the high school building and parking lot.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64346449"/>
              </p:ext>
            </p:extLst>
          </p:nvPr>
        </p:nvGraphicFramePr>
        <p:xfrm>
          <a:off x="23745209" y="3490195"/>
          <a:ext cx="7719984" cy="5595882"/>
        </p:xfrm>
        <a:graphic>
          <a:graphicData uri="http://schemas.openxmlformats.org/drawingml/2006/table">
            <a:tbl>
              <a:tblPr/>
              <a:tblGrid>
                <a:gridCol w="2573328"/>
                <a:gridCol w="2573328"/>
                <a:gridCol w="2573328"/>
              </a:tblGrid>
              <a:tr h="346135">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Sample</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Common Name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Scientific Name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2</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Scud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Hyalella azteca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3</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Scud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Hyalella azteca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5</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Mayfly</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Ephemeroptera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8047">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7</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Water Bug</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Hemiptera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9</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Water Bug</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Hemiptera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13</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Sludge Worm</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Tubifex sp.</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17</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N/A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a:solidFill>
                            <a:srgbClr val="000000"/>
                          </a:solidFill>
                          <a:effectLst/>
                          <a:latin typeface="Arial" panose="020B0604020202020204" pitchFamily="34" charset="0"/>
                        </a:rPr>
                        <a:t>Gammoridea sp.</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663425">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18</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Leech</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1" u="none" strike="noStrike" dirty="0" err="1">
                          <a:solidFill>
                            <a:srgbClr val="000000"/>
                          </a:solidFill>
                          <a:effectLst/>
                          <a:latin typeface="Arial" panose="020B0604020202020204" pitchFamily="34" charset="0"/>
                        </a:rPr>
                        <a:t>Helobdella</a:t>
                      </a:r>
                      <a:r>
                        <a:rPr lang="en-US" sz="1400" b="0" i="1" u="none" strike="noStrike" dirty="0">
                          <a:solidFill>
                            <a:srgbClr val="000000"/>
                          </a:solidFill>
                          <a:effectLst/>
                          <a:latin typeface="Arial" panose="020B0604020202020204" pitchFamily="34" charset="0"/>
                        </a:rPr>
                        <a:t> </a:t>
                      </a:r>
                      <a:r>
                        <a:rPr lang="en-US" sz="1400" b="0" i="1" u="none" strike="noStrike" dirty="0" err="1">
                          <a:solidFill>
                            <a:srgbClr val="000000"/>
                          </a:solidFill>
                          <a:effectLst/>
                          <a:latin typeface="Arial" panose="020B0604020202020204" pitchFamily="34" charset="0"/>
                        </a:rPr>
                        <a:t>stagnalis</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bl>
          </a:graphicData>
        </a:graphic>
      </p:graphicFrame>
      <p:sp>
        <p:nvSpPr>
          <p:cNvPr id="12" name="Rectangle 9"/>
          <p:cNvSpPr>
            <a:spLocks noChangeArrowheads="1"/>
          </p:cNvSpPr>
          <p:nvPr/>
        </p:nvSpPr>
        <p:spPr bwMode="auto">
          <a:xfrm>
            <a:off x="11987213" y="8704263"/>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23825676" y="9084236"/>
            <a:ext cx="7764170" cy="707886"/>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Table 1.  Species of </a:t>
            </a:r>
            <a:r>
              <a:rPr lang="en-US" sz="20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macroinvertebrate</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collected at the Shoreham-Wading River High School pond.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5892863" y="12219629"/>
            <a:ext cx="6594470" cy="707886"/>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2.  Gel electrophoresis displaying successfully amplified PCR fragments from extracted DNA for four samples.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t="10662"/>
          <a:stretch/>
        </p:blipFill>
        <p:spPr>
          <a:xfrm>
            <a:off x="23236657" y="9961355"/>
            <a:ext cx="8553450" cy="3599511"/>
          </a:xfrm>
          <a:prstGeom prst="rect">
            <a:avLst/>
          </a:prstGeom>
        </p:spPr>
      </p:pic>
      <p:sp>
        <p:nvSpPr>
          <p:cNvPr id="28" name="Rectangle 27"/>
          <p:cNvSpPr/>
          <p:nvPr/>
        </p:nvSpPr>
        <p:spPr>
          <a:xfrm>
            <a:off x="23339664" y="13399998"/>
            <a:ext cx="8520594" cy="707886"/>
          </a:xfrm>
          <a:prstGeom prst="rect">
            <a:avLst/>
          </a:prstGeom>
        </p:spPr>
        <p:txBody>
          <a:bodyPr wrap="square">
            <a:spAutoFit/>
          </a:bodyPr>
          <a:lstStyle/>
          <a:p>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4.  Alignment showing similarity between Sample 2 (consensus sequence) and the </a:t>
            </a:r>
            <a:r>
              <a:rPr lang="en-US" sz="2000" i="1"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Hyalella</a:t>
            </a:r>
            <a:r>
              <a:rPr lang="en-US" sz="2000"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sp</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19036017" y="7392405"/>
            <a:ext cx="4674936" cy="646331"/>
          </a:xfrm>
          <a:prstGeom prst="rect">
            <a:avLst/>
          </a:prstGeom>
        </p:spPr>
        <p:txBody>
          <a:bodyPr wrap="square">
            <a:spAutoFit/>
          </a:bodyPr>
          <a:lstStyle/>
          <a:p>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3. Sample 2 Taxonomically identified as a </a:t>
            </a:r>
          </a:p>
          <a:p>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Scud. Genetically confirmed as </a:t>
            </a:r>
            <a:r>
              <a:rPr lang="en-US" sz="1800" i="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Hyalella</a:t>
            </a:r>
            <a:r>
              <a:rPr lang="en-US" sz="1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azteca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Placeholder 106"/>
          <p:cNvPicPr>
            <a:picLocks noChangeAspect="1"/>
          </p:cNvPicPr>
          <p:nvPr/>
        </p:nvPicPr>
        <p:blipFill>
          <a:blip r:embed="rId10">
            <a:extLst>
              <a:ext uri="{28A0092B-C50C-407E-A947-70E740481C1C}">
                <a14:useLocalDpi xmlns:a14="http://schemas.microsoft.com/office/drawing/2010/main" val="0"/>
              </a:ext>
            </a:extLst>
          </a:blip>
          <a:srcRect t="21897" b="21897"/>
          <a:stretch>
            <a:fillRect/>
          </a:stretch>
        </p:blipFill>
        <p:spPr>
          <a:xfrm>
            <a:off x="15185852" y="3638215"/>
            <a:ext cx="4416211" cy="3309658"/>
          </a:xfrm>
          <a:prstGeom prst="rect">
            <a:avLst/>
          </a:prstGeom>
        </p:spPr>
      </p:pic>
      <p:sp>
        <p:nvSpPr>
          <p:cNvPr id="32" name="Text Placeholder 34"/>
          <p:cNvSpPr txBox="1">
            <a:spLocks/>
          </p:cNvSpPr>
          <p:nvPr/>
        </p:nvSpPr>
        <p:spPr>
          <a:xfrm>
            <a:off x="15069297" y="6982250"/>
            <a:ext cx="3350427" cy="543963"/>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r>
              <a:rPr lang="en-US" sz="1800" dirty="0" smtClean="0"/>
              <a:t>Figure 2: Sifting through leaf litter</a:t>
            </a:r>
          </a:p>
        </p:txBody>
      </p:sp>
      <p:pic>
        <p:nvPicPr>
          <p:cNvPr id="33" name="Picture 32"/>
          <p:cNvPicPr>
            <a:picLocks noChangeAspect="1"/>
          </p:cNvPicPr>
          <p:nvPr/>
        </p:nvPicPr>
        <p:blipFill>
          <a:blip r:embed="rId11">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12">
                    <a14:imgEffect>
                      <a14:backgroundRemoval t="4437" b="95120" l="0" r="99019">
                        <a14:foregroundMark x1="68400" y1="44809" x2="68400" y2="44809"/>
                      </a14:backgroundRemoval>
                    </a14:imgEffect>
                  </a14:imgLayer>
                </a14:imgProps>
              </a:ext>
            </a:extLst>
          </a:blip>
          <a:stretch>
            <a:fillRect/>
          </a:stretch>
        </p:blipFill>
        <p:spPr>
          <a:xfrm>
            <a:off x="6810420" y="1337145"/>
            <a:ext cx="1858648" cy="2055639"/>
          </a:xfrm>
          <a:prstGeom prst="rect">
            <a:avLst/>
          </a:prstGeom>
          <a:ln>
            <a:noFill/>
          </a:ln>
        </p:spPr>
      </p:pic>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1773</TotalTime>
  <Words>476</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Schaefer, Dana</cp:lastModifiedBy>
  <cp:revision>58</cp:revision>
  <cp:lastPrinted>2018-05-03T13:55:22Z</cp:lastPrinted>
  <dcterms:created xsi:type="dcterms:W3CDTF">2011-05-13T20:15:01Z</dcterms:created>
  <dcterms:modified xsi:type="dcterms:W3CDTF">2018-06-04T16:55:19Z</dcterms:modified>
</cp:coreProperties>
</file>