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32918400" cx="43891200"/>
  <p:notesSz cx="6858000" cy="9144000"/>
  <p:embeddedFontLst>
    <p:embeddedFont>
      <p:font typeface="Nunito"/>
      <p:regular r:id="rId7"/>
      <p:bold r:id="rId8"/>
      <p:italic r:id="rId9"/>
      <p:boldItalic r:id="rId10"/>
    </p:embeddedFont>
    <p:embeddedFont>
      <p:font typeface="Lora"/>
      <p:regular r:id="rId11"/>
      <p:bold r:id="rId12"/>
      <p:italic r:id="rId13"/>
      <p:boldItalic r:id="rId14"/>
    </p:embeddedFont>
    <p:embeddedFont>
      <p:font typeface="EB Garamond"/>
      <p:regular r:id="rId15"/>
      <p:bold r:id="rId16"/>
      <p:italic r:id="rId17"/>
      <p:boldItalic r:id="rId18"/>
    </p:embeddedFont>
    <p:embeddedFont>
      <p:font typeface="EB Garamond ExtraBold"/>
      <p:bold r:id="rId19"/>
      <p:boldItalic r:id="rId20"/>
    </p:embeddedFont>
    <p:embeddedFont>
      <p:font typeface="Special Elit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144" orient="horz"/>
        <p:guide pos="288" orient="horz"/>
        <p:guide pos="287"/>
        <p:guide pos="25055"/>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ExtraBold-boldItalic.fntdata"/><Relationship Id="rId11" Type="http://schemas.openxmlformats.org/officeDocument/2006/relationships/font" Target="fonts/Lora-regular.fntdata"/><Relationship Id="rId10" Type="http://schemas.openxmlformats.org/officeDocument/2006/relationships/font" Target="fonts/Nunito-boldItalic.fntdata"/><Relationship Id="rId21" Type="http://schemas.openxmlformats.org/officeDocument/2006/relationships/font" Target="fonts/SpecialElite-regular.fntdata"/><Relationship Id="rId13" Type="http://schemas.openxmlformats.org/officeDocument/2006/relationships/font" Target="fonts/Lora-italic.fntdata"/><Relationship Id="rId12" Type="http://schemas.openxmlformats.org/officeDocument/2006/relationships/font" Target="fonts/Lor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Nunito-italic.fntdata"/><Relationship Id="rId15" Type="http://schemas.openxmlformats.org/officeDocument/2006/relationships/font" Target="fonts/EBGaramond-regular.fntdata"/><Relationship Id="rId14" Type="http://schemas.openxmlformats.org/officeDocument/2006/relationships/font" Target="fonts/Lora-boldItalic.fntdata"/><Relationship Id="rId17" Type="http://schemas.openxmlformats.org/officeDocument/2006/relationships/font" Target="fonts/EBGaramond-italic.fntdata"/><Relationship Id="rId16" Type="http://schemas.openxmlformats.org/officeDocument/2006/relationships/font" Target="fonts/EBGaramond-bold.fntdata"/><Relationship Id="rId5" Type="http://schemas.openxmlformats.org/officeDocument/2006/relationships/notesMaster" Target="notesMasters/notesMaster1.xml"/><Relationship Id="rId19" Type="http://schemas.openxmlformats.org/officeDocument/2006/relationships/font" Target="fonts/EBGaramondExtraBold-bold.fntdata"/><Relationship Id="rId6" Type="http://schemas.openxmlformats.org/officeDocument/2006/relationships/slide" Target="slides/slide1.xml"/><Relationship Id="rId18" Type="http://schemas.openxmlformats.org/officeDocument/2006/relationships/font" Target="fonts/EBGaramond-boldItalic.fntdata"/><Relationship Id="rId7" Type="http://schemas.openxmlformats.org/officeDocument/2006/relationships/font" Target="fonts/Nunito-regular.fntdata"/><Relationship Id="rId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1083290" y="-1207767"/>
            <a:ext cx="21724621" cy="39502081"/>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2715220" y="10424166"/>
            <a:ext cx="28087320" cy="987552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2598421" y="914407"/>
            <a:ext cx="28087320" cy="28895039"/>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3291840" y="10226043"/>
            <a:ext cx="37307519" cy="705612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6583680" y="18653759"/>
            <a:ext cx="30723839" cy="8412480"/>
          </a:xfrm>
          <a:prstGeom prst="rect">
            <a:avLst/>
          </a:prstGeom>
          <a:noFill/>
          <a:ln>
            <a:noFill/>
          </a:ln>
        </p:spPr>
        <p:txBody>
          <a:bodyPr anchorCtr="0" anchor="t" bIns="219425" lIns="438875" spcFirstLastPara="1" rIns="438875" wrap="square" tIns="219425"/>
          <a:lstStyle>
            <a:lvl1pPr lvl="0" algn="ctr">
              <a:spcBef>
                <a:spcPts val="3080"/>
              </a:spcBef>
              <a:spcAft>
                <a:spcPts val="0"/>
              </a:spcAft>
              <a:buClr>
                <a:srgbClr val="888888"/>
              </a:buClr>
              <a:buSzPts val="15400"/>
              <a:buNone/>
              <a:defRPr>
                <a:solidFill>
                  <a:srgbClr val="888888"/>
                </a:solidFill>
              </a:defRPr>
            </a:lvl1pPr>
            <a:lvl2pPr lvl="1" algn="ctr">
              <a:spcBef>
                <a:spcPts val="2700"/>
              </a:spcBef>
              <a:spcAft>
                <a:spcPts val="0"/>
              </a:spcAft>
              <a:buClr>
                <a:srgbClr val="888888"/>
              </a:buClr>
              <a:buSzPts val="135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p:txBody>
      </p:sp>
      <p:sp>
        <p:nvSpPr>
          <p:cNvPr id="20" name="Google Shape;20;p3"/>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67102" y="21153122"/>
            <a:ext cx="37307519" cy="6537960"/>
          </a:xfrm>
          <a:prstGeom prst="rect">
            <a:avLst/>
          </a:prstGeom>
          <a:noFill/>
          <a:ln>
            <a:noFill/>
          </a:ln>
        </p:spPr>
        <p:txBody>
          <a:bodyPr anchorCtr="0" anchor="t" bIns="219425" lIns="438875" spcFirstLastPara="1" rIns="438875" wrap="square" tIns="219425"/>
          <a:lstStyle>
            <a:lvl1pPr lvl="0" algn="l">
              <a:spcBef>
                <a:spcPts val="0"/>
              </a:spcBef>
              <a:spcAft>
                <a:spcPts val="0"/>
              </a:spcAft>
              <a:buClr>
                <a:schemeClr val="dk1"/>
              </a:buClr>
              <a:buSzPts val="19200"/>
              <a:buFont typeface="Calibri"/>
              <a:buNone/>
              <a:defRPr b="1" sz="19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467102" y="13952225"/>
            <a:ext cx="37307519" cy="7200898"/>
          </a:xfrm>
          <a:prstGeom prst="rect">
            <a:avLst/>
          </a:prstGeom>
          <a:noFill/>
          <a:ln>
            <a:noFill/>
          </a:ln>
        </p:spPr>
        <p:txBody>
          <a:bodyPr anchorCtr="0" anchor="b" bIns="219425" lIns="438875" spcFirstLastPara="1" rIns="438875" wrap="square" tIns="219425"/>
          <a:lstStyle>
            <a:lvl1pPr indent="-228600" lvl="0" marL="457200" algn="l">
              <a:spcBef>
                <a:spcPts val="1920"/>
              </a:spcBef>
              <a:spcAft>
                <a:spcPts val="0"/>
              </a:spcAft>
              <a:buClr>
                <a:srgbClr val="888888"/>
              </a:buClr>
              <a:buSzPts val="9600"/>
              <a:buNone/>
              <a:defRPr sz="9600">
                <a:solidFill>
                  <a:srgbClr val="888888"/>
                </a:solidFill>
              </a:defRPr>
            </a:lvl1pPr>
            <a:lvl2pPr indent="-228600" lvl="1" marL="914400" algn="l">
              <a:spcBef>
                <a:spcPts val="1720"/>
              </a:spcBef>
              <a:spcAft>
                <a:spcPts val="0"/>
              </a:spcAft>
              <a:buClr>
                <a:srgbClr val="888888"/>
              </a:buClr>
              <a:buSzPts val="8600"/>
              <a:buNone/>
              <a:defRPr sz="8600">
                <a:solidFill>
                  <a:srgbClr val="888888"/>
                </a:solidFill>
              </a:defRPr>
            </a:lvl2pPr>
            <a:lvl3pPr indent="-228600" lvl="2" marL="1371600" algn="l">
              <a:spcBef>
                <a:spcPts val="1520"/>
              </a:spcBef>
              <a:spcAft>
                <a:spcPts val="0"/>
              </a:spcAft>
              <a:buClr>
                <a:srgbClr val="888888"/>
              </a:buClr>
              <a:buSzPts val="7600"/>
              <a:buNone/>
              <a:defRPr sz="7600">
                <a:solidFill>
                  <a:srgbClr val="888888"/>
                </a:solidFill>
              </a:defRPr>
            </a:lvl3pPr>
            <a:lvl4pPr indent="-228600" lvl="3" marL="1828800" algn="l">
              <a:spcBef>
                <a:spcPts val="1340"/>
              </a:spcBef>
              <a:spcAft>
                <a:spcPts val="0"/>
              </a:spcAft>
              <a:buClr>
                <a:srgbClr val="888888"/>
              </a:buClr>
              <a:buSzPts val="6700"/>
              <a:buNone/>
              <a:defRPr sz="6700">
                <a:solidFill>
                  <a:srgbClr val="888888"/>
                </a:solidFill>
              </a:defRPr>
            </a:lvl4pPr>
            <a:lvl5pPr indent="-228600" lvl="4" marL="2286000" algn="l">
              <a:spcBef>
                <a:spcPts val="1340"/>
              </a:spcBef>
              <a:spcAft>
                <a:spcPts val="0"/>
              </a:spcAft>
              <a:buClr>
                <a:srgbClr val="888888"/>
              </a:buClr>
              <a:buSzPts val="6700"/>
              <a:buNone/>
              <a:defRPr sz="6700">
                <a:solidFill>
                  <a:srgbClr val="888888"/>
                </a:solidFill>
              </a:defRPr>
            </a:lvl5pPr>
            <a:lvl6pPr indent="-228600" lvl="5" marL="2743200" algn="l">
              <a:spcBef>
                <a:spcPts val="1340"/>
              </a:spcBef>
              <a:spcAft>
                <a:spcPts val="0"/>
              </a:spcAft>
              <a:buClr>
                <a:srgbClr val="888888"/>
              </a:buClr>
              <a:buSzPts val="6700"/>
              <a:buNone/>
              <a:defRPr sz="6700">
                <a:solidFill>
                  <a:srgbClr val="888888"/>
                </a:solidFill>
              </a:defRPr>
            </a:lvl6pPr>
            <a:lvl7pPr indent="-228600" lvl="6" marL="3200400" algn="l">
              <a:spcBef>
                <a:spcPts val="1340"/>
              </a:spcBef>
              <a:spcAft>
                <a:spcPts val="0"/>
              </a:spcAft>
              <a:buClr>
                <a:srgbClr val="888888"/>
              </a:buClr>
              <a:buSzPts val="6700"/>
              <a:buNone/>
              <a:defRPr sz="6700">
                <a:solidFill>
                  <a:srgbClr val="888888"/>
                </a:solidFill>
              </a:defRPr>
            </a:lvl7pPr>
            <a:lvl8pPr indent="-228600" lvl="7" marL="3657600" algn="l">
              <a:spcBef>
                <a:spcPts val="1340"/>
              </a:spcBef>
              <a:spcAft>
                <a:spcPts val="0"/>
              </a:spcAft>
              <a:buClr>
                <a:srgbClr val="888888"/>
              </a:buClr>
              <a:buSzPts val="6700"/>
              <a:buNone/>
              <a:defRPr sz="6700">
                <a:solidFill>
                  <a:srgbClr val="888888"/>
                </a:solidFill>
              </a:defRPr>
            </a:lvl8pPr>
            <a:lvl9pPr indent="-228600" lvl="8" marL="4114800" algn="l">
              <a:spcBef>
                <a:spcPts val="1340"/>
              </a:spcBef>
              <a:spcAft>
                <a:spcPts val="0"/>
              </a:spcAft>
              <a:buClr>
                <a:srgbClr val="888888"/>
              </a:buClr>
              <a:buSzPts val="6700"/>
              <a:buNone/>
              <a:defRPr sz="6700">
                <a:solidFill>
                  <a:srgbClr val="888888"/>
                </a:solidFill>
              </a:defRPr>
            </a:lvl9pPr>
          </a:lstStyle>
          <a:p/>
        </p:txBody>
      </p:sp>
      <p:sp>
        <p:nvSpPr>
          <p:cNvPr id="26" name="Google Shape;26;p4"/>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194560" y="7680963"/>
            <a:ext cx="19385280" cy="21724621"/>
          </a:xfrm>
          <a:prstGeom prst="rect">
            <a:avLst/>
          </a:prstGeom>
          <a:noFill/>
          <a:ln>
            <a:noFill/>
          </a:ln>
        </p:spPr>
        <p:txBody>
          <a:bodyPr anchorCtr="0" anchor="t" bIns="219425" lIns="438875" spcFirstLastPara="1" rIns="438875" wrap="square" tIns="219425"/>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2" name="Google Shape;32;p5"/>
          <p:cNvSpPr txBox="1"/>
          <p:nvPr>
            <p:ph idx="2" type="body"/>
          </p:nvPr>
        </p:nvSpPr>
        <p:spPr>
          <a:xfrm>
            <a:off x="22311359" y="7680963"/>
            <a:ext cx="19385280" cy="21724621"/>
          </a:xfrm>
          <a:prstGeom prst="rect">
            <a:avLst/>
          </a:prstGeom>
          <a:noFill/>
          <a:ln>
            <a:noFill/>
          </a:ln>
        </p:spPr>
        <p:txBody>
          <a:bodyPr anchorCtr="0" anchor="t" bIns="219425" lIns="438875" spcFirstLastPara="1" rIns="438875" wrap="square" tIns="219425"/>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3" name="Google Shape;33;p5"/>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194561" y="7368544"/>
            <a:ext cx="19392902" cy="3070857"/>
          </a:xfrm>
          <a:prstGeom prst="rect">
            <a:avLst/>
          </a:prstGeom>
          <a:noFill/>
          <a:ln>
            <a:noFill/>
          </a:ln>
        </p:spPr>
        <p:txBody>
          <a:bodyPr anchorCtr="0" anchor="b" bIns="219425" lIns="438875" spcFirstLastPara="1" rIns="438875" wrap="square" tIns="219425"/>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39" name="Google Shape;39;p6"/>
          <p:cNvSpPr txBox="1"/>
          <p:nvPr>
            <p:ph idx="2" type="body"/>
          </p:nvPr>
        </p:nvSpPr>
        <p:spPr>
          <a:xfrm>
            <a:off x="2194561" y="10439401"/>
            <a:ext cx="19392902" cy="18966183"/>
          </a:xfrm>
          <a:prstGeom prst="rect">
            <a:avLst/>
          </a:prstGeom>
          <a:noFill/>
          <a:ln>
            <a:noFill/>
          </a:ln>
        </p:spPr>
        <p:txBody>
          <a:bodyPr anchorCtr="0" anchor="t" bIns="219425" lIns="438875" spcFirstLastPara="1" rIns="438875" wrap="square" tIns="219425"/>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0" name="Google Shape;40;p6"/>
          <p:cNvSpPr txBox="1"/>
          <p:nvPr>
            <p:ph idx="3" type="body"/>
          </p:nvPr>
        </p:nvSpPr>
        <p:spPr>
          <a:xfrm>
            <a:off x="22296122" y="7368544"/>
            <a:ext cx="19400519" cy="3070857"/>
          </a:xfrm>
          <a:prstGeom prst="rect">
            <a:avLst/>
          </a:prstGeom>
          <a:noFill/>
          <a:ln>
            <a:noFill/>
          </a:ln>
        </p:spPr>
        <p:txBody>
          <a:bodyPr anchorCtr="0" anchor="b" bIns="219425" lIns="438875" spcFirstLastPara="1" rIns="438875" wrap="square" tIns="219425"/>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41" name="Google Shape;41;p6"/>
          <p:cNvSpPr txBox="1"/>
          <p:nvPr>
            <p:ph idx="4" type="body"/>
          </p:nvPr>
        </p:nvSpPr>
        <p:spPr>
          <a:xfrm>
            <a:off x="22296122" y="10439401"/>
            <a:ext cx="19400519" cy="18966183"/>
          </a:xfrm>
          <a:prstGeom prst="rect">
            <a:avLst/>
          </a:prstGeom>
          <a:noFill/>
          <a:ln>
            <a:noFill/>
          </a:ln>
        </p:spPr>
        <p:txBody>
          <a:bodyPr anchorCtr="0" anchor="t" bIns="219425" lIns="438875" spcFirstLastPara="1" rIns="438875" wrap="square" tIns="219425"/>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2" name="Google Shape;42;p6"/>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194563" y="1310640"/>
            <a:ext cx="14439902" cy="5577840"/>
          </a:xfrm>
          <a:prstGeom prst="rect">
            <a:avLst/>
          </a:prstGeom>
          <a:noFill/>
          <a:ln>
            <a:noFill/>
          </a:ln>
        </p:spPr>
        <p:txBody>
          <a:bodyPr anchorCtr="0" anchor="b" bIns="219425" lIns="438875" spcFirstLastPara="1" rIns="438875" wrap="square" tIns="219425"/>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7160241" y="1310643"/>
            <a:ext cx="24536399" cy="28094942"/>
          </a:xfrm>
          <a:prstGeom prst="rect">
            <a:avLst/>
          </a:prstGeom>
          <a:noFill/>
          <a:ln>
            <a:noFill/>
          </a:ln>
        </p:spPr>
        <p:txBody>
          <a:bodyPr anchorCtr="0" anchor="t" bIns="219425" lIns="438875" spcFirstLastPara="1" rIns="438875" wrap="square" tIns="219425"/>
          <a:lstStyle>
            <a:lvl1pPr indent="-1206500" lvl="0" marL="457200" algn="l">
              <a:spcBef>
                <a:spcPts val="3080"/>
              </a:spcBef>
              <a:spcAft>
                <a:spcPts val="0"/>
              </a:spcAft>
              <a:buClr>
                <a:schemeClr val="dk1"/>
              </a:buClr>
              <a:buSzPts val="15400"/>
              <a:buChar char="•"/>
              <a:defRPr sz="15400"/>
            </a:lvl1pPr>
            <a:lvl2pPr indent="-1085850" lvl="1" marL="914400" algn="l">
              <a:spcBef>
                <a:spcPts val="2700"/>
              </a:spcBef>
              <a:spcAft>
                <a:spcPts val="0"/>
              </a:spcAft>
              <a:buClr>
                <a:schemeClr val="dk1"/>
              </a:buClr>
              <a:buSzPts val="13500"/>
              <a:buChar char="–"/>
              <a:defRPr sz="13500"/>
            </a:lvl2pPr>
            <a:lvl3pPr indent="-958850" lvl="2" marL="1371600" algn="l">
              <a:spcBef>
                <a:spcPts val="2300"/>
              </a:spcBef>
              <a:spcAft>
                <a:spcPts val="0"/>
              </a:spcAft>
              <a:buClr>
                <a:schemeClr val="dk1"/>
              </a:buClr>
              <a:buSzPts val="11500"/>
              <a:buChar char="•"/>
              <a:defRPr sz="11500"/>
            </a:lvl3pPr>
            <a:lvl4pPr indent="-838200" lvl="3" marL="1828800" algn="l">
              <a:spcBef>
                <a:spcPts val="1920"/>
              </a:spcBef>
              <a:spcAft>
                <a:spcPts val="0"/>
              </a:spcAft>
              <a:buClr>
                <a:schemeClr val="dk1"/>
              </a:buClr>
              <a:buSzPts val="9600"/>
              <a:buChar char="–"/>
              <a:defRPr sz="9600"/>
            </a:lvl4pPr>
            <a:lvl5pPr indent="-838200" lvl="4" marL="2286000" algn="l">
              <a:spcBef>
                <a:spcPts val="1920"/>
              </a:spcBef>
              <a:spcAft>
                <a:spcPts val="0"/>
              </a:spcAft>
              <a:buClr>
                <a:schemeClr val="dk1"/>
              </a:buClr>
              <a:buSzPts val="9600"/>
              <a:buChar char="»"/>
              <a:defRPr sz="9600"/>
            </a:lvl5pPr>
            <a:lvl6pPr indent="-838200" lvl="5" marL="2743200" algn="l">
              <a:spcBef>
                <a:spcPts val="1920"/>
              </a:spcBef>
              <a:spcAft>
                <a:spcPts val="0"/>
              </a:spcAft>
              <a:buClr>
                <a:schemeClr val="dk1"/>
              </a:buClr>
              <a:buSzPts val="9600"/>
              <a:buChar char="•"/>
              <a:defRPr sz="9600"/>
            </a:lvl6pPr>
            <a:lvl7pPr indent="-838200" lvl="6" marL="3200400" algn="l">
              <a:spcBef>
                <a:spcPts val="1920"/>
              </a:spcBef>
              <a:spcAft>
                <a:spcPts val="0"/>
              </a:spcAft>
              <a:buClr>
                <a:schemeClr val="dk1"/>
              </a:buClr>
              <a:buSzPts val="9600"/>
              <a:buChar char="•"/>
              <a:defRPr sz="9600"/>
            </a:lvl7pPr>
            <a:lvl8pPr indent="-838200" lvl="7" marL="3657600" algn="l">
              <a:spcBef>
                <a:spcPts val="1920"/>
              </a:spcBef>
              <a:spcAft>
                <a:spcPts val="0"/>
              </a:spcAft>
              <a:buClr>
                <a:schemeClr val="dk1"/>
              </a:buClr>
              <a:buSzPts val="9600"/>
              <a:buChar char="•"/>
              <a:defRPr sz="9600"/>
            </a:lvl8pPr>
            <a:lvl9pPr indent="-838200" lvl="8" marL="4114800" algn="l">
              <a:spcBef>
                <a:spcPts val="1920"/>
              </a:spcBef>
              <a:spcAft>
                <a:spcPts val="0"/>
              </a:spcAft>
              <a:buClr>
                <a:schemeClr val="dk1"/>
              </a:buClr>
              <a:buSzPts val="9600"/>
              <a:buChar char="•"/>
              <a:defRPr sz="9600"/>
            </a:lvl9pPr>
          </a:lstStyle>
          <a:p/>
        </p:txBody>
      </p:sp>
      <p:sp>
        <p:nvSpPr>
          <p:cNvPr id="57" name="Google Shape;57;p9"/>
          <p:cNvSpPr txBox="1"/>
          <p:nvPr>
            <p:ph idx="2" type="body"/>
          </p:nvPr>
        </p:nvSpPr>
        <p:spPr>
          <a:xfrm>
            <a:off x="2194563" y="6888483"/>
            <a:ext cx="14439902" cy="22517102"/>
          </a:xfrm>
          <a:prstGeom prst="rect">
            <a:avLst/>
          </a:prstGeom>
          <a:noFill/>
          <a:ln>
            <a:noFill/>
          </a:ln>
        </p:spPr>
        <p:txBody>
          <a:bodyPr anchorCtr="0" anchor="t" bIns="219425" lIns="438875" spcFirstLastPara="1" rIns="438875" wrap="square" tIns="219425"/>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58" name="Google Shape;58;p9"/>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602982" y="23042880"/>
            <a:ext cx="26334721" cy="2720342"/>
          </a:xfrm>
          <a:prstGeom prst="rect">
            <a:avLst/>
          </a:prstGeom>
          <a:noFill/>
          <a:ln>
            <a:noFill/>
          </a:ln>
        </p:spPr>
        <p:txBody>
          <a:bodyPr anchorCtr="0" anchor="b" bIns="219425" lIns="438875" spcFirstLastPara="1" rIns="438875" wrap="square" tIns="219425"/>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8602982" y="2941320"/>
            <a:ext cx="26334721" cy="19751040"/>
          </a:xfrm>
          <a:prstGeom prst="rect">
            <a:avLst/>
          </a:prstGeom>
          <a:noFill/>
          <a:ln>
            <a:noFill/>
          </a:ln>
        </p:spPr>
        <p:txBody>
          <a:bodyPr anchorCtr="0" anchor="t" bIns="219425" lIns="438875" spcFirstLastPara="1" rIns="438875" wrap="square" tIns="219425"/>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700"/>
              </a:spcBef>
              <a:spcAft>
                <a:spcPts val="0"/>
              </a:spcAft>
              <a:buClr>
                <a:schemeClr val="dk1"/>
              </a:buClr>
              <a:buSzPts val="13500"/>
              <a:buFont typeface="Arial"/>
              <a:buNone/>
              <a:defRPr b="0" i="0" sz="135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602982" y="25763222"/>
            <a:ext cx="26334721" cy="3863338"/>
          </a:xfrm>
          <a:prstGeom prst="rect">
            <a:avLst/>
          </a:prstGeom>
          <a:noFill/>
          <a:ln>
            <a:noFill/>
          </a:ln>
        </p:spPr>
        <p:txBody>
          <a:bodyPr anchorCtr="0" anchor="t" bIns="219425" lIns="438875" spcFirstLastPara="1" rIns="438875" wrap="square" tIns="219425"/>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65" name="Google Shape;65;p10"/>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7.png"/><Relationship Id="rId13"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hyperlink" Target="https://www.dnabarcoding101.org/programs/ubrp/" TargetMode="External"/><Relationship Id="rId6" Type="http://schemas.openxmlformats.org/officeDocument/2006/relationships/hyperlink" Target="https://www.pennington.com/all-products/grass-seed/resources/recommended-grasses-for" TargetMode="External"/><Relationship Id="rId7" Type="http://schemas.openxmlformats.org/officeDocument/2006/relationships/hyperlink" Target="http://nyis.info/invasive_species/common-reed/" TargetMode="External"/><Relationship Id="rId8" Type="http://schemas.openxmlformats.org/officeDocument/2006/relationships/hyperlink" Target="https://www.researchgate.net/publication/230404164_Effect_of_temperature_reg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83" name="Shape 83"/>
        <p:cNvGrpSpPr/>
        <p:nvPr/>
      </p:nvGrpSpPr>
      <p:grpSpPr>
        <a:xfrm>
          <a:off x="0" y="0"/>
          <a:ext cx="0" cy="0"/>
          <a:chOff x="0" y="0"/>
          <a:chExt cx="0" cy="0"/>
        </a:xfrm>
      </p:grpSpPr>
      <p:sp>
        <p:nvSpPr>
          <p:cNvPr id="84" name="Google Shape;84;p13"/>
          <p:cNvSpPr/>
          <p:nvPr/>
        </p:nvSpPr>
        <p:spPr>
          <a:xfrm>
            <a:off x="33423394" y="6096000"/>
            <a:ext cx="9882188"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5" name="Google Shape;85;p13"/>
          <p:cNvSpPr/>
          <p:nvPr/>
        </p:nvSpPr>
        <p:spPr>
          <a:xfrm>
            <a:off x="11310256" y="6096000"/>
            <a:ext cx="21346886"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6" name="Google Shape;86;p13"/>
          <p:cNvSpPr/>
          <p:nvPr/>
        </p:nvSpPr>
        <p:spPr>
          <a:xfrm>
            <a:off x="609600" y="6096000"/>
            <a:ext cx="9883775"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7" name="Google Shape;87;p13"/>
          <p:cNvSpPr/>
          <p:nvPr/>
        </p:nvSpPr>
        <p:spPr>
          <a:xfrm>
            <a:off x="131175" y="0"/>
            <a:ext cx="43617900" cy="5257800"/>
          </a:xfrm>
          <a:prstGeom prst="rect">
            <a:avLst/>
          </a:prstGeom>
          <a:gradFill>
            <a:gsLst>
              <a:gs pos="0">
                <a:srgbClr val="FDECDB"/>
              </a:gs>
              <a:gs pos="100000">
                <a:srgbClr val="F0A963"/>
              </a:gs>
            </a:gsLst>
            <a:lin ang="5400012" scaled="0"/>
          </a:gra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8" name="Google Shape;88;p13"/>
          <p:cNvSpPr txBox="1"/>
          <p:nvPr/>
        </p:nvSpPr>
        <p:spPr>
          <a:xfrm>
            <a:off x="6209825" y="-74500"/>
            <a:ext cx="30970500" cy="3641700"/>
          </a:xfrm>
          <a:prstGeom prst="rect">
            <a:avLst/>
          </a:pr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500" u="sng">
                <a:solidFill>
                  <a:schemeClr val="dk1"/>
                </a:solidFill>
                <a:latin typeface="Special Elite"/>
                <a:ea typeface="Special Elite"/>
                <a:cs typeface="Special Elite"/>
                <a:sym typeface="Special Elite"/>
              </a:rPr>
              <a:t>Thriving Grass Species Near the Shores of Meadow Lake</a:t>
            </a:r>
            <a:r>
              <a:rPr b="1" lang="en-US" sz="15500" u="sng">
                <a:solidFill>
                  <a:schemeClr val="dk1"/>
                </a:solidFill>
                <a:latin typeface="Special Elite"/>
                <a:ea typeface="Special Elite"/>
                <a:cs typeface="Special Elite"/>
                <a:sym typeface="Special Elite"/>
              </a:rPr>
              <a:t> </a:t>
            </a:r>
            <a:endParaRPr b="1" sz="15500" u="sng">
              <a:latin typeface="Special Elite"/>
              <a:ea typeface="Special Elite"/>
              <a:cs typeface="Special Elite"/>
              <a:sym typeface="Special Elite"/>
            </a:endParaRPr>
          </a:p>
        </p:txBody>
      </p:sp>
      <p:sp>
        <p:nvSpPr>
          <p:cNvPr id="89" name="Google Shape;89;p13"/>
          <p:cNvSpPr txBox="1"/>
          <p:nvPr/>
        </p:nvSpPr>
        <p:spPr>
          <a:xfrm>
            <a:off x="11310250" y="4368200"/>
            <a:ext cx="23128500" cy="10254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i="1" lang="en-US" sz="6000">
                <a:solidFill>
                  <a:schemeClr val="dk1"/>
                </a:solidFill>
                <a:latin typeface="Lora"/>
                <a:ea typeface="Lora"/>
                <a:cs typeface="Lora"/>
                <a:sym typeface="Lora"/>
              </a:rPr>
              <a:t>Forest Hills High School</a:t>
            </a:r>
            <a:endParaRPr>
              <a:latin typeface="Lora"/>
              <a:ea typeface="Lora"/>
              <a:cs typeface="Lora"/>
              <a:sym typeface="Lora"/>
            </a:endParaRPr>
          </a:p>
        </p:txBody>
      </p:sp>
      <p:sp>
        <p:nvSpPr>
          <p:cNvPr id="90" name="Google Shape;90;p13"/>
          <p:cNvSpPr txBox="1"/>
          <p:nvPr/>
        </p:nvSpPr>
        <p:spPr>
          <a:xfrm>
            <a:off x="6835475" y="3567075"/>
            <a:ext cx="28601700" cy="1627500"/>
          </a:xfrm>
          <a:prstGeom prst="rect">
            <a:avLst/>
          </a:prstGeom>
          <a:noFill/>
          <a:ln cap="flat" cmpd="sng" w="19050">
            <a:solidFill>
              <a:srgbClr val="000000"/>
            </a:solidFill>
            <a:prstDash val="solid"/>
            <a:round/>
            <a:headEnd len="sm" w="sm" type="none"/>
            <a:tailEnd len="sm" w="sm" type="none"/>
          </a:ln>
        </p:spPr>
        <p:txBody>
          <a:bodyPr anchorCtr="0" anchor="t" bIns="50525" lIns="101050" spcFirstLastPara="1" rIns="101050" wrap="square" tIns="50525">
            <a:noAutofit/>
          </a:bodyPr>
          <a:lstStyle/>
          <a:p>
            <a:pPr indent="0" lvl="0" marL="0" marR="0" rtl="0" algn="l">
              <a:spcBef>
                <a:spcPts val="0"/>
              </a:spcBef>
              <a:spcAft>
                <a:spcPts val="0"/>
              </a:spcAft>
              <a:buNone/>
            </a:pPr>
            <a:r>
              <a:rPr lang="en-US" sz="7200">
                <a:solidFill>
                  <a:schemeClr val="dk1"/>
                </a:solidFill>
                <a:latin typeface="Nunito"/>
                <a:ea typeface="Nunito"/>
                <a:cs typeface="Nunito"/>
                <a:sym typeface="Nunito"/>
              </a:rPr>
              <a:t>Lenard Grayver, Jorden Tethong, Grant Zebi    </a:t>
            </a:r>
            <a:r>
              <a:rPr lang="en-US" sz="7200" u="sng">
                <a:solidFill>
                  <a:schemeClr val="dk1"/>
                </a:solidFill>
                <a:latin typeface="Nunito"/>
                <a:ea typeface="Nunito"/>
                <a:cs typeface="Nunito"/>
                <a:sym typeface="Nunito"/>
              </a:rPr>
              <a:t>Mentor</a:t>
            </a:r>
            <a:r>
              <a:rPr lang="en-US" sz="7200">
                <a:solidFill>
                  <a:schemeClr val="dk1"/>
                </a:solidFill>
                <a:latin typeface="Nunito"/>
                <a:ea typeface="Nunito"/>
                <a:cs typeface="Nunito"/>
                <a:sym typeface="Nunito"/>
              </a:rPr>
              <a:t>: Lauren </a:t>
            </a:r>
            <a:r>
              <a:rPr lang="en-US" sz="7200">
                <a:solidFill>
                  <a:schemeClr val="dk1"/>
                </a:solidFill>
                <a:latin typeface="Nunito"/>
                <a:ea typeface="Nunito"/>
                <a:cs typeface="Nunito"/>
                <a:sym typeface="Nunito"/>
              </a:rPr>
              <a:t>Scanlon</a:t>
            </a:r>
            <a:endParaRPr sz="7200">
              <a:solidFill>
                <a:schemeClr val="dk1"/>
              </a:solidFill>
              <a:latin typeface="Nunito"/>
              <a:ea typeface="Nunito"/>
              <a:cs typeface="Nunito"/>
              <a:sym typeface="Nunito"/>
            </a:endParaRPr>
          </a:p>
        </p:txBody>
      </p:sp>
      <p:pic>
        <p:nvPicPr>
          <p:cNvPr id="91" name="Google Shape;91;p13"/>
          <p:cNvPicPr preferRelativeResize="0"/>
          <p:nvPr/>
        </p:nvPicPr>
        <p:blipFill rotWithShape="1">
          <a:blip r:embed="rId3">
            <a:alphaModFix/>
          </a:blip>
          <a:srcRect b="0" l="0" r="0" t="0"/>
          <a:stretch/>
        </p:blipFill>
        <p:spPr>
          <a:xfrm>
            <a:off x="36919800" y="-25975"/>
            <a:ext cx="6971400" cy="2211300"/>
          </a:xfrm>
          <a:prstGeom prst="rect">
            <a:avLst/>
          </a:prstGeom>
          <a:noFill/>
          <a:ln cap="flat" cmpd="sng" w="9525">
            <a:solidFill>
              <a:srgbClr val="000000"/>
            </a:solidFill>
            <a:prstDash val="solid"/>
            <a:round/>
            <a:headEnd len="sm" w="sm" type="none"/>
            <a:tailEnd len="sm" w="sm" type="none"/>
          </a:ln>
        </p:spPr>
      </p:pic>
      <p:pic>
        <p:nvPicPr>
          <p:cNvPr id="92" name="Google Shape;92;p13"/>
          <p:cNvPicPr preferRelativeResize="0"/>
          <p:nvPr/>
        </p:nvPicPr>
        <p:blipFill rotWithShape="1">
          <a:blip r:embed="rId4">
            <a:alphaModFix/>
          </a:blip>
          <a:srcRect b="0" l="0" r="0" t="0"/>
          <a:stretch/>
        </p:blipFill>
        <p:spPr>
          <a:xfrm>
            <a:off x="0" y="-63225"/>
            <a:ext cx="6209825" cy="5257800"/>
          </a:xfrm>
          <a:prstGeom prst="rect">
            <a:avLst/>
          </a:prstGeom>
          <a:noFill/>
          <a:ln cap="flat" cmpd="sng" w="9525">
            <a:solidFill>
              <a:srgbClr val="000000"/>
            </a:solidFill>
            <a:prstDash val="solid"/>
            <a:round/>
            <a:headEnd len="sm" w="sm" type="none"/>
            <a:tailEnd len="sm" w="sm" type="none"/>
          </a:ln>
        </p:spPr>
      </p:pic>
      <p:sp>
        <p:nvSpPr>
          <p:cNvPr id="93" name="Google Shape;93;p13"/>
          <p:cNvSpPr txBox="1"/>
          <p:nvPr/>
        </p:nvSpPr>
        <p:spPr>
          <a:xfrm>
            <a:off x="131175" y="5257700"/>
            <a:ext cx="10974900" cy="27660600"/>
          </a:xfrm>
          <a:prstGeom prst="rect">
            <a:avLst/>
          </a:prstGeom>
          <a:solidFill>
            <a:srgbClr val="FFD966"/>
          </a:solidFill>
          <a:ln cap="flat" cmpd="sng" w="1143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None/>
            </a:pPr>
            <a:r>
              <a:rPr lang="en-US" sz="8600" u="sng">
                <a:solidFill>
                  <a:srgbClr val="CC0000"/>
                </a:solidFill>
                <a:latin typeface="EB Garamond ExtraBold"/>
                <a:ea typeface="EB Garamond ExtraBold"/>
                <a:cs typeface="EB Garamond ExtraBold"/>
                <a:sym typeface="EB Garamond ExtraBold"/>
              </a:rPr>
              <a:t>Abstract</a:t>
            </a:r>
            <a:r>
              <a:rPr lang="en-US" sz="8600" u="sng">
                <a:solidFill>
                  <a:srgbClr val="CC0000"/>
                </a:solidFill>
                <a:highlight>
                  <a:schemeClr val="lt1"/>
                </a:highlight>
                <a:latin typeface="EB Garamond ExtraBold"/>
                <a:ea typeface="EB Garamond ExtraBold"/>
                <a:cs typeface="EB Garamond ExtraBold"/>
                <a:sym typeface="EB Garamond ExtraBold"/>
              </a:rPr>
              <a:t>            </a:t>
            </a:r>
            <a:endParaRPr u="sng">
              <a:solidFill>
                <a:srgbClr val="CC0000"/>
              </a:solidFill>
              <a:highlight>
                <a:schemeClr val="lt1"/>
              </a:highlight>
              <a:latin typeface="EB Garamond ExtraBold"/>
              <a:ea typeface="EB Garamond ExtraBold"/>
              <a:cs typeface="EB Garamond ExtraBold"/>
              <a:sym typeface="EB Garamond ExtraBold"/>
            </a:endParaRPr>
          </a:p>
          <a:p>
            <a:pPr indent="0" lvl="0" marL="0" rtl="0" algn="just">
              <a:spcBef>
                <a:spcPts val="0"/>
              </a:spcBef>
              <a:spcAft>
                <a:spcPts val="0"/>
              </a:spcAft>
              <a:buClr>
                <a:schemeClr val="dk1"/>
              </a:buClr>
              <a:buSzPts val="1100"/>
              <a:buFont typeface="Arial"/>
              <a:buNone/>
            </a:pPr>
            <a:r>
              <a:rPr lang="en-US" sz="4000">
                <a:latin typeface="Times New Roman"/>
                <a:ea typeface="Times New Roman"/>
                <a:cs typeface="Times New Roman"/>
                <a:sym typeface="Times New Roman"/>
              </a:rPr>
              <a:t>Invasive species of any kingdom are  harmful to any foreign ecosystem when they take over space meant for other organisms and cause competition over nutrition. In this scenario, the change in population happens to be with invasive plant species in Meadow Lake at Flushing Meadows-Corona Park, New York City. Any invasive species are usually known to be troublesome towards an ecosystem, it is crucial to understand exactly how these species affect the equilibrium of the local environment. Under the Urban Barcoding Projects’ assistance, this experiment examined exactly what grass species are thriving in four designated data collection areas scattered around the shores of the lake, where samples were collected using a 25” x 25” square thrown randomly at each location. The results of the DNA analysis revealed moderate biodiversity of grass species in Meadow Lake with some species being recorded multiple times including </a:t>
            </a:r>
            <a:r>
              <a:rPr i="1" lang="en-US" sz="4000">
                <a:latin typeface="Times New Roman"/>
                <a:ea typeface="Times New Roman"/>
                <a:cs typeface="Times New Roman"/>
                <a:sym typeface="Times New Roman"/>
              </a:rPr>
              <a:t>Lolium perenne</a:t>
            </a:r>
            <a:r>
              <a:rPr lang="en-US" sz="4000">
                <a:latin typeface="Times New Roman"/>
                <a:ea typeface="Times New Roman"/>
                <a:cs typeface="Times New Roman"/>
                <a:sym typeface="Times New Roman"/>
              </a:rPr>
              <a:t>,  and the genus </a:t>
            </a:r>
            <a:r>
              <a:rPr i="1" lang="en-US" sz="4000">
                <a:latin typeface="Times New Roman"/>
                <a:ea typeface="Times New Roman"/>
                <a:cs typeface="Times New Roman"/>
                <a:sym typeface="Times New Roman"/>
              </a:rPr>
              <a:t>Festuca.  </a:t>
            </a:r>
            <a:endParaRPr sz="4000">
              <a:latin typeface="Times New Roman"/>
              <a:ea typeface="Times New Roman"/>
              <a:cs typeface="Times New Roman"/>
              <a:sym typeface="Times New Roman"/>
            </a:endParaRPr>
          </a:p>
          <a:p>
            <a:pPr indent="0" lvl="0" marL="2286000" rtl="0" algn="just">
              <a:spcBef>
                <a:spcPts val="0"/>
              </a:spcBef>
              <a:spcAft>
                <a:spcPts val="0"/>
              </a:spcAft>
              <a:buClr>
                <a:schemeClr val="dk1"/>
              </a:buClr>
              <a:buSzPts val="1100"/>
              <a:buFont typeface="Arial"/>
              <a:buNone/>
            </a:pPr>
            <a:r>
              <a:rPr lang="en-US" sz="8600" u="sng">
                <a:solidFill>
                  <a:srgbClr val="CC0000"/>
                </a:solidFill>
                <a:latin typeface="EB Garamond ExtraBold"/>
                <a:ea typeface="EB Garamond ExtraBold"/>
                <a:cs typeface="EB Garamond ExtraBold"/>
                <a:sym typeface="EB Garamond ExtraBold"/>
              </a:rPr>
              <a:t>I</a:t>
            </a:r>
            <a:r>
              <a:rPr lang="en-US" sz="8600" u="sng">
                <a:solidFill>
                  <a:srgbClr val="CC0000"/>
                </a:solidFill>
                <a:latin typeface="EB Garamond ExtraBold"/>
                <a:ea typeface="EB Garamond ExtraBold"/>
                <a:cs typeface="EB Garamond ExtraBold"/>
                <a:sym typeface="EB Garamond ExtraBold"/>
              </a:rPr>
              <a:t>ntroduction</a:t>
            </a:r>
            <a:endParaRPr sz="8600" u="sng">
              <a:solidFill>
                <a:srgbClr val="CC0000"/>
              </a:solidFill>
              <a:latin typeface="EB Garamond ExtraBold"/>
              <a:ea typeface="EB Garamond ExtraBold"/>
              <a:cs typeface="EB Garamond ExtraBold"/>
              <a:sym typeface="EB Garamond ExtraBold"/>
            </a:endParaRPr>
          </a:p>
          <a:p>
            <a:pPr indent="0" lvl="0" marL="0" rtl="0" algn="just">
              <a:spcBef>
                <a:spcPts val="0"/>
              </a:spcBef>
              <a:spcAft>
                <a:spcPts val="0"/>
              </a:spcAft>
              <a:buSzPts val="1100"/>
              <a:buNone/>
            </a:pPr>
            <a:r>
              <a:rPr lang="en-US" sz="4000">
                <a:solidFill>
                  <a:schemeClr val="dk1"/>
                </a:solidFill>
                <a:latin typeface="Times New Roman"/>
                <a:ea typeface="Times New Roman"/>
                <a:cs typeface="Times New Roman"/>
                <a:sym typeface="Times New Roman"/>
              </a:rPr>
              <a:t>Invasive species are any type of species which negatively modifies the ecosystems it settles in. It has been researched with evidence that, non-native plants have no significance towards supporting productivity in a local ecosystem</a:t>
            </a:r>
            <a:r>
              <a:rPr b="1" baseline="30000" lang="en-US" sz="4000">
                <a:solidFill>
                  <a:schemeClr val="dk1"/>
                </a:solidFill>
                <a:latin typeface="Times New Roman"/>
                <a:ea typeface="Times New Roman"/>
                <a:cs typeface="Times New Roman"/>
                <a:sym typeface="Times New Roman"/>
              </a:rPr>
              <a:t>  </a:t>
            </a:r>
            <a:r>
              <a:rPr b="1" lang="en-US" sz="4000">
                <a:solidFill>
                  <a:schemeClr val="dk1"/>
                </a:solidFill>
                <a:latin typeface="Times New Roman"/>
                <a:ea typeface="Times New Roman"/>
                <a:cs typeface="Times New Roman"/>
                <a:sym typeface="Times New Roman"/>
              </a:rPr>
              <a:t>(D.T, 2009)</a:t>
            </a:r>
            <a:r>
              <a:rPr lang="en-US" sz="4000">
                <a:solidFill>
                  <a:schemeClr val="dk1"/>
                </a:solidFill>
                <a:latin typeface="Times New Roman"/>
                <a:ea typeface="Times New Roman"/>
                <a:cs typeface="Times New Roman"/>
                <a:sym typeface="Times New Roman"/>
              </a:rPr>
              <a:t>.  Invasive species cause an imbalance in the biodiversity and the food chain of the local ecosystem.</a:t>
            </a:r>
            <a:endParaRPr sz="4000">
              <a:solidFill>
                <a:schemeClr val="dk1"/>
              </a:solidFill>
              <a:latin typeface="Times New Roman"/>
              <a:ea typeface="Times New Roman"/>
              <a:cs typeface="Times New Roman"/>
              <a:sym typeface="Times New Roman"/>
            </a:endParaRPr>
          </a:p>
          <a:p>
            <a:pPr indent="457200" lvl="0" marL="0" rtl="0" algn="just">
              <a:spcBef>
                <a:spcPts val="0"/>
              </a:spcBef>
              <a:spcAft>
                <a:spcPts val="0"/>
              </a:spcAft>
              <a:buSzPts val="1100"/>
              <a:buNone/>
            </a:pPr>
            <a:r>
              <a:rPr i="1" lang="en-US" sz="4000">
                <a:solidFill>
                  <a:schemeClr val="dk1"/>
                </a:solidFill>
                <a:latin typeface="Times New Roman"/>
                <a:ea typeface="Times New Roman"/>
                <a:cs typeface="Times New Roman"/>
                <a:sym typeface="Times New Roman"/>
              </a:rPr>
              <a:t>Phragmites australis</a:t>
            </a:r>
            <a:r>
              <a:rPr lang="en-US" sz="4000">
                <a:solidFill>
                  <a:schemeClr val="dk1"/>
                </a:solidFill>
                <a:latin typeface="Times New Roman"/>
                <a:ea typeface="Times New Roman"/>
                <a:cs typeface="Times New Roman"/>
                <a:sym typeface="Times New Roman"/>
              </a:rPr>
              <a:t>, one such invasive species, belongs to the Poaceae or grass family and has been introduced in north america in the late 18th century. </a:t>
            </a:r>
            <a:r>
              <a:rPr i="1" lang="en-US" sz="4000">
                <a:solidFill>
                  <a:schemeClr val="dk1"/>
                </a:solidFill>
                <a:latin typeface="Times New Roman"/>
                <a:ea typeface="Times New Roman"/>
                <a:cs typeface="Times New Roman"/>
                <a:sym typeface="Times New Roman"/>
              </a:rPr>
              <a:t>Phragmites</a:t>
            </a:r>
            <a:r>
              <a:rPr lang="en-US" sz="4000">
                <a:solidFill>
                  <a:schemeClr val="dk1"/>
                </a:solidFill>
                <a:latin typeface="Times New Roman"/>
                <a:ea typeface="Times New Roman"/>
                <a:cs typeface="Times New Roman"/>
                <a:sym typeface="Times New Roman"/>
              </a:rPr>
              <a:t> causes habitats to turn in monocultures, single crops that are cultivated in a given area), without the necessary diversity needed to support a thriving ecosystem. This creates a large threat to wildlife that depend on the lake area for survival </a:t>
            </a:r>
            <a:r>
              <a:rPr b="1" lang="en-US" sz="4000">
                <a:solidFill>
                  <a:schemeClr val="dk1"/>
                </a:solidFill>
                <a:latin typeface="Times New Roman"/>
                <a:ea typeface="Times New Roman"/>
                <a:cs typeface="Times New Roman"/>
                <a:sym typeface="Times New Roman"/>
              </a:rPr>
              <a:t>(D.T, 2009).</a:t>
            </a:r>
            <a:r>
              <a:rPr lang="en-US" sz="4000">
                <a:solidFill>
                  <a:schemeClr val="dk1"/>
                </a:solidFill>
                <a:latin typeface="Times New Roman"/>
                <a:ea typeface="Times New Roman"/>
                <a:cs typeface="Times New Roman"/>
                <a:sym typeface="Times New Roman"/>
              </a:rPr>
              <a:t> The research goal will be investigating which grass species will be thriving in Meadow Lake. Since our data collection took place during the winter / colder season, it is possible that there can be seasonal grass species that grow</a:t>
            </a:r>
            <a:r>
              <a:rPr b="1" lang="en-US" sz="4000">
                <a:solidFill>
                  <a:schemeClr val="dk1"/>
                </a:solidFill>
                <a:latin typeface="Times New Roman"/>
                <a:ea typeface="Times New Roman"/>
                <a:cs typeface="Times New Roman"/>
                <a:sym typeface="Times New Roman"/>
              </a:rPr>
              <a:t> (</a:t>
            </a:r>
            <a:r>
              <a:rPr b="1" lang="en-US" sz="4000">
                <a:solidFill>
                  <a:srgbClr val="323232"/>
                </a:solidFill>
                <a:latin typeface="Times New Roman"/>
                <a:ea typeface="Times New Roman"/>
                <a:cs typeface="Times New Roman"/>
                <a:sym typeface="Times New Roman"/>
              </a:rPr>
              <a:t>Hansen, J. 2016</a:t>
            </a:r>
            <a:r>
              <a:rPr b="1" lang="en-US" sz="4000">
                <a:solidFill>
                  <a:schemeClr val="dk1"/>
                </a:solidFill>
                <a:latin typeface="Times New Roman"/>
                <a:ea typeface="Times New Roman"/>
                <a:cs typeface="Times New Roman"/>
                <a:sym typeface="Times New Roman"/>
              </a:rPr>
              <a:t>)</a:t>
            </a:r>
            <a:r>
              <a:rPr lang="en-US" sz="4000">
                <a:solidFill>
                  <a:schemeClr val="dk1"/>
                </a:solidFill>
                <a:latin typeface="Times New Roman"/>
                <a:ea typeface="Times New Roman"/>
                <a:cs typeface="Times New Roman"/>
                <a:sym typeface="Times New Roman"/>
              </a:rPr>
              <a:t>.</a:t>
            </a:r>
            <a:endParaRPr sz="4000">
              <a:solidFill>
                <a:schemeClr val="dk1"/>
              </a:solidFill>
              <a:latin typeface="Times New Roman"/>
              <a:ea typeface="Times New Roman"/>
              <a:cs typeface="Times New Roman"/>
              <a:sym typeface="Times New Roman"/>
            </a:endParaRPr>
          </a:p>
          <a:p>
            <a:pPr indent="0" lvl="0" marL="0" rtl="0" algn="just">
              <a:spcBef>
                <a:spcPts val="0"/>
              </a:spcBef>
              <a:spcAft>
                <a:spcPts val="0"/>
              </a:spcAft>
              <a:buSzPts val="1100"/>
              <a:buNone/>
            </a:pPr>
            <a:r>
              <a:t/>
            </a:r>
            <a:endParaRPr sz="3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94" name="Google Shape;94;p13"/>
          <p:cNvSpPr txBox="1"/>
          <p:nvPr/>
        </p:nvSpPr>
        <p:spPr>
          <a:xfrm>
            <a:off x="11293850" y="5257700"/>
            <a:ext cx="19729800" cy="9768300"/>
          </a:xfrm>
          <a:prstGeom prst="rect">
            <a:avLst/>
          </a:prstGeom>
          <a:solidFill>
            <a:srgbClr val="FFD966"/>
          </a:solidFill>
          <a:ln cap="flat" cmpd="sng" w="1143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600" u="sng">
                <a:solidFill>
                  <a:srgbClr val="CC0000"/>
                </a:solidFill>
                <a:latin typeface="EB Garamond ExtraBold"/>
                <a:ea typeface="EB Garamond ExtraBold"/>
                <a:cs typeface="EB Garamond ExtraBold"/>
                <a:sym typeface="EB Garamond ExtraBold"/>
              </a:rPr>
              <a:t>Materials &amp; Methods</a:t>
            </a:r>
            <a:r>
              <a:rPr lang="en-US" sz="8600">
                <a:solidFill>
                  <a:srgbClr val="CC0000"/>
                </a:solidFill>
                <a:latin typeface="EB Garamond ExtraBold"/>
                <a:ea typeface="EB Garamond ExtraBold"/>
                <a:cs typeface="EB Garamond ExtraBold"/>
                <a:sym typeface="EB Garamond ExtraBold"/>
              </a:rPr>
              <a:t> </a:t>
            </a:r>
            <a:endParaRPr>
              <a:solidFill>
                <a:srgbClr val="CC0000"/>
              </a:solidFill>
              <a:latin typeface="EB Garamond ExtraBold"/>
              <a:ea typeface="EB Garamond ExtraBold"/>
              <a:cs typeface="EB Garamond ExtraBold"/>
              <a:sym typeface="EB Garamond ExtraBold"/>
            </a:endParaRPr>
          </a:p>
          <a:p>
            <a:pPr indent="-495300" lvl="0" marL="1371600" rtl="0" algn="just">
              <a:spcBef>
                <a:spcPts val="0"/>
              </a:spcBef>
              <a:spcAft>
                <a:spcPts val="0"/>
              </a:spcAft>
              <a:buClr>
                <a:schemeClr val="dk1"/>
              </a:buClr>
              <a:buSzPts val="4200"/>
              <a:buFont typeface="Times New Roman"/>
              <a:buChar char="●"/>
            </a:pPr>
            <a:r>
              <a:rPr lang="en-US" sz="4200">
                <a:solidFill>
                  <a:schemeClr val="dk1"/>
                </a:solidFill>
                <a:latin typeface="Times New Roman"/>
                <a:ea typeface="Times New Roman"/>
                <a:cs typeface="Times New Roman"/>
                <a:sym typeface="Times New Roman"/>
              </a:rPr>
              <a:t>The samples were collected at Flushing Meadow Lake by randomly tossing a quadrant and collecting two grass blades from each location which were preserved in a freezer.</a:t>
            </a:r>
            <a:endParaRPr sz="4200">
              <a:solidFill>
                <a:schemeClr val="dk1"/>
              </a:solidFill>
              <a:latin typeface="Times New Roman"/>
              <a:ea typeface="Times New Roman"/>
              <a:cs typeface="Times New Roman"/>
              <a:sym typeface="Times New Roman"/>
            </a:endParaRPr>
          </a:p>
          <a:p>
            <a:pPr indent="-495300" lvl="0" marL="1371600" rtl="0" algn="just">
              <a:spcBef>
                <a:spcPts val="0"/>
              </a:spcBef>
              <a:spcAft>
                <a:spcPts val="0"/>
              </a:spcAft>
              <a:buClr>
                <a:schemeClr val="dk1"/>
              </a:buClr>
              <a:buSzPts val="4200"/>
              <a:buFont typeface="Times New Roman"/>
              <a:buChar char="●"/>
            </a:pPr>
            <a:r>
              <a:rPr lang="en-US" sz="4200">
                <a:solidFill>
                  <a:schemeClr val="dk1"/>
                </a:solidFill>
                <a:latin typeface="Times New Roman"/>
                <a:ea typeface="Times New Roman"/>
                <a:cs typeface="Times New Roman"/>
                <a:sym typeface="Times New Roman"/>
              </a:rPr>
              <a:t>Silica DNA isolation was used to extract DNA.  The samples were repeatedly placed into a water bath and centrifuge to prepare them for PCR.</a:t>
            </a:r>
            <a:endParaRPr sz="4200">
              <a:solidFill>
                <a:schemeClr val="dk1"/>
              </a:solidFill>
              <a:latin typeface="Times New Roman"/>
              <a:ea typeface="Times New Roman"/>
              <a:cs typeface="Times New Roman"/>
              <a:sym typeface="Times New Roman"/>
            </a:endParaRPr>
          </a:p>
          <a:p>
            <a:pPr indent="-495300" lvl="0" marL="1371600" rtl="0" algn="just">
              <a:spcBef>
                <a:spcPts val="0"/>
              </a:spcBef>
              <a:spcAft>
                <a:spcPts val="0"/>
              </a:spcAft>
              <a:buClr>
                <a:schemeClr val="dk1"/>
              </a:buClr>
              <a:buSzPts val="4200"/>
              <a:buFont typeface="Times New Roman"/>
              <a:buChar char="●"/>
            </a:pPr>
            <a:r>
              <a:rPr lang="en-US" sz="4200">
                <a:solidFill>
                  <a:schemeClr val="dk1"/>
                </a:solidFill>
                <a:latin typeface="Times New Roman"/>
                <a:ea typeface="Times New Roman"/>
                <a:cs typeface="Times New Roman"/>
                <a:sym typeface="Times New Roman"/>
              </a:rPr>
              <a:t>The primers used with the samples were </a:t>
            </a:r>
            <a:r>
              <a:rPr i="1" lang="en-US" sz="4200">
                <a:solidFill>
                  <a:schemeClr val="dk1"/>
                </a:solidFill>
                <a:latin typeface="Times New Roman"/>
                <a:ea typeface="Times New Roman"/>
                <a:cs typeface="Times New Roman"/>
                <a:sym typeface="Times New Roman"/>
              </a:rPr>
              <a:t>mat</a:t>
            </a:r>
            <a:r>
              <a:rPr lang="en-US" sz="4200">
                <a:solidFill>
                  <a:schemeClr val="dk1"/>
                </a:solidFill>
                <a:latin typeface="Times New Roman"/>
                <a:ea typeface="Times New Roman"/>
                <a:cs typeface="Times New Roman"/>
                <a:sym typeface="Times New Roman"/>
              </a:rPr>
              <a:t>K primers and underwent 41 cycles in the thermal cycler.</a:t>
            </a:r>
            <a:endParaRPr sz="4200">
              <a:solidFill>
                <a:schemeClr val="dk1"/>
              </a:solidFill>
              <a:latin typeface="Times New Roman"/>
              <a:ea typeface="Times New Roman"/>
              <a:cs typeface="Times New Roman"/>
              <a:sym typeface="Times New Roman"/>
            </a:endParaRPr>
          </a:p>
          <a:p>
            <a:pPr indent="-495300" lvl="0" marL="1371600" rtl="0" algn="just">
              <a:spcBef>
                <a:spcPts val="0"/>
              </a:spcBef>
              <a:spcAft>
                <a:spcPts val="0"/>
              </a:spcAft>
              <a:buClr>
                <a:schemeClr val="dk1"/>
              </a:buClr>
              <a:buSzPts val="4200"/>
              <a:buFont typeface="Times New Roman"/>
              <a:buChar char="●"/>
            </a:pPr>
            <a:r>
              <a:rPr lang="en-US" sz="4200">
                <a:solidFill>
                  <a:schemeClr val="dk1"/>
                </a:solidFill>
                <a:latin typeface="Times New Roman"/>
                <a:ea typeface="Times New Roman"/>
                <a:cs typeface="Times New Roman"/>
                <a:sym typeface="Times New Roman"/>
              </a:rPr>
              <a:t>When analyzing the PCR products gel electrophoresis was used by extracting the products and depositing them in the gel with SYBR Green DNA Stain with a pBR322/</a:t>
            </a:r>
            <a:r>
              <a:rPr i="1" lang="en-US" sz="4200">
                <a:solidFill>
                  <a:schemeClr val="dk1"/>
                </a:solidFill>
                <a:latin typeface="Times New Roman"/>
                <a:ea typeface="Times New Roman"/>
                <a:cs typeface="Times New Roman"/>
                <a:sym typeface="Times New Roman"/>
              </a:rPr>
              <a:t>Bst</a:t>
            </a:r>
            <a:r>
              <a:rPr lang="en-US" sz="4200">
                <a:solidFill>
                  <a:schemeClr val="dk1"/>
                </a:solidFill>
                <a:latin typeface="Times New Roman"/>
                <a:ea typeface="Times New Roman"/>
                <a:cs typeface="Times New Roman"/>
                <a:sym typeface="Times New Roman"/>
              </a:rPr>
              <a:t>NI marker to show where the product is in the gel.</a:t>
            </a:r>
            <a:endParaRPr sz="4200">
              <a:solidFill>
                <a:schemeClr val="dk1"/>
              </a:solidFill>
              <a:latin typeface="Times New Roman"/>
              <a:ea typeface="Times New Roman"/>
              <a:cs typeface="Times New Roman"/>
              <a:sym typeface="Times New Roman"/>
            </a:endParaRPr>
          </a:p>
          <a:p>
            <a:pPr indent="-495300" lvl="0" marL="1371600" rtl="0" algn="just">
              <a:spcBef>
                <a:spcPts val="0"/>
              </a:spcBef>
              <a:spcAft>
                <a:spcPts val="0"/>
              </a:spcAft>
              <a:buClr>
                <a:schemeClr val="dk1"/>
              </a:buClr>
              <a:buSzPts val="4200"/>
              <a:buFont typeface="Times New Roman"/>
              <a:buChar char="●"/>
            </a:pPr>
            <a:r>
              <a:rPr lang="en-US" sz="4200">
                <a:solidFill>
                  <a:schemeClr val="dk1"/>
                </a:solidFill>
                <a:latin typeface="Times New Roman"/>
                <a:ea typeface="Times New Roman"/>
                <a:cs typeface="Times New Roman"/>
                <a:sym typeface="Times New Roman"/>
              </a:rPr>
              <a:t>The samples were then sent to GENEWIZ for sequencing where they were paired, sequenced and then trimmed on DNA Subway.  Using BLASTN possible matches were found based on their base pairs and mismatches.  </a:t>
            </a:r>
            <a:endParaRPr sz="4200">
              <a:latin typeface="Calibri"/>
              <a:ea typeface="Calibri"/>
              <a:cs typeface="Calibri"/>
              <a:sym typeface="Calibri"/>
            </a:endParaRPr>
          </a:p>
        </p:txBody>
      </p:sp>
      <p:sp>
        <p:nvSpPr>
          <p:cNvPr id="95" name="Google Shape;95;p13"/>
          <p:cNvSpPr txBox="1"/>
          <p:nvPr/>
        </p:nvSpPr>
        <p:spPr>
          <a:xfrm>
            <a:off x="11293750" y="15026000"/>
            <a:ext cx="19729800" cy="17892300"/>
          </a:xfrm>
          <a:prstGeom prst="rect">
            <a:avLst/>
          </a:prstGeom>
          <a:solidFill>
            <a:srgbClr val="FFD966"/>
          </a:solidFill>
          <a:ln cap="flat" cmpd="sng" w="1143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u="sng">
                <a:solidFill>
                  <a:schemeClr val="dk1"/>
                </a:solidFill>
                <a:latin typeface="EB Garamond ExtraBold"/>
                <a:ea typeface="EB Garamond ExtraBold"/>
                <a:cs typeface="EB Garamond ExtraBold"/>
                <a:sym typeface="EB Garamond ExtraBold"/>
              </a:rPr>
              <a:t> </a:t>
            </a:r>
            <a:endParaRPr sz="8600" u="sng">
              <a:solidFill>
                <a:schemeClr val="dk1"/>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8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8600" u="sng">
                <a:solidFill>
                  <a:schemeClr val="dk1"/>
                </a:solidFill>
                <a:latin typeface="Calibri"/>
                <a:ea typeface="Calibri"/>
                <a:cs typeface="Calibri"/>
                <a:sym typeface="Calibri"/>
              </a:rPr>
              <a:t> </a:t>
            </a:r>
            <a:endParaRPr b="1" sz="86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t/>
            </a:r>
            <a:endParaRPr sz="8600" u="sng">
              <a:solidFill>
                <a:srgbClr val="CC0000"/>
              </a:solidFill>
              <a:latin typeface="EB Garamond ExtraBold"/>
              <a:ea typeface="EB Garamond ExtraBold"/>
              <a:cs typeface="EB Garamond ExtraBold"/>
              <a:sym typeface="EB Garamond ExtraBold"/>
            </a:endParaRPr>
          </a:p>
        </p:txBody>
      </p:sp>
      <p:sp>
        <p:nvSpPr>
          <p:cNvPr id="96" name="Google Shape;96;p13"/>
          <p:cNvSpPr txBox="1"/>
          <p:nvPr/>
        </p:nvSpPr>
        <p:spPr>
          <a:xfrm>
            <a:off x="31211425" y="5257800"/>
            <a:ext cx="12537600" cy="27660600"/>
          </a:xfrm>
          <a:prstGeom prst="rect">
            <a:avLst/>
          </a:prstGeom>
          <a:solidFill>
            <a:srgbClr val="FFD966"/>
          </a:solidFill>
          <a:ln cap="flat" cmpd="sng" w="1143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600" u="sng">
                <a:solidFill>
                  <a:srgbClr val="CC0000"/>
                </a:solidFill>
                <a:latin typeface="EB Garamond ExtraBold"/>
                <a:ea typeface="EB Garamond ExtraBold"/>
                <a:cs typeface="EB Garamond ExtraBold"/>
                <a:sym typeface="EB Garamond ExtraBold"/>
              </a:rPr>
              <a:t>Discussion</a:t>
            </a:r>
            <a:r>
              <a:rPr lang="en-US" sz="8600" u="sng">
                <a:solidFill>
                  <a:srgbClr val="741B47"/>
                </a:solidFill>
                <a:latin typeface="EB Garamond ExtraBold"/>
                <a:ea typeface="EB Garamond ExtraBold"/>
                <a:cs typeface="EB Garamond ExtraBold"/>
                <a:sym typeface="EB Garamond ExtraBold"/>
              </a:rPr>
              <a:t> </a:t>
            </a:r>
            <a:endParaRPr u="sng">
              <a:solidFill>
                <a:srgbClr val="741B47"/>
              </a:solidFill>
              <a:latin typeface="EB Garamond ExtraBold"/>
              <a:ea typeface="EB Garamond ExtraBold"/>
              <a:cs typeface="EB Garamond ExtraBold"/>
              <a:sym typeface="EB Garamond ExtraBold"/>
            </a:endParaRPr>
          </a:p>
          <a:p>
            <a:pPr indent="0" lvl="0" marL="0" rtl="0" algn="just">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Results obtained from DNA Subway had revealed little diversity present at Meadow Lake, with </a:t>
            </a:r>
            <a:r>
              <a:rPr i="1" lang="en-US" sz="3600">
                <a:solidFill>
                  <a:schemeClr val="dk1"/>
                </a:solidFill>
                <a:latin typeface="Times New Roman"/>
                <a:ea typeface="Times New Roman"/>
                <a:cs typeface="Times New Roman"/>
                <a:sym typeface="Times New Roman"/>
              </a:rPr>
              <a:t>Lolium perenne</a:t>
            </a:r>
            <a:r>
              <a:rPr lang="en-US" sz="3600">
                <a:solidFill>
                  <a:schemeClr val="dk1"/>
                </a:solidFill>
                <a:latin typeface="Times New Roman"/>
                <a:ea typeface="Times New Roman"/>
                <a:cs typeface="Times New Roman"/>
                <a:sym typeface="Times New Roman"/>
              </a:rPr>
              <a:t> being a dominant plant species throughout the PCR sequences done on all samples, as seen in Table 1. In fact, </a:t>
            </a:r>
            <a:r>
              <a:rPr i="1" lang="en-US" sz="3600">
                <a:solidFill>
                  <a:schemeClr val="dk1"/>
                </a:solidFill>
                <a:latin typeface="Times New Roman"/>
                <a:ea typeface="Times New Roman"/>
                <a:cs typeface="Times New Roman"/>
                <a:sym typeface="Times New Roman"/>
              </a:rPr>
              <a:t>Lolium perenne </a:t>
            </a:r>
            <a:r>
              <a:rPr lang="en-US" sz="3600">
                <a:solidFill>
                  <a:schemeClr val="dk1"/>
                </a:solidFill>
                <a:latin typeface="Times New Roman"/>
                <a:ea typeface="Times New Roman"/>
                <a:cs typeface="Times New Roman"/>
                <a:sym typeface="Times New Roman"/>
              </a:rPr>
              <a:t>had been found in all locations tested around the shores of the lake.  Which had been hypothesized earlier, and thus hadn’t been a surprise for it to be so common. No other specific species were found in all four testing sites, but rather the genus names appeared often. </a:t>
            </a:r>
            <a:r>
              <a:rPr i="1" lang="en-US" sz="3600">
                <a:solidFill>
                  <a:schemeClr val="dk1"/>
                </a:solidFill>
                <a:latin typeface="Times New Roman"/>
                <a:ea typeface="Times New Roman"/>
                <a:cs typeface="Times New Roman"/>
                <a:sym typeface="Times New Roman"/>
              </a:rPr>
              <a:t>Festuca</a:t>
            </a:r>
            <a:r>
              <a:rPr lang="en-US" sz="3600">
                <a:solidFill>
                  <a:schemeClr val="dk1"/>
                </a:solidFill>
                <a:latin typeface="Times New Roman"/>
                <a:ea typeface="Times New Roman"/>
                <a:cs typeface="Times New Roman"/>
                <a:sym typeface="Times New Roman"/>
              </a:rPr>
              <a:t> had appeared in location numbers 1, 3, and 4, as shown in Picture 1, and had been the second most common genus found after sequencing</a:t>
            </a:r>
            <a:r>
              <a:rPr i="1" lang="en-US" sz="3600">
                <a:solidFill>
                  <a:schemeClr val="dk1"/>
                </a:solidFill>
                <a:latin typeface="Times New Roman"/>
                <a:ea typeface="Times New Roman"/>
                <a:cs typeface="Times New Roman"/>
                <a:sym typeface="Times New Roman"/>
              </a:rPr>
              <a:t>. Lolium perenne </a:t>
            </a:r>
            <a:r>
              <a:rPr lang="en-US" sz="3600">
                <a:solidFill>
                  <a:schemeClr val="dk1"/>
                </a:solidFill>
                <a:latin typeface="Times New Roman"/>
                <a:ea typeface="Times New Roman"/>
                <a:cs typeface="Times New Roman"/>
                <a:sym typeface="Times New Roman"/>
              </a:rPr>
              <a:t>is known to be very tolerant of constant grazing and other damage, due to its ability to rapidly to regrow </a:t>
            </a:r>
            <a:r>
              <a:rPr b="1" lang="en-US" sz="3600">
                <a:solidFill>
                  <a:schemeClr val="dk1"/>
                </a:solidFill>
                <a:latin typeface="Times New Roman"/>
                <a:ea typeface="Times New Roman"/>
                <a:cs typeface="Times New Roman"/>
                <a:sym typeface="Times New Roman"/>
              </a:rPr>
              <a:t>(Emorsgate Seeds,2019)</a:t>
            </a:r>
            <a:r>
              <a:rPr lang="en-US" sz="3600">
                <a:solidFill>
                  <a:schemeClr val="dk1"/>
                </a:solidFill>
                <a:latin typeface="Times New Roman"/>
                <a:ea typeface="Times New Roman"/>
                <a:cs typeface="Times New Roman"/>
                <a:sym typeface="Times New Roman"/>
              </a:rPr>
              <a:t>. It needed a good supply of the nutrients available in the soil, and it could be concluded that </a:t>
            </a:r>
            <a:r>
              <a:rPr i="1" lang="en-US" sz="3600">
                <a:solidFill>
                  <a:schemeClr val="dk1"/>
                </a:solidFill>
                <a:latin typeface="Times New Roman"/>
                <a:ea typeface="Times New Roman"/>
                <a:cs typeface="Times New Roman"/>
                <a:sym typeface="Times New Roman"/>
              </a:rPr>
              <a:t>Lolium perenne </a:t>
            </a:r>
            <a:r>
              <a:rPr lang="en-US" sz="3600">
                <a:solidFill>
                  <a:schemeClr val="dk1"/>
                </a:solidFill>
                <a:latin typeface="Times New Roman"/>
                <a:ea typeface="Times New Roman"/>
                <a:cs typeface="Times New Roman"/>
                <a:sym typeface="Times New Roman"/>
              </a:rPr>
              <a:t>is in fact an invasive species itself, otherwise it would not have occurred in all four t</a:t>
            </a:r>
            <a:r>
              <a:rPr lang="en-US" sz="3600">
                <a:solidFill>
                  <a:schemeClr val="dk1"/>
                </a:solidFill>
                <a:highlight>
                  <a:srgbClr val="FFD966"/>
                </a:highlight>
                <a:latin typeface="Times New Roman"/>
                <a:ea typeface="Times New Roman"/>
                <a:cs typeface="Times New Roman"/>
                <a:sym typeface="Times New Roman"/>
              </a:rPr>
              <a:t>e</a:t>
            </a:r>
            <a:r>
              <a:rPr lang="en-US" sz="3600">
                <a:solidFill>
                  <a:schemeClr val="dk1"/>
                </a:solidFill>
                <a:latin typeface="Times New Roman"/>
                <a:ea typeface="Times New Roman"/>
                <a:cs typeface="Times New Roman"/>
                <a:sym typeface="Times New Roman"/>
              </a:rPr>
              <a:t>sting locations. This grass had been reported to germinate at temperature intervals of</a:t>
            </a:r>
            <a:r>
              <a:rPr lang="en-US" sz="3600">
                <a:solidFill>
                  <a:schemeClr val="dk1"/>
                </a:solidFill>
                <a:highlight>
                  <a:srgbClr val="FFD966"/>
                </a:highlight>
                <a:latin typeface="Times New Roman"/>
                <a:ea typeface="Times New Roman"/>
                <a:cs typeface="Times New Roman"/>
                <a:sym typeface="Times New Roman"/>
              </a:rPr>
              <a:t> 5⁄15–30⁄35℃ </a:t>
            </a:r>
            <a:r>
              <a:rPr b="1" lang="en-US" sz="3600">
                <a:solidFill>
                  <a:schemeClr val="dk1"/>
                </a:solidFill>
                <a:highlight>
                  <a:srgbClr val="FFD966"/>
                </a:highlight>
                <a:latin typeface="Times New Roman"/>
                <a:ea typeface="Times New Roman"/>
                <a:cs typeface="Times New Roman"/>
                <a:sym typeface="Times New Roman"/>
              </a:rPr>
              <a:t>(Shen, 2008)</a:t>
            </a:r>
            <a:r>
              <a:rPr lang="en-US" sz="3600">
                <a:solidFill>
                  <a:schemeClr val="dk1"/>
                </a:solidFill>
                <a:highlight>
                  <a:srgbClr val="FFD966"/>
                </a:highlight>
                <a:latin typeface="Times New Roman"/>
                <a:ea typeface="Times New Roman"/>
                <a:cs typeface="Times New Roman"/>
                <a:sym typeface="Times New Roman"/>
              </a:rPr>
              <a:t> T</a:t>
            </a:r>
            <a:r>
              <a:rPr lang="en-US" sz="3600">
                <a:solidFill>
                  <a:schemeClr val="dk1"/>
                </a:solidFill>
                <a:latin typeface="Times New Roman"/>
                <a:ea typeface="Times New Roman"/>
                <a:cs typeface="Times New Roman"/>
                <a:sym typeface="Times New Roman"/>
              </a:rPr>
              <a:t>he genus,</a:t>
            </a:r>
            <a:r>
              <a:rPr i="1" lang="en-US" sz="3600">
                <a:solidFill>
                  <a:schemeClr val="dk1"/>
                </a:solidFill>
                <a:latin typeface="Times New Roman"/>
                <a:ea typeface="Times New Roman"/>
                <a:cs typeface="Times New Roman"/>
                <a:sym typeface="Times New Roman"/>
              </a:rPr>
              <a:t> Festuca, </a:t>
            </a:r>
            <a:r>
              <a:rPr lang="en-US" sz="3600">
                <a:latin typeface="Times New Roman"/>
                <a:ea typeface="Times New Roman"/>
                <a:cs typeface="Times New Roman"/>
                <a:sym typeface="Times New Roman"/>
              </a:rPr>
              <a:t>was researche</a:t>
            </a:r>
            <a:r>
              <a:rPr lang="en-US" sz="3600">
                <a:solidFill>
                  <a:schemeClr val="dk1"/>
                </a:solidFill>
                <a:latin typeface="Times New Roman"/>
                <a:ea typeface="Times New Roman"/>
                <a:cs typeface="Times New Roman"/>
                <a:sym typeface="Times New Roman"/>
              </a:rPr>
              <a:t>d to have also tolerated winter as well as droughts and wet soils. It is known to grow in habitats with perennial bunchgrass, which</a:t>
            </a:r>
            <a:r>
              <a:rPr i="1" lang="en-US" sz="3600">
                <a:solidFill>
                  <a:schemeClr val="dk1"/>
                </a:solidFill>
                <a:latin typeface="Times New Roman"/>
                <a:ea typeface="Times New Roman"/>
                <a:cs typeface="Times New Roman"/>
                <a:sym typeface="Times New Roman"/>
              </a:rPr>
              <a:t> Lolium perenne</a:t>
            </a:r>
            <a:r>
              <a:rPr lang="en-US" sz="3600">
                <a:solidFill>
                  <a:schemeClr val="dk1"/>
                </a:solidFill>
                <a:latin typeface="Times New Roman"/>
                <a:ea typeface="Times New Roman"/>
                <a:cs typeface="Times New Roman"/>
                <a:sym typeface="Times New Roman"/>
              </a:rPr>
              <a:t> does as well</a:t>
            </a:r>
            <a:r>
              <a:rPr b="1" lang="en-US" sz="3600">
                <a:solidFill>
                  <a:schemeClr val="dk1"/>
                </a:solidFill>
                <a:latin typeface="Times New Roman"/>
                <a:ea typeface="Times New Roman"/>
                <a:cs typeface="Times New Roman"/>
                <a:sym typeface="Times New Roman"/>
              </a:rPr>
              <a:t>(</a:t>
            </a:r>
            <a:r>
              <a:rPr b="1" lang="en-US" sz="3600">
                <a:solidFill>
                  <a:srgbClr val="333333"/>
                </a:solidFill>
                <a:latin typeface="Times New Roman"/>
                <a:ea typeface="Times New Roman"/>
                <a:cs typeface="Times New Roman"/>
                <a:sym typeface="Times New Roman"/>
              </a:rPr>
              <a:t>Forage Identification: Tall fescue,2019</a:t>
            </a:r>
            <a:r>
              <a:rPr b="1" lang="en-US" sz="3600">
                <a:solidFill>
                  <a:schemeClr val="dk1"/>
                </a:solidFill>
                <a:latin typeface="Times New Roman"/>
                <a:ea typeface="Times New Roman"/>
                <a:cs typeface="Times New Roman"/>
                <a:sym typeface="Times New Roman"/>
              </a:rPr>
              <a:t>).  </a:t>
            </a:r>
            <a:r>
              <a:rPr lang="en-US" sz="3600">
                <a:solidFill>
                  <a:schemeClr val="dk1"/>
                </a:solidFill>
                <a:latin typeface="Times New Roman"/>
                <a:ea typeface="Times New Roman"/>
                <a:cs typeface="Times New Roman"/>
                <a:sym typeface="Times New Roman"/>
              </a:rPr>
              <a:t>Since </a:t>
            </a:r>
            <a:r>
              <a:rPr i="1" lang="en-US" sz="3600">
                <a:solidFill>
                  <a:schemeClr val="dk1"/>
                </a:solidFill>
                <a:latin typeface="Times New Roman"/>
                <a:ea typeface="Times New Roman"/>
                <a:cs typeface="Times New Roman"/>
                <a:sym typeface="Times New Roman"/>
              </a:rPr>
              <a:t>Lolium perenne</a:t>
            </a:r>
            <a:r>
              <a:rPr lang="en-US" sz="3600">
                <a:solidFill>
                  <a:schemeClr val="dk1"/>
                </a:solidFill>
                <a:latin typeface="Times New Roman"/>
                <a:ea typeface="Times New Roman"/>
                <a:cs typeface="Times New Roman"/>
                <a:sym typeface="Times New Roman"/>
              </a:rPr>
              <a:t> and the genus </a:t>
            </a:r>
            <a:r>
              <a:rPr i="1" lang="en-US" sz="3600">
                <a:solidFill>
                  <a:schemeClr val="dk1"/>
                </a:solidFill>
                <a:latin typeface="Times New Roman"/>
                <a:ea typeface="Times New Roman"/>
                <a:cs typeface="Times New Roman"/>
                <a:sym typeface="Times New Roman"/>
              </a:rPr>
              <a:t>Festuca </a:t>
            </a:r>
            <a:r>
              <a:rPr lang="en-US" sz="3600">
                <a:solidFill>
                  <a:schemeClr val="dk1"/>
                </a:solidFill>
                <a:latin typeface="Times New Roman"/>
                <a:ea typeface="Times New Roman"/>
                <a:cs typeface="Times New Roman"/>
                <a:sym typeface="Times New Roman"/>
              </a:rPr>
              <a:t>grew with very similar needs, it had become obvious as to why these two species had been so dominant.</a:t>
            </a:r>
            <a:endParaRPr sz="3600"/>
          </a:p>
          <a:p>
            <a:pPr indent="457200" lvl="0" marL="3200400" marR="0" rtl="0" algn="l">
              <a:spcBef>
                <a:spcPts val="0"/>
              </a:spcBef>
              <a:spcAft>
                <a:spcPts val="0"/>
              </a:spcAft>
              <a:buNone/>
            </a:pPr>
            <a:r>
              <a:rPr lang="en-US" sz="8600" u="sng">
                <a:solidFill>
                  <a:srgbClr val="CC0000"/>
                </a:solidFill>
                <a:latin typeface="EB Garamond ExtraBold"/>
                <a:ea typeface="EB Garamond ExtraBold"/>
                <a:cs typeface="EB Garamond ExtraBold"/>
                <a:sym typeface="EB Garamond ExtraBold"/>
              </a:rPr>
              <a:t>R</a:t>
            </a:r>
            <a:r>
              <a:rPr lang="en-US" sz="8600" u="sng">
                <a:solidFill>
                  <a:srgbClr val="CC0000"/>
                </a:solidFill>
                <a:latin typeface="EB Garamond ExtraBold"/>
                <a:ea typeface="EB Garamond ExtraBold"/>
                <a:cs typeface="EB Garamond ExtraBold"/>
                <a:sym typeface="EB Garamond ExtraBold"/>
              </a:rPr>
              <a:t>eferences</a:t>
            </a:r>
            <a:endParaRPr sz="5400" u="sng">
              <a:solidFill>
                <a:srgbClr val="CC0000"/>
              </a:solidFill>
              <a:latin typeface="EB Garamond ExtraBold"/>
              <a:ea typeface="EB Garamond ExtraBold"/>
              <a:cs typeface="EB Garamond ExtraBold"/>
              <a:sym typeface="EB Garamond ExtraBold"/>
            </a:endParaRPr>
          </a:p>
          <a:p>
            <a:pPr indent="0" lvl="0" marL="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DNA Learning Center Barcoding 101. (n.d.). Retrieved October 19, 2018, from </a:t>
            </a:r>
            <a:endParaRPr sz="2400">
              <a:solidFill>
                <a:srgbClr val="323232"/>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rPr lang="en-US" sz="2400">
                <a:solidFill>
                  <a:schemeClr val="dk1"/>
                </a:solidFill>
                <a:uFill>
                  <a:noFill/>
                </a:uFill>
                <a:latin typeface="Times New Roman"/>
                <a:ea typeface="Times New Roman"/>
                <a:cs typeface="Times New Roman"/>
                <a:sym typeface="Times New Roman"/>
                <a:hlinkClick r:id="rId5"/>
              </a:rPr>
              <a:t>https://www.dnabarcoding101.org/programs/ubrp/</a:t>
            </a:r>
            <a:endParaRPr sz="2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2400" u="sng">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(D. T.,2009). A Call For Backyard Biodiversity. Retrieved October 19, 2018, from</a:t>
            </a:r>
            <a:endParaRPr sz="2400">
              <a:solidFill>
                <a:srgbClr val="323232"/>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https://www.americanforests.org/magazine/article/backyard-biodiversity/</a:t>
            </a:r>
            <a:endParaRPr b="1" sz="2400" u="sng">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2400">
              <a:solidFill>
                <a:srgbClr val="333333"/>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400">
                <a:solidFill>
                  <a:srgbClr val="333333"/>
                </a:solidFill>
                <a:latin typeface="Times New Roman"/>
                <a:ea typeface="Times New Roman"/>
                <a:cs typeface="Times New Roman"/>
                <a:sym typeface="Times New Roman"/>
              </a:rPr>
              <a:t>Forage Identification: Tall fescue. (n.d.). Retrieved from </a:t>
            </a:r>
            <a:endParaRPr sz="2400">
              <a:solidFill>
                <a:srgbClr val="333333"/>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rPr lang="en-US" sz="2400">
                <a:solidFill>
                  <a:srgbClr val="333333"/>
                </a:solidFill>
                <a:latin typeface="Times New Roman"/>
                <a:ea typeface="Times New Roman"/>
                <a:cs typeface="Times New Roman"/>
                <a:sym typeface="Times New Roman"/>
              </a:rPr>
              <a:t>http://www.uwyo.edu/plantsciences/uwplant/forages/grasses/tall-fescue.html</a:t>
            </a:r>
            <a:endParaRPr b="1" sz="2400" u="sng">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2400" u="sng">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 (Hansen, J., November 22, 2016). Recommended Grasses for Regional Climates. Retrieved</a:t>
            </a:r>
            <a:endParaRPr sz="2400">
              <a:solidFill>
                <a:srgbClr val="323232"/>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 	October 19, 2018, from </a:t>
            </a:r>
            <a:endParaRPr sz="2400">
              <a:solidFill>
                <a:srgbClr val="323232"/>
              </a:solidFill>
              <a:latin typeface="Times New Roman"/>
              <a:ea typeface="Times New Roman"/>
              <a:cs typeface="Times New Roman"/>
              <a:sym typeface="Times New Roman"/>
            </a:endParaRPr>
          </a:p>
          <a:p>
            <a:pPr indent="0" lvl="0" marL="457200" rtl="0" algn="just">
              <a:spcBef>
                <a:spcPts val="0"/>
              </a:spcBef>
              <a:spcAft>
                <a:spcPts val="0"/>
              </a:spcAft>
              <a:buClr>
                <a:schemeClr val="dk1"/>
              </a:buClr>
              <a:buSzPts val="1100"/>
              <a:buFont typeface="Arial"/>
              <a:buNone/>
            </a:pPr>
            <a:r>
              <a:rPr lang="en-US" sz="2400">
                <a:solidFill>
                  <a:schemeClr val="dk1"/>
                </a:solidFill>
                <a:uFill>
                  <a:noFill/>
                </a:uFill>
                <a:latin typeface="Times New Roman"/>
                <a:ea typeface="Times New Roman"/>
                <a:cs typeface="Times New Roman"/>
                <a:sym typeface="Times New Roman"/>
                <a:hlinkClick r:id="rId6"/>
              </a:rPr>
              <a:t>https://www.pennington.com/all-products/grass-seed/resources/recommended-grasses-for</a:t>
            </a:r>
            <a:r>
              <a:rPr lang="en-US" sz="2400">
                <a:solidFill>
                  <a:schemeClr val="dk1"/>
                </a:solidFill>
                <a:latin typeface="Times New Roman"/>
                <a:ea typeface="Times New Roman"/>
                <a:cs typeface="Times New Roman"/>
                <a:sym typeface="Times New Roman"/>
              </a:rPr>
              <a:t>      -regional-climates/</a:t>
            </a:r>
            <a:endParaRPr b="1" sz="2400" u="sng">
              <a:solidFill>
                <a:schemeClr val="dk1"/>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t/>
            </a:r>
            <a:endParaRPr sz="2400">
              <a:solidFill>
                <a:srgbClr val="323232"/>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New York Invasive Species Information. (n.d.). Retrieved October 19, 2018, from</a:t>
            </a:r>
            <a:endParaRPr sz="2400">
              <a:solidFill>
                <a:srgbClr val="323232"/>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a:t>
            </a:r>
            <a:r>
              <a:rPr lang="en-US" sz="2400">
                <a:solidFill>
                  <a:schemeClr val="dk1"/>
                </a:solidFill>
                <a:uFill>
                  <a:noFill/>
                </a:uFill>
                <a:latin typeface="Times New Roman"/>
                <a:ea typeface="Times New Roman"/>
                <a:cs typeface="Times New Roman"/>
                <a:sym typeface="Times New Roman"/>
                <a:hlinkClick r:id="rId7"/>
              </a:rPr>
              <a:t>http://nyis.info/invasive_species/common-reed/</a:t>
            </a:r>
            <a:endParaRPr sz="2400">
              <a:solidFill>
                <a:schemeClr val="dk1"/>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Emorsgate Seeds</a:t>
            </a:r>
            <a:r>
              <a:rPr lang="en-US" sz="2400">
                <a:solidFill>
                  <a:srgbClr val="333333"/>
                </a:solidFill>
                <a:latin typeface="Times New Roman"/>
                <a:ea typeface="Times New Roman"/>
                <a:cs typeface="Times New Roman"/>
                <a:sym typeface="Times New Roman"/>
              </a:rPr>
              <a:t> (n.d.). Lolium perenne – Perennial Ryegrass. Retrieved from</a:t>
            </a:r>
            <a:endParaRPr sz="2400">
              <a:solidFill>
                <a:srgbClr val="333333"/>
              </a:solidFill>
              <a:latin typeface="Times New Roman"/>
              <a:ea typeface="Times New Roman"/>
              <a:cs typeface="Times New Roman"/>
              <a:sym typeface="Times New Roman"/>
            </a:endParaRPr>
          </a:p>
          <a:p>
            <a:pPr indent="457200" lvl="0" marL="0" rtl="0" algn="just">
              <a:spcBef>
                <a:spcPts val="0"/>
              </a:spcBef>
              <a:spcAft>
                <a:spcPts val="0"/>
              </a:spcAft>
              <a:buClr>
                <a:schemeClr val="dk1"/>
              </a:buClr>
              <a:buSzPts val="1100"/>
              <a:buFont typeface="Arial"/>
              <a:buNone/>
            </a:pPr>
            <a:r>
              <a:rPr lang="en-US" sz="2400">
                <a:solidFill>
                  <a:srgbClr val="333333"/>
                </a:solidFill>
                <a:latin typeface="Times New Roman"/>
                <a:ea typeface="Times New Roman"/>
                <a:cs typeface="Times New Roman"/>
                <a:sym typeface="Times New Roman"/>
              </a:rPr>
              <a:t> https://wildseed.co.uk/species/view/200</a:t>
            </a:r>
            <a:endParaRPr sz="2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Shen, J. B., Xu, L. Y., Jin, X. Q., Chen, J. H., &amp; Lu, H. F. (2008). Effect of temperature</a:t>
            </a:r>
            <a:endParaRPr sz="2400">
              <a:solidFill>
                <a:srgbClr val="323232"/>
              </a:solidFill>
              <a:latin typeface="Times New Roman"/>
              <a:ea typeface="Times New Roman"/>
              <a:cs typeface="Times New Roman"/>
              <a:sym typeface="Times New Roman"/>
            </a:endParaRPr>
          </a:p>
          <a:p>
            <a:pPr indent="457200" lvl="0" marL="457200" rtl="0" algn="just">
              <a:spcBef>
                <a:spcPts val="0"/>
              </a:spcBef>
              <a:spcAft>
                <a:spcPts val="0"/>
              </a:spcAft>
              <a:buClr>
                <a:schemeClr val="dk1"/>
              </a:buClr>
              <a:buSzPts val="1100"/>
              <a:buFont typeface="Arial"/>
              <a:buNone/>
            </a:pPr>
            <a:r>
              <a:rPr lang="en-US" sz="2400">
                <a:solidFill>
                  <a:srgbClr val="323232"/>
                </a:solidFill>
                <a:latin typeface="Times New Roman"/>
                <a:ea typeface="Times New Roman"/>
                <a:cs typeface="Times New Roman"/>
                <a:sym typeface="Times New Roman"/>
              </a:rPr>
              <a:t>regime on germination of seed of perennial ryegrass (Lolium perenne). </a:t>
            </a:r>
            <a:r>
              <a:rPr i="1" lang="en-US" sz="2400">
                <a:solidFill>
                  <a:srgbClr val="323232"/>
                </a:solidFill>
                <a:latin typeface="Times New Roman"/>
                <a:ea typeface="Times New Roman"/>
                <a:cs typeface="Times New Roman"/>
                <a:sym typeface="Times New Roman"/>
              </a:rPr>
              <a:t>Grass and</a:t>
            </a:r>
            <a:endParaRPr i="1" sz="2400">
              <a:solidFill>
                <a:srgbClr val="323232"/>
              </a:solidFill>
              <a:latin typeface="Times New Roman"/>
              <a:ea typeface="Times New Roman"/>
              <a:cs typeface="Times New Roman"/>
              <a:sym typeface="Times New Roman"/>
            </a:endParaRPr>
          </a:p>
          <a:p>
            <a:pPr indent="457200" lvl="0" marL="457200" rtl="0" algn="just">
              <a:spcBef>
                <a:spcPts val="0"/>
              </a:spcBef>
              <a:spcAft>
                <a:spcPts val="0"/>
              </a:spcAft>
              <a:buClr>
                <a:schemeClr val="dk1"/>
              </a:buClr>
              <a:buSzPts val="1100"/>
              <a:buFont typeface="Arial"/>
              <a:buNone/>
            </a:pPr>
            <a:r>
              <a:rPr i="1" lang="en-US" sz="2400">
                <a:solidFill>
                  <a:srgbClr val="323232"/>
                </a:solidFill>
                <a:latin typeface="Times New Roman"/>
                <a:ea typeface="Times New Roman"/>
                <a:cs typeface="Times New Roman"/>
                <a:sym typeface="Times New Roman"/>
              </a:rPr>
              <a:t> Forage Science,</a:t>
            </a:r>
            <a:r>
              <a:rPr lang="en-US" sz="2400">
                <a:solidFill>
                  <a:srgbClr val="323232"/>
                </a:solidFill>
                <a:latin typeface="Times New Roman"/>
                <a:ea typeface="Times New Roman"/>
                <a:cs typeface="Times New Roman"/>
                <a:sym typeface="Times New Roman"/>
              </a:rPr>
              <a:t> </a:t>
            </a:r>
            <a:r>
              <a:rPr i="1" lang="en-US" sz="2400">
                <a:solidFill>
                  <a:srgbClr val="323232"/>
                </a:solidFill>
                <a:latin typeface="Times New Roman"/>
                <a:ea typeface="Times New Roman"/>
                <a:cs typeface="Times New Roman"/>
                <a:sym typeface="Times New Roman"/>
              </a:rPr>
              <a:t>63</a:t>
            </a:r>
            <a:r>
              <a:rPr lang="en-US" sz="2400">
                <a:solidFill>
                  <a:srgbClr val="323232"/>
                </a:solidFill>
                <a:latin typeface="Times New Roman"/>
                <a:ea typeface="Times New Roman"/>
                <a:cs typeface="Times New Roman"/>
                <a:sym typeface="Times New Roman"/>
              </a:rPr>
              <a:t>(2), 249-256. Retrieved from </a:t>
            </a:r>
            <a:endParaRPr sz="2400">
              <a:solidFill>
                <a:srgbClr val="323232"/>
              </a:solidFill>
              <a:latin typeface="Times New Roman"/>
              <a:ea typeface="Times New Roman"/>
              <a:cs typeface="Times New Roman"/>
              <a:sym typeface="Times New Roman"/>
            </a:endParaRPr>
          </a:p>
          <a:p>
            <a:pPr indent="457200" lvl="0" marL="457200" rtl="0" algn="just">
              <a:spcBef>
                <a:spcPts val="0"/>
              </a:spcBef>
              <a:spcAft>
                <a:spcPts val="0"/>
              </a:spcAft>
              <a:buClr>
                <a:schemeClr val="dk1"/>
              </a:buClr>
              <a:buSzPts val="1100"/>
              <a:buFont typeface="Arial"/>
              <a:buNone/>
            </a:pPr>
            <a:r>
              <a:rPr lang="en-US" sz="2400">
                <a:solidFill>
                  <a:schemeClr val="dk1"/>
                </a:solidFill>
                <a:uFill>
                  <a:noFill/>
                </a:uFill>
                <a:latin typeface="Times New Roman"/>
                <a:ea typeface="Times New Roman"/>
                <a:cs typeface="Times New Roman"/>
                <a:sym typeface="Times New Roman"/>
                <a:hlinkClick r:id="rId8"/>
              </a:rPr>
              <a:t>https://www.researchgate.net/publication/230404164_Effect_of_temperature_regi</a:t>
            </a:r>
            <a:r>
              <a:rPr lang="en-US" sz="2400">
                <a:solidFill>
                  <a:srgbClr val="323232"/>
                </a:solidFill>
                <a:latin typeface="Times New Roman"/>
                <a:ea typeface="Times New Roman"/>
                <a:cs typeface="Times New Roman"/>
                <a:sym typeface="Times New Roman"/>
              </a:rPr>
              <a:t>me_on_germination_of_seed_of_perennial_ryegrass_Lolium_perenne/citation/download</a:t>
            </a:r>
            <a:endParaRPr sz="2400">
              <a:solidFill>
                <a:schemeClr val="dk1"/>
              </a:solidFill>
              <a:latin typeface="Calibri"/>
              <a:ea typeface="Calibri"/>
              <a:cs typeface="Calibri"/>
              <a:sym typeface="Calibri"/>
            </a:endParaRPr>
          </a:p>
          <a:p>
            <a:pPr indent="457200" lvl="0" marL="1371600" marR="0" rtl="0" algn="l">
              <a:spcBef>
                <a:spcPts val="0"/>
              </a:spcBef>
              <a:spcAft>
                <a:spcPts val="0"/>
              </a:spcAft>
              <a:buNone/>
            </a:pPr>
            <a:r>
              <a:rPr lang="en-US" sz="8600" u="sng">
                <a:solidFill>
                  <a:srgbClr val="CC0000"/>
                </a:solidFill>
                <a:latin typeface="EB Garamond ExtraBold"/>
                <a:ea typeface="EB Garamond ExtraBold"/>
                <a:cs typeface="EB Garamond ExtraBold"/>
                <a:sym typeface="EB Garamond ExtraBold"/>
              </a:rPr>
              <a:t>Acknowledgements</a:t>
            </a:r>
            <a:endParaRPr sz="8600" u="sng">
              <a:solidFill>
                <a:srgbClr val="CC0000"/>
              </a:solidFill>
              <a:latin typeface="EB Garamond ExtraBold"/>
              <a:ea typeface="EB Garamond ExtraBold"/>
              <a:cs typeface="EB Garamond ExtraBold"/>
              <a:sym typeface="EB Garamond ExtraBold"/>
            </a:endParaRPr>
          </a:p>
          <a:p>
            <a:pPr indent="0" lvl="0" marL="0" marR="0" rtl="0" algn="l">
              <a:spcBef>
                <a:spcPts val="0"/>
              </a:spcBef>
              <a:spcAft>
                <a:spcPts val="0"/>
              </a:spcAft>
              <a:buNone/>
            </a:pPr>
            <a:r>
              <a:rPr lang="en-US" sz="3000">
                <a:latin typeface="EB Garamond"/>
                <a:ea typeface="EB Garamond"/>
                <a:cs typeface="EB Garamond"/>
                <a:sym typeface="EB Garamond"/>
              </a:rPr>
              <a:t>	</a:t>
            </a:r>
            <a:r>
              <a:rPr lang="en-US" sz="3000">
                <a:latin typeface="Times New Roman"/>
                <a:ea typeface="Times New Roman"/>
                <a:cs typeface="Times New Roman"/>
                <a:sym typeface="Times New Roman"/>
              </a:rPr>
              <a:t>We would like to thank the Cold Spring Harbor Lab for providing necessary materials along with Forest Hills High School for providing space and other equipment and out mentor Ms. Scanlon for </a:t>
            </a:r>
            <a:r>
              <a:rPr lang="en-US" sz="3000">
                <a:latin typeface="Times New Roman"/>
                <a:ea typeface="Times New Roman"/>
                <a:cs typeface="Times New Roman"/>
                <a:sym typeface="Times New Roman"/>
              </a:rPr>
              <a:t>guiding us through the procedure.  </a:t>
            </a:r>
            <a:r>
              <a:rPr lang="en-US"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a:p>
            <a:pPr indent="0" lvl="0" marL="0" marR="0" rtl="0" algn="l">
              <a:spcBef>
                <a:spcPts val="0"/>
              </a:spcBef>
              <a:spcAft>
                <a:spcPts val="0"/>
              </a:spcAft>
              <a:buNone/>
            </a:pPr>
            <a:r>
              <a:t/>
            </a:r>
            <a:endParaRPr sz="8600">
              <a:latin typeface="EB Garamond"/>
              <a:ea typeface="EB Garamond"/>
              <a:cs typeface="EB Garamond"/>
              <a:sym typeface="EB Garamond"/>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97" name="Google Shape;97;p13"/>
          <p:cNvSpPr txBox="1"/>
          <p:nvPr/>
        </p:nvSpPr>
        <p:spPr>
          <a:xfrm>
            <a:off x="37180251" y="2185326"/>
            <a:ext cx="5943600" cy="26955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4400">
                <a:solidFill>
                  <a:schemeClr val="dk1"/>
                </a:solidFill>
                <a:latin typeface="Calibri"/>
                <a:ea typeface="Calibri"/>
                <a:cs typeface="Calibri"/>
                <a:sym typeface="Calibri"/>
              </a:rPr>
              <a:t>Funded by the</a:t>
            </a:r>
            <a:endParaRPr i="1"/>
          </a:p>
          <a:p>
            <a:pPr indent="0" lvl="0" marL="0" marR="0" rtl="0" algn="r">
              <a:spcBef>
                <a:spcPts val="0"/>
              </a:spcBef>
              <a:spcAft>
                <a:spcPts val="0"/>
              </a:spcAft>
              <a:buNone/>
            </a:pPr>
            <a:r>
              <a:rPr i="1" lang="en-US" sz="4400">
                <a:solidFill>
                  <a:schemeClr val="dk1"/>
                </a:solidFill>
                <a:latin typeface="Calibri"/>
                <a:ea typeface="Calibri"/>
                <a:cs typeface="Calibri"/>
                <a:sym typeface="Calibri"/>
              </a:rPr>
              <a:t>Thompson Family Foundation </a:t>
            </a:r>
            <a:endParaRPr i="1" sz="4400">
              <a:solidFill>
                <a:schemeClr val="dk1"/>
              </a:solidFill>
              <a:latin typeface="Calibri"/>
              <a:ea typeface="Calibri"/>
              <a:cs typeface="Calibri"/>
              <a:sym typeface="Calibri"/>
            </a:endParaRPr>
          </a:p>
        </p:txBody>
      </p:sp>
      <p:pic>
        <p:nvPicPr>
          <p:cNvPr id="98" name="Google Shape;98;p13"/>
          <p:cNvPicPr preferRelativeResize="0"/>
          <p:nvPr/>
        </p:nvPicPr>
        <p:blipFill>
          <a:blip r:embed="rId9">
            <a:alphaModFix/>
          </a:blip>
          <a:stretch>
            <a:fillRect/>
          </a:stretch>
        </p:blipFill>
        <p:spPr>
          <a:xfrm>
            <a:off x="22713300" y="26950838"/>
            <a:ext cx="7821450" cy="4395775"/>
          </a:xfrm>
          <a:prstGeom prst="rect">
            <a:avLst/>
          </a:prstGeom>
          <a:noFill/>
          <a:ln>
            <a:noFill/>
          </a:ln>
        </p:spPr>
      </p:pic>
      <p:pic>
        <p:nvPicPr>
          <p:cNvPr id="99" name="Google Shape;99;p13"/>
          <p:cNvPicPr preferRelativeResize="0"/>
          <p:nvPr/>
        </p:nvPicPr>
        <p:blipFill>
          <a:blip r:embed="rId10">
            <a:alphaModFix/>
          </a:blip>
          <a:stretch>
            <a:fillRect/>
          </a:stretch>
        </p:blipFill>
        <p:spPr>
          <a:xfrm>
            <a:off x="11713700" y="15350050"/>
            <a:ext cx="7821450" cy="10037500"/>
          </a:xfrm>
          <a:prstGeom prst="rect">
            <a:avLst/>
          </a:prstGeom>
          <a:noFill/>
          <a:ln>
            <a:noFill/>
          </a:ln>
        </p:spPr>
      </p:pic>
      <p:pic>
        <p:nvPicPr>
          <p:cNvPr id="100" name="Google Shape;100;p13"/>
          <p:cNvPicPr preferRelativeResize="0"/>
          <p:nvPr/>
        </p:nvPicPr>
        <p:blipFill>
          <a:blip r:embed="rId11">
            <a:alphaModFix/>
          </a:blip>
          <a:stretch>
            <a:fillRect/>
          </a:stretch>
        </p:blipFill>
        <p:spPr>
          <a:xfrm>
            <a:off x="11753112" y="26821600"/>
            <a:ext cx="4758684" cy="5257799"/>
          </a:xfrm>
          <a:prstGeom prst="rect">
            <a:avLst/>
          </a:prstGeom>
          <a:noFill/>
          <a:ln>
            <a:noFill/>
          </a:ln>
        </p:spPr>
      </p:pic>
      <p:pic>
        <p:nvPicPr>
          <p:cNvPr id="101" name="Google Shape;101;p13"/>
          <p:cNvPicPr preferRelativeResize="0"/>
          <p:nvPr/>
        </p:nvPicPr>
        <p:blipFill>
          <a:blip r:embed="rId12">
            <a:alphaModFix/>
          </a:blip>
          <a:stretch>
            <a:fillRect/>
          </a:stretch>
        </p:blipFill>
        <p:spPr>
          <a:xfrm>
            <a:off x="16971013" y="26821600"/>
            <a:ext cx="5273174" cy="5257800"/>
          </a:xfrm>
          <a:prstGeom prst="rect">
            <a:avLst/>
          </a:prstGeom>
          <a:noFill/>
          <a:ln>
            <a:noFill/>
          </a:ln>
        </p:spPr>
      </p:pic>
      <p:pic>
        <p:nvPicPr>
          <p:cNvPr id="102" name="Google Shape;102;p13"/>
          <p:cNvPicPr preferRelativeResize="0"/>
          <p:nvPr/>
        </p:nvPicPr>
        <p:blipFill>
          <a:blip r:embed="rId13">
            <a:alphaModFix/>
          </a:blip>
          <a:stretch>
            <a:fillRect/>
          </a:stretch>
        </p:blipFill>
        <p:spPr>
          <a:xfrm>
            <a:off x="19955000" y="15350050"/>
            <a:ext cx="10648525" cy="10037500"/>
          </a:xfrm>
          <a:prstGeom prst="rect">
            <a:avLst/>
          </a:prstGeom>
          <a:noFill/>
          <a:ln>
            <a:noFill/>
          </a:ln>
        </p:spPr>
      </p:pic>
      <p:sp>
        <p:nvSpPr>
          <p:cNvPr id="103" name="Google Shape;103;p13"/>
          <p:cNvSpPr txBox="1"/>
          <p:nvPr/>
        </p:nvSpPr>
        <p:spPr>
          <a:xfrm>
            <a:off x="22713363" y="31607250"/>
            <a:ext cx="78213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DNA Gel Electrophoresis results (middle section only)</a:t>
            </a:r>
            <a:r>
              <a:rPr lang="en-US" sz="3600">
                <a:latin typeface="Calibri"/>
                <a:ea typeface="Calibri"/>
                <a:cs typeface="Calibri"/>
                <a:sym typeface="Calibri"/>
              </a:rPr>
              <a:t>  </a:t>
            </a:r>
            <a:endParaRPr sz="3600">
              <a:latin typeface="Calibri"/>
              <a:ea typeface="Calibri"/>
              <a:cs typeface="Calibri"/>
              <a:sym typeface="Calibri"/>
            </a:endParaRPr>
          </a:p>
        </p:txBody>
      </p:sp>
      <p:sp>
        <p:nvSpPr>
          <p:cNvPr id="104" name="Google Shape;104;p13"/>
          <p:cNvSpPr txBox="1"/>
          <p:nvPr/>
        </p:nvSpPr>
        <p:spPr>
          <a:xfrm>
            <a:off x="24634963" y="26009150"/>
            <a:ext cx="39186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u="sng">
                <a:latin typeface="Calibri"/>
                <a:ea typeface="Calibri"/>
                <a:cs typeface="Calibri"/>
                <a:sym typeface="Calibri"/>
              </a:rPr>
              <a:t>Picture 2: Gel Electrophoresis</a:t>
            </a:r>
            <a:endParaRPr b="1" sz="2400" u="sng">
              <a:latin typeface="Calibri"/>
              <a:ea typeface="Calibri"/>
              <a:cs typeface="Calibri"/>
              <a:sym typeface="Calibri"/>
            </a:endParaRPr>
          </a:p>
        </p:txBody>
      </p:sp>
      <p:sp>
        <p:nvSpPr>
          <p:cNvPr id="105" name="Google Shape;105;p13"/>
          <p:cNvSpPr txBox="1"/>
          <p:nvPr/>
        </p:nvSpPr>
        <p:spPr>
          <a:xfrm>
            <a:off x="11793300" y="26009150"/>
            <a:ext cx="10371600" cy="4980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u="sng">
                <a:latin typeface="Calibri"/>
                <a:ea typeface="Calibri"/>
                <a:cs typeface="Calibri"/>
                <a:sym typeface="Calibri"/>
              </a:rPr>
              <a:t>Picture 3: Procedure In Simpler Terms</a:t>
            </a:r>
            <a:endParaRPr b="1" sz="2400" u="sng">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