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Lst>
  <p:sldSz cx="43891200" cy="32918400"/>
  <p:notesSz cx="6858000" cy="9144000"/>
  <p:defaultTextStyle>
    <a:defPPr>
      <a:defRPr lang="en-US"/>
    </a:defPPr>
    <a:lvl1pPr marL="0" algn="l" defTabSz="2194406" rtl="0" eaLnBrk="1" latinLnBrk="0" hangingPunct="1">
      <a:defRPr sz="8600" kern="1200">
        <a:solidFill>
          <a:schemeClr val="tx1"/>
        </a:solidFill>
        <a:latin typeface="+mn-lt"/>
        <a:ea typeface="+mn-ea"/>
        <a:cs typeface="+mn-cs"/>
      </a:defRPr>
    </a:lvl1pPr>
    <a:lvl2pPr marL="2194406" algn="l" defTabSz="2194406" rtl="0" eaLnBrk="1" latinLnBrk="0" hangingPunct="1">
      <a:defRPr sz="8600" kern="1200">
        <a:solidFill>
          <a:schemeClr val="tx1"/>
        </a:solidFill>
        <a:latin typeface="+mn-lt"/>
        <a:ea typeface="+mn-ea"/>
        <a:cs typeface="+mn-cs"/>
      </a:defRPr>
    </a:lvl2pPr>
    <a:lvl3pPr marL="4388811" algn="l" defTabSz="2194406" rtl="0" eaLnBrk="1" latinLnBrk="0" hangingPunct="1">
      <a:defRPr sz="8600" kern="1200">
        <a:solidFill>
          <a:schemeClr val="tx1"/>
        </a:solidFill>
        <a:latin typeface="+mn-lt"/>
        <a:ea typeface="+mn-ea"/>
        <a:cs typeface="+mn-cs"/>
      </a:defRPr>
    </a:lvl3pPr>
    <a:lvl4pPr marL="6583217" algn="l" defTabSz="2194406" rtl="0" eaLnBrk="1" latinLnBrk="0" hangingPunct="1">
      <a:defRPr sz="8600" kern="1200">
        <a:solidFill>
          <a:schemeClr val="tx1"/>
        </a:solidFill>
        <a:latin typeface="+mn-lt"/>
        <a:ea typeface="+mn-ea"/>
        <a:cs typeface="+mn-cs"/>
      </a:defRPr>
    </a:lvl4pPr>
    <a:lvl5pPr marL="8777623" algn="l" defTabSz="2194406" rtl="0" eaLnBrk="1" latinLnBrk="0" hangingPunct="1">
      <a:defRPr sz="8600" kern="1200">
        <a:solidFill>
          <a:schemeClr val="tx1"/>
        </a:solidFill>
        <a:latin typeface="+mn-lt"/>
        <a:ea typeface="+mn-ea"/>
        <a:cs typeface="+mn-cs"/>
      </a:defRPr>
    </a:lvl5pPr>
    <a:lvl6pPr marL="10972029" algn="l" defTabSz="2194406" rtl="0" eaLnBrk="1" latinLnBrk="0" hangingPunct="1">
      <a:defRPr sz="8600" kern="1200">
        <a:solidFill>
          <a:schemeClr val="tx1"/>
        </a:solidFill>
        <a:latin typeface="+mn-lt"/>
        <a:ea typeface="+mn-ea"/>
        <a:cs typeface="+mn-cs"/>
      </a:defRPr>
    </a:lvl6pPr>
    <a:lvl7pPr marL="13166434" algn="l" defTabSz="2194406" rtl="0" eaLnBrk="1" latinLnBrk="0" hangingPunct="1">
      <a:defRPr sz="8600" kern="1200">
        <a:solidFill>
          <a:schemeClr val="tx1"/>
        </a:solidFill>
        <a:latin typeface="+mn-lt"/>
        <a:ea typeface="+mn-ea"/>
        <a:cs typeface="+mn-cs"/>
      </a:defRPr>
    </a:lvl7pPr>
    <a:lvl8pPr marL="15360840" algn="l" defTabSz="2194406" rtl="0" eaLnBrk="1" latinLnBrk="0" hangingPunct="1">
      <a:defRPr sz="8600" kern="1200">
        <a:solidFill>
          <a:schemeClr val="tx1"/>
        </a:solidFill>
        <a:latin typeface="+mn-lt"/>
        <a:ea typeface="+mn-ea"/>
        <a:cs typeface="+mn-cs"/>
      </a:defRPr>
    </a:lvl8pPr>
    <a:lvl9pPr marL="17555245" algn="l" defTabSz="2194406" rtl="0" eaLnBrk="1" latinLnBrk="0" hangingPunct="1">
      <a:defRPr sz="86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4"/>
          </p14:sldIdLst>
        </p14:section>
      </p14:sectionLst>
    </p:ext>
    <p:ext uri="{EFAFB233-063F-42B5-8137-9DF3F51BA10A}">
      <p15:sldGuideLst xmlns=""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2" autoAdjust="0"/>
  </p:normalViewPr>
  <p:slideViewPr>
    <p:cSldViewPr snapToGrid="0" snapToObjects="1">
      <p:cViewPr>
        <p:scale>
          <a:sx n="23" d="100"/>
          <a:sy n="23" d="100"/>
        </p:scale>
        <p:origin x="-600" y="352"/>
      </p:cViewPr>
      <p:guideLst>
        <p:guide orient="horz" pos="20412"/>
        <p:guide orient="horz" pos="324"/>
        <p:guide pos="313"/>
        <p:guide pos="2733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commentAuthors" Target="commentAuthors.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3"/>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406" indent="0" algn="ctr">
              <a:buNone/>
              <a:defRPr>
                <a:solidFill>
                  <a:schemeClr val="tx1">
                    <a:tint val="75000"/>
                  </a:schemeClr>
                </a:solidFill>
              </a:defRPr>
            </a:lvl2pPr>
            <a:lvl3pPr marL="4388811" indent="0" algn="ctr">
              <a:buNone/>
              <a:defRPr>
                <a:solidFill>
                  <a:schemeClr val="tx1">
                    <a:tint val="75000"/>
                  </a:schemeClr>
                </a:solidFill>
              </a:defRPr>
            </a:lvl3pPr>
            <a:lvl4pPr marL="6583217" indent="0" algn="ctr">
              <a:buNone/>
              <a:defRPr>
                <a:solidFill>
                  <a:schemeClr val="tx1">
                    <a:tint val="75000"/>
                  </a:schemeClr>
                </a:solidFill>
              </a:defRPr>
            </a:lvl4pPr>
            <a:lvl5pPr marL="8777623" indent="0" algn="ctr">
              <a:buNone/>
              <a:defRPr>
                <a:solidFill>
                  <a:schemeClr val="tx1">
                    <a:tint val="75000"/>
                  </a:schemeClr>
                </a:solidFill>
              </a:defRPr>
            </a:lvl5pPr>
            <a:lvl6pPr marL="10972029" indent="0" algn="ctr">
              <a:buNone/>
              <a:defRPr>
                <a:solidFill>
                  <a:schemeClr val="tx1">
                    <a:tint val="75000"/>
                  </a:schemeClr>
                </a:solidFill>
              </a:defRPr>
            </a:lvl6pPr>
            <a:lvl7pPr marL="13166434" indent="0" algn="ctr">
              <a:buNone/>
              <a:defRPr>
                <a:solidFill>
                  <a:schemeClr val="tx1">
                    <a:tint val="75000"/>
                  </a:schemeClr>
                </a:solidFill>
              </a:defRPr>
            </a:lvl7pPr>
            <a:lvl8pPr marL="15360840" indent="0" algn="ctr">
              <a:buNone/>
              <a:defRPr>
                <a:solidFill>
                  <a:schemeClr val="tx1">
                    <a:tint val="75000"/>
                  </a:schemeClr>
                </a:solidFill>
              </a:defRPr>
            </a:lvl8pPr>
            <a:lvl9pPr marL="1755524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6"/>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6"/>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406" indent="0">
              <a:buNone/>
              <a:defRPr sz="8600">
                <a:solidFill>
                  <a:schemeClr val="tx1">
                    <a:tint val="75000"/>
                  </a:schemeClr>
                </a:solidFill>
              </a:defRPr>
            </a:lvl2pPr>
            <a:lvl3pPr marL="4388811" indent="0">
              <a:buNone/>
              <a:defRPr sz="7600">
                <a:solidFill>
                  <a:schemeClr val="tx1">
                    <a:tint val="75000"/>
                  </a:schemeClr>
                </a:solidFill>
              </a:defRPr>
            </a:lvl3pPr>
            <a:lvl4pPr marL="6583217" indent="0">
              <a:buNone/>
              <a:defRPr sz="6700">
                <a:solidFill>
                  <a:schemeClr val="tx1">
                    <a:tint val="75000"/>
                  </a:schemeClr>
                </a:solidFill>
              </a:defRPr>
            </a:lvl4pPr>
            <a:lvl5pPr marL="8777623" indent="0">
              <a:buNone/>
              <a:defRPr sz="6700">
                <a:solidFill>
                  <a:schemeClr val="tx1">
                    <a:tint val="75000"/>
                  </a:schemeClr>
                </a:solidFill>
              </a:defRPr>
            </a:lvl5pPr>
            <a:lvl6pPr marL="10972029" indent="0">
              <a:buNone/>
              <a:defRPr sz="6700">
                <a:solidFill>
                  <a:schemeClr val="tx1">
                    <a:tint val="75000"/>
                  </a:schemeClr>
                </a:solidFill>
              </a:defRPr>
            </a:lvl6pPr>
            <a:lvl7pPr marL="13166434" indent="0">
              <a:buNone/>
              <a:defRPr sz="6700">
                <a:solidFill>
                  <a:schemeClr val="tx1">
                    <a:tint val="75000"/>
                  </a:schemeClr>
                </a:solidFill>
              </a:defRPr>
            </a:lvl7pPr>
            <a:lvl8pPr marL="15360840" indent="0">
              <a:buNone/>
              <a:defRPr sz="6700">
                <a:solidFill>
                  <a:schemeClr val="tx1">
                    <a:tint val="75000"/>
                  </a:schemeClr>
                </a:solidFill>
              </a:defRPr>
            </a:lvl8pPr>
            <a:lvl9pPr marL="17555245"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35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35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8DA9FA-688F-B042-A36A-9CF7AA496E45}" type="datetimeFigureOut">
              <a:rPr lang="en-US" smtClean="0"/>
              <a:pPr/>
              <a:t>5/17/18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1" y="7368544"/>
            <a:ext cx="19392902" cy="3070857"/>
          </a:xfrm>
        </p:spPr>
        <p:txBody>
          <a:bodyPr anchor="b"/>
          <a:lstStyle>
            <a:lvl1pPr marL="0" indent="0">
              <a:buNone/>
              <a:defRPr sz="11500" b="1"/>
            </a:lvl1pPr>
            <a:lvl2pPr marL="2194406" indent="0">
              <a:buNone/>
              <a:defRPr sz="9600" b="1"/>
            </a:lvl2pPr>
            <a:lvl3pPr marL="4388811" indent="0">
              <a:buNone/>
              <a:defRPr sz="8600" b="1"/>
            </a:lvl3pPr>
            <a:lvl4pPr marL="6583217" indent="0">
              <a:buNone/>
              <a:defRPr sz="7600" b="1"/>
            </a:lvl4pPr>
            <a:lvl5pPr marL="8777623" indent="0">
              <a:buNone/>
              <a:defRPr sz="7600" b="1"/>
            </a:lvl5pPr>
            <a:lvl6pPr marL="10972029" indent="0">
              <a:buNone/>
              <a:defRPr sz="7600" b="1"/>
            </a:lvl6pPr>
            <a:lvl7pPr marL="13166434" indent="0">
              <a:buNone/>
              <a:defRPr sz="7600" b="1"/>
            </a:lvl7pPr>
            <a:lvl8pPr marL="15360840" indent="0">
              <a:buNone/>
              <a:defRPr sz="7600" b="1"/>
            </a:lvl8pPr>
            <a:lvl9pPr marL="17555245" indent="0">
              <a:buNone/>
              <a:defRPr sz="7600" b="1"/>
            </a:lvl9pPr>
          </a:lstStyle>
          <a:p>
            <a:pPr lvl="0"/>
            <a:r>
              <a:rPr lang="en-US" smtClean="0"/>
              <a:t>Click to edit Master text styles</a:t>
            </a:r>
          </a:p>
        </p:txBody>
      </p:sp>
      <p:sp>
        <p:nvSpPr>
          <p:cNvPr id="4" name="Content Placeholder 3"/>
          <p:cNvSpPr>
            <a:spLocks noGrp="1"/>
          </p:cNvSpPr>
          <p:nvPr>
            <p:ph sz="half" idx="2"/>
          </p:nvPr>
        </p:nvSpPr>
        <p:spPr>
          <a:xfrm>
            <a:off x="2194561" y="10439401"/>
            <a:ext cx="19392902" cy="18966183"/>
          </a:xfrm>
        </p:spPr>
        <p:txBody>
          <a:bodyPr/>
          <a:lstStyle>
            <a:lvl1pPr>
              <a:defRPr sz="11500"/>
            </a:lvl1pPr>
            <a:lvl2pPr>
              <a:defRPr sz="9600"/>
            </a:lvl2pPr>
            <a:lvl3pPr>
              <a:defRPr sz="86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4"/>
            <a:ext cx="19400520" cy="3070857"/>
          </a:xfrm>
        </p:spPr>
        <p:txBody>
          <a:bodyPr anchor="b"/>
          <a:lstStyle>
            <a:lvl1pPr marL="0" indent="0">
              <a:buNone/>
              <a:defRPr sz="11500" b="1"/>
            </a:lvl1pPr>
            <a:lvl2pPr marL="2194406" indent="0">
              <a:buNone/>
              <a:defRPr sz="9600" b="1"/>
            </a:lvl2pPr>
            <a:lvl3pPr marL="4388811" indent="0">
              <a:buNone/>
              <a:defRPr sz="8600" b="1"/>
            </a:lvl3pPr>
            <a:lvl4pPr marL="6583217" indent="0">
              <a:buNone/>
              <a:defRPr sz="7600" b="1"/>
            </a:lvl4pPr>
            <a:lvl5pPr marL="8777623" indent="0">
              <a:buNone/>
              <a:defRPr sz="7600" b="1"/>
            </a:lvl5pPr>
            <a:lvl6pPr marL="10972029" indent="0">
              <a:buNone/>
              <a:defRPr sz="7600" b="1"/>
            </a:lvl6pPr>
            <a:lvl7pPr marL="13166434" indent="0">
              <a:buNone/>
              <a:defRPr sz="7600" b="1"/>
            </a:lvl7pPr>
            <a:lvl8pPr marL="15360840" indent="0">
              <a:buNone/>
              <a:defRPr sz="7600" b="1"/>
            </a:lvl8pPr>
            <a:lvl9pPr marL="17555245" indent="0">
              <a:buNone/>
              <a:defRPr sz="7600" b="1"/>
            </a:lvl9pPr>
          </a:lstStyle>
          <a:p>
            <a:pPr lvl="0"/>
            <a:r>
              <a:rPr lang="en-US" smtClean="0"/>
              <a:t>Click to edit Master text styles</a:t>
            </a:r>
          </a:p>
        </p:txBody>
      </p:sp>
      <p:sp>
        <p:nvSpPr>
          <p:cNvPr id="6" name="Content Placeholder 5"/>
          <p:cNvSpPr>
            <a:spLocks noGrp="1"/>
          </p:cNvSpPr>
          <p:nvPr>
            <p:ph sz="quarter" idx="4"/>
          </p:nvPr>
        </p:nvSpPr>
        <p:spPr>
          <a:xfrm>
            <a:off x="22296122" y="10439401"/>
            <a:ext cx="19400520" cy="18966183"/>
          </a:xfrm>
        </p:spPr>
        <p:txBody>
          <a:bodyPr/>
          <a:lstStyle>
            <a:lvl1pPr>
              <a:defRPr sz="11500"/>
            </a:lvl1pPr>
            <a:lvl2pPr>
              <a:defRPr sz="9600"/>
            </a:lvl2pPr>
            <a:lvl3pPr>
              <a:defRPr sz="86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8DA9FA-688F-B042-A36A-9CF7AA496E45}" type="datetimeFigureOut">
              <a:rPr lang="en-US" smtClean="0"/>
              <a:pPr/>
              <a:t>5/17/18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8DA9FA-688F-B042-A36A-9CF7AA496E45}" type="datetimeFigureOut">
              <a:rPr lang="en-US" smtClean="0"/>
              <a:pPr/>
              <a:t>5/17/18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5/17/18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5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406" indent="0">
              <a:buNone/>
              <a:defRPr sz="5700"/>
            </a:lvl2pPr>
            <a:lvl3pPr marL="4388811" indent="0">
              <a:buNone/>
              <a:defRPr sz="4800"/>
            </a:lvl3pPr>
            <a:lvl4pPr marL="6583217" indent="0">
              <a:buNone/>
              <a:defRPr sz="4300"/>
            </a:lvl4pPr>
            <a:lvl5pPr marL="8777623" indent="0">
              <a:buNone/>
              <a:defRPr sz="4300"/>
            </a:lvl5pPr>
            <a:lvl6pPr marL="10972029" indent="0">
              <a:buNone/>
              <a:defRPr sz="4300"/>
            </a:lvl6pPr>
            <a:lvl7pPr marL="13166434" indent="0">
              <a:buNone/>
              <a:defRPr sz="4300"/>
            </a:lvl7pPr>
            <a:lvl8pPr marL="15360840" indent="0">
              <a:buNone/>
              <a:defRPr sz="4300"/>
            </a:lvl8pPr>
            <a:lvl9pPr marL="1755524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5/17/18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406" indent="0">
              <a:buNone/>
              <a:defRPr sz="13500"/>
            </a:lvl2pPr>
            <a:lvl3pPr marL="4388811" indent="0">
              <a:buNone/>
              <a:defRPr sz="11500"/>
            </a:lvl3pPr>
            <a:lvl4pPr marL="6583217" indent="0">
              <a:buNone/>
              <a:defRPr sz="9600"/>
            </a:lvl4pPr>
            <a:lvl5pPr marL="8777623" indent="0">
              <a:buNone/>
              <a:defRPr sz="9600"/>
            </a:lvl5pPr>
            <a:lvl6pPr marL="10972029" indent="0">
              <a:buNone/>
              <a:defRPr sz="9600"/>
            </a:lvl6pPr>
            <a:lvl7pPr marL="13166434" indent="0">
              <a:buNone/>
              <a:defRPr sz="9600"/>
            </a:lvl7pPr>
            <a:lvl8pPr marL="15360840" indent="0">
              <a:buNone/>
              <a:defRPr sz="9600"/>
            </a:lvl8pPr>
            <a:lvl9pPr marL="17555245"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406" indent="0">
              <a:buNone/>
              <a:defRPr sz="5700"/>
            </a:lvl2pPr>
            <a:lvl3pPr marL="4388811" indent="0">
              <a:buNone/>
              <a:defRPr sz="4800"/>
            </a:lvl3pPr>
            <a:lvl4pPr marL="6583217" indent="0">
              <a:buNone/>
              <a:defRPr sz="4300"/>
            </a:lvl4pPr>
            <a:lvl5pPr marL="8777623" indent="0">
              <a:buNone/>
              <a:defRPr sz="4300"/>
            </a:lvl5pPr>
            <a:lvl6pPr marL="10972029" indent="0">
              <a:buNone/>
              <a:defRPr sz="4300"/>
            </a:lvl6pPr>
            <a:lvl7pPr marL="13166434" indent="0">
              <a:buNone/>
              <a:defRPr sz="4300"/>
            </a:lvl7pPr>
            <a:lvl8pPr marL="15360840" indent="0">
              <a:buNone/>
              <a:defRPr sz="4300"/>
            </a:lvl8pPr>
            <a:lvl9pPr marL="1755524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5/17/18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3"/>
            <a:ext cx="39502080" cy="5486400"/>
          </a:xfrm>
          <a:prstGeom prst="rect">
            <a:avLst/>
          </a:prstGeom>
        </p:spPr>
        <p:txBody>
          <a:bodyPr vert="horz" lIns="438882" tIns="219441" rIns="438882" bIns="2194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882" tIns="219441" rIns="438882" bIns="2194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3"/>
            <a:ext cx="10241280" cy="1752600"/>
          </a:xfrm>
          <a:prstGeom prst="rect">
            <a:avLst/>
          </a:prstGeom>
        </p:spPr>
        <p:txBody>
          <a:bodyPr vert="horz" lIns="438882" tIns="219441" rIns="438882" bIns="219441" rtlCol="0" anchor="ctr"/>
          <a:lstStyle>
            <a:lvl1pPr algn="l">
              <a:defRPr sz="5700">
                <a:solidFill>
                  <a:schemeClr val="tx1">
                    <a:tint val="75000"/>
                  </a:schemeClr>
                </a:solidFill>
              </a:defRPr>
            </a:lvl1pPr>
          </a:lstStyle>
          <a:p>
            <a:fld id="{9A8DA9FA-688F-B042-A36A-9CF7AA496E45}" type="datetimeFigureOut">
              <a:rPr lang="en-US" smtClean="0"/>
              <a:pPr/>
              <a:t>5/17/18</a:t>
            </a:fld>
            <a:endParaRPr lang="en-US"/>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438882" tIns="219441" rIns="438882" bIns="219441"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438882" tIns="219441" rIns="438882" bIns="219441" rtlCol="0" anchor="ctr"/>
          <a:lstStyle>
            <a:lvl1pPr algn="r">
              <a:defRPr sz="5700">
                <a:solidFill>
                  <a:schemeClr val="tx1">
                    <a:tint val="75000"/>
                  </a:schemeClr>
                </a:solidFill>
              </a:defRPr>
            </a:lvl1pPr>
          </a:lstStyle>
          <a:p>
            <a:fld id="{872285E6-2BB0-0B48-8A73-14014F791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406" rtl="0" eaLnBrk="1" latinLnBrk="0" hangingPunct="1">
        <a:spcBef>
          <a:spcPct val="0"/>
        </a:spcBef>
        <a:buNone/>
        <a:defRPr sz="21100" kern="1200">
          <a:solidFill>
            <a:schemeClr val="tx1"/>
          </a:solidFill>
          <a:latin typeface="+mj-lt"/>
          <a:ea typeface="+mj-ea"/>
          <a:cs typeface="+mj-cs"/>
        </a:defRPr>
      </a:lvl1pPr>
    </p:titleStyle>
    <p:bodyStyle>
      <a:lvl1pPr marL="1645804" indent="-1645804" algn="l" defTabSz="2194406" rtl="0" eaLnBrk="1" latinLnBrk="0" hangingPunct="1">
        <a:spcBef>
          <a:spcPct val="20000"/>
        </a:spcBef>
        <a:buFont typeface="Arial"/>
        <a:buChar char="•"/>
        <a:defRPr sz="15400" kern="1200">
          <a:solidFill>
            <a:schemeClr val="tx1"/>
          </a:solidFill>
          <a:latin typeface="+mn-lt"/>
          <a:ea typeface="+mn-ea"/>
          <a:cs typeface="+mn-cs"/>
        </a:defRPr>
      </a:lvl1pPr>
      <a:lvl2pPr marL="3565909" indent="-1371503" algn="l" defTabSz="2194406" rtl="0" eaLnBrk="1" latinLnBrk="0" hangingPunct="1">
        <a:spcBef>
          <a:spcPct val="20000"/>
        </a:spcBef>
        <a:buFont typeface="Arial"/>
        <a:buChar char="–"/>
        <a:defRPr sz="13500" kern="1200">
          <a:solidFill>
            <a:schemeClr val="tx1"/>
          </a:solidFill>
          <a:latin typeface="+mn-lt"/>
          <a:ea typeface="+mn-ea"/>
          <a:cs typeface="+mn-cs"/>
        </a:defRPr>
      </a:lvl2pPr>
      <a:lvl3pPr marL="5486014" indent="-1097203" algn="l" defTabSz="2194406" rtl="0" eaLnBrk="1" latinLnBrk="0" hangingPunct="1">
        <a:spcBef>
          <a:spcPct val="20000"/>
        </a:spcBef>
        <a:buFont typeface="Arial"/>
        <a:buChar char="•"/>
        <a:defRPr sz="11500" kern="1200">
          <a:solidFill>
            <a:schemeClr val="tx1"/>
          </a:solidFill>
          <a:latin typeface="+mn-lt"/>
          <a:ea typeface="+mn-ea"/>
          <a:cs typeface="+mn-cs"/>
        </a:defRPr>
      </a:lvl3pPr>
      <a:lvl4pPr marL="7680421" indent="-1097203" algn="l" defTabSz="2194406" rtl="0" eaLnBrk="1" latinLnBrk="0" hangingPunct="1">
        <a:spcBef>
          <a:spcPct val="20000"/>
        </a:spcBef>
        <a:buFont typeface="Arial"/>
        <a:buChar char="–"/>
        <a:defRPr sz="9600" kern="1200">
          <a:solidFill>
            <a:schemeClr val="tx1"/>
          </a:solidFill>
          <a:latin typeface="+mn-lt"/>
          <a:ea typeface="+mn-ea"/>
          <a:cs typeface="+mn-cs"/>
        </a:defRPr>
      </a:lvl4pPr>
      <a:lvl5pPr marL="9874826" indent="-1097203" algn="l" defTabSz="2194406" rtl="0" eaLnBrk="1" latinLnBrk="0" hangingPunct="1">
        <a:spcBef>
          <a:spcPct val="20000"/>
        </a:spcBef>
        <a:buFont typeface="Arial"/>
        <a:buChar char="»"/>
        <a:defRPr sz="9600" kern="1200">
          <a:solidFill>
            <a:schemeClr val="tx1"/>
          </a:solidFill>
          <a:latin typeface="+mn-lt"/>
          <a:ea typeface="+mn-ea"/>
          <a:cs typeface="+mn-cs"/>
        </a:defRPr>
      </a:lvl5pPr>
      <a:lvl6pPr marL="12069232" indent="-1097203" algn="l" defTabSz="2194406" rtl="0" eaLnBrk="1" latinLnBrk="0" hangingPunct="1">
        <a:spcBef>
          <a:spcPct val="20000"/>
        </a:spcBef>
        <a:buFont typeface="Arial"/>
        <a:buChar char="•"/>
        <a:defRPr sz="9600" kern="1200">
          <a:solidFill>
            <a:schemeClr val="tx1"/>
          </a:solidFill>
          <a:latin typeface="+mn-lt"/>
          <a:ea typeface="+mn-ea"/>
          <a:cs typeface="+mn-cs"/>
        </a:defRPr>
      </a:lvl6pPr>
      <a:lvl7pPr marL="14263637" indent="-1097203" algn="l" defTabSz="2194406" rtl="0" eaLnBrk="1" latinLnBrk="0" hangingPunct="1">
        <a:spcBef>
          <a:spcPct val="20000"/>
        </a:spcBef>
        <a:buFont typeface="Arial"/>
        <a:buChar char="•"/>
        <a:defRPr sz="9600" kern="1200">
          <a:solidFill>
            <a:schemeClr val="tx1"/>
          </a:solidFill>
          <a:latin typeface="+mn-lt"/>
          <a:ea typeface="+mn-ea"/>
          <a:cs typeface="+mn-cs"/>
        </a:defRPr>
      </a:lvl7pPr>
      <a:lvl8pPr marL="16458043" indent="-1097203" algn="l" defTabSz="2194406" rtl="0" eaLnBrk="1" latinLnBrk="0" hangingPunct="1">
        <a:spcBef>
          <a:spcPct val="20000"/>
        </a:spcBef>
        <a:buFont typeface="Arial"/>
        <a:buChar char="•"/>
        <a:defRPr sz="9600" kern="1200">
          <a:solidFill>
            <a:schemeClr val="tx1"/>
          </a:solidFill>
          <a:latin typeface="+mn-lt"/>
          <a:ea typeface="+mn-ea"/>
          <a:cs typeface="+mn-cs"/>
        </a:defRPr>
      </a:lvl8pPr>
      <a:lvl9pPr marL="18652448" indent="-1097203" algn="l" defTabSz="2194406"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406" rtl="0" eaLnBrk="1" latinLnBrk="0" hangingPunct="1">
        <a:defRPr sz="8600" kern="1200">
          <a:solidFill>
            <a:schemeClr val="tx1"/>
          </a:solidFill>
          <a:latin typeface="+mn-lt"/>
          <a:ea typeface="+mn-ea"/>
          <a:cs typeface="+mn-cs"/>
        </a:defRPr>
      </a:lvl1pPr>
      <a:lvl2pPr marL="2194406" algn="l" defTabSz="2194406" rtl="0" eaLnBrk="1" latinLnBrk="0" hangingPunct="1">
        <a:defRPr sz="8600" kern="1200">
          <a:solidFill>
            <a:schemeClr val="tx1"/>
          </a:solidFill>
          <a:latin typeface="+mn-lt"/>
          <a:ea typeface="+mn-ea"/>
          <a:cs typeface="+mn-cs"/>
        </a:defRPr>
      </a:lvl2pPr>
      <a:lvl3pPr marL="4388811" algn="l" defTabSz="2194406" rtl="0" eaLnBrk="1" latinLnBrk="0" hangingPunct="1">
        <a:defRPr sz="8600" kern="1200">
          <a:solidFill>
            <a:schemeClr val="tx1"/>
          </a:solidFill>
          <a:latin typeface="+mn-lt"/>
          <a:ea typeface="+mn-ea"/>
          <a:cs typeface="+mn-cs"/>
        </a:defRPr>
      </a:lvl3pPr>
      <a:lvl4pPr marL="6583217" algn="l" defTabSz="2194406" rtl="0" eaLnBrk="1" latinLnBrk="0" hangingPunct="1">
        <a:defRPr sz="8600" kern="1200">
          <a:solidFill>
            <a:schemeClr val="tx1"/>
          </a:solidFill>
          <a:latin typeface="+mn-lt"/>
          <a:ea typeface="+mn-ea"/>
          <a:cs typeface="+mn-cs"/>
        </a:defRPr>
      </a:lvl4pPr>
      <a:lvl5pPr marL="8777623" algn="l" defTabSz="2194406" rtl="0" eaLnBrk="1" latinLnBrk="0" hangingPunct="1">
        <a:defRPr sz="8600" kern="1200">
          <a:solidFill>
            <a:schemeClr val="tx1"/>
          </a:solidFill>
          <a:latin typeface="+mn-lt"/>
          <a:ea typeface="+mn-ea"/>
          <a:cs typeface="+mn-cs"/>
        </a:defRPr>
      </a:lvl5pPr>
      <a:lvl6pPr marL="10972029" algn="l" defTabSz="2194406" rtl="0" eaLnBrk="1" latinLnBrk="0" hangingPunct="1">
        <a:defRPr sz="8600" kern="1200">
          <a:solidFill>
            <a:schemeClr val="tx1"/>
          </a:solidFill>
          <a:latin typeface="+mn-lt"/>
          <a:ea typeface="+mn-ea"/>
          <a:cs typeface="+mn-cs"/>
        </a:defRPr>
      </a:lvl6pPr>
      <a:lvl7pPr marL="13166434" algn="l" defTabSz="2194406" rtl="0" eaLnBrk="1" latinLnBrk="0" hangingPunct="1">
        <a:defRPr sz="8600" kern="1200">
          <a:solidFill>
            <a:schemeClr val="tx1"/>
          </a:solidFill>
          <a:latin typeface="+mn-lt"/>
          <a:ea typeface="+mn-ea"/>
          <a:cs typeface="+mn-cs"/>
        </a:defRPr>
      </a:lvl7pPr>
      <a:lvl8pPr marL="15360840" algn="l" defTabSz="2194406" rtl="0" eaLnBrk="1" latinLnBrk="0" hangingPunct="1">
        <a:defRPr sz="8600" kern="1200">
          <a:solidFill>
            <a:schemeClr val="tx1"/>
          </a:solidFill>
          <a:latin typeface="+mn-lt"/>
          <a:ea typeface="+mn-ea"/>
          <a:cs typeface="+mn-cs"/>
        </a:defRPr>
      </a:lvl8pPr>
      <a:lvl9pPr marL="17555245" algn="l" defTabSz="2194406"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0"/>
          <p:cNvSpPr>
            <a:spLocks noChangeArrowheads="1"/>
          </p:cNvSpPr>
          <p:nvPr/>
        </p:nvSpPr>
        <p:spPr bwMode="auto">
          <a:xfrm>
            <a:off x="33423394" y="6096000"/>
            <a:ext cx="9882188" cy="25984200"/>
          </a:xfrm>
          <a:prstGeom prst="rect">
            <a:avLst/>
          </a:prstGeom>
          <a:solidFill>
            <a:schemeClr val="bg1"/>
          </a:solidFill>
          <a:ln w="9525">
            <a:solidFill>
              <a:schemeClr val="tx1"/>
            </a:solidFill>
            <a:round/>
            <a:headEnd/>
            <a:tailEnd/>
          </a:ln>
          <a:effectLst/>
        </p:spPr>
        <p:txBody>
          <a:bodyPr wrap="none" anchor="ctr"/>
          <a:lstStyle/>
          <a:p>
            <a:endParaRPr lang="en-US"/>
          </a:p>
        </p:txBody>
      </p:sp>
      <p:sp>
        <p:nvSpPr>
          <p:cNvPr id="5" name="AutoShape 29"/>
          <p:cNvSpPr>
            <a:spLocks noChangeArrowheads="1"/>
          </p:cNvSpPr>
          <p:nvPr/>
        </p:nvSpPr>
        <p:spPr bwMode="auto">
          <a:xfrm>
            <a:off x="11310256" y="6096000"/>
            <a:ext cx="21346886" cy="25984200"/>
          </a:xfrm>
          <a:prstGeom prst="rect">
            <a:avLst/>
          </a:prstGeom>
          <a:solidFill>
            <a:schemeClr val="bg1"/>
          </a:solidFill>
          <a:ln w="9525">
            <a:solidFill>
              <a:schemeClr val="tx1"/>
            </a:solidFill>
            <a:round/>
            <a:headEnd/>
            <a:tailEnd/>
          </a:ln>
          <a:effectLst/>
        </p:spPr>
        <p:txBody>
          <a:bodyPr wrap="none" anchor="ctr"/>
          <a:lstStyle/>
          <a:p>
            <a:endParaRPr lang="en-US" dirty="0"/>
          </a:p>
        </p:txBody>
      </p:sp>
      <p:sp>
        <p:nvSpPr>
          <p:cNvPr id="7" name="AutoShape 4"/>
          <p:cNvSpPr>
            <a:spLocks noChangeArrowheads="1"/>
          </p:cNvSpPr>
          <p:nvPr/>
        </p:nvSpPr>
        <p:spPr bwMode="auto">
          <a:xfrm>
            <a:off x="609600" y="6096000"/>
            <a:ext cx="9883775" cy="25984200"/>
          </a:xfrm>
          <a:prstGeom prst="rect">
            <a:avLst/>
          </a:prstGeom>
          <a:solidFill>
            <a:schemeClr val="bg1"/>
          </a:solidFill>
          <a:ln w="9525">
            <a:solidFill>
              <a:schemeClr val="tx1"/>
            </a:solidFill>
            <a:round/>
            <a:headEnd/>
            <a:tailEnd/>
          </a:ln>
          <a:effectLst/>
        </p:spPr>
        <p:txBody>
          <a:bodyPr wrap="none" anchor="ctr"/>
          <a:lstStyle/>
          <a:p>
            <a:endParaRPr lang="en-US"/>
          </a:p>
        </p:txBody>
      </p:sp>
      <p:sp>
        <p:nvSpPr>
          <p:cNvPr id="11" name="AutoShape 13"/>
          <p:cNvSpPr>
            <a:spLocks noChangeArrowheads="1"/>
          </p:cNvSpPr>
          <p:nvPr/>
        </p:nvSpPr>
        <p:spPr bwMode="auto">
          <a:xfrm>
            <a:off x="609600" y="381000"/>
            <a:ext cx="42695982" cy="5257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dirty="0" smtClean="0"/>
              <a:t>                      </a:t>
            </a:r>
          </a:p>
          <a:p>
            <a:endParaRPr lang="en-US" dirty="0"/>
          </a:p>
        </p:txBody>
      </p:sp>
      <p:pic>
        <p:nvPicPr>
          <p:cNvPr id="27" name="Shape 243"/>
          <p:cNvPicPr preferRelativeResize="0"/>
          <p:nvPr/>
        </p:nvPicPr>
        <p:blipFill rotWithShape="1">
          <a:blip r:embed="rId2">
            <a:alphaModFix/>
          </a:blip>
          <a:srcRect/>
          <a:stretch/>
        </p:blipFill>
        <p:spPr>
          <a:xfrm>
            <a:off x="36347872" y="789711"/>
            <a:ext cx="6593157" cy="1307967"/>
          </a:xfrm>
          <a:prstGeom prst="rect">
            <a:avLst/>
          </a:prstGeom>
          <a:noFill/>
          <a:ln>
            <a:noFill/>
          </a:ln>
        </p:spPr>
      </p:pic>
      <p:pic>
        <p:nvPicPr>
          <p:cNvPr id="28" name="Picture 27"/>
          <p:cNvPicPr>
            <a:picLocks noChangeAspect="1"/>
          </p:cNvPicPr>
          <p:nvPr/>
        </p:nvPicPr>
        <p:blipFill>
          <a:blip r:embed="rId3"/>
          <a:stretch>
            <a:fillRect/>
          </a:stretch>
        </p:blipFill>
        <p:spPr>
          <a:xfrm>
            <a:off x="856858" y="428069"/>
            <a:ext cx="5352977" cy="3138998"/>
          </a:xfrm>
          <a:prstGeom prst="rect">
            <a:avLst/>
          </a:prstGeom>
        </p:spPr>
      </p:pic>
      <p:sp>
        <p:nvSpPr>
          <p:cNvPr id="2" name="TextBox 1"/>
          <p:cNvSpPr txBox="1"/>
          <p:nvPr/>
        </p:nvSpPr>
        <p:spPr>
          <a:xfrm>
            <a:off x="1002344" y="6110209"/>
            <a:ext cx="9012513" cy="26715006"/>
          </a:xfrm>
          <a:prstGeom prst="rect">
            <a:avLst/>
          </a:prstGeom>
          <a:noFill/>
        </p:spPr>
        <p:txBody>
          <a:bodyPr wrap="square" rtlCol="0">
            <a:spAutoFit/>
          </a:bodyPr>
          <a:lstStyle/>
          <a:p>
            <a:pPr algn="just"/>
            <a:r>
              <a:rPr lang="en-US" sz="6500" dirty="0" smtClean="0">
                <a:latin typeface="Times New Roman"/>
                <a:cs typeface="Times New Roman"/>
              </a:rPr>
              <a:t>Abstract:</a:t>
            </a:r>
          </a:p>
          <a:p>
            <a:pPr algn="just"/>
            <a:r>
              <a:rPr lang="en-US" sz="4000" dirty="0" smtClean="0">
                <a:latin typeface="Times New Roman"/>
                <a:cs typeface="Times New Roman"/>
              </a:rPr>
              <a:t>Contamination is a common issue that researchers face when using PCR technology. The National Center for Biotechnology Information says that the “sensitivity” of the PCR “also leaves this popular technique open to potential contamination.” This project aims to address the issue of contamination, asking the question of how much DNA it really takes for a sample to be sequenced with contaminated results. Varying proportions of parsley and spinach DNA are mixed in samples. Photospectrometry is used to verify equal concentrations of parsley and spinach DNA. </a:t>
            </a:r>
            <a:r>
              <a:rPr lang="en-US" sz="4000" dirty="0" smtClean="0">
                <a:latin typeface="Times New Roman"/>
                <a:cs typeface="Times New Roman"/>
              </a:rPr>
              <a:t>Then,</a:t>
            </a:r>
            <a:r>
              <a:rPr lang="en-US" sz="4000" dirty="0" smtClean="0">
                <a:latin typeface="Times New Roman"/>
                <a:cs typeface="Times New Roman"/>
              </a:rPr>
              <a:t> the samples are amplified in a thermal cycler and sequenced. The effect of the ratio of DNA on the frequency that the type of DNA is sequenced reveals further information regarding the true sensitivity of PCR to contamination.</a:t>
            </a:r>
          </a:p>
          <a:p>
            <a:pPr algn="just"/>
            <a:endParaRPr lang="en-US" sz="4000" dirty="0" smtClean="0">
              <a:latin typeface="Times New Roman"/>
              <a:cs typeface="Times New Roman"/>
            </a:endParaRPr>
          </a:p>
          <a:p>
            <a:pPr algn="just"/>
            <a:r>
              <a:rPr lang="en-US" sz="6500" dirty="0" smtClean="0">
                <a:latin typeface="Times New Roman"/>
                <a:cs typeface="Times New Roman"/>
              </a:rPr>
              <a:t>Introduction</a:t>
            </a:r>
          </a:p>
          <a:p>
            <a:pPr marL="571500" indent="-571500" algn="just">
              <a:buFont typeface="Arial"/>
              <a:buChar char="•"/>
            </a:pPr>
            <a:r>
              <a:rPr lang="en-US" sz="4000" dirty="0" smtClean="0">
                <a:latin typeface="Times New Roman"/>
                <a:cs typeface="Times New Roman"/>
              </a:rPr>
              <a:t>Contamination is a prominent issue in fields that use PCR technology.</a:t>
            </a:r>
          </a:p>
          <a:p>
            <a:pPr marL="571500" indent="-571500" algn="just">
              <a:buFont typeface="Arial"/>
              <a:buChar char="•"/>
            </a:pPr>
            <a:r>
              <a:rPr lang="en-US" sz="4000" dirty="0" smtClean="0">
                <a:latin typeface="Times New Roman"/>
                <a:cs typeface="Times New Roman"/>
              </a:rPr>
              <a:t>Past student projects showed contamination of DNA with parsley.</a:t>
            </a:r>
          </a:p>
          <a:p>
            <a:pPr marL="571500" indent="-571500" algn="just">
              <a:buFont typeface="Arial"/>
              <a:buChar char="•"/>
            </a:pPr>
            <a:r>
              <a:rPr lang="en-US" sz="4000" dirty="0" smtClean="0">
                <a:latin typeface="Times New Roman"/>
                <a:cs typeface="Times New Roman"/>
              </a:rPr>
              <a:t>This study tests the effect of varying ratios of parsley DNA and targeted DNA concentration on the frequency that the target DNA will be amplified in the thermal cycler.</a:t>
            </a:r>
          </a:p>
          <a:p>
            <a:pPr marL="571500" indent="-571500" algn="just">
              <a:buFont typeface="Arial"/>
              <a:buChar char="•"/>
            </a:pPr>
            <a:r>
              <a:rPr lang="en-US" sz="4000" dirty="0" smtClean="0">
                <a:latin typeface="Times New Roman"/>
                <a:cs typeface="Times New Roman"/>
              </a:rPr>
              <a:t>The aim is to use the results to determine the confidence level that researchers using PCR should have in their samples in terms of contamination.</a:t>
            </a:r>
          </a:p>
          <a:p>
            <a:pPr marL="571500" indent="-571500" algn="just">
              <a:buFont typeface="Arial"/>
              <a:buChar char="•"/>
            </a:pPr>
            <a:r>
              <a:rPr lang="en-US" sz="4000" dirty="0" smtClean="0">
                <a:latin typeface="Times New Roman"/>
                <a:cs typeface="Times New Roman"/>
              </a:rPr>
              <a:t>Results are also used to obtain more information on what occurred during past studies that led to contamination.</a:t>
            </a:r>
            <a:endParaRPr lang="en-US" sz="4000" i="1" dirty="0" smtClean="0">
              <a:latin typeface="Times New Roman"/>
              <a:cs typeface="Times New Roman"/>
            </a:endParaRPr>
          </a:p>
          <a:p>
            <a:pPr algn="just"/>
            <a:endParaRPr lang="en-US" sz="4000" dirty="0">
              <a:latin typeface="Times New Roman"/>
              <a:cs typeface="Times New Roman"/>
            </a:endParaRPr>
          </a:p>
        </p:txBody>
      </p:sp>
      <p:sp>
        <p:nvSpPr>
          <p:cNvPr id="54" name="TextBox 53"/>
          <p:cNvSpPr txBox="1"/>
          <p:nvPr/>
        </p:nvSpPr>
        <p:spPr>
          <a:xfrm>
            <a:off x="11942056" y="6054988"/>
            <a:ext cx="9916457" cy="13619114"/>
          </a:xfrm>
          <a:prstGeom prst="rect">
            <a:avLst/>
          </a:prstGeom>
          <a:noFill/>
        </p:spPr>
        <p:txBody>
          <a:bodyPr wrap="square" rtlCol="0">
            <a:spAutoFit/>
          </a:bodyPr>
          <a:lstStyle/>
          <a:p>
            <a:r>
              <a:rPr lang="en-US" sz="6500" dirty="0">
                <a:latin typeface="Times New Roman"/>
                <a:cs typeface="Times New Roman"/>
              </a:rPr>
              <a:t>Materials &amp; Methods </a:t>
            </a:r>
            <a:endParaRPr lang="en-US" sz="5400" dirty="0" smtClean="0">
              <a:latin typeface="Times New Roman"/>
              <a:cs typeface="Times New Roman"/>
            </a:endParaRPr>
          </a:p>
          <a:p>
            <a:pPr marL="914400" lvl="0" indent="-914400" fontAlgn="base">
              <a:buFont typeface="+mj-lt"/>
              <a:buAutoNum type="arabicPeriod"/>
            </a:pPr>
            <a:r>
              <a:rPr lang="en-US" sz="4000" dirty="0" smtClean="0">
                <a:latin typeface="Times New Roman"/>
                <a:cs typeface="Times New Roman"/>
              </a:rPr>
              <a:t>Parsley is </a:t>
            </a:r>
            <a:r>
              <a:rPr lang="en-US" sz="4000" dirty="0">
                <a:latin typeface="Times New Roman"/>
                <a:cs typeface="Times New Roman"/>
              </a:rPr>
              <a:t>used to be consistent with past contaminants.</a:t>
            </a:r>
          </a:p>
          <a:p>
            <a:pPr marL="914400" lvl="0" indent="-914400" fontAlgn="base">
              <a:buFont typeface="+mj-lt"/>
              <a:buAutoNum type="arabicPeriod"/>
            </a:pPr>
            <a:r>
              <a:rPr lang="en-US" sz="4000" dirty="0" smtClean="0">
                <a:latin typeface="Times New Roman"/>
                <a:cs typeface="Times New Roman"/>
              </a:rPr>
              <a:t>Spinach is </a:t>
            </a:r>
            <a:r>
              <a:rPr lang="en-US" sz="4000" dirty="0">
                <a:latin typeface="Times New Roman"/>
                <a:cs typeface="Times New Roman"/>
              </a:rPr>
              <a:t>used because leaves provide similar DNA concentrations to parsley and have different</a:t>
            </a:r>
            <a:r>
              <a:rPr lang="en-US" sz="4000" i="1" dirty="0">
                <a:latin typeface="Times New Roman"/>
                <a:cs typeface="Times New Roman"/>
              </a:rPr>
              <a:t> </a:t>
            </a:r>
            <a:r>
              <a:rPr lang="en-US" sz="4000" i="1" dirty="0" smtClean="0">
                <a:latin typeface="Times New Roman"/>
                <a:cs typeface="Times New Roman"/>
              </a:rPr>
              <a:t>rbcL </a:t>
            </a:r>
            <a:r>
              <a:rPr lang="en-US" sz="4000" dirty="0">
                <a:latin typeface="Times New Roman"/>
                <a:cs typeface="Times New Roman"/>
              </a:rPr>
              <a:t>sequences.</a:t>
            </a:r>
          </a:p>
          <a:p>
            <a:pPr marL="914400" lvl="0" indent="-914400" fontAlgn="base">
              <a:buFont typeface="+mj-lt"/>
              <a:buAutoNum type="arabicPeriod"/>
            </a:pPr>
            <a:r>
              <a:rPr lang="en-US" sz="4000" dirty="0">
                <a:latin typeface="Times New Roman"/>
                <a:cs typeface="Times New Roman"/>
              </a:rPr>
              <a:t>Controls </a:t>
            </a:r>
            <a:r>
              <a:rPr lang="en-US" sz="4000" dirty="0" smtClean="0">
                <a:latin typeface="Times New Roman"/>
                <a:cs typeface="Times New Roman"/>
              </a:rPr>
              <a:t>include </a:t>
            </a:r>
            <a:r>
              <a:rPr lang="en-US" sz="4000" dirty="0">
                <a:latin typeface="Times New Roman"/>
                <a:cs typeface="Times New Roman"/>
              </a:rPr>
              <a:t>H2O, </a:t>
            </a:r>
            <a:r>
              <a:rPr lang="en-US" sz="4000" dirty="0" smtClean="0">
                <a:latin typeface="Times New Roman"/>
                <a:cs typeface="Times New Roman"/>
              </a:rPr>
              <a:t>parsley, </a:t>
            </a:r>
            <a:r>
              <a:rPr lang="en-US" sz="4000" dirty="0">
                <a:latin typeface="Times New Roman"/>
                <a:cs typeface="Times New Roman"/>
              </a:rPr>
              <a:t>and spinach in a concentrated and a diluted form.</a:t>
            </a:r>
          </a:p>
          <a:p>
            <a:pPr marL="914400" lvl="0" indent="-914400" fontAlgn="base">
              <a:buFont typeface="+mj-lt"/>
              <a:buAutoNum type="arabicPeriod"/>
            </a:pPr>
            <a:r>
              <a:rPr lang="en-US" sz="4000" dirty="0" smtClean="0">
                <a:latin typeface="Times New Roman"/>
                <a:cs typeface="Times New Roman"/>
              </a:rPr>
              <a:t>First, DNA </a:t>
            </a:r>
            <a:r>
              <a:rPr lang="en-US" sz="4000" dirty="0">
                <a:latin typeface="Times New Roman"/>
                <a:cs typeface="Times New Roman"/>
              </a:rPr>
              <a:t>of parsley and </a:t>
            </a:r>
            <a:r>
              <a:rPr lang="en-US" sz="4000" dirty="0" smtClean="0">
                <a:latin typeface="Times New Roman"/>
                <a:cs typeface="Times New Roman"/>
              </a:rPr>
              <a:t>spinach is isolated.</a:t>
            </a:r>
            <a:endParaRPr lang="en-US" sz="4000" dirty="0">
              <a:latin typeface="Times New Roman"/>
              <a:cs typeface="Times New Roman"/>
            </a:endParaRPr>
          </a:p>
          <a:p>
            <a:pPr marL="914400" lvl="0" indent="-914400" fontAlgn="base">
              <a:buFont typeface="+mj-lt"/>
              <a:buAutoNum type="arabicPeriod"/>
            </a:pPr>
            <a:r>
              <a:rPr lang="en-US" sz="4000" dirty="0" smtClean="0">
                <a:latin typeface="Times New Roman"/>
                <a:cs typeface="Times New Roman"/>
              </a:rPr>
              <a:t>Photospectrometry is performed </a:t>
            </a:r>
            <a:r>
              <a:rPr lang="en-US" sz="4000" dirty="0">
                <a:latin typeface="Times New Roman"/>
                <a:cs typeface="Times New Roman"/>
              </a:rPr>
              <a:t>to ensure equal concentrations of </a:t>
            </a:r>
            <a:r>
              <a:rPr lang="en-US" sz="4000" dirty="0" smtClean="0">
                <a:latin typeface="Times New Roman"/>
                <a:cs typeface="Times New Roman"/>
              </a:rPr>
              <a:t>DNA.</a:t>
            </a:r>
            <a:endParaRPr lang="en-US" sz="4000" dirty="0">
              <a:latin typeface="Times New Roman"/>
              <a:cs typeface="Times New Roman"/>
            </a:endParaRPr>
          </a:p>
          <a:p>
            <a:pPr marL="914400" lvl="0" indent="-914400" fontAlgn="base">
              <a:buFont typeface="+mj-lt"/>
              <a:buAutoNum type="arabicPeriod"/>
            </a:pPr>
            <a:r>
              <a:rPr lang="en-US" sz="4000" dirty="0" smtClean="0">
                <a:latin typeface="Times New Roman"/>
                <a:cs typeface="Times New Roman"/>
              </a:rPr>
              <a:t>Vortexing DNA is important to maintain concentrations.</a:t>
            </a:r>
          </a:p>
          <a:p>
            <a:pPr marL="914400" lvl="0" indent="-914400" fontAlgn="base">
              <a:buFont typeface="+mj-lt"/>
              <a:buAutoNum type="arabicPeriod"/>
            </a:pPr>
            <a:r>
              <a:rPr lang="en-US" sz="4000" dirty="0" smtClean="0">
                <a:latin typeface="Times New Roman"/>
                <a:cs typeface="Times New Roman"/>
              </a:rPr>
              <a:t>Dilutions are created.</a:t>
            </a:r>
            <a:endParaRPr lang="en-US" sz="4000" dirty="0">
              <a:latin typeface="Times New Roman"/>
              <a:cs typeface="Times New Roman"/>
            </a:endParaRPr>
          </a:p>
          <a:p>
            <a:pPr marL="914400" lvl="0" indent="-914400" fontAlgn="base">
              <a:buFont typeface="+mj-lt"/>
              <a:buAutoNum type="arabicPeriod"/>
            </a:pPr>
            <a:r>
              <a:rPr lang="en-US" sz="4000" dirty="0" smtClean="0">
                <a:latin typeface="Times New Roman"/>
                <a:cs typeface="Times New Roman"/>
              </a:rPr>
              <a:t>Samples are placed in the thermal cycler.</a:t>
            </a:r>
          </a:p>
          <a:p>
            <a:pPr marL="914400" lvl="0" indent="-914400" fontAlgn="base">
              <a:buFont typeface="+mj-lt"/>
              <a:buAutoNum type="arabicPeriod"/>
            </a:pPr>
            <a:r>
              <a:rPr lang="en-US" sz="4000" dirty="0" smtClean="0">
                <a:latin typeface="Times New Roman"/>
                <a:cs typeface="Times New Roman"/>
              </a:rPr>
              <a:t>Samples are sequenced.</a:t>
            </a:r>
            <a:endParaRPr lang="en-US" sz="4000" dirty="0">
              <a:latin typeface="Times New Roman"/>
              <a:cs typeface="Times New Roman"/>
            </a:endParaRPr>
          </a:p>
          <a:p>
            <a:pPr marL="914400" lvl="0" indent="-914400" fontAlgn="base">
              <a:buFont typeface="+mj-lt"/>
              <a:buAutoNum type="arabicPeriod"/>
            </a:pPr>
            <a:r>
              <a:rPr lang="en-US" sz="4000" dirty="0" smtClean="0">
                <a:latin typeface="Times New Roman"/>
                <a:cs typeface="Times New Roman"/>
              </a:rPr>
              <a:t>Results are analyzed quantitatively </a:t>
            </a:r>
            <a:r>
              <a:rPr lang="en-US" sz="4000" dirty="0">
                <a:latin typeface="Times New Roman"/>
                <a:cs typeface="Times New Roman"/>
              </a:rPr>
              <a:t>using </a:t>
            </a:r>
            <a:r>
              <a:rPr lang="en-US" sz="4000" dirty="0" smtClean="0">
                <a:latin typeface="Times New Roman"/>
                <a:cs typeface="Times New Roman"/>
              </a:rPr>
              <a:t>BLAST.</a:t>
            </a:r>
            <a:endParaRPr lang="en-US" sz="4000" dirty="0">
              <a:latin typeface="Times New Roman"/>
              <a:cs typeface="Times New Roman"/>
            </a:endParaRPr>
          </a:p>
          <a:p>
            <a:endParaRPr lang="en-US" sz="5400" dirty="0">
              <a:latin typeface="Times New Roman"/>
              <a:cs typeface="Times New Roman"/>
            </a:endParaRPr>
          </a:p>
        </p:txBody>
      </p:sp>
      <p:sp>
        <p:nvSpPr>
          <p:cNvPr id="56" name="TextBox 55"/>
          <p:cNvSpPr txBox="1"/>
          <p:nvPr/>
        </p:nvSpPr>
        <p:spPr>
          <a:xfrm>
            <a:off x="33595814" y="5999767"/>
            <a:ext cx="9179562" cy="27484447"/>
          </a:xfrm>
          <a:prstGeom prst="rect">
            <a:avLst/>
          </a:prstGeom>
          <a:noFill/>
        </p:spPr>
        <p:txBody>
          <a:bodyPr wrap="square" rtlCol="0">
            <a:spAutoFit/>
          </a:bodyPr>
          <a:lstStyle/>
          <a:p>
            <a:pPr algn="just"/>
            <a:r>
              <a:rPr lang="en-US" sz="6500" dirty="0" smtClean="0">
                <a:latin typeface="Times New Roman"/>
                <a:cs typeface="Times New Roman"/>
              </a:rPr>
              <a:t>Discussion</a:t>
            </a:r>
          </a:p>
          <a:p>
            <a:pPr marL="571500" indent="-571500" algn="just">
              <a:buFont typeface="Arial"/>
              <a:buChar char="•"/>
            </a:pPr>
            <a:r>
              <a:rPr lang="en-US" sz="4000" dirty="0" smtClean="0">
                <a:latin typeface="Times New Roman"/>
                <a:cs typeface="Times New Roman"/>
              </a:rPr>
              <a:t>Controls established the </a:t>
            </a:r>
            <a:r>
              <a:rPr lang="en-US" sz="4000" dirty="0">
                <a:latin typeface="Times New Roman"/>
                <a:cs typeface="Times New Roman"/>
              </a:rPr>
              <a:t>credibility of </a:t>
            </a:r>
            <a:r>
              <a:rPr lang="en-US" sz="4000" dirty="0" smtClean="0">
                <a:latin typeface="Times New Roman"/>
                <a:cs typeface="Times New Roman"/>
              </a:rPr>
              <a:t>results.</a:t>
            </a:r>
            <a:endParaRPr lang="en-US" sz="4000" dirty="0">
              <a:latin typeface="Times New Roman"/>
              <a:cs typeface="Times New Roman"/>
            </a:endParaRPr>
          </a:p>
          <a:p>
            <a:pPr marL="571500" indent="-571500" algn="just">
              <a:buFont typeface="Arial"/>
              <a:buChar char="•"/>
            </a:pPr>
            <a:r>
              <a:rPr lang="en-US" sz="4000" dirty="0" smtClean="0">
                <a:latin typeface="Times New Roman"/>
                <a:cs typeface="Times New Roman"/>
              </a:rPr>
              <a:t>The f</a:t>
            </a:r>
            <a:r>
              <a:rPr lang="en-US" sz="4000" dirty="0" smtClean="0">
                <a:latin typeface="Times New Roman"/>
                <a:cs typeface="Times New Roman"/>
              </a:rPr>
              <a:t>requency of </a:t>
            </a:r>
            <a:r>
              <a:rPr lang="en-US" sz="4000" dirty="0" smtClean="0">
                <a:latin typeface="Times New Roman"/>
                <a:cs typeface="Times New Roman"/>
              </a:rPr>
              <a:t>the </a:t>
            </a:r>
            <a:r>
              <a:rPr lang="en-US" sz="4000" dirty="0" smtClean="0">
                <a:latin typeface="Times New Roman"/>
                <a:cs typeface="Times New Roman"/>
              </a:rPr>
              <a:t>DNA amplified was </a:t>
            </a:r>
            <a:r>
              <a:rPr lang="en-US" sz="4000" dirty="0">
                <a:latin typeface="Times New Roman"/>
                <a:cs typeface="Times New Roman"/>
              </a:rPr>
              <a:t>proportional to its concentration </a:t>
            </a:r>
            <a:r>
              <a:rPr lang="en-US" sz="4000" dirty="0" smtClean="0">
                <a:latin typeface="Times New Roman"/>
                <a:cs typeface="Times New Roman"/>
              </a:rPr>
              <a:t>percent </a:t>
            </a:r>
            <a:r>
              <a:rPr lang="en-US" sz="4000" dirty="0">
                <a:latin typeface="Times New Roman"/>
                <a:cs typeface="Times New Roman"/>
              </a:rPr>
              <a:t>in </a:t>
            </a:r>
            <a:r>
              <a:rPr lang="en-US" sz="4000" dirty="0" smtClean="0">
                <a:latin typeface="Times New Roman"/>
                <a:cs typeface="Times New Roman"/>
              </a:rPr>
              <a:t>the 1</a:t>
            </a:r>
            <a:r>
              <a:rPr lang="en-US" sz="4000" dirty="0">
                <a:latin typeface="Times New Roman"/>
                <a:cs typeface="Times New Roman"/>
              </a:rPr>
              <a:t>:10 concentrated DNA </a:t>
            </a:r>
            <a:r>
              <a:rPr lang="en-US" sz="4000" dirty="0" smtClean="0">
                <a:latin typeface="Times New Roman"/>
                <a:cs typeface="Times New Roman"/>
              </a:rPr>
              <a:t>proportion.</a:t>
            </a:r>
            <a:endParaRPr lang="en-US" sz="4000" dirty="0">
              <a:latin typeface="Times New Roman"/>
              <a:cs typeface="Times New Roman"/>
            </a:endParaRPr>
          </a:p>
          <a:p>
            <a:pPr marL="571500" indent="-571500" algn="just">
              <a:buFont typeface="Arial"/>
              <a:buChar char="•"/>
            </a:pPr>
            <a:r>
              <a:rPr lang="en-US" sz="4000" dirty="0" smtClean="0">
                <a:latin typeface="Times New Roman"/>
                <a:cs typeface="Times New Roman"/>
              </a:rPr>
              <a:t>The f</a:t>
            </a:r>
            <a:r>
              <a:rPr lang="en-US" sz="4000" dirty="0" smtClean="0">
                <a:latin typeface="Times New Roman"/>
                <a:cs typeface="Times New Roman"/>
              </a:rPr>
              <a:t>requency </a:t>
            </a:r>
            <a:r>
              <a:rPr lang="en-US" sz="4000" dirty="0">
                <a:latin typeface="Times New Roman"/>
                <a:cs typeface="Times New Roman"/>
              </a:rPr>
              <a:t>of </a:t>
            </a:r>
            <a:r>
              <a:rPr lang="en-US" sz="4000" dirty="0" smtClean="0">
                <a:latin typeface="Times New Roman"/>
                <a:cs typeface="Times New Roman"/>
              </a:rPr>
              <a:t>the DNA </a:t>
            </a:r>
            <a:r>
              <a:rPr lang="en-US" sz="4000" dirty="0">
                <a:latin typeface="Times New Roman"/>
                <a:cs typeface="Times New Roman"/>
              </a:rPr>
              <a:t>amplified </a:t>
            </a:r>
            <a:r>
              <a:rPr lang="en-US" sz="4000" dirty="0" smtClean="0">
                <a:latin typeface="Times New Roman"/>
                <a:cs typeface="Times New Roman"/>
              </a:rPr>
              <a:t>was</a:t>
            </a:r>
            <a:r>
              <a:rPr lang="en-US" sz="4000" dirty="0" smtClean="0">
                <a:latin typeface="Times New Roman"/>
                <a:cs typeface="Times New Roman"/>
              </a:rPr>
              <a:t> </a:t>
            </a:r>
            <a:r>
              <a:rPr lang="en-US" sz="4000" dirty="0">
                <a:latin typeface="Times New Roman"/>
                <a:cs typeface="Times New Roman"/>
              </a:rPr>
              <a:t>not proportional to percent concentration in </a:t>
            </a:r>
            <a:r>
              <a:rPr lang="en-US" sz="4000" dirty="0" smtClean="0">
                <a:latin typeface="Times New Roman"/>
                <a:cs typeface="Times New Roman"/>
              </a:rPr>
              <a:t>the 1</a:t>
            </a:r>
            <a:r>
              <a:rPr lang="en-US" sz="4000" dirty="0">
                <a:latin typeface="Times New Roman"/>
                <a:cs typeface="Times New Roman"/>
              </a:rPr>
              <a:t>:1 proportion.</a:t>
            </a:r>
          </a:p>
          <a:p>
            <a:pPr marL="571500" indent="-571500" algn="just">
              <a:buFont typeface="Arial"/>
              <a:buChar char="•"/>
            </a:pPr>
            <a:r>
              <a:rPr lang="en-US" sz="4000" dirty="0" smtClean="0">
                <a:latin typeface="Times New Roman"/>
                <a:cs typeface="Times New Roman"/>
              </a:rPr>
              <a:t>Errors </a:t>
            </a:r>
            <a:r>
              <a:rPr lang="en-US" sz="4000" dirty="0" smtClean="0">
                <a:latin typeface="Times New Roman"/>
                <a:cs typeface="Times New Roman"/>
              </a:rPr>
              <a:t>include a </a:t>
            </a:r>
            <a:r>
              <a:rPr lang="en-US" sz="4000" dirty="0">
                <a:latin typeface="Times New Roman"/>
                <a:cs typeface="Times New Roman"/>
              </a:rPr>
              <a:t>limited number of trials </a:t>
            </a:r>
            <a:r>
              <a:rPr lang="en-US" sz="4000" dirty="0" smtClean="0">
                <a:latin typeface="Times New Roman"/>
                <a:cs typeface="Times New Roman"/>
              </a:rPr>
              <a:t>and possible errors in the </a:t>
            </a:r>
            <a:r>
              <a:rPr lang="en-US" sz="4000" dirty="0">
                <a:latin typeface="Times New Roman"/>
                <a:cs typeface="Times New Roman"/>
              </a:rPr>
              <a:t>staining and dilution required for photospectrometry.</a:t>
            </a:r>
          </a:p>
          <a:p>
            <a:pPr marL="571500" indent="-571500" algn="just">
              <a:buFont typeface="Arial"/>
              <a:buChar char="•"/>
            </a:pPr>
            <a:r>
              <a:rPr lang="en-US" sz="4000" dirty="0" smtClean="0">
                <a:latin typeface="Times New Roman"/>
                <a:cs typeface="Times New Roman"/>
              </a:rPr>
              <a:t>Further </a:t>
            </a:r>
            <a:r>
              <a:rPr lang="en-US" sz="4000" dirty="0">
                <a:latin typeface="Times New Roman"/>
                <a:cs typeface="Times New Roman"/>
              </a:rPr>
              <a:t>directions would be to run more trials of </a:t>
            </a:r>
            <a:r>
              <a:rPr lang="en-US" sz="4000" dirty="0" smtClean="0">
                <a:latin typeface="Times New Roman"/>
                <a:cs typeface="Times New Roman"/>
              </a:rPr>
              <a:t>the 1</a:t>
            </a:r>
            <a:r>
              <a:rPr lang="en-US" sz="4000" dirty="0">
                <a:latin typeface="Times New Roman"/>
                <a:cs typeface="Times New Roman"/>
              </a:rPr>
              <a:t>:1 and 1:10 </a:t>
            </a:r>
            <a:r>
              <a:rPr lang="en-US" sz="4000" dirty="0" smtClean="0">
                <a:latin typeface="Times New Roman"/>
                <a:cs typeface="Times New Roman"/>
              </a:rPr>
              <a:t>proportions </a:t>
            </a:r>
            <a:r>
              <a:rPr lang="en-US" sz="4000" dirty="0">
                <a:latin typeface="Times New Roman"/>
                <a:cs typeface="Times New Roman"/>
              </a:rPr>
              <a:t>as well as creating 1:100 and 1:1000 dilutions. </a:t>
            </a:r>
          </a:p>
          <a:p>
            <a:pPr marL="571500" indent="-571500" algn="just">
              <a:buFont typeface="Arial"/>
              <a:buChar char="•"/>
            </a:pPr>
            <a:r>
              <a:rPr lang="en-US" sz="4000" dirty="0" smtClean="0">
                <a:latin typeface="Times New Roman"/>
                <a:cs typeface="Times New Roman"/>
              </a:rPr>
              <a:t>Similar experiments </a:t>
            </a:r>
            <a:r>
              <a:rPr lang="en-US" sz="4000" dirty="0">
                <a:latin typeface="Times New Roman"/>
                <a:cs typeface="Times New Roman"/>
              </a:rPr>
              <a:t>include tests of species that are more or less susceptible to amplification in comparison to other species. </a:t>
            </a:r>
          </a:p>
          <a:p>
            <a:pPr algn="just"/>
            <a:r>
              <a:rPr lang="en-US" sz="4000" dirty="0">
                <a:latin typeface="Times New Roman"/>
                <a:cs typeface="Times New Roman"/>
              </a:rPr>
              <a:t> </a:t>
            </a:r>
          </a:p>
          <a:p>
            <a:pPr algn="just"/>
            <a:r>
              <a:rPr lang="en-US" sz="6500" dirty="0" smtClean="0">
                <a:latin typeface="Times New Roman"/>
                <a:cs typeface="Times New Roman"/>
              </a:rPr>
              <a:t>References</a:t>
            </a:r>
            <a:endParaRPr lang="en-US" sz="6500" dirty="0">
              <a:latin typeface="Times New Roman"/>
              <a:cs typeface="Times New Roman"/>
            </a:endParaRPr>
          </a:p>
          <a:p>
            <a:pPr marL="571500" indent="-571500" algn="just">
              <a:buFont typeface="Arial"/>
              <a:buChar char="•"/>
            </a:pPr>
            <a:r>
              <a:rPr lang="en-US" sz="3500" dirty="0" err="1">
                <a:latin typeface="Times New Roman"/>
                <a:cs typeface="Times New Roman"/>
              </a:rPr>
              <a:t>Bacich</a:t>
            </a:r>
            <a:r>
              <a:rPr lang="en-US" sz="3500" dirty="0">
                <a:latin typeface="Times New Roman"/>
                <a:cs typeface="Times New Roman"/>
              </a:rPr>
              <a:t>, D., </a:t>
            </a:r>
            <a:r>
              <a:rPr lang="en-US" sz="3500" dirty="0" err="1">
                <a:latin typeface="Times New Roman"/>
                <a:cs typeface="Times New Roman"/>
              </a:rPr>
              <a:t>Sobek</a:t>
            </a:r>
            <a:r>
              <a:rPr lang="en-US" sz="3500" dirty="0">
                <a:latin typeface="Times New Roman"/>
                <a:cs typeface="Times New Roman"/>
              </a:rPr>
              <a:t>, K., Cummings, J., </a:t>
            </a:r>
            <a:r>
              <a:rPr lang="en-US" sz="3500" dirty="0" smtClean="0">
                <a:latin typeface="Times New Roman"/>
                <a:cs typeface="Times New Roman"/>
              </a:rPr>
              <a:t>Atwood</a:t>
            </a:r>
            <a:r>
              <a:rPr lang="en-US" sz="3500" dirty="0">
                <a:latin typeface="Times New Roman"/>
                <a:cs typeface="Times New Roman"/>
              </a:rPr>
              <a:t>,  A., &amp; </a:t>
            </a:r>
            <a:r>
              <a:rPr lang="en-US" sz="3500" dirty="0" smtClean="0">
                <a:latin typeface="Times New Roman"/>
                <a:cs typeface="Times New Roman"/>
              </a:rPr>
              <a:t> </a:t>
            </a:r>
            <a:r>
              <a:rPr lang="en-US" sz="3500" dirty="0">
                <a:latin typeface="Times New Roman"/>
                <a:cs typeface="Times New Roman"/>
              </a:rPr>
              <a:t>O'Keefe, D. </a:t>
            </a:r>
            <a:r>
              <a:rPr lang="en-US" sz="3500" i="1" dirty="0">
                <a:latin typeface="Times New Roman"/>
                <a:cs typeface="Times New Roman"/>
              </a:rPr>
              <a:t>False </a:t>
            </a:r>
            <a:r>
              <a:rPr lang="en-US" sz="3500" i="1" dirty="0" smtClean="0">
                <a:latin typeface="Times New Roman"/>
                <a:cs typeface="Times New Roman"/>
              </a:rPr>
              <a:t>negative </a:t>
            </a:r>
            <a:r>
              <a:rPr lang="en-US" sz="3500" i="1" dirty="0">
                <a:latin typeface="Times New Roman"/>
                <a:cs typeface="Times New Roman"/>
              </a:rPr>
              <a:t>results from     </a:t>
            </a:r>
            <a:r>
              <a:rPr lang="en-US" sz="3500" i="1" dirty="0" smtClean="0">
                <a:latin typeface="Times New Roman"/>
                <a:cs typeface="Times New Roman"/>
              </a:rPr>
              <a:t>using common </a:t>
            </a:r>
            <a:r>
              <a:rPr lang="en-US" sz="3500" i="1" dirty="0">
                <a:latin typeface="Times New Roman"/>
                <a:cs typeface="Times New Roman"/>
              </a:rPr>
              <a:t>PCR reagents</a:t>
            </a:r>
            <a:r>
              <a:rPr lang="en-US" sz="3500" dirty="0">
                <a:latin typeface="Times New Roman"/>
                <a:cs typeface="Times New Roman"/>
              </a:rPr>
              <a:t>. 27 October 2011. </a:t>
            </a:r>
          </a:p>
          <a:p>
            <a:pPr marL="571500" indent="-571500" algn="just">
              <a:buFont typeface="Arial"/>
              <a:buChar char="•"/>
            </a:pPr>
            <a:r>
              <a:rPr lang="en-US" sz="3500" dirty="0" err="1" smtClean="0">
                <a:latin typeface="Times New Roman"/>
                <a:cs typeface="Times New Roman"/>
              </a:rPr>
              <a:t>Peltz</a:t>
            </a:r>
            <a:r>
              <a:rPr lang="en-US" sz="3500" dirty="0">
                <a:latin typeface="Times New Roman"/>
                <a:cs typeface="Times New Roman"/>
              </a:rPr>
              <a:t>, Mai</a:t>
            </a:r>
            <a:r>
              <a:rPr lang="en-US" sz="3500" dirty="0" smtClean="0">
                <a:latin typeface="Times New Roman"/>
                <a:cs typeface="Times New Roman"/>
              </a:rPr>
              <a:t>. </a:t>
            </a:r>
            <a:r>
              <a:rPr lang="en-US" sz="3500" i="1" dirty="0" smtClean="0">
                <a:latin typeface="Times New Roman"/>
                <a:cs typeface="Times New Roman"/>
              </a:rPr>
              <a:t>10 </a:t>
            </a:r>
            <a:r>
              <a:rPr lang="en-US" sz="3500" i="1" dirty="0">
                <a:latin typeface="Times New Roman"/>
                <a:cs typeface="Times New Roman"/>
              </a:rPr>
              <a:t>Ways to Minimize Contamination in a </a:t>
            </a:r>
            <a:r>
              <a:rPr lang="en-US" sz="3500" i="1" dirty="0" smtClean="0">
                <a:latin typeface="Times New Roman"/>
                <a:cs typeface="Times New Roman"/>
              </a:rPr>
              <a:t>Molecular </a:t>
            </a:r>
            <a:r>
              <a:rPr lang="en-US" sz="3500" i="1" dirty="0">
                <a:latin typeface="Times New Roman"/>
                <a:cs typeface="Times New Roman"/>
              </a:rPr>
              <a:t>Laboratory</a:t>
            </a:r>
            <a:r>
              <a:rPr lang="en-US" sz="3500" dirty="0">
                <a:latin typeface="Times New Roman"/>
                <a:cs typeface="Times New Roman"/>
              </a:rPr>
              <a:t>. </a:t>
            </a:r>
            <a:r>
              <a:rPr lang="en-US" sz="3500" i="1" dirty="0" err="1">
                <a:latin typeface="Times New Roman"/>
                <a:cs typeface="Times New Roman"/>
              </a:rPr>
              <a:t>Luminex</a:t>
            </a:r>
            <a:r>
              <a:rPr lang="en-US" sz="3500" i="1" dirty="0">
                <a:latin typeface="Times New Roman"/>
                <a:cs typeface="Times New Roman"/>
              </a:rPr>
              <a:t> Corporation</a:t>
            </a:r>
            <a:r>
              <a:rPr lang="en-US" sz="3500" dirty="0">
                <a:latin typeface="Times New Roman"/>
                <a:cs typeface="Times New Roman"/>
              </a:rPr>
              <a:t>, </a:t>
            </a:r>
            <a:r>
              <a:rPr lang="en-US" sz="3500" dirty="0" smtClean="0">
                <a:latin typeface="Times New Roman"/>
                <a:cs typeface="Times New Roman"/>
              </a:rPr>
              <a:t>14 October </a:t>
            </a:r>
            <a:r>
              <a:rPr lang="en-US" sz="3500" dirty="0" smtClean="0">
                <a:latin typeface="Times New Roman"/>
                <a:cs typeface="Times New Roman"/>
              </a:rPr>
              <a:t>2014.</a:t>
            </a:r>
          </a:p>
          <a:p>
            <a:pPr algn="just"/>
            <a:r>
              <a:rPr lang="en-US" sz="4000" dirty="0">
                <a:latin typeface="Times New Roman"/>
                <a:cs typeface="Times New Roman"/>
              </a:rPr>
              <a:t> </a:t>
            </a:r>
          </a:p>
          <a:p>
            <a:pPr algn="just"/>
            <a:r>
              <a:rPr lang="en-US" sz="6500" dirty="0" smtClean="0">
                <a:latin typeface="Times New Roman"/>
                <a:cs typeface="Times New Roman"/>
              </a:rPr>
              <a:t>Acknowledgements</a:t>
            </a:r>
            <a:endParaRPr lang="en-US" sz="6500" dirty="0">
              <a:latin typeface="Times New Roman"/>
              <a:cs typeface="Times New Roman"/>
            </a:endParaRPr>
          </a:p>
          <a:p>
            <a:pPr algn="just"/>
            <a:r>
              <a:rPr lang="en-US" sz="3500" dirty="0" smtClean="0">
                <a:latin typeface="Times New Roman"/>
                <a:cs typeface="Times New Roman"/>
              </a:rPr>
              <a:t>We </a:t>
            </a:r>
            <a:r>
              <a:rPr lang="en-US" sz="3500" dirty="0">
                <a:latin typeface="Times New Roman"/>
                <a:cs typeface="Times New Roman"/>
              </a:rPr>
              <a:t>would like to thank the Urban Barcode Project for supplying us with the necessary tools to complete our DNA analysis. We </a:t>
            </a:r>
            <a:r>
              <a:rPr lang="en-US" sz="3500" dirty="0" smtClean="0">
                <a:latin typeface="Times New Roman"/>
                <a:cs typeface="Times New Roman"/>
              </a:rPr>
              <a:t>would also </a:t>
            </a:r>
            <a:r>
              <a:rPr lang="en-US" sz="3500" dirty="0">
                <a:latin typeface="Times New Roman"/>
                <a:cs typeface="Times New Roman"/>
              </a:rPr>
              <a:t>like to specially recognize Christine </a:t>
            </a:r>
            <a:r>
              <a:rPr lang="en-US" sz="3500" dirty="0" err="1">
                <a:latin typeface="Times New Roman"/>
                <a:cs typeface="Times New Roman"/>
              </a:rPr>
              <a:t>Marizzi</a:t>
            </a:r>
            <a:r>
              <a:rPr lang="en-US" sz="3500" dirty="0">
                <a:latin typeface="Times New Roman"/>
                <a:cs typeface="Times New Roman"/>
              </a:rPr>
              <a:t> and Melissa Lee for helping us throughout the whole research process. We could not have completed this project without them. In addition, we will like to thank our mentor, Ms. </a:t>
            </a:r>
            <a:r>
              <a:rPr lang="en-US" sz="3500" dirty="0" err="1">
                <a:latin typeface="Times New Roman"/>
                <a:cs typeface="Times New Roman"/>
              </a:rPr>
              <a:t>Shubha</a:t>
            </a:r>
            <a:r>
              <a:rPr lang="en-US" sz="3500" dirty="0">
                <a:latin typeface="Times New Roman"/>
                <a:cs typeface="Times New Roman"/>
              </a:rPr>
              <a:t> </a:t>
            </a:r>
            <a:r>
              <a:rPr lang="en-US" sz="3500" dirty="0" err="1">
                <a:latin typeface="Times New Roman"/>
                <a:cs typeface="Times New Roman"/>
              </a:rPr>
              <a:t>Sarode</a:t>
            </a:r>
            <a:r>
              <a:rPr lang="en-US" sz="3500" dirty="0">
                <a:latin typeface="Times New Roman"/>
                <a:cs typeface="Times New Roman"/>
              </a:rPr>
              <a:t>, for staying late after school with us to complete our research and for guiding us into the proper direction with our proposals and reports.</a:t>
            </a:r>
          </a:p>
          <a:p>
            <a:pPr algn="just"/>
            <a:endParaRPr lang="en-US" sz="3500" dirty="0">
              <a:latin typeface="Times New Roman"/>
              <a:cs typeface="Times New Roman"/>
            </a:endParaRPr>
          </a:p>
          <a:p>
            <a:pPr algn="just"/>
            <a:endParaRPr lang="en-US" sz="4000" dirty="0">
              <a:latin typeface="Times New Roman"/>
              <a:cs typeface="Times New Roman"/>
            </a:endParaRPr>
          </a:p>
        </p:txBody>
      </p:sp>
      <p:sp>
        <p:nvSpPr>
          <p:cNvPr id="3" name="TextBox 2"/>
          <p:cNvSpPr txBox="1"/>
          <p:nvPr/>
        </p:nvSpPr>
        <p:spPr>
          <a:xfrm>
            <a:off x="37180240" y="2757238"/>
            <a:ext cx="5184093" cy="2123658"/>
          </a:xfrm>
          <a:prstGeom prst="rect">
            <a:avLst/>
          </a:prstGeom>
          <a:noFill/>
        </p:spPr>
        <p:txBody>
          <a:bodyPr wrap="square" rtlCol="0">
            <a:spAutoFit/>
          </a:bodyPr>
          <a:lstStyle/>
          <a:p>
            <a:pPr algn="r"/>
            <a:r>
              <a:rPr lang="en-US" sz="4400" dirty="0" smtClean="0">
                <a:cs typeface="Arial"/>
              </a:rPr>
              <a:t>Funded by the</a:t>
            </a:r>
          </a:p>
          <a:p>
            <a:pPr algn="r"/>
            <a:r>
              <a:rPr lang="en-US" sz="4400" dirty="0" smtClean="0">
                <a:cs typeface="Arial"/>
              </a:rPr>
              <a:t>Thompson Family Foundation </a:t>
            </a:r>
            <a:endParaRPr lang="en-US" sz="4400" dirty="0">
              <a:cs typeface="Arial"/>
            </a:endParaRPr>
          </a:p>
        </p:txBody>
      </p:sp>
      <p:sp>
        <p:nvSpPr>
          <p:cNvPr id="8" name="TextBox 7"/>
          <p:cNvSpPr txBox="1"/>
          <p:nvPr/>
        </p:nvSpPr>
        <p:spPr>
          <a:xfrm>
            <a:off x="6622864" y="428069"/>
            <a:ext cx="29559354" cy="5093702"/>
          </a:xfrm>
          <a:prstGeom prst="rect">
            <a:avLst/>
          </a:prstGeom>
          <a:noFill/>
        </p:spPr>
        <p:txBody>
          <a:bodyPr wrap="square" rtlCol="0">
            <a:spAutoFit/>
          </a:bodyPr>
          <a:lstStyle/>
          <a:p>
            <a:pPr algn="ctr"/>
            <a:r>
              <a:rPr lang="en-US" sz="6500" b="1" dirty="0">
                <a:latin typeface="Times New Roman"/>
                <a:cs typeface="Times New Roman"/>
              </a:rPr>
              <a:t>The Effect of DNA Percentage on the Frequency of DNA Amplified by the Thermal Cycler</a:t>
            </a:r>
            <a:endParaRPr lang="en-US" sz="6500" dirty="0">
              <a:latin typeface="Times New Roman"/>
              <a:cs typeface="Times New Roman"/>
            </a:endParaRPr>
          </a:p>
          <a:p>
            <a:pPr algn="ctr"/>
            <a:r>
              <a:rPr lang="en-US" sz="6500" dirty="0">
                <a:latin typeface="Times New Roman"/>
                <a:cs typeface="Times New Roman"/>
              </a:rPr>
              <a:t>Authors: Hayley Fier, Eirene Fithian, Ryan </a:t>
            </a:r>
            <a:r>
              <a:rPr lang="en-US" sz="6500" dirty="0" err="1">
                <a:latin typeface="Times New Roman"/>
                <a:cs typeface="Times New Roman"/>
              </a:rPr>
              <a:t>Pyatetsky</a:t>
            </a:r>
            <a:r>
              <a:rPr lang="en-US" sz="6500" dirty="0">
                <a:latin typeface="Times New Roman"/>
                <a:cs typeface="Times New Roman"/>
              </a:rPr>
              <a:t>, Annie </a:t>
            </a:r>
            <a:r>
              <a:rPr lang="en-US" sz="6500" dirty="0" err="1">
                <a:latin typeface="Times New Roman"/>
                <a:cs typeface="Times New Roman"/>
              </a:rPr>
              <a:t>Rozenblyum</a:t>
            </a:r>
            <a:r>
              <a:rPr lang="en-US" sz="6500" dirty="0">
                <a:latin typeface="Times New Roman"/>
                <a:cs typeface="Times New Roman"/>
              </a:rPr>
              <a:t>	 </a:t>
            </a:r>
          </a:p>
          <a:p>
            <a:pPr algn="ctr"/>
            <a:r>
              <a:rPr lang="en-US" sz="6500" dirty="0">
                <a:latin typeface="Times New Roman"/>
                <a:cs typeface="Times New Roman"/>
              </a:rPr>
              <a:t>Mentor: </a:t>
            </a:r>
            <a:r>
              <a:rPr lang="en-US" sz="6500" dirty="0" err="1">
                <a:latin typeface="Times New Roman"/>
                <a:cs typeface="Times New Roman"/>
              </a:rPr>
              <a:t>Shubha</a:t>
            </a:r>
            <a:r>
              <a:rPr lang="en-US" sz="6500" dirty="0">
                <a:latin typeface="Times New Roman"/>
                <a:cs typeface="Times New Roman"/>
              </a:rPr>
              <a:t> </a:t>
            </a:r>
            <a:r>
              <a:rPr lang="en-US" sz="6500" dirty="0" err="1">
                <a:latin typeface="Times New Roman"/>
                <a:cs typeface="Times New Roman"/>
              </a:rPr>
              <a:t>Sarode</a:t>
            </a:r>
            <a:endParaRPr lang="en-US" sz="6500" dirty="0">
              <a:latin typeface="Times New Roman"/>
              <a:cs typeface="Times New Roman"/>
            </a:endParaRPr>
          </a:p>
          <a:p>
            <a:pPr algn="ctr"/>
            <a:r>
              <a:rPr lang="en-US" sz="6500" dirty="0">
                <a:latin typeface="Times New Roman"/>
                <a:cs typeface="Times New Roman"/>
              </a:rPr>
              <a:t>Leon M. Goldstein High School for the Sciences</a:t>
            </a:r>
          </a:p>
        </p:txBody>
      </p:sp>
      <p:pic>
        <p:nvPicPr>
          <p:cNvPr id="9" name="Picture 8" descr="meta-chart.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28535" y="18213989"/>
            <a:ext cx="9443452" cy="12184089"/>
          </a:xfrm>
          <a:prstGeom prst="rect">
            <a:avLst/>
          </a:prstGeom>
        </p:spPr>
      </p:pic>
      <p:sp>
        <p:nvSpPr>
          <p:cNvPr id="15" name="TextBox 14"/>
          <p:cNvSpPr txBox="1"/>
          <p:nvPr/>
        </p:nvSpPr>
        <p:spPr>
          <a:xfrm>
            <a:off x="22287003" y="5999767"/>
            <a:ext cx="9916457" cy="1923604"/>
          </a:xfrm>
          <a:prstGeom prst="rect">
            <a:avLst/>
          </a:prstGeom>
          <a:noFill/>
        </p:spPr>
        <p:txBody>
          <a:bodyPr wrap="square" rtlCol="0">
            <a:spAutoFit/>
          </a:bodyPr>
          <a:lstStyle/>
          <a:p>
            <a:r>
              <a:rPr lang="en-US" sz="6500" dirty="0" smtClean="0">
                <a:latin typeface="Times New Roman"/>
                <a:cs typeface="Times New Roman"/>
              </a:rPr>
              <a:t>Results</a:t>
            </a:r>
            <a:endParaRPr lang="en-US" sz="5400" dirty="0" smtClean="0">
              <a:latin typeface="Times New Roman"/>
              <a:cs typeface="Times New Roman"/>
            </a:endParaRPr>
          </a:p>
          <a:p>
            <a:endParaRPr lang="en-US" sz="5400" dirty="0">
              <a:latin typeface="Times New Roman"/>
              <a:cs typeface="Times New Roman"/>
            </a:endParaRPr>
          </a:p>
        </p:txBody>
      </p:sp>
      <p:graphicFrame>
        <p:nvGraphicFramePr>
          <p:cNvPr id="10" name="Table 9"/>
          <p:cNvGraphicFramePr>
            <a:graphicFrameLocks noGrp="1"/>
          </p:cNvGraphicFramePr>
          <p:nvPr>
            <p:extLst>
              <p:ext uri="{D42A27DB-BD31-4B8C-83A1-F6EECF244321}">
                <p14:modId xmlns:p14="http://schemas.microsoft.com/office/powerpoint/2010/main" val="3255663288"/>
              </p:ext>
            </p:extLst>
          </p:nvPr>
        </p:nvGraphicFramePr>
        <p:xfrm>
          <a:off x="22342221" y="7523528"/>
          <a:ext cx="9615600" cy="23699016"/>
        </p:xfrm>
        <a:graphic>
          <a:graphicData uri="http://schemas.openxmlformats.org/drawingml/2006/table">
            <a:tbl>
              <a:tblPr firstRow="1" bandRow="1">
                <a:tableStyleId>{5940675A-B579-460E-94D1-54222C63F5DA}</a:tableStyleId>
              </a:tblPr>
              <a:tblGrid>
                <a:gridCol w="2837068"/>
                <a:gridCol w="1822185"/>
                <a:gridCol w="2484799"/>
                <a:gridCol w="2471548"/>
              </a:tblGrid>
              <a:tr h="2633224">
                <a:tc>
                  <a:txBody>
                    <a:bodyPr/>
                    <a:lstStyle/>
                    <a:p>
                      <a:r>
                        <a:rPr lang="en-US" sz="4000" dirty="0" smtClean="0"/>
                        <a:t>Specie</a:t>
                      </a:r>
                      <a:endParaRPr lang="en-US" sz="4000" dirty="0"/>
                    </a:p>
                  </a:txBody>
                  <a:tcPr/>
                </a:tc>
                <a:tc>
                  <a:txBody>
                    <a:bodyPr/>
                    <a:lstStyle/>
                    <a:p>
                      <a:r>
                        <a:rPr lang="en-US" sz="4000" dirty="0" smtClean="0"/>
                        <a:t>#Tubes</a:t>
                      </a:r>
                      <a:endParaRPr lang="en-US" sz="4000" dirty="0"/>
                    </a:p>
                  </a:txBody>
                  <a:tcPr/>
                </a:tc>
                <a:tc>
                  <a:txBody>
                    <a:bodyPr/>
                    <a:lstStyle/>
                    <a:p>
                      <a:r>
                        <a:rPr lang="en-US" sz="4000" dirty="0" smtClean="0"/>
                        <a:t>Frequency Parsley</a:t>
                      </a:r>
                      <a:endParaRPr lang="en-US" sz="4000" dirty="0"/>
                    </a:p>
                  </a:txBody>
                  <a:tcPr/>
                </a:tc>
                <a:tc>
                  <a:txBody>
                    <a:bodyPr/>
                    <a:lstStyle/>
                    <a:p>
                      <a:r>
                        <a:rPr lang="en-US" sz="4000" dirty="0" smtClean="0"/>
                        <a:t>Frequency</a:t>
                      </a:r>
                      <a:r>
                        <a:rPr lang="en-US" sz="4000" baseline="0" dirty="0" smtClean="0"/>
                        <a:t> Spinach</a:t>
                      </a:r>
                      <a:endParaRPr lang="en-US" sz="4000" dirty="0"/>
                    </a:p>
                  </a:txBody>
                  <a:tcPr/>
                </a:tc>
              </a:tr>
              <a:tr h="2633224">
                <a:tc>
                  <a:txBody>
                    <a:bodyPr/>
                    <a:lstStyle/>
                    <a:p>
                      <a:r>
                        <a:rPr lang="en-US" sz="4000" dirty="0" smtClean="0"/>
                        <a:t>H2O Control</a:t>
                      </a:r>
                      <a:endParaRPr lang="en-US" sz="4000" dirty="0"/>
                    </a:p>
                  </a:txBody>
                  <a:tcPr/>
                </a:tc>
                <a:tc>
                  <a:txBody>
                    <a:bodyPr/>
                    <a:lstStyle/>
                    <a:p>
                      <a:r>
                        <a:rPr lang="en-US" sz="4000" dirty="0" smtClean="0"/>
                        <a:t>1</a:t>
                      </a:r>
                      <a:endParaRPr lang="en-US" sz="4000" dirty="0"/>
                    </a:p>
                  </a:txBody>
                  <a:tcPr/>
                </a:tc>
                <a:tc>
                  <a:txBody>
                    <a:bodyPr/>
                    <a:lstStyle/>
                    <a:p>
                      <a:r>
                        <a:rPr lang="en-US" sz="4000" dirty="0" smtClean="0"/>
                        <a:t>0</a:t>
                      </a:r>
                      <a:endParaRPr lang="en-US" sz="4000" dirty="0"/>
                    </a:p>
                  </a:txBody>
                  <a:tcPr/>
                </a:tc>
                <a:tc>
                  <a:txBody>
                    <a:bodyPr/>
                    <a:lstStyle/>
                    <a:p>
                      <a:r>
                        <a:rPr lang="en-US" sz="4000" dirty="0" smtClean="0"/>
                        <a:t>0</a:t>
                      </a:r>
                      <a:endParaRPr lang="en-US" sz="4000" dirty="0"/>
                    </a:p>
                  </a:txBody>
                  <a:tcPr/>
                </a:tc>
              </a:tr>
              <a:tr h="2633224">
                <a:tc>
                  <a:txBody>
                    <a:bodyPr/>
                    <a:lstStyle/>
                    <a:p>
                      <a:r>
                        <a:rPr lang="en-US" sz="4000" dirty="0" smtClean="0"/>
                        <a:t>Spinach Control</a:t>
                      </a:r>
                      <a:endParaRPr lang="en-US" sz="4000" dirty="0"/>
                    </a:p>
                  </a:txBody>
                  <a:tcPr/>
                </a:tc>
                <a:tc>
                  <a:txBody>
                    <a:bodyPr/>
                    <a:lstStyle/>
                    <a:p>
                      <a:r>
                        <a:rPr lang="en-US" sz="4000" dirty="0" smtClean="0"/>
                        <a:t>1</a:t>
                      </a:r>
                      <a:endParaRPr lang="en-US" sz="4000" dirty="0"/>
                    </a:p>
                  </a:txBody>
                  <a:tcPr/>
                </a:tc>
                <a:tc>
                  <a:txBody>
                    <a:bodyPr/>
                    <a:lstStyle/>
                    <a:p>
                      <a:r>
                        <a:rPr lang="en-US" sz="4000" dirty="0" smtClean="0"/>
                        <a:t>0</a:t>
                      </a:r>
                      <a:endParaRPr lang="en-US" sz="4000" dirty="0"/>
                    </a:p>
                  </a:txBody>
                  <a:tcPr/>
                </a:tc>
                <a:tc>
                  <a:txBody>
                    <a:bodyPr/>
                    <a:lstStyle/>
                    <a:p>
                      <a:r>
                        <a:rPr lang="en-US" sz="4000" dirty="0" smtClean="0"/>
                        <a:t>1</a:t>
                      </a:r>
                      <a:endParaRPr lang="en-US" sz="4000" dirty="0"/>
                    </a:p>
                  </a:txBody>
                  <a:tcPr/>
                </a:tc>
              </a:tr>
              <a:tr h="2633224">
                <a:tc>
                  <a:txBody>
                    <a:bodyPr/>
                    <a:lstStyle/>
                    <a:p>
                      <a:r>
                        <a:rPr lang="en-US" sz="4000" dirty="0" smtClean="0"/>
                        <a:t>Spinach Control (Diluted)</a:t>
                      </a:r>
                      <a:endParaRPr lang="en-US" sz="4000" dirty="0"/>
                    </a:p>
                  </a:txBody>
                  <a:tcPr/>
                </a:tc>
                <a:tc>
                  <a:txBody>
                    <a:bodyPr/>
                    <a:lstStyle/>
                    <a:p>
                      <a:r>
                        <a:rPr lang="en-US" sz="4000" dirty="0" smtClean="0"/>
                        <a:t>1</a:t>
                      </a:r>
                      <a:endParaRPr lang="en-US" sz="4000" dirty="0"/>
                    </a:p>
                  </a:txBody>
                  <a:tcPr/>
                </a:tc>
                <a:tc>
                  <a:txBody>
                    <a:bodyPr/>
                    <a:lstStyle/>
                    <a:p>
                      <a:r>
                        <a:rPr lang="en-US" sz="4000" dirty="0" smtClean="0"/>
                        <a:t>0</a:t>
                      </a:r>
                      <a:endParaRPr lang="en-US" sz="4000" dirty="0"/>
                    </a:p>
                  </a:txBody>
                  <a:tcPr/>
                </a:tc>
                <a:tc>
                  <a:txBody>
                    <a:bodyPr/>
                    <a:lstStyle/>
                    <a:p>
                      <a:r>
                        <a:rPr lang="en-US" sz="4000" dirty="0" smtClean="0"/>
                        <a:t>1</a:t>
                      </a:r>
                      <a:endParaRPr lang="en-US" sz="4000" dirty="0"/>
                    </a:p>
                  </a:txBody>
                  <a:tcPr/>
                </a:tc>
              </a:tr>
              <a:tr h="2633224">
                <a:tc>
                  <a:txBody>
                    <a:bodyPr/>
                    <a:lstStyle/>
                    <a:p>
                      <a:r>
                        <a:rPr lang="en-US" sz="4000" dirty="0" smtClean="0"/>
                        <a:t>Parsley Control</a:t>
                      </a:r>
                      <a:endParaRPr lang="en-US" sz="4000" dirty="0"/>
                    </a:p>
                  </a:txBody>
                  <a:tcPr/>
                </a:tc>
                <a:tc>
                  <a:txBody>
                    <a:bodyPr/>
                    <a:lstStyle/>
                    <a:p>
                      <a:r>
                        <a:rPr lang="en-US" sz="4000" dirty="0" smtClean="0"/>
                        <a:t>1</a:t>
                      </a:r>
                      <a:endParaRPr lang="en-US" sz="4000" dirty="0"/>
                    </a:p>
                  </a:txBody>
                  <a:tcPr/>
                </a:tc>
                <a:tc>
                  <a:txBody>
                    <a:bodyPr/>
                    <a:lstStyle/>
                    <a:p>
                      <a:r>
                        <a:rPr lang="en-US" sz="4000" dirty="0" smtClean="0"/>
                        <a:t>1</a:t>
                      </a:r>
                      <a:endParaRPr lang="en-US" sz="4000" dirty="0"/>
                    </a:p>
                  </a:txBody>
                  <a:tcPr/>
                </a:tc>
                <a:tc>
                  <a:txBody>
                    <a:bodyPr/>
                    <a:lstStyle/>
                    <a:p>
                      <a:r>
                        <a:rPr lang="en-US" sz="4000" dirty="0" smtClean="0"/>
                        <a:t>0</a:t>
                      </a:r>
                      <a:endParaRPr lang="en-US" sz="4000" dirty="0"/>
                    </a:p>
                  </a:txBody>
                  <a:tcPr/>
                </a:tc>
              </a:tr>
              <a:tr h="2633224">
                <a:tc>
                  <a:txBody>
                    <a:bodyPr/>
                    <a:lstStyle/>
                    <a:p>
                      <a:r>
                        <a:rPr lang="en-US" sz="4000" dirty="0" smtClean="0"/>
                        <a:t>Parsley Control (Diluted</a:t>
                      </a:r>
                      <a:endParaRPr lang="en-US" sz="4000" dirty="0"/>
                    </a:p>
                  </a:txBody>
                  <a:tcPr/>
                </a:tc>
                <a:tc>
                  <a:txBody>
                    <a:bodyPr/>
                    <a:lstStyle/>
                    <a:p>
                      <a:r>
                        <a:rPr lang="en-US" sz="4000" dirty="0" smtClean="0"/>
                        <a:t>1</a:t>
                      </a:r>
                      <a:endParaRPr lang="en-US" sz="4000" dirty="0"/>
                    </a:p>
                  </a:txBody>
                  <a:tcPr/>
                </a:tc>
                <a:tc>
                  <a:txBody>
                    <a:bodyPr/>
                    <a:lstStyle/>
                    <a:p>
                      <a:r>
                        <a:rPr lang="en-US" sz="4000" dirty="0" smtClean="0"/>
                        <a:t>1</a:t>
                      </a:r>
                      <a:endParaRPr lang="en-US" sz="4000" dirty="0"/>
                    </a:p>
                  </a:txBody>
                  <a:tcPr/>
                </a:tc>
                <a:tc>
                  <a:txBody>
                    <a:bodyPr/>
                    <a:lstStyle/>
                    <a:p>
                      <a:r>
                        <a:rPr lang="en-US" sz="4000" dirty="0" smtClean="0"/>
                        <a:t>0</a:t>
                      </a:r>
                      <a:endParaRPr lang="en-US" sz="4000" dirty="0"/>
                    </a:p>
                  </a:txBody>
                  <a:tcPr/>
                </a:tc>
              </a:tr>
              <a:tr h="2633224">
                <a:tc>
                  <a:txBody>
                    <a:bodyPr/>
                    <a:lstStyle/>
                    <a:p>
                      <a:r>
                        <a:rPr lang="en-US" sz="4000" dirty="0" smtClean="0"/>
                        <a:t>1:1 Proportion</a:t>
                      </a:r>
                      <a:endParaRPr lang="en-US" sz="4000" dirty="0"/>
                    </a:p>
                  </a:txBody>
                  <a:tcPr/>
                </a:tc>
                <a:tc>
                  <a:txBody>
                    <a:bodyPr/>
                    <a:lstStyle/>
                    <a:p>
                      <a:r>
                        <a:rPr lang="en-US" sz="4000" dirty="0" smtClean="0"/>
                        <a:t>4</a:t>
                      </a:r>
                      <a:endParaRPr lang="en-US" sz="4000" dirty="0"/>
                    </a:p>
                  </a:txBody>
                  <a:tcPr/>
                </a:tc>
                <a:tc>
                  <a:txBody>
                    <a:bodyPr/>
                    <a:lstStyle/>
                    <a:p>
                      <a:r>
                        <a:rPr lang="en-US" sz="4000" dirty="0" smtClean="0"/>
                        <a:t>4/4</a:t>
                      </a:r>
                      <a:endParaRPr lang="en-US" sz="4000" dirty="0"/>
                    </a:p>
                  </a:txBody>
                  <a:tcPr/>
                </a:tc>
                <a:tc>
                  <a:txBody>
                    <a:bodyPr/>
                    <a:lstStyle/>
                    <a:p>
                      <a:r>
                        <a:rPr lang="en-US" sz="4000" dirty="0" smtClean="0"/>
                        <a:t>0/4</a:t>
                      </a:r>
                      <a:endParaRPr lang="en-US" sz="4000" dirty="0"/>
                    </a:p>
                  </a:txBody>
                  <a:tcPr/>
                </a:tc>
              </a:tr>
              <a:tr h="2633224">
                <a:tc>
                  <a:txBody>
                    <a:bodyPr/>
                    <a:lstStyle/>
                    <a:p>
                      <a:r>
                        <a:rPr lang="en-US" sz="4000" dirty="0" smtClean="0"/>
                        <a:t>1:10 Proportion</a:t>
                      </a:r>
                      <a:endParaRPr lang="en-US" sz="4000" dirty="0"/>
                    </a:p>
                  </a:txBody>
                  <a:tcPr/>
                </a:tc>
                <a:tc>
                  <a:txBody>
                    <a:bodyPr/>
                    <a:lstStyle/>
                    <a:p>
                      <a:r>
                        <a:rPr lang="en-US" sz="4000" dirty="0" smtClean="0"/>
                        <a:t>10</a:t>
                      </a:r>
                      <a:endParaRPr lang="en-US" sz="4000" dirty="0"/>
                    </a:p>
                  </a:txBody>
                  <a:tcPr/>
                </a:tc>
                <a:tc>
                  <a:txBody>
                    <a:bodyPr/>
                    <a:lstStyle/>
                    <a:p>
                      <a:r>
                        <a:rPr lang="en-US" sz="4000" dirty="0" smtClean="0"/>
                        <a:t>1/10</a:t>
                      </a:r>
                      <a:endParaRPr lang="en-US" sz="4000" dirty="0"/>
                    </a:p>
                  </a:txBody>
                  <a:tcPr/>
                </a:tc>
                <a:tc>
                  <a:txBody>
                    <a:bodyPr/>
                    <a:lstStyle/>
                    <a:p>
                      <a:r>
                        <a:rPr lang="en-US" sz="4000" dirty="0" smtClean="0"/>
                        <a:t>9/10</a:t>
                      </a:r>
                      <a:endParaRPr lang="en-US" sz="4000" dirty="0"/>
                    </a:p>
                  </a:txBody>
                  <a:tcPr/>
                </a:tc>
              </a:tr>
              <a:tr h="2633224">
                <a:tc>
                  <a:txBody>
                    <a:bodyPr/>
                    <a:lstStyle/>
                    <a:p>
                      <a:r>
                        <a:rPr lang="en-US" sz="4000" dirty="0" smtClean="0"/>
                        <a:t>1:10 Proportion (Diluted)</a:t>
                      </a:r>
                      <a:endParaRPr lang="en-US" sz="4000" dirty="0"/>
                    </a:p>
                  </a:txBody>
                  <a:tcPr/>
                </a:tc>
                <a:tc>
                  <a:txBody>
                    <a:bodyPr/>
                    <a:lstStyle/>
                    <a:p>
                      <a:r>
                        <a:rPr lang="en-US" sz="4000" dirty="0" smtClean="0"/>
                        <a:t>7</a:t>
                      </a:r>
                      <a:endParaRPr lang="en-US" sz="4000" dirty="0"/>
                    </a:p>
                  </a:txBody>
                  <a:tcPr/>
                </a:tc>
                <a:tc>
                  <a:txBody>
                    <a:bodyPr/>
                    <a:lstStyle/>
                    <a:p>
                      <a:r>
                        <a:rPr lang="en-US" sz="4000" dirty="0" smtClean="0"/>
                        <a:t>0/7</a:t>
                      </a:r>
                      <a:endParaRPr lang="en-US" sz="4000" dirty="0"/>
                    </a:p>
                  </a:txBody>
                  <a:tcPr/>
                </a:tc>
                <a:tc>
                  <a:txBody>
                    <a:bodyPr/>
                    <a:lstStyle/>
                    <a:p>
                      <a:r>
                        <a:rPr lang="en-US" sz="4000" dirty="0" smtClean="0"/>
                        <a:t>7/7</a:t>
                      </a:r>
                      <a:endParaRPr lang="en-US" sz="4000" dirty="0"/>
                    </a:p>
                  </a:txBody>
                  <a:tcPr/>
                </a:tc>
              </a:tr>
            </a:tbl>
          </a:graphicData>
        </a:graphic>
      </p:graphicFrame>
    </p:spTree>
    <p:extLst>
      <p:ext uri="{BB962C8B-B14F-4D97-AF65-F5344CB8AC3E}">
        <p14:creationId xmlns:p14="http://schemas.microsoft.com/office/powerpoint/2010/main" val="644230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2343</TotalTime>
  <Words>561</Words>
  <Application>Microsoft Macintosh PowerPoint</Application>
  <PresentationFormat>Custom</PresentationFormat>
  <Paragraphs>78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AMNH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lastModifiedBy>Ivan and Eirene Fithian</cp:lastModifiedBy>
  <cp:revision>64</cp:revision>
  <cp:lastPrinted>2016-03-28T20:27:59Z</cp:lastPrinted>
  <dcterms:created xsi:type="dcterms:W3CDTF">2011-05-13T20:15:01Z</dcterms:created>
  <dcterms:modified xsi:type="dcterms:W3CDTF">2018-05-18T00:46:28Z</dcterms:modified>
</cp:coreProperties>
</file>