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12">
          <p15:clr>
            <a:srgbClr val="A4A3A4"/>
          </p15:clr>
        </p15:guide>
        <p15:guide id="2" orient="horz" pos="324">
          <p15:clr>
            <a:srgbClr val="A4A3A4"/>
          </p15:clr>
        </p15:guide>
        <p15:guide id="3" pos="313">
          <p15:clr>
            <a:srgbClr val="A4A3A4"/>
          </p15:clr>
        </p15:guide>
        <p15:guide id="4"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93"/>
    <p:restoredTop sz="94601"/>
  </p:normalViewPr>
  <p:slideViewPr>
    <p:cSldViewPr snapToGrid="0">
      <p:cViewPr>
        <p:scale>
          <a:sx n="32" d="100"/>
          <a:sy n="32" d="100"/>
        </p:scale>
        <p:origin x="1472" y="1240"/>
      </p:cViewPr>
      <p:guideLst>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950108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2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40" y="10226043"/>
            <a:ext cx="37307519" cy="705612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6583680" y="18653759"/>
            <a:ext cx="30723839" cy="8412480"/>
          </a:xfrm>
          <a:prstGeom prst="rect">
            <a:avLst/>
          </a:prstGeom>
          <a:noFill/>
          <a:ln>
            <a:noFill/>
          </a:ln>
        </p:spPr>
        <p:txBody>
          <a:bodyPr spcFirstLastPara="1" wrap="square" lIns="438875" tIns="219425" rIns="438875" bIns="219425" anchor="t" anchorCtr="0"/>
          <a:lstStyle>
            <a:lvl1pPr marR="0" lvl="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spcBef>
                <a:spcPts val="2700"/>
              </a:spcBef>
              <a:spcAft>
                <a:spcPts val="0"/>
              </a:spcAft>
              <a:buClr>
                <a:srgbClr val="888888"/>
              </a:buClr>
              <a:buSzPts val="13500"/>
              <a:buFont typeface="Arial"/>
              <a:buNone/>
              <a:defRPr sz="13500" b="0" i="0" u="none" strike="noStrike" cap="none">
                <a:solidFill>
                  <a:srgbClr val="888888"/>
                </a:solidFill>
                <a:latin typeface="Calibri"/>
                <a:ea typeface="Calibri"/>
                <a:cs typeface="Calibri"/>
                <a:sym typeface="Calibri"/>
              </a:defRPr>
            </a:lvl2pPr>
            <a:lvl3pPr marR="0" lvl="2"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2598421" y="914407"/>
            <a:ext cx="28087320" cy="28895039"/>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438875" tIns="219425" rIns="438875" bIns="219425" anchor="t" anchorCtr="0"/>
          <a:lstStyle>
            <a:lvl1pPr marR="0" lvl="0" algn="l" rtl="0">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438875" tIns="219425" rIns="438875" bIns="219425" anchor="b" anchorCtr="0"/>
          <a:lstStyle>
            <a:lvl1pPr marL="457200" marR="0" lvl="0" indent="-228600" algn="l"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194560"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spcFirstLastPara="1" wrap="square" lIns="438875" tIns="219425" rIns="438875" bIns="219425" anchor="t" anchorCtr="0"/>
          <a:lstStyle>
            <a:lvl1pPr marL="457200" marR="0" lvl="0"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2" y="7368544"/>
            <a:ext cx="19400519" cy="3070857"/>
          </a:xfrm>
          <a:prstGeom prst="rect">
            <a:avLst/>
          </a:prstGeom>
          <a:noFill/>
          <a:ln>
            <a:noFill/>
          </a:ln>
        </p:spPr>
        <p:txBody>
          <a:bodyPr spcFirstLastPara="1" wrap="square" lIns="438875" tIns="219425" rIns="438875" bIns="219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4pPr>
            <a:lvl5pPr marL="2286000" marR="0" lvl="4"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5pPr>
            <a:lvl6pPr marL="2743200" marR="0" lvl="5"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6pPr>
            <a:lvl7pPr marL="3200400" marR="0" lvl="6"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7pPr>
            <a:lvl8pPr marL="3657600" marR="0" lvl="7"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8pPr>
            <a:lvl9pPr marL="4114800" marR="0" lvl="8" indent="-228600" algn="l" rtl="0">
              <a:spcBef>
                <a:spcPts val="1520"/>
              </a:spcBef>
              <a:spcAft>
                <a:spcPts val="0"/>
              </a:spcAft>
              <a:buClr>
                <a:schemeClr val="dk1"/>
              </a:buClr>
              <a:buSzPts val="7600"/>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2" y="10439401"/>
            <a:ext cx="19400519" cy="18966183"/>
          </a:xfrm>
          <a:prstGeom prst="rect">
            <a:avLst/>
          </a:prstGeom>
          <a:noFill/>
          <a:ln>
            <a:noFill/>
          </a:ln>
        </p:spPr>
        <p:txBody>
          <a:bodyPr spcFirstLastPara="1" wrap="square" lIns="438875" tIns="219425" rIns="438875" bIns="219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438875" tIns="219425" rIns="438875" bIns="219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438875" tIns="219425" rIns="438875" bIns="219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438875" tIns="219425" rIns="438875" bIns="219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a:solidFill>
                  <a:srgbClr val="888888"/>
                </a:solidFill>
                <a:latin typeface="Calibri"/>
                <a:ea typeface="Calibri"/>
                <a:cs typeface="Calibri"/>
                <a:sym typeface="Calibri"/>
              </a:defRPr>
            </a:lvl1pPr>
            <a:lvl2pPr marL="0" marR="0" lvl="1" indent="0" algn="r" rtl="0">
              <a:spcBef>
                <a:spcPts val="0"/>
              </a:spcBef>
              <a:buNone/>
              <a:defRPr sz="5700">
                <a:solidFill>
                  <a:srgbClr val="888888"/>
                </a:solidFill>
                <a:latin typeface="Calibri"/>
                <a:ea typeface="Calibri"/>
                <a:cs typeface="Calibri"/>
                <a:sym typeface="Calibri"/>
              </a:defRPr>
            </a:lvl2pPr>
            <a:lvl3pPr marL="0" marR="0" lvl="2" indent="0" algn="r" rtl="0">
              <a:spcBef>
                <a:spcPts val="0"/>
              </a:spcBef>
              <a:buNone/>
              <a:defRPr sz="5700">
                <a:solidFill>
                  <a:srgbClr val="888888"/>
                </a:solidFill>
                <a:latin typeface="Calibri"/>
                <a:ea typeface="Calibri"/>
                <a:cs typeface="Calibri"/>
                <a:sym typeface="Calibri"/>
              </a:defRPr>
            </a:lvl3pPr>
            <a:lvl4pPr marL="0" marR="0" lvl="3" indent="0" algn="r" rtl="0">
              <a:spcBef>
                <a:spcPts val="0"/>
              </a:spcBef>
              <a:buNone/>
              <a:defRPr sz="5700">
                <a:solidFill>
                  <a:srgbClr val="888888"/>
                </a:solidFill>
                <a:latin typeface="Calibri"/>
                <a:ea typeface="Calibri"/>
                <a:cs typeface="Calibri"/>
                <a:sym typeface="Calibri"/>
              </a:defRPr>
            </a:lvl4pPr>
            <a:lvl5pPr marL="0" marR="0" lvl="4" indent="0" algn="r" rtl="0">
              <a:spcBef>
                <a:spcPts val="0"/>
              </a:spcBef>
              <a:buNone/>
              <a:defRPr sz="5700">
                <a:solidFill>
                  <a:srgbClr val="888888"/>
                </a:solidFill>
                <a:latin typeface="Calibri"/>
                <a:ea typeface="Calibri"/>
                <a:cs typeface="Calibri"/>
                <a:sym typeface="Calibri"/>
              </a:defRPr>
            </a:lvl5pPr>
            <a:lvl6pPr marL="0" marR="0" lvl="5" indent="0" algn="r" rtl="0">
              <a:spcBef>
                <a:spcPts val="0"/>
              </a:spcBef>
              <a:buNone/>
              <a:defRPr sz="5700">
                <a:solidFill>
                  <a:srgbClr val="888888"/>
                </a:solidFill>
                <a:latin typeface="Calibri"/>
                <a:ea typeface="Calibri"/>
                <a:cs typeface="Calibri"/>
                <a:sym typeface="Calibri"/>
              </a:defRPr>
            </a:lvl6pPr>
            <a:lvl7pPr marL="0" marR="0" lvl="6" indent="0" algn="r" rtl="0">
              <a:spcBef>
                <a:spcPts val="0"/>
              </a:spcBef>
              <a:buNone/>
              <a:defRPr sz="5700">
                <a:solidFill>
                  <a:srgbClr val="888888"/>
                </a:solidFill>
                <a:latin typeface="Calibri"/>
                <a:ea typeface="Calibri"/>
                <a:cs typeface="Calibri"/>
                <a:sym typeface="Calibri"/>
              </a:defRPr>
            </a:lvl7pPr>
            <a:lvl8pPr marL="0" marR="0" lvl="7" indent="0" algn="r" rtl="0">
              <a:spcBef>
                <a:spcPts val="0"/>
              </a:spcBef>
              <a:buNone/>
              <a:defRPr sz="5700">
                <a:solidFill>
                  <a:srgbClr val="888888"/>
                </a:solidFill>
                <a:latin typeface="Calibri"/>
                <a:ea typeface="Calibri"/>
                <a:cs typeface="Calibri"/>
                <a:sym typeface="Calibri"/>
              </a:defRPr>
            </a:lvl8pPr>
            <a:lvl9pPr marL="0" marR="0" lvl="8" indent="0" algn="r" rtl="0">
              <a:spcBef>
                <a:spcPts val="0"/>
              </a:spcBef>
              <a:buNone/>
              <a:defRPr sz="57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p:cNvSpPr/>
          <p:nvPr/>
        </p:nvSpPr>
        <p:spPr>
          <a:xfrm>
            <a:off x="1617784" y="24901950"/>
            <a:ext cx="19835447" cy="7242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bg1">
                  <a:lumMod val="9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8309" y="6318255"/>
            <a:ext cx="11292729" cy="5451872"/>
          </a:xfrm>
          <a:prstGeom prst="rect">
            <a:avLst/>
          </a:prstGeom>
        </p:spPr>
      </p:pic>
      <p:sp>
        <p:nvSpPr>
          <p:cNvPr id="100" name="Shape 100"/>
          <p:cNvSpPr txBox="1"/>
          <p:nvPr/>
        </p:nvSpPr>
        <p:spPr>
          <a:xfrm>
            <a:off x="7015474" y="1258829"/>
            <a:ext cx="30049200" cy="216710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101050" tIns="50525" rIns="101050" bIns="50525" anchor="t" anchorCtr="0">
            <a:noAutofit/>
          </a:bodyPr>
          <a:lstStyle/>
          <a:p>
            <a:pPr marL="0" marR="0" lvl="0" indent="0" algn="ctr" rtl="0">
              <a:spcBef>
                <a:spcPts val="0"/>
              </a:spcBef>
              <a:spcAft>
                <a:spcPts val="0"/>
              </a:spcAft>
              <a:buNone/>
            </a:pPr>
            <a:r>
              <a:rPr lang="en-US" sz="11600" dirty="0">
                <a:solidFill>
                  <a:schemeClr val="bg1"/>
                </a:solidFill>
                <a:latin typeface="Calibri"/>
                <a:ea typeface="Calibri"/>
                <a:cs typeface="Calibri"/>
                <a:sym typeface="Calibri"/>
              </a:rPr>
              <a:t>An Assessment of Biodiversity in NYC Apartments</a:t>
            </a:r>
            <a:endParaRPr sz="11600" dirty="0">
              <a:solidFill>
                <a:schemeClr val="bg1"/>
              </a:solidFill>
              <a:latin typeface="Calibri"/>
              <a:ea typeface="Calibri"/>
              <a:cs typeface="Calibri"/>
              <a:sym typeface="Calibri"/>
            </a:endParaRPr>
          </a:p>
        </p:txBody>
      </p:sp>
      <p:sp>
        <p:nvSpPr>
          <p:cNvPr id="101" name="Shape 101"/>
          <p:cNvSpPr txBox="1"/>
          <p:nvPr/>
        </p:nvSpPr>
        <p:spPr>
          <a:xfrm>
            <a:off x="7015474" y="3420824"/>
            <a:ext cx="30049200" cy="2348700"/>
          </a:xfrm>
          <a:prstGeom prst="rect">
            <a:avLst/>
          </a:prstGeom>
          <a:noFill/>
          <a:ln>
            <a:noFill/>
          </a:ln>
        </p:spPr>
        <p:txBody>
          <a:bodyPr spcFirstLastPara="1" wrap="square" lIns="101050" tIns="50525" rIns="101050" bIns="50525" anchor="t" anchorCtr="0">
            <a:noAutofit/>
          </a:bodyPr>
          <a:lstStyle/>
          <a:p>
            <a:pPr marL="0" marR="0" lvl="0" indent="0" algn="ctr" rtl="0">
              <a:spcBef>
                <a:spcPts val="0"/>
              </a:spcBef>
              <a:spcAft>
                <a:spcPts val="0"/>
              </a:spcAft>
              <a:buNone/>
            </a:pPr>
            <a:r>
              <a:rPr lang="en-US" sz="8600" dirty="0" smtClean="0">
                <a:solidFill>
                  <a:schemeClr val="dk1"/>
                </a:solidFill>
                <a:latin typeface="Calibri"/>
                <a:ea typeface="Calibri"/>
                <a:cs typeface="Calibri"/>
                <a:sym typeface="Calibri"/>
              </a:rPr>
              <a:t>Anna </a:t>
            </a:r>
            <a:r>
              <a:rPr lang="en-US" sz="8600" dirty="0" err="1" smtClean="0">
                <a:solidFill>
                  <a:schemeClr val="dk1"/>
                </a:solidFill>
                <a:latin typeface="Calibri"/>
                <a:ea typeface="Calibri"/>
                <a:cs typeface="Calibri"/>
                <a:sym typeface="Calibri"/>
              </a:rPr>
              <a:t>Mikadze</a:t>
            </a:r>
            <a:r>
              <a:rPr lang="en-US" sz="8600" dirty="0">
                <a:solidFill>
                  <a:schemeClr val="dk1"/>
                </a:solidFill>
                <a:latin typeface="Calibri"/>
                <a:ea typeface="Calibri"/>
                <a:cs typeface="Calibri"/>
                <a:sym typeface="Calibri"/>
              </a:rPr>
              <a:t> </a:t>
            </a:r>
            <a:r>
              <a:rPr lang="en-US" sz="8600" dirty="0" smtClean="0">
                <a:solidFill>
                  <a:schemeClr val="dk1"/>
                </a:solidFill>
                <a:latin typeface="Calibri"/>
                <a:ea typeface="Calibri"/>
                <a:cs typeface="Calibri"/>
                <a:sym typeface="Calibri"/>
              </a:rPr>
              <a:t>&amp;</a:t>
            </a:r>
            <a:r>
              <a:rPr lang="en-US" sz="8600" dirty="0" smtClean="0">
                <a:solidFill>
                  <a:schemeClr val="dk1"/>
                </a:solidFill>
                <a:latin typeface="Calibri"/>
                <a:ea typeface="Calibri"/>
                <a:cs typeface="Calibri"/>
                <a:sym typeface="Calibri"/>
              </a:rPr>
              <a:t> Kyra Singh</a:t>
            </a:r>
          </a:p>
          <a:p>
            <a:pPr marL="0" marR="0" lvl="0" indent="0" algn="ctr" rtl="0">
              <a:spcBef>
                <a:spcPts val="0"/>
              </a:spcBef>
              <a:spcAft>
                <a:spcPts val="0"/>
              </a:spcAft>
              <a:buNone/>
            </a:pPr>
            <a:r>
              <a:rPr lang="en-US" sz="6000" i="1" dirty="0" smtClean="0">
                <a:latin typeface="Calibri"/>
                <a:ea typeface="Calibri"/>
                <a:cs typeface="Calibri"/>
                <a:sym typeface="Calibri"/>
              </a:rPr>
              <a:t>American </a:t>
            </a:r>
            <a:r>
              <a:rPr lang="en-US" sz="6000" i="1" dirty="0">
                <a:latin typeface="Calibri"/>
                <a:ea typeface="Calibri"/>
                <a:cs typeface="Calibri"/>
                <a:sym typeface="Calibri"/>
              </a:rPr>
              <a:t>Museum of Natural History</a:t>
            </a:r>
            <a:endParaRPr dirty="0"/>
          </a:p>
        </p:txBody>
      </p:sp>
      <p:pic>
        <p:nvPicPr>
          <p:cNvPr id="103" name="Shape 103"/>
          <p:cNvPicPr preferRelativeResize="0"/>
          <p:nvPr/>
        </p:nvPicPr>
        <p:blipFill rotWithShape="1">
          <a:blip r:embed="rId4">
            <a:alphaModFix/>
          </a:blip>
          <a:srcRect/>
          <a:stretch/>
        </p:blipFill>
        <p:spPr>
          <a:xfrm>
            <a:off x="946847" y="2648607"/>
            <a:ext cx="5060536" cy="2920199"/>
          </a:xfrm>
          <a:prstGeom prst="rect">
            <a:avLst/>
          </a:prstGeom>
          <a:noFill/>
          <a:ln>
            <a:noFill/>
          </a:ln>
        </p:spPr>
      </p:pic>
      <p:pic>
        <p:nvPicPr>
          <p:cNvPr id="104" name="Shape 104"/>
          <p:cNvPicPr preferRelativeResize="0"/>
          <p:nvPr/>
        </p:nvPicPr>
        <p:blipFill rotWithShape="1">
          <a:blip r:embed="rId5">
            <a:alphaModFix/>
          </a:blip>
          <a:srcRect/>
          <a:stretch/>
        </p:blipFill>
        <p:spPr>
          <a:xfrm>
            <a:off x="37727363" y="1903068"/>
            <a:ext cx="5260259" cy="1238330"/>
          </a:xfrm>
          <a:prstGeom prst="rect">
            <a:avLst/>
          </a:prstGeom>
          <a:noFill/>
          <a:ln>
            <a:noFill/>
          </a:ln>
        </p:spPr>
      </p:pic>
      <p:pic>
        <p:nvPicPr>
          <p:cNvPr id="105" name="Shape 105"/>
          <p:cNvPicPr preferRelativeResize="0"/>
          <p:nvPr/>
        </p:nvPicPr>
        <p:blipFill rotWithShape="1">
          <a:blip r:embed="rId6">
            <a:alphaModFix/>
          </a:blip>
          <a:srcRect/>
          <a:stretch/>
        </p:blipFill>
        <p:spPr>
          <a:xfrm>
            <a:off x="673407" y="1280117"/>
            <a:ext cx="5506677" cy="1043543"/>
          </a:xfrm>
          <a:prstGeom prst="rect">
            <a:avLst/>
          </a:prstGeom>
          <a:noFill/>
          <a:ln>
            <a:noFill/>
          </a:ln>
        </p:spPr>
      </p:pic>
      <p:sp>
        <p:nvSpPr>
          <p:cNvPr id="107" name="Shape 107"/>
          <p:cNvSpPr txBox="1"/>
          <p:nvPr/>
        </p:nvSpPr>
        <p:spPr>
          <a:xfrm>
            <a:off x="1350371" y="5812716"/>
            <a:ext cx="20922569" cy="18914935"/>
          </a:xfrm>
          <a:prstGeom prst="rect">
            <a:avLst/>
          </a:prstGeom>
          <a:noFill/>
          <a:ln>
            <a:noFill/>
          </a:ln>
        </p:spPr>
        <p:txBody>
          <a:bodyPr spcFirstLastPara="1" wrap="square" lIns="91425" tIns="45700" rIns="91425" bIns="45700" anchor="t" anchorCtr="0">
            <a:noAutofit/>
          </a:bodyPr>
          <a:lstStyle/>
          <a:p>
            <a:pPr>
              <a:lnSpc>
                <a:spcPct val="115000"/>
              </a:lnSpc>
              <a:buClr>
                <a:schemeClr val="dk1"/>
              </a:buClr>
              <a:buSzPts val="1100"/>
            </a:pPr>
            <a:r>
              <a:rPr lang="en-US" sz="3200" b="1" dirty="0" smtClean="0">
                <a:latin typeface="Calibri" charset="0"/>
                <a:ea typeface="Calibri" charset="0"/>
                <a:cs typeface="Calibri" charset="0"/>
              </a:rPr>
              <a:t>Abstract</a:t>
            </a:r>
            <a:endParaRPr lang="en-US" sz="3200" dirty="0" smtClean="0">
              <a:solidFill>
                <a:schemeClr val="dk1"/>
              </a:solidFill>
              <a:latin typeface="Calibri" charset="0"/>
              <a:ea typeface="Calibri" charset="0"/>
              <a:cs typeface="Calibri" charset="0"/>
              <a:sym typeface="Calibri"/>
            </a:endParaRPr>
          </a:p>
          <a:p>
            <a:pPr lvl="0">
              <a:lnSpc>
                <a:spcPct val="115000"/>
              </a:lnSpc>
              <a:buClr>
                <a:schemeClr val="dk1"/>
              </a:buClr>
              <a:buSzPts val="1100"/>
            </a:pPr>
            <a:r>
              <a:rPr lang="en-US" sz="3200" dirty="0" smtClean="0">
                <a:solidFill>
                  <a:schemeClr val="dk1"/>
                </a:solidFill>
                <a:latin typeface="Calibri" charset="0"/>
                <a:ea typeface="Calibri" charset="0"/>
                <a:cs typeface="Calibri" charset="0"/>
                <a:sym typeface="Calibri"/>
              </a:rPr>
              <a:t>Our research aimed to take the first step in the identification of species diversity in NYC apartments. We utilized DNA sequencing (barcodes) to perform specimen identifications in a household in Queens. We detected seven species through DNA sequences</a:t>
            </a:r>
            <a:r>
              <a:rPr lang="en-US" sz="3200" dirty="0" smtClean="0">
                <a:solidFill>
                  <a:schemeClr val="dk1"/>
                </a:solidFill>
                <a:latin typeface="Calibri" charset="0"/>
                <a:ea typeface="Calibri" charset="0"/>
                <a:cs typeface="Calibri" charset="0"/>
                <a:sym typeface="Calibri"/>
              </a:rPr>
              <a:t>: two spiders, </a:t>
            </a:r>
            <a:r>
              <a:rPr lang="en-US" sz="3200" i="1" dirty="0" err="1" smtClean="0">
                <a:latin typeface="Calibri" charset="0"/>
                <a:ea typeface="Calibri" charset="0"/>
                <a:cs typeface="Calibri" charset="0"/>
              </a:rPr>
              <a:t>Dysdera</a:t>
            </a:r>
            <a:r>
              <a:rPr lang="en-US" sz="3200" i="1" dirty="0" smtClean="0">
                <a:latin typeface="Calibri" charset="0"/>
                <a:ea typeface="Calibri" charset="0"/>
                <a:cs typeface="Calibri" charset="0"/>
              </a:rPr>
              <a:t> </a:t>
            </a:r>
            <a:r>
              <a:rPr lang="en-US" sz="3200" i="1" dirty="0" err="1" smtClean="0">
                <a:latin typeface="Calibri" charset="0"/>
                <a:ea typeface="Calibri" charset="0"/>
                <a:cs typeface="Calibri" charset="0"/>
              </a:rPr>
              <a:t>crocata</a:t>
            </a:r>
            <a:r>
              <a:rPr lang="en-US" sz="3200" i="1" dirty="0" smtClean="0">
                <a:latin typeface="Calibri" charset="0"/>
                <a:ea typeface="Calibri" charset="0"/>
                <a:cs typeface="Calibri" charset="0"/>
              </a:rPr>
              <a:t> </a:t>
            </a:r>
            <a:r>
              <a:rPr lang="en-US" sz="3200" dirty="0" smtClean="0">
                <a:latin typeface="Calibri" charset="0"/>
                <a:ea typeface="Calibri" charset="0"/>
                <a:cs typeface="Calibri" charset="0"/>
              </a:rPr>
              <a:t>and </a:t>
            </a:r>
            <a:r>
              <a:rPr lang="en-US" sz="3200" i="1" dirty="0" err="1" smtClean="0">
                <a:latin typeface="Calibri" charset="0"/>
                <a:ea typeface="Calibri" charset="0"/>
                <a:cs typeface="Calibri" charset="0"/>
              </a:rPr>
              <a:t>Steatoda</a:t>
            </a:r>
            <a:r>
              <a:rPr lang="en-US" sz="3200" i="1" dirty="0" smtClean="0">
                <a:latin typeface="Calibri" charset="0"/>
                <a:ea typeface="Calibri" charset="0"/>
                <a:cs typeface="Calibri" charset="0"/>
              </a:rPr>
              <a:t> </a:t>
            </a:r>
            <a:r>
              <a:rPr lang="en-US" sz="3200" i="1" dirty="0" err="1" smtClean="0">
                <a:latin typeface="Calibri" charset="0"/>
                <a:ea typeface="Calibri" charset="0"/>
                <a:cs typeface="Calibri" charset="0"/>
              </a:rPr>
              <a:t>triangulosa</a:t>
            </a:r>
            <a:r>
              <a:rPr lang="en-US" sz="3200" i="1" dirty="0" smtClean="0">
                <a:latin typeface="Calibri" charset="0"/>
                <a:ea typeface="Calibri" charset="0"/>
                <a:cs typeface="Calibri" charset="0"/>
              </a:rPr>
              <a:t> </a:t>
            </a:r>
            <a:r>
              <a:rPr lang="en-US" sz="3200" dirty="0" smtClean="0">
                <a:latin typeface="Calibri" charset="0"/>
                <a:ea typeface="Calibri" charset="0"/>
                <a:cs typeface="Calibri" charset="0"/>
              </a:rPr>
              <a:t>(</a:t>
            </a:r>
            <a:r>
              <a:rPr lang="en-US" sz="3200" dirty="0" err="1" smtClean="0">
                <a:latin typeface="Calibri" charset="0"/>
                <a:ea typeface="Calibri" charset="0"/>
                <a:cs typeface="Calibri" charset="0"/>
              </a:rPr>
              <a:t>Arachnidae</a:t>
            </a:r>
            <a:r>
              <a:rPr lang="en-US" sz="3200" dirty="0" smtClean="0">
                <a:latin typeface="Calibri" charset="0"/>
                <a:ea typeface="Calibri" charset="0"/>
                <a:cs typeface="Calibri" charset="0"/>
              </a:rPr>
              <a:t>); two ants, </a:t>
            </a:r>
            <a:r>
              <a:rPr lang="en-US" sz="3200" i="1" dirty="0" err="1" smtClean="0">
                <a:latin typeface="Calibri" charset="0"/>
                <a:ea typeface="Calibri" charset="0"/>
                <a:cs typeface="Calibri" charset="0"/>
              </a:rPr>
              <a:t>Lasius</a:t>
            </a:r>
            <a:r>
              <a:rPr lang="en-US" sz="3200" i="1" dirty="0" smtClean="0">
                <a:latin typeface="Calibri" charset="0"/>
                <a:ea typeface="Calibri" charset="0"/>
                <a:cs typeface="Calibri" charset="0"/>
              </a:rPr>
              <a:t> </a:t>
            </a:r>
            <a:r>
              <a:rPr lang="en-US" sz="3200" i="1" dirty="0" err="1" smtClean="0">
                <a:latin typeface="Calibri" charset="0"/>
                <a:ea typeface="Calibri" charset="0"/>
                <a:cs typeface="Calibri" charset="0"/>
              </a:rPr>
              <a:t>neoniger</a:t>
            </a:r>
            <a:r>
              <a:rPr lang="en-US" sz="3200" dirty="0" smtClean="0">
                <a:latin typeface="Calibri" charset="0"/>
                <a:ea typeface="Calibri" charset="0"/>
                <a:cs typeface="Calibri" charset="0"/>
              </a:rPr>
              <a:t> and </a:t>
            </a:r>
            <a:r>
              <a:rPr lang="en-US" sz="3200" i="1" dirty="0" err="1" smtClean="0">
                <a:latin typeface="Calibri" charset="0"/>
                <a:ea typeface="Calibri" charset="0"/>
                <a:cs typeface="Calibri" charset="0"/>
              </a:rPr>
              <a:t>Tetramorium</a:t>
            </a:r>
            <a:r>
              <a:rPr lang="en-US" sz="3200" i="1" dirty="0" smtClean="0">
                <a:latin typeface="Calibri" charset="0"/>
                <a:ea typeface="Calibri" charset="0"/>
                <a:cs typeface="Calibri" charset="0"/>
              </a:rPr>
              <a:t> </a:t>
            </a:r>
            <a:r>
              <a:rPr lang="en-US" sz="3200" i="1" dirty="0" err="1" smtClean="0">
                <a:latin typeface="Calibri" charset="0"/>
                <a:ea typeface="Calibri" charset="0"/>
                <a:cs typeface="Calibri" charset="0"/>
              </a:rPr>
              <a:t>caespitum</a:t>
            </a:r>
            <a:r>
              <a:rPr lang="en-US" sz="3200" i="1" dirty="0" smtClean="0">
                <a:latin typeface="Calibri" charset="0"/>
                <a:ea typeface="Calibri" charset="0"/>
                <a:cs typeface="Calibri" charset="0"/>
              </a:rPr>
              <a:t> </a:t>
            </a:r>
            <a:r>
              <a:rPr lang="en-US" sz="3200" dirty="0" smtClean="0">
                <a:latin typeface="Calibri" charset="0"/>
                <a:ea typeface="Calibri" charset="0"/>
                <a:cs typeface="Calibri" charset="0"/>
              </a:rPr>
              <a:t>(Hymenoptera: </a:t>
            </a:r>
            <a:r>
              <a:rPr lang="en-US" sz="3200" dirty="0" err="1" smtClean="0">
                <a:latin typeface="Calibri" charset="0"/>
                <a:ea typeface="Calibri" charset="0"/>
                <a:cs typeface="Calibri" charset="0"/>
              </a:rPr>
              <a:t>Formicidae</a:t>
            </a:r>
            <a:r>
              <a:rPr lang="en-US" sz="3200" dirty="0" smtClean="0">
                <a:latin typeface="Calibri" charset="0"/>
                <a:ea typeface="Calibri" charset="0"/>
                <a:cs typeface="Calibri" charset="0"/>
              </a:rPr>
              <a:t>); two flies, </a:t>
            </a:r>
            <a:r>
              <a:rPr lang="en-US" sz="3200" i="1" dirty="0" smtClean="0">
                <a:latin typeface="Calibri" charset="0"/>
                <a:ea typeface="Calibri" charset="0"/>
                <a:cs typeface="Calibri" charset="0"/>
              </a:rPr>
              <a:t>Drosophila melanogaster </a:t>
            </a:r>
            <a:r>
              <a:rPr lang="en-US" sz="3200" dirty="0" smtClean="0">
                <a:latin typeface="Calibri" charset="0"/>
                <a:ea typeface="Calibri" charset="0"/>
                <a:cs typeface="Calibri" charset="0"/>
              </a:rPr>
              <a:t>and </a:t>
            </a:r>
            <a:r>
              <a:rPr lang="en-US" sz="3200" dirty="0" err="1" smtClean="0">
                <a:latin typeface="Calibri" charset="0"/>
                <a:ea typeface="Calibri" charset="0"/>
                <a:cs typeface="Calibri" charset="0"/>
              </a:rPr>
              <a:t>Sciaridae</a:t>
            </a:r>
            <a:r>
              <a:rPr lang="en-US" sz="3200" dirty="0" smtClean="0">
                <a:latin typeface="Calibri" charset="0"/>
                <a:ea typeface="Calibri" charset="0"/>
                <a:cs typeface="Calibri" charset="0"/>
              </a:rPr>
              <a:t> sp. (</a:t>
            </a:r>
            <a:r>
              <a:rPr lang="en-US" sz="3200" dirty="0" err="1" smtClean="0">
                <a:latin typeface="Calibri" charset="0"/>
                <a:ea typeface="Calibri" charset="0"/>
                <a:cs typeface="Calibri" charset="0"/>
              </a:rPr>
              <a:t>Diptera</a:t>
            </a:r>
            <a:r>
              <a:rPr lang="en-US" sz="3200" dirty="0" smtClean="0">
                <a:latin typeface="Calibri" charset="0"/>
                <a:ea typeface="Calibri" charset="0"/>
                <a:cs typeface="Calibri" charset="0"/>
              </a:rPr>
              <a:t>). We also detected springtails (</a:t>
            </a:r>
            <a:r>
              <a:rPr lang="en-US" sz="3200" dirty="0" err="1" smtClean="0">
                <a:latin typeface="Calibri" charset="0"/>
                <a:ea typeface="Calibri" charset="0"/>
                <a:cs typeface="Calibri" charset="0"/>
              </a:rPr>
              <a:t>Colembola</a:t>
            </a:r>
            <a:r>
              <a:rPr lang="en-US" sz="3200" dirty="0" smtClean="0">
                <a:latin typeface="Calibri" charset="0"/>
                <a:ea typeface="Calibri" charset="0"/>
                <a:cs typeface="Calibri" charset="0"/>
              </a:rPr>
              <a:t>) but primers did not work and species could not be identified.</a:t>
            </a:r>
          </a:p>
          <a:p>
            <a:pPr lvl="0">
              <a:lnSpc>
                <a:spcPct val="115000"/>
              </a:lnSpc>
              <a:buClr>
                <a:schemeClr val="dk1"/>
              </a:buClr>
              <a:buSzPts val="1100"/>
            </a:pPr>
            <a:endParaRPr sz="4000" dirty="0" smtClean="0">
              <a:solidFill>
                <a:schemeClr val="dk1"/>
              </a:solidFill>
              <a:latin typeface="Calibri" charset="0"/>
              <a:ea typeface="Calibri" charset="0"/>
              <a:cs typeface="Calibri" charset="0"/>
              <a:sym typeface="Calibri"/>
            </a:endParaRPr>
          </a:p>
          <a:p>
            <a:r>
              <a:rPr lang="en-US" sz="4800" b="1" dirty="0" smtClean="0">
                <a:latin typeface="Calibri" charset="0"/>
                <a:ea typeface="Calibri" charset="0"/>
                <a:cs typeface="Calibri" charset="0"/>
              </a:rPr>
              <a:t>Introduction</a:t>
            </a:r>
            <a:endParaRPr lang="en-US" sz="4800" dirty="0" smtClean="0">
              <a:latin typeface="Calibri" charset="0"/>
              <a:ea typeface="Calibri" charset="0"/>
              <a:cs typeface="Calibri" charset="0"/>
            </a:endParaRPr>
          </a:p>
          <a:p>
            <a:r>
              <a:rPr lang="en-US" sz="4000" dirty="0" smtClean="0">
                <a:latin typeface="Calibri" charset="0"/>
                <a:ea typeface="Calibri" charset="0"/>
                <a:cs typeface="Calibri" charset="0"/>
              </a:rPr>
              <a:t>Extensive research hasn’t been conducted to characterize the diversity and indoor distribution patterns of arthropods and other taxa in human homes (1), not considering those of well-known pest species such as cockroaches and silverfish. Because of this, we are far from understanding which species co-exist with us in our homes, for what reason, and their effect on human health (2). To get a better understanding of biodiversity in urban homes in New York we performed DNA barcoding analysis of arthropods sampled from our homes.</a:t>
            </a:r>
            <a:br>
              <a:rPr lang="en-US" sz="4000" dirty="0" smtClean="0">
                <a:latin typeface="Calibri" charset="0"/>
                <a:ea typeface="Calibri" charset="0"/>
                <a:cs typeface="Calibri" charset="0"/>
              </a:rPr>
            </a:br>
            <a:endParaRPr sz="4000" dirty="0" smtClean="0">
              <a:solidFill>
                <a:schemeClr val="dk1"/>
              </a:solidFill>
              <a:latin typeface="Calibri" charset="0"/>
              <a:ea typeface="Calibri" charset="0"/>
              <a:cs typeface="Calibri" charset="0"/>
              <a:sym typeface="Calibri"/>
            </a:endParaRPr>
          </a:p>
          <a:p>
            <a:pPr marL="0" marR="0" lvl="0" indent="0" algn="l" rtl="0">
              <a:spcBef>
                <a:spcPts val="600"/>
              </a:spcBef>
              <a:spcAft>
                <a:spcPts val="0"/>
              </a:spcAft>
              <a:buNone/>
            </a:pPr>
            <a:r>
              <a:rPr lang="en-US" sz="4800" b="1" dirty="0" smtClean="0">
                <a:solidFill>
                  <a:schemeClr val="dk1"/>
                </a:solidFill>
                <a:latin typeface="Calibri" charset="0"/>
                <a:ea typeface="Calibri" charset="0"/>
                <a:cs typeface="Calibri" charset="0"/>
                <a:sym typeface="Calibri"/>
              </a:rPr>
              <a:t>Materials &amp; Methods </a:t>
            </a:r>
            <a:endParaRPr sz="4800" b="1" dirty="0" smtClean="0">
              <a:solidFill>
                <a:schemeClr val="dk1"/>
              </a:solidFill>
              <a:latin typeface="Calibri" charset="0"/>
              <a:ea typeface="Calibri" charset="0"/>
              <a:cs typeface="Calibri" charset="0"/>
              <a:sym typeface="Calibri"/>
            </a:endParaRPr>
          </a:p>
          <a:p>
            <a:pPr lvl="0">
              <a:spcBef>
                <a:spcPts val="600"/>
              </a:spcBef>
            </a:pPr>
            <a:r>
              <a:rPr lang="en-US" sz="4000" dirty="0" smtClean="0">
                <a:latin typeface="Calibri" charset="0"/>
                <a:ea typeface="Calibri" charset="0"/>
                <a:cs typeface="Calibri" charset="0"/>
              </a:rPr>
              <a:t>In the month of May 2018, we collected a total of 22 samples: 5 spiders, 4 ants, 6 flies, 6 springtails, and one isopod at a house in Queens. These specimens were labelled, and preserved in 96% ethanol. DNA was extracted through the use of </a:t>
            </a:r>
            <a:r>
              <a:rPr lang="en-US" sz="4000" dirty="0" err="1" smtClean="0">
                <a:latin typeface="Calibri" charset="0"/>
                <a:ea typeface="Calibri" charset="0"/>
                <a:cs typeface="Calibri" charset="0"/>
              </a:rPr>
              <a:t>Qiagen</a:t>
            </a:r>
            <a:r>
              <a:rPr lang="en-US" sz="4000" dirty="0" smtClean="0">
                <a:latin typeface="Calibri" charset="0"/>
                <a:ea typeface="Calibri" charset="0"/>
                <a:cs typeface="Calibri" charset="0"/>
              </a:rPr>
              <a:t> kits at the Division of Invertebrate Zoology of the American Museum and DNA was amplified at the Harlem DNA Lab using DNA polymerase chain reaction (PCR) using the </a:t>
            </a:r>
            <a:r>
              <a:rPr lang="en-US" sz="4000" dirty="0" err="1" smtClean="0">
                <a:latin typeface="Calibri" charset="0"/>
                <a:ea typeface="Calibri" charset="0"/>
                <a:cs typeface="Calibri" charset="0"/>
              </a:rPr>
              <a:t>Folmer</a:t>
            </a:r>
            <a:r>
              <a:rPr lang="en-US" sz="4000" dirty="0" smtClean="0">
                <a:latin typeface="Calibri" charset="0"/>
                <a:ea typeface="Calibri" charset="0"/>
                <a:cs typeface="Calibri" charset="0"/>
              </a:rPr>
              <a:t> Fragment primers for COI. Sequences were edited using </a:t>
            </a:r>
            <a:r>
              <a:rPr lang="en-US" sz="4000" dirty="0" err="1" smtClean="0">
                <a:latin typeface="Calibri" charset="0"/>
                <a:ea typeface="Calibri" charset="0"/>
                <a:cs typeface="Calibri" charset="0"/>
              </a:rPr>
              <a:t>Geneious</a:t>
            </a:r>
            <a:r>
              <a:rPr lang="en-US" sz="4000" dirty="0" smtClean="0">
                <a:latin typeface="Calibri" charset="0"/>
                <a:ea typeface="Calibri" charset="0"/>
                <a:cs typeface="Calibri" charset="0"/>
              </a:rPr>
              <a:t> software, version 11.0.3. Preliminary identifications were performed using DNA subway, and the phylogenetic position was evaluated in </a:t>
            </a:r>
            <a:r>
              <a:rPr lang="en-US" sz="4000" dirty="0" err="1" smtClean="0">
                <a:latin typeface="Calibri" charset="0"/>
                <a:ea typeface="Calibri" charset="0"/>
                <a:cs typeface="Calibri" charset="0"/>
              </a:rPr>
              <a:t>GenBank</a:t>
            </a:r>
            <a:r>
              <a:rPr lang="en-US" sz="4000" dirty="0" smtClean="0">
                <a:latin typeface="Calibri" charset="0"/>
                <a:ea typeface="Calibri" charset="0"/>
                <a:cs typeface="Calibri" charset="0"/>
              </a:rPr>
              <a:t> through distance methods (Fast Minimum Evolution).</a:t>
            </a:r>
            <a:endParaRPr sz="4000" dirty="0" smtClean="0">
              <a:solidFill>
                <a:schemeClr val="dk1"/>
              </a:solidFill>
              <a:latin typeface="Calibri" charset="0"/>
              <a:ea typeface="Calibri" charset="0"/>
              <a:cs typeface="Calibri" charset="0"/>
              <a:sym typeface="Calibri"/>
            </a:endParaRPr>
          </a:p>
          <a:p>
            <a:pPr marL="0" marR="0" lvl="0" indent="0" algn="l" rtl="0">
              <a:spcBef>
                <a:spcPts val="600"/>
              </a:spcBef>
              <a:spcAft>
                <a:spcPts val="0"/>
              </a:spcAft>
              <a:buNone/>
            </a:pPr>
            <a:endParaRPr lang="en-US" sz="4000" b="1" dirty="0" smtClean="0">
              <a:solidFill>
                <a:schemeClr val="dk1"/>
              </a:solidFill>
              <a:latin typeface="Calibri" charset="0"/>
              <a:ea typeface="Calibri" charset="0"/>
              <a:cs typeface="Calibri" charset="0"/>
              <a:sym typeface="Calibri"/>
            </a:endParaRPr>
          </a:p>
          <a:p>
            <a:pPr marL="0" marR="0" lvl="0" indent="0" algn="l" rtl="0">
              <a:spcBef>
                <a:spcPts val="600"/>
              </a:spcBef>
              <a:spcAft>
                <a:spcPts val="0"/>
              </a:spcAft>
              <a:buNone/>
            </a:pPr>
            <a:r>
              <a:rPr lang="en-US" sz="4800" b="1" dirty="0" smtClean="0">
                <a:solidFill>
                  <a:schemeClr val="dk1"/>
                </a:solidFill>
                <a:latin typeface="Calibri" charset="0"/>
                <a:ea typeface="Calibri" charset="0"/>
                <a:cs typeface="Calibri" charset="0"/>
                <a:sym typeface="Calibri"/>
              </a:rPr>
              <a:t>Results</a:t>
            </a:r>
          </a:p>
          <a:p>
            <a:pPr lvl="0">
              <a:spcBef>
                <a:spcPts val="600"/>
              </a:spcBef>
            </a:pPr>
            <a:r>
              <a:rPr lang="en-US" sz="4000" dirty="0" smtClean="0">
                <a:latin typeface="Calibri" charset="0"/>
                <a:ea typeface="Calibri" charset="0"/>
                <a:cs typeface="Calibri" charset="0"/>
              </a:rPr>
              <a:t>15 out of 22 samples produced bands in the DNA gel, of which eleven produced quality sequences usable for specimen identification (Fig. 1-3). It is important to note that primers did not work for the springtails. All our samples of springtails (six) did not amplify (Fig. 1). Three spiders and two ants produced bad sequences. Successful sequences identify 7 different species of arthropods (Fig. 2–3).</a:t>
            </a:r>
            <a:endParaRPr sz="4000" b="1" dirty="0">
              <a:solidFill>
                <a:schemeClr val="dk1"/>
              </a:solidFill>
              <a:latin typeface="Calibri" charset="0"/>
              <a:ea typeface="Calibri" charset="0"/>
              <a:cs typeface="Calibri" charset="0"/>
              <a:sym typeface="Calibri"/>
            </a:endParaRPr>
          </a:p>
        </p:txBody>
      </p:sp>
      <p:sp>
        <p:nvSpPr>
          <p:cNvPr id="108" name="Shape 108"/>
          <p:cNvSpPr txBox="1"/>
          <p:nvPr/>
        </p:nvSpPr>
        <p:spPr>
          <a:xfrm>
            <a:off x="23018718" y="12909655"/>
            <a:ext cx="19699500" cy="19178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chemeClr val="dk1"/>
                </a:solidFill>
                <a:latin typeface="Calibri" charset="0"/>
                <a:ea typeface="Calibri" charset="0"/>
                <a:cs typeface="Calibri" charset="0"/>
                <a:sym typeface="Calibri"/>
              </a:rPr>
              <a:t>Discussion </a:t>
            </a:r>
            <a:endParaRPr sz="4800" b="1" dirty="0">
              <a:latin typeface="Calibri" charset="0"/>
              <a:ea typeface="Calibri" charset="0"/>
              <a:cs typeface="Calibri" charset="0"/>
            </a:endParaRPr>
          </a:p>
          <a:p>
            <a:r>
              <a:rPr lang="en-US" sz="4000" dirty="0">
                <a:latin typeface="Calibri" charset="0"/>
                <a:ea typeface="Calibri" charset="0"/>
                <a:cs typeface="Calibri" charset="0"/>
              </a:rPr>
              <a:t>Our 22 samples reveal the existence of organisms from different taxa, such as Hymenoptera, </a:t>
            </a:r>
            <a:r>
              <a:rPr lang="en-US" sz="4000" dirty="0" err="1">
                <a:latin typeface="Calibri" charset="0"/>
                <a:ea typeface="Calibri" charset="0"/>
                <a:cs typeface="Calibri" charset="0"/>
              </a:rPr>
              <a:t>Arachnidae</a:t>
            </a:r>
            <a:r>
              <a:rPr lang="en-US" sz="4000" dirty="0">
                <a:latin typeface="Calibri" charset="0"/>
                <a:ea typeface="Calibri" charset="0"/>
                <a:cs typeface="Calibri" charset="0"/>
              </a:rPr>
              <a:t>, Isopoda, and </a:t>
            </a:r>
            <a:r>
              <a:rPr lang="en-US" sz="4000" dirty="0" err="1">
                <a:latin typeface="Calibri" charset="0"/>
                <a:ea typeface="Calibri" charset="0"/>
                <a:cs typeface="Calibri" charset="0"/>
              </a:rPr>
              <a:t>Diptera</a:t>
            </a:r>
            <a:r>
              <a:rPr lang="en-US" sz="4000" dirty="0">
                <a:latin typeface="Calibri" charset="0"/>
                <a:ea typeface="Calibri" charset="0"/>
                <a:cs typeface="Calibri" charset="0"/>
              </a:rPr>
              <a:t>. Species diversity was expected to be much higher but weather conditions during the winter were not optimal which hindered sample collection. For example, we missed species such as cockroaches, dust mites, common flies, bees, wasps and beetles that are known to occur in urban settings. In addition, some samples </a:t>
            </a:r>
            <a:r>
              <a:rPr lang="en-US" sz="4000" dirty="0" smtClean="0">
                <a:latin typeface="Calibri" charset="0"/>
                <a:ea typeface="Calibri" charset="0"/>
                <a:cs typeface="Calibri" charset="0"/>
              </a:rPr>
              <a:t>did not </a:t>
            </a:r>
            <a:r>
              <a:rPr lang="en-US" sz="4000" dirty="0">
                <a:latin typeface="Calibri" charset="0"/>
                <a:ea typeface="Calibri" charset="0"/>
                <a:cs typeface="Calibri" charset="0"/>
              </a:rPr>
              <a:t>amplify or produced problematic sequences (6 springtails, three spiders, two ants). In the case of springtails, it seems that the primers we used didn’t work for this taxon. </a:t>
            </a:r>
            <a:endParaRPr lang="en-US" sz="4000" dirty="0">
              <a:latin typeface="Calibri" charset="0"/>
              <a:ea typeface="Calibri" charset="0"/>
              <a:cs typeface="Calibri" charset="0"/>
            </a:endParaRPr>
          </a:p>
          <a:p>
            <a:r>
              <a:rPr lang="en-US" sz="4000" dirty="0" smtClean="0">
                <a:latin typeface="Calibri" charset="0"/>
                <a:ea typeface="Calibri" charset="0"/>
                <a:cs typeface="Calibri" charset="0"/>
              </a:rPr>
              <a:t>	There </a:t>
            </a:r>
            <a:r>
              <a:rPr lang="en-US" sz="4000" dirty="0">
                <a:latin typeface="Calibri" charset="0"/>
                <a:ea typeface="Calibri" charset="0"/>
                <a:cs typeface="Calibri" charset="0"/>
              </a:rPr>
              <a:t>is more diversity of arthropods than we </a:t>
            </a:r>
            <a:r>
              <a:rPr lang="en-US" sz="4000" dirty="0" smtClean="0">
                <a:latin typeface="Calibri" charset="0"/>
                <a:ea typeface="Calibri" charset="0"/>
                <a:cs typeface="Calibri" charset="0"/>
              </a:rPr>
              <a:t>expect living in NYC apartments, </a:t>
            </a:r>
            <a:r>
              <a:rPr lang="en-US" sz="4000" dirty="0">
                <a:latin typeface="Calibri" charset="0"/>
                <a:ea typeface="Calibri" charset="0"/>
                <a:cs typeface="Calibri" charset="0"/>
              </a:rPr>
              <a:t>as evidenced by </a:t>
            </a:r>
            <a:r>
              <a:rPr lang="en-US" sz="4000" dirty="0" smtClean="0">
                <a:latin typeface="Calibri" charset="0"/>
                <a:ea typeface="Calibri" charset="0"/>
                <a:cs typeface="Calibri" charset="0"/>
              </a:rPr>
              <a:t>the few studies available so far (3–5). </a:t>
            </a:r>
            <a:r>
              <a:rPr lang="en-US" sz="4000" dirty="0">
                <a:latin typeface="Calibri" charset="0"/>
                <a:ea typeface="Calibri" charset="0"/>
                <a:cs typeface="Calibri" charset="0"/>
              </a:rPr>
              <a:t>Our project has </a:t>
            </a:r>
            <a:r>
              <a:rPr lang="en-US" sz="4000" dirty="0" smtClean="0">
                <a:latin typeface="Calibri" charset="0"/>
                <a:ea typeface="Calibri" charset="0"/>
                <a:cs typeface="Calibri" charset="0"/>
              </a:rPr>
              <a:t>also shown that </a:t>
            </a:r>
            <a:r>
              <a:rPr lang="en-US" sz="4000" dirty="0">
                <a:latin typeface="Calibri" charset="0"/>
                <a:ea typeface="Calibri" charset="0"/>
                <a:cs typeface="Calibri" charset="0"/>
              </a:rPr>
              <a:t>there are more species in our homes that are waiting to be discovered and </a:t>
            </a:r>
            <a:r>
              <a:rPr lang="en-US" sz="4000" dirty="0" smtClean="0">
                <a:latin typeface="Calibri" charset="0"/>
                <a:ea typeface="Calibri" charset="0"/>
                <a:cs typeface="Calibri" charset="0"/>
              </a:rPr>
              <a:t>researched, which could improve </a:t>
            </a:r>
            <a:r>
              <a:rPr lang="en-US" sz="4000" dirty="0">
                <a:latin typeface="Calibri" charset="0"/>
                <a:ea typeface="Calibri" charset="0"/>
                <a:cs typeface="Calibri" charset="0"/>
              </a:rPr>
              <a:t>improve human </a:t>
            </a:r>
            <a:r>
              <a:rPr lang="en-US" sz="4000" dirty="0" smtClean="0">
                <a:latin typeface="Calibri" charset="0"/>
                <a:ea typeface="Calibri" charset="0"/>
                <a:cs typeface="Calibri" charset="0"/>
              </a:rPr>
              <a:t>health through increasing our understanding of our ecological relationships to other organisms.</a:t>
            </a:r>
            <a:endParaRPr lang="en-US" sz="4000" dirty="0">
              <a:latin typeface="Calibri" charset="0"/>
              <a:ea typeface="Calibri" charset="0"/>
              <a:cs typeface="Calibri" charset="0"/>
            </a:endParaRPr>
          </a:p>
          <a:p>
            <a:endParaRPr sz="4000" dirty="0">
              <a:solidFill>
                <a:schemeClr val="dk1"/>
              </a:solidFill>
              <a:latin typeface="Calibri" charset="0"/>
              <a:ea typeface="Calibri" charset="0"/>
              <a:cs typeface="Calibri" charset="0"/>
              <a:sym typeface="Calibri"/>
            </a:endParaRPr>
          </a:p>
          <a:p>
            <a:pPr marL="0" marR="0" lvl="0" indent="0" algn="l" rtl="0">
              <a:spcBef>
                <a:spcPts val="0"/>
              </a:spcBef>
              <a:spcAft>
                <a:spcPts val="0"/>
              </a:spcAft>
              <a:buNone/>
            </a:pPr>
            <a:r>
              <a:rPr lang="en-US" sz="4800" b="1" dirty="0" smtClean="0">
                <a:solidFill>
                  <a:schemeClr val="dk1"/>
                </a:solidFill>
                <a:latin typeface="Calibri" charset="0"/>
                <a:ea typeface="Calibri" charset="0"/>
                <a:cs typeface="Calibri" charset="0"/>
                <a:sym typeface="Calibri"/>
              </a:rPr>
              <a:t>References</a:t>
            </a:r>
            <a:endParaRPr lang="en-US" sz="4000" dirty="0" smtClean="0">
              <a:solidFill>
                <a:schemeClr val="dk1"/>
              </a:solidFill>
              <a:latin typeface="Calibri" charset="0"/>
              <a:ea typeface="Calibri" charset="0"/>
              <a:cs typeface="Calibri" charset="0"/>
              <a:sym typeface="Calibri"/>
            </a:endParaRPr>
          </a:p>
          <a:p>
            <a:pPr marL="742950" lvl="0" indent="-742950">
              <a:buAutoNum type="arabicPeriod"/>
            </a:pPr>
            <a:r>
              <a:rPr lang="en-US" sz="4000" dirty="0">
                <a:solidFill>
                  <a:schemeClr val="dk1"/>
                </a:solidFill>
                <a:latin typeface="Calibri" charset="0"/>
                <a:ea typeface="Calibri" charset="0"/>
                <a:cs typeface="Calibri" charset="0"/>
                <a:sym typeface="Calibri"/>
              </a:rPr>
              <a:t>Leong, M. et al. 2017. The Habitats Humans Provide: Factors affecting the diversity and composition of arthropods in houses. Scientific Reports, 7: 15347</a:t>
            </a:r>
            <a:r>
              <a:rPr lang="en-US" sz="4000" dirty="0" smtClean="0">
                <a:solidFill>
                  <a:schemeClr val="dk1"/>
                </a:solidFill>
                <a:latin typeface="Calibri" charset="0"/>
                <a:ea typeface="Calibri" charset="0"/>
                <a:cs typeface="Calibri" charset="0"/>
                <a:sym typeface="Calibri"/>
              </a:rPr>
              <a:t>.</a:t>
            </a:r>
          </a:p>
          <a:p>
            <a:pPr marL="742950" indent="-742950">
              <a:buFont typeface="Arial"/>
              <a:buAutoNum type="arabicPeriod"/>
            </a:pPr>
            <a:r>
              <a:rPr lang="en-US" sz="4000" dirty="0" err="1">
                <a:solidFill>
                  <a:schemeClr val="dk1"/>
                </a:solidFill>
                <a:latin typeface="Calibri" charset="0"/>
                <a:ea typeface="Calibri" charset="0"/>
                <a:cs typeface="Calibri" charset="0"/>
                <a:sym typeface="Calibri"/>
              </a:rPr>
              <a:t>Wirtz</a:t>
            </a:r>
            <a:r>
              <a:rPr lang="en-US" sz="4000" dirty="0">
                <a:solidFill>
                  <a:schemeClr val="dk1"/>
                </a:solidFill>
                <a:latin typeface="Calibri" charset="0"/>
                <a:ea typeface="Calibri" charset="0"/>
                <a:cs typeface="Calibri" charset="0"/>
                <a:sym typeface="Calibri"/>
              </a:rPr>
              <a:t>, R.A. 1984. Allergic and Toxic Reactions to Non-Stinging Arthropods. Annual Review of Entomology 29: 47-69</a:t>
            </a:r>
            <a:r>
              <a:rPr lang="en-US" sz="4000" dirty="0" smtClean="0">
                <a:solidFill>
                  <a:schemeClr val="dk1"/>
                </a:solidFill>
                <a:latin typeface="Calibri" charset="0"/>
                <a:ea typeface="Calibri" charset="0"/>
                <a:cs typeface="Calibri" charset="0"/>
                <a:sym typeface="Calibri"/>
              </a:rPr>
              <a:t>.</a:t>
            </a:r>
            <a:endParaRPr lang="en-US" sz="4000" dirty="0">
              <a:solidFill>
                <a:schemeClr val="dk1"/>
              </a:solidFill>
              <a:latin typeface="Calibri" charset="0"/>
              <a:ea typeface="Calibri" charset="0"/>
              <a:cs typeface="Calibri" charset="0"/>
              <a:sym typeface="Calibri"/>
            </a:endParaRPr>
          </a:p>
          <a:p>
            <a:pPr marL="742950" lvl="0" indent="-742950">
              <a:buAutoNum type="arabicPeriod"/>
            </a:pPr>
            <a:r>
              <a:rPr lang="en-US" sz="4000" dirty="0" smtClean="0">
                <a:solidFill>
                  <a:schemeClr val="dk1"/>
                </a:solidFill>
                <a:latin typeface="Calibri" charset="0"/>
                <a:ea typeface="Calibri" charset="0"/>
                <a:cs typeface="Calibri" charset="0"/>
                <a:sym typeface="Calibri"/>
              </a:rPr>
              <a:t>Matteson</a:t>
            </a:r>
            <a:r>
              <a:rPr lang="en-US" sz="4000" dirty="0">
                <a:solidFill>
                  <a:schemeClr val="dk1"/>
                </a:solidFill>
                <a:latin typeface="Calibri" charset="0"/>
                <a:ea typeface="Calibri" charset="0"/>
                <a:cs typeface="Calibri" charset="0"/>
                <a:sym typeface="Calibri"/>
              </a:rPr>
              <a:t>, K.C. et al. 2008. Bee Richness and Abundance in New York City Urban Gardens. Annals of the Entomological Society of America 101:140-150</a:t>
            </a:r>
            <a:r>
              <a:rPr lang="en-US" sz="4000" dirty="0" smtClean="0">
                <a:solidFill>
                  <a:schemeClr val="dk1"/>
                </a:solidFill>
                <a:latin typeface="Calibri" charset="0"/>
                <a:ea typeface="Calibri" charset="0"/>
                <a:cs typeface="Calibri" charset="0"/>
                <a:sym typeface="Calibri"/>
              </a:rPr>
              <a:t>.</a:t>
            </a:r>
          </a:p>
          <a:p>
            <a:pPr marL="742950" lvl="0" indent="-742950">
              <a:buAutoNum type="arabicPeriod"/>
            </a:pPr>
            <a:r>
              <a:rPr lang="en-US" sz="4000" dirty="0" err="1" smtClean="0">
                <a:solidFill>
                  <a:schemeClr val="dk1"/>
                </a:solidFill>
                <a:latin typeface="Calibri" charset="0"/>
                <a:ea typeface="Calibri" charset="0"/>
                <a:cs typeface="Calibri" charset="0"/>
                <a:sym typeface="Calibri"/>
              </a:rPr>
              <a:t>Pećarević</a:t>
            </a:r>
            <a:r>
              <a:rPr lang="en-US" sz="4000" dirty="0" smtClean="0">
                <a:solidFill>
                  <a:schemeClr val="dk1"/>
                </a:solidFill>
                <a:latin typeface="Calibri" charset="0"/>
                <a:ea typeface="Calibri" charset="0"/>
                <a:cs typeface="Calibri" charset="0"/>
                <a:sym typeface="Calibri"/>
              </a:rPr>
              <a:t> </a:t>
            </a:r>
            <a:r>
              <a:rPr lang="en-US" sz="4000" dirty="0">
                <a:solidFill>
                  <a:schemeClr val="dk1"/>
                </a:solidFill>
                <a:latin typeface="Calibri" charset="0"/>
                <a:ea typeface="Calibri" charset="0"/>
                <a:cs typeface="Calibri" charset="0"/>
                <a:sym typeface="Calibri"/>
              </a:rPr>
              <a:t>M. et al. 2010. Biodiversity on Broadway - Enigmatic Diversity of the Societies of Ants (</a:t>
            </a:r>
            <a:r>
              <a:rPr lang="en-US" sz="4000" dirty="0" err="1">
                <a:solidFill>
                  <a:schemeClr val="dk1"/>
                </a:solidFill>
                <a:latin typeface="Calibri" charset="0"/>
                <a:ea typeface="Calibri" charset="0"/>
                <a:cs typeface="Calibri" charset="0"/>
                <a:sym typeface="Calibri"/>
              </a:rPr>
              <a:t>Formicidae</a:t>
            </a:r>
            <a:r>
              <a:rPr lang="en-US" sz="4000" dirty="0">
                <a:solidFill>
                  <a:schemeClr val="dk1"/>
                </a:solidFill>
                <a:latin typeface="Calibri" charset="0"/>
                <a:ea typeface="Calibri" charset="0"/>
                <a:cs typeface="Calibri" charset="0"/>
                <a:sym typeface="Calibri"/>
              </a:rPr>
              <a:t>) on the Streets of New York City. </a:t>
            </a:r>
            <a:r>
              <a:rPr lang="en-US" sz="4000" dirty="0" err="1">
                <a:solidFill>
                  <a:schemeClr val="dk1"/>
                </a:solidFill>
                <a:latin typeface="Calibri" charset="0"/>
                <a:ea typeface="Calibri" charset="0"/>
                <a:cs typeface="Calibri" charset="0"/>
                <a:sym typeface="Calibri"/>
              </a:rPr>
              <a:t>PLoS</a:t>
            </a:r>
            <a:r>
              <a:rPr lang="en-US" sz="4000" dirty="0">
                <a:solidFill>
                  <a:schemeClr val="dk1"/>
                </a:solidFill>
                <a:latin typeface="Calibri" charset="0"/>
                <a:ea typeface="Calibri" charset="0"/>
                <a:cs typeface="Calibri" charset="0"/>
                <a:sym typeface="Calibri"/>
              </a:rPr>
              <a:t> ONE 5(10): e13222</a:t>
            </a:r>
            <a:r>
              <a:rPr lang="en-US" sz="4000" dirty="0" smtClean="0">
                <a:solidFill>
                  <a:schemeClr val="dk1"/>
                </a:solidFill>
                <a:latin typeface="Calibri" charset="0"/>
                <a:ea typeface="Calibri" charset="0"/>
                <a:cs typeface="Calibri" charset="0"/>
                <a:sym typeface="Calibri"/>
              </a:rPr>
              <a:t>.</a:t>
            </a:r>
          </a:p>
          <a:p>
            <a:pPr marL="742950" lvl="0" indent="-742950">
              <a:buAutoNum type="arabicPeriod"/>
            </a:pPr>
            <a:r>
              <a:rPr lang="en-US" sz="4000" dirty="0" smtClean="0">
                <a:solidFill>
                  <a:schemeClr val="dk1"/>
                </a:solidFill>
                <a:latin typeface="Calibri" charset="0"/>
                <a:ea typeface="Calibri" charset="0"/>
                <a:cs typeface="Calibri" charset="0"/>
                <a:sym typeface="Calibri"/>
              </a:rPr>
              <a:t>Ramirez</a:t>
            </a:r>
            <a:r>
              <a:rPr lang="en-US" sz="4000" dirty="0">
                <a:solidFill>
                  <a:schemeClr val="dk1"/>
                </a:solidFill>
                <a:latin typeface="Calibri" charset="0"/>
                <a:ea typeface="Calibri" charset="0"/>
                <a:cs typeface="Calibri" charset="0"/>
                <a:sym typeface="Calibri"/>
              </a:rPr>
              <a:t>, K.S. 2014. Biogeographic patterns in below-ground diversity in New York City's Central Park are similar to those observed globally Proc. R. Soc. B, 281: 20141988</a:t>
            </a:r>
            <a:r>
              <a:rPr lang="en-US" sz="4000" dirty="0" smtClean="0">
                <a:solidFill>
                  <a:schemeClr val="dk1"/>
                </a:solidFill>
                <a:latin typeface="Calibri" charset="0"/>
                <a:ea typeface="Calibri" charset="0"/>
                <a:cs typeface="Calibri" charset="0"/>
                <a:sym typeface="Calibri"/>
              </a:rPr>
              <a:t>.</a:t>
            </a:r>
          </a:p>
          <a:p>
            <a:pPr marL="0" marR="0" lvl="0" indent="0" algn="l" rtl="0">
              <a:spcBef>
                <a:spcPts val="0"/>
              </a:spcBef>
              <a:spcAft>
                <a:spcPts val="0"/>
              </a:spcAft>
              <a:buNone/>
            </a:pPr>
            <a:endParaRPr lang="en-US" sz="4000" b="1" dirty="0">
              <a:solidFill>
                <a:schemeClr val="dk1"/>
              </a:solidFill>
              <a:latin typeface="Calibri" charset="0"/>
              <a:ea typeface="Calibri" charset="0"/>
              <a:cs typeface="Calibri" charset="0"/>
              <a:sym typeface="Calibri"/>
            </a:endParaRPr>
          </a:p>
          <a:p>
            <a:pPr marL="0" marR="0" lvl="0" indent="0" algn="l" rtl="0">
              <a:spcBef>
                <a:spcPts val="0"/>
              </a:spcBef>
              <a:spcAft>
                <a:spcPts val="0"/>
              </a:spcAft>
              <a:buNone/>
            </a:pPr>
            <a:r>
              <a:rPr lang="en-US" sz="4000" b="1" dirty="0" smtClean="0">
                <a:solidFill>
                  <a:schemeClr val="dk1"/>
                </a:solidFill>
                <a:latin typeface="Calibri" charset="0"/>
                <a:ea typeface="Calibri" charset="0"/>
                <a:cs typeface="Calibri" charset="0"/>
                <a:sym typeface="Calibri"/>
              </a:rPr>
              <a:t>Acknowledgements</a:t>
            </a:r>
          </a:p>
          <a:p>
            <a:pPr lvl="0"/>
            <a:r>
              <a:rPr lang="en-US" sz="3200" dirty="0">
                <a:solidFill>
                  <a:schemeClr val="dk1"/>
                </a:solidFill>
                <a:latin typeface="Calibri" charset="0"/>
                <a:ea typeface="Calibri" charset="0"/>
                <a:cs typeface="Calibri" charset="0"/>
                <a:sym typeface="Calibri"/>
              </a:rPr>
              <a:t>We’d like to thank our mentor, Dr. Jose Manuel Padial, for so graciously guiding us through this research project and dedicating his time to working with us. We’d like to thank Dr. Christine </a:t>
            </a:r>
            <a:r>
              <a:rPr lang="en-US" sz="3200" dirty="0" err="1">
                <a:solidFill>
                  <a:schemeClr val="dk1"/>
                </a:solidFill>
                <a:latin typeface="Calibri" charset="0"/>
                <a:ea typeface="Calibri" charset="0"/>
                <a:cs typeface="Calibri" charset="0"/>
                <a:sym typeface="Calibri"/>
              </a:rPr>
              <a:t>Marizzi</a:t>
            </a:r>
            <a:r>
              <a:rPr lang="en-US" sz="3200" dirty="0">
                <a:solidFill>
                  <a:schemeClr val="dk1"/>
                </a:solidFill>
                <a:latin typeface="Calibri" charset="0"/>
                <a:ea typeface="Calibri" charset="0"/>
                <a:cs typeface="Calibri" charset="0"/>
                <a:sym typeface="Calibri"/>
              </a:rPr>
              <a:t> and the Cold Spring Harbor Laboratory for taking the initiative to educate students like us through the Urban Barcode Project </a:t>
            </a:r>
            <a:r>
              <a:rPr lang="en-US" sz="3200" dirty="0" smtClean="0">
                <a:solidFill>
                  <a:schemeClr val="dk1"/>
                </a:solidFill>
                <a:latin typeface="Calibri" charset="0"/>
                <a:ea typeface="Calibri" charset="0"/>
                <a:cs typeface="Calibri" charset="0"/>
                <a:sym typeface="Calibri"/>
              </a:rPr>
              <a:t>(URBP) and </a:t>
            </a:r>
            <a:r>
              <a:rPr lang="en-US" sz="3200" dirty="0">
                <a:solidFill>
                  <a:schemeClr val="dk1"/>
                </a:solidFill>
                <a:latin typeface="Calibri" charset="0"/>
                <a:ea typeface="Calibri" charset="0"/>
                <a:cs typeface="Calibri" charset="0"/>
                <a:sym typeface="Calibri"/>
              </a:rPr>
              <a:t>allowing us to gain research experience in bioinformatics and genetics. We’d also like to thank the Pinkerton Foundation for funding the UBRP and the American Museum of Natural History for offering us working space and resources.</a:t>
            </a:r>
            <a:endParaRPr sz="3200" dirty="0">
              <a:latin typeface="Calibri" charset="0"/>
              <a:ea typeface="Calibri" charset="0"/>
              <a:cs typeface="Calibri" charset="0"/>
            </a:endParaRPr>
          </a:p>
        </p:txBody>
      </p:sp>
      <p:pic>
        <p:nvPicPr>
          <p:cNvPr id="109" name="Shape 109"/>
          <p:cNvPicPr preferRelativeResize="0"/>
          <p:nvPr/>
        </p:nvPicPr>
        <p:blipFill rotWithShape="1">
          <a:blip r:embed="rId7">
            <a:alphaModFix/>
          </a:blip>
          <a:srcRect/>
          <a:stretch/>
        </p:blipFill>
        <p:spPr>
          <a:xfrm>
            <a:off x="38846191" y="3332518"/>
            <a:ext cx="3022600" cy="2298700"/>
          </a:xfrm>
          <a:prstGeom prst="rect">
            <a:avLst/>
          </a:prstGeom>
          <a:noFill/>
          <a:ln>
            <a:noFill/>
          </a:ln>
        </p:spPr>
      </p:pic>
      <p:sp>
        <p:nvSpPr>
          <p:cNvPr id="110" name="Shape 110"/>
          <p:cNvSpPr txBox="1"/>
          <p:nvPr/>
        </p:nvSpPr>
        <p:spPr>
          <a:xfrm>
            <a:off x="39568588" y="1340997"/>
            <a:ext cx="1577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Funded by:</a:t>
            </a:r>
            <a:endParaRPr sz="2400">
              <a:solidFill>
                <a:schemeClr val="dk1"/>
              </a:solidFill>
              <a:latin typeface="Calibri"/>
              <a:ea typeface="Calibri"/>
              <a:cs typeface="Calibri"/>
              <a:sym typeface="Calibri"/>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27316" y="6850396"/>
            <a:ext cx="7911923" cy="3397473"/>
          </a:xfrm>
          <a:prstGeom prst="rect">
            <a:avLst/>
          </a:prstGeom>
        </p:spPr>
      </p:pic>
      <p:pic>
        <p:nvPicPr>
          <p:cNvPr id="1030" name="Picture 6" descr="https://lh4.googleusercontent.com/iQ2ovyYBNAaMBQQwgKT5-4RImK24dRESaRS3OovrqdEcU8y571JbR-x6yxZSMCpTiRE5MRl_y1iuaI6VjOHwitgG5rsp8zh2vxFpp8ya5XoTO2Uff_CDJldEqxW1EMCfWEsn2C1W"/>
          <p:cNvPicPr>
            <a:picLocks noChangeAspect="1" noChangeArrowheads="1"/>
          </p:cNvPicPr>
          <p:nvPr/>
        </p:nvPicPr>
        <p:blipFill rotWithShape="1">
          <a:blip r:embed="rId9">
            <a:extLst>
              <a:ext uri="{28A0092B-C50C-407E-A947-70E740481C1C}">
                <a14:useLocalDpi xmlns:a14="http://schemas.microsoft.com/office/drawing/2010/main" val="0"/>
              </a:ext>
            </a:extLst>
          </a:blip>
          <a:srcRect t="47" b="6155"/>
          <a:stretch/>
        </p:blipFill>
        <p:spPr bwMode="auto">
          <a:xfrm>
            <a:off x="1888653" y="28651201"/>
            <a:ext cx="4435069"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OATXGBbFQZ4FmgzhJctkchfnlSitP9CUmMfMVIIbHIsEkzw19L2_vSPHVY2dW-VYjGDNfPmZGnOSRaX7SOs-H-Qm2EBP4dlZo27MFlGkUrzt765WytwURSGu90HTk9awG2XYKdFD"/>
          <p:cNvPicPr>
            <a:picLocks noChangeAspect="1" noChangeArrowheads="1"/>
          </p:cNvPicPr>
          <p:nvPr/>
        </p:nvPicPr>
        <p:blipFill rotWithShape="1">
          <a:blip r:embed="rId10">
            <a:extLst>
              <a:ext uri="{28A0092B-C50C-407E-A947-70E740481C1C}">
                <a14:useLocalDpi xmlns:a14="http://schemas.microsoft.com/office/drawing/2010/main" val="0"/>
              </a:ext>
            </a:extLst>
          </a:blip>
          <a:srcRect b="15217"/>
          <a:stretch/>
        </p:blipFill>
        <p:spPr bwMode="auto">
          <a:xfrm>
            <a:off x="7158887" y="25259630"/>
            <a:ext cx="3792643" cy="25724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vu9Tg4mNSZEicQRQblOC8u7tXcqUcT0ogeUfuqrNzDuJ60PRISMdCsELtnqh3VSTeRc2n9Zg-8IDQu1ZC2Wy0i2BBo0dcLyppWYX2Do166d9dqxKRH2CjFbCFbuzQVmR0RHobSQ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8887" y="28767039"/>
            <a:ext cx="4203375" cy="2690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thYnB9RnAoDPRFTLzw5zY9qr3t0qrRfUAFO-3hJKVsNmTIn2vxk2aRPmdiVAqhl34ushIyDh4js7k2r1GJrYV7EhvdUmGD-82IADBU3xRvrjVPXoNMXGG_i0VJgxNuzFAhFPyP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62284" y="25278483"/>
            <a:ext cx="3288683" cy="25535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6.googleusercontent.com/AN9KBp3m0BSPRAFQqZ146COczuaqylrfjpiH2vUD7Hu8StKuh07EOlAKsIunjnxayZBbsHlRx9Da7ic92ZIZY3Cv9jPA7bYC_LXSYBb3-aoBlAJE3sZF3C5NUnZ-Ia3hmDQRu65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44536" y="28861614"/>
            <a:ext cx="3863197" cy="259558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3.googleusercontent.com/GtG2Z0EVTtqpY99Xt_4hALUXuYboRsfrTpiKE-9M9lJ5BSh00e9FOs4F8JZ_2j_1pygtKZUaBqkdOnEmhXPelPXblj8ECHfdhXWiBIzGBSJeeevVNt7mMLOkdhfv0M03fy5l1GV1"/>
          <p:cNvPicPr>
            <a:picLocks noChangeAspect="1" noChangeArrowheads="1"/>
          </p:cNvPicPr>
          <p:nvPr/>
        </p:nvPicPr>
        <p:blipFill rotWithShape="1">
          <a:blip r:embed="rId14">
            <a:extLst>
              <a:ext uri="{28A0092B-C50C-407E-A947-70E740481C1C}">
                <a14:useLocalDpi xmlns:a14="http://schemas.microsoft.com/office/drawing/2010/main" val="0"/>
              </a:ext>
            </a:extLst>
          </a:blip>
          <a:srcRect b="9876"/>
          <a:stretch/>
        </p:blipFill>
        <p:spPr bwMode="auto">
          <a:xfrm>
            <a:off x="16645703" y="25291972"/>
            <a:ext cx="4569034" cy="25400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lh4.googleusercontent.com/OFfsv058scnsv3KVklMSUixixbTxfDgxqgxLs_GDbOeuXMo2E-SbUKZyIYq59lUH9BK_JDwozTj2AntQxcWJLGUP0Fd68zuLXseCj8w31_0Ppzai10nZpVajiQ88b7UcdcSumgkx"/>
          <p:cNvPicPr>
            <a:picLocks noChangeAspect="1" noChangeArrowheads="1"/>
          </p:cNvPicPr>
          <p:nvPr/>
        </p:nvPicPr>
        <p:blipFill rotWithShape="1">
          <a:blip r:embed="rId15">
            <a:extLst>
              <a:ext uri="{28A0092B-C50C-407E-A947-70E740481C1C}">
                <a14:useLocalDpi xmlns:a14="http://schemas.microsoft.com/office/drawing/2010/main" val="0"/>
              </a:ext>
            </a:extLst>
          </a:blip>
          <a:srcRect b="9325"/>
          <a:stretch/>
        </p:blipFill>
        <p:spPr bwMode="auto">
          <a:xfrm>
            <a:off x="1888653" y="25259630"/>
            <a:ext cx="4435069" cy="2670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26107" y="27930410"/>
            <a:ext cx="2803973" cy="523220"/>
          </a:xfrm>
          <a:prstGeom prst="rect">
            <a:avLst/>
          </a:prstGeom>
          <a:noFill/>
        </p:spPr>
        <p:txBody>
          <a:bodyPr wrap="none" rtlCol="0">
            <a:spAutoFit/>
          </a:bodyPr>
          <a:lstStyle/>
          <a:p>
            <a:r>
              <a:rPr lang="en-US" sz="2800" i="1" dirty="0" err="1" smtClean="0">
                <a:solidFill>
                  <a:schemeClr val="bg1"/>
                </a:solidFill>
              </a:rPr>
              <a:t>Dysdera</a:t>
            </a:r>
            <a:r>
              <a:rPr lang="en-US" sz="2800" i="1" dirty="0" smtClean="0">
                <a:solidFill>
                  <a:schemeClr val="bg1"/>
                </a:solidFill>
              </a:rPr>
              <a:t> </a:t>
            </a:r>
            <a:r>
              <a:rPr lang="en-US" sz="2800" i="1" dirty="0" err="1" smtClean="0">
                <a:solidFill>
                  <a:schemeClr val="bg1"/>
                </a:solidFill>
              </a:rPr>
              <a:t>crocata</a:t>
            </a:r>
            <a:endParaRPr lang="en-US" sz="2800" i="1" dirty="0">
              <a:solidFill>
                <a:schemeClr val="bg1"/>
              </a:solidFill>
            </a:endParaRPr>
          </a:p>
        </p:txBody>
      </p:sp>
      <p:sp>
        <p:nvSpPr>
          <p:cNvPr id="28" name="TextBox 27"/>
          <p:cNvSpPr txBox="1"/>
          <p:nvPr/>
        </p:nvSpPr>
        <p:spPr>
          <a:xfrm>
            <a:off x="2363562" y="31441043"/>
            <a:ext cx="3485249" cy="523220"/>
          </a:xfrm>
          <a:prstGeom prst="rect">
            <a:avLst/>
          </a:prstGeom>
          <a:noFill/>
        </p:spPr>
        <p:txBody>
          <a:bodyPr wrap="none" rtlCol="0">
            <a:spAutoFit/>
          </a:bodyPr>
          <a:lstStyle/>
          <a:p>
            <a:r>
              <a:rPr lang="en-US" sz="2800" i="1" dirty="0" err="1" smtClean="0">
                <a:solidFill>
                  <a:schemeClr val="bg1"/>
                </a:solidFill>
              </a:rPr>
              <a:t>Steatoda</a:t>
            </a:r>
            <a:r>
              <a:rPr lang="en-US" sz="2800" i="1" dirty="0" smtClean="0">
                <a:solidFill>
                  <a:schemeClr val="bg1"/>
                </a:solidFill>
              </a:rPr>
              <a:t> </a:t>
            </a:r>
            <a:r>
              <a:rPr lang="en-US" sz="2800" i="1" dirty="0" err="1" smtClean="0">
                <a:solidFill>
                  <a:schemeClr val="bg1"/>
                </a:solidFill>
              </a:rPr>
              <a:t>triangulosa</a:t>
            </a:r>
            <a:endParaRPr lang="en-US" sz="2800" i="1" dirty="0">
              <a:solidFill>
                <a:schemeClr val="bg1"/>
              </a:solidFill>
            </a:endParaRPr>
          </a:p>
        </p:txBody>
      </p:sp>
      <p:sp>
        <p:nvSpPr>
          <p:cNvPr id="30" name="TextBox 29"/>
          <p:cNvSpPr txBox="1"/>
          <p:nvPr/>
        </p:nvSpPr>
        <p:spPr>
          <a:xfrm>
            <a:off x="7761550" y="27930410"/>
            <a:ext cx="2727029" cy="523220"/>
          </a:xfrm>
          <a:prstGeom prst="rect">
            <a:avLst/>
          </a:prstGeom>
          <a:noFill/>
        </p:spPr>
        <p:txBody>
          <a:bodyPr wrap="none" rtlCol="0">
            <a:spAutoFit/>
          </a:bodyPr>
          <a:lstStyle/>
          <a:p>
            <a:r>
              <a:rPr lang="en-US" sz="2800" i="1" dirty="0" err="1" smtClean="0">
                <a:solidFill>
                  <a:schemeClr val="bg1"/>
                </a:solidFill>
              </a:rPr>
              <a:t>Lasius</a:t>
            </a:r>
            <a:r>
              <a:rPr lang="en-US" sz="2800" i="1" dirty="0" smtClean="0">
                <a:solidFill>
                  <a:schemeClr val="bg1"/>
                </a:solidFill>
              </a:rPr>
              <a:t> </a:t>
            </a:r>
            <a:r>
              <a:rPr lang="en-US" sz="2800" i="1" dirty="0" err="1" smtClean="0">
                <a:solidFill>
                  <a:schemeClr val="bg1"/>
                </a:solidFill>
              </a:rPr>
              <a:t>neoniger</a:t>
            </a:r>
            <a:endParaRPr lang="en-US" sz="2800" i="1" dirty="0">
              <a:solidFill>
                <a:schemeClr val="bg1"/>
              </a:solidFill>
            </a:endParaRPr>
          </a:p>
        </p:txBody>
      </p:sp>
      <p:sp>
        <p:nvSpPr>
          <p:cNvPr id="31" name="TextBox 30"/>
          <p:cNvSpPr txBox="1"/>
          <p:nvPr/>
        </p:nvSpPr>
        <p:spPr>
          <a:xfrm>
            <a:off x="7311109" y="31441043"/>
            <a:ext cx="3964547" cy="523220"/>
          </a:xfrm>
          <a:prstGeom prst="rect">
            <a:avLst/>
          </a:prstGeom>
          <a:noFill/>
        </p:spPr>
        <p:txBody>
          <a:bodyPr wrap="none" rtlCol="0">
            <a:spAutoFit/>
          </a:bodyPr>
          <a:lstStyle/>
          <a:p>
            <a:r>
              <a:rPr lang="en-US" sz="2800" i="1" dirty="0" err="1" smtClean="0">
                <a:solidFill>
                  <a:schemeClr val="bg1"/>
                </a:solidFill>
              </a:rPr>
              <a:t>Tetramorium</a:t>
            </a:r>
            <a:r>
              <a:rPr lang="en-US" sz="2800" i="1" dirty="0" smtClean="0">
                <a:solidFill>
                  <a:schemeClr val="bg1"/>
                </a:solidFill>
              </a:rPr>
              <a:t> </a:t>
            </a:r>
            <a:r>
              <a:rPr lang="en-US" sz="2800" i="1" dirty="0" err="1" smtClean="0">
                <a:solidFill>
                  <a:schemeClr val="bg1"/>
                </a:solidFill>
              </a:rPr>
              <a:t>caespitum</a:t>
            </a:r>
            <a:endParaRPr lang="en-US" sz="2800" i="1" dirty="0">
              <a:solidFill>
                <a:schemeClr val="bg1"/>
              </a:solidFill>
            </a:endParaRPr>
          </a:p>
        </p:txBody>
      </p:sp>
      <p:sp>
        <p:nvSpPr>
          <p:cNvPr id="32" name="TextBox 31"/>
          <p:cNvSpPr txBox="1"/>
          <p:nvPr/>
        </p:nvSpPr>
        <p:spPr>
          <a:xfrm>
            <a:off x="11763249" y="27930410"/>
            <a:ext cx="4187365" cy="523220"/>
          </a:xfrm>
          <a:prstGeom prst="rect">
            <a:avLst/>
          </a:prstGeom>
          <a:noFill/>
        </p:spPr>
        <p:txBody>
          <a:bodyPr wrap="none" rtlCol="0">
            <a:spAutoFit/>
          </a:bodyPr>
          <a:lstStyle/>
          <a:p>
            <a:r>
              <a:rPr lang="en-US" sz="2800" i="1" dirty="0" smtClean="0">
                <a:solidFill>
                  <a:schemeClr val="bg1"/>
                </a:solidFill>
              </a:rPr>
              <a:t>Drosophila melanogaster</a:t>
            </a:r>
            <a:endParaRPr lang="en-US" sz="2800" i="1" dirty="0">
              <a:solidFill>
                <a:schemeClr val="bg1"/>
              </a:solidFill>
            </a:endParaRPr>
          </a:p>
        </p:txBody>
      </p:sp>
      <p:sp>
        <p:nvSpPr>
          <p:cNvPr id="33" name="TextBox 32"/>
          <p:cNvSpPr txBox="1"/>
          <p:nvPr/>
        </p:nvSpPr>
        <p:spPr>
          <a:xfrm>
            <a:off x="12774743" y="31441043"/>
            <a:ext cx="2263761" cy="523220"/>
          </a:xfrm>
          <a:prstGeom prst="rect">
            <a:avLst/>
          </a:prstGeom>
          <a:noFill/>
        </p:spPr>
        <p:txBody>
          <a:bodyPr wrap="none" rtlCol="0">
            <a:spAutoFit/>
          </a:bodyPr>
          <a:lstStyle/>
          <a:p>
            <a:r>
              <a:rPr lang="en-US" sz="2800" i="1" dirty="0" err="1" smtClean="0">
                <a:solidFill>
                  <a:schemeClr val="bg1"/>
                </a:solidFill>
              </a:rPr>
              <a:t>Sciaridae</a:t>
            </a:r>
            <a:r>
              <a:rPr lang="en-US" sz="2800" i="1" dirty="0" smtClean="0">
                <a:solidFill>
                  <a:schemeClr val="bg1"/>
                </a:solidFill>
              </a:rPr>
              <a:t> </a:t>
            </a:r>
            <a:r>
              <a:rPr lang="en-US" sz="2800" dirty="0" smtClean="0">
                <a:solidFill>
                  <a:schemeClr val="bg1"/>
                </a:solidFill>
              </a:rPr>
              <a:t>sp.</a:t>
            </a:r>
            <a:endParaRPr lang="en-US" sz="2800" dirty="0">
              <a:solidFill>
                <a:schemeClr val="bg1"/>
              </a:solidFill>
            </a:endParaRPr>
          </a:p>
        </p:txBody>
      </p:sp>
      <p:sp>
        <p:nvSpPr>
          <p:cNvPr id="34" name="TextBox 33"/>
          <p:cNvSpPr txBox="1"/>
          <p:nvPr/>
        </p:nvSpPr>
        <p:spPr>
          <a:xfrm>
            <a:off x="16996310" y="27930410"/>
            <a:ext cx="3626314" cy="523220"/>
          </a:xfrm>
          <a:prstGeom prst="rect">
            <a:avLst/>
          </a:prstGeom>
          <a:noFill/>
        </p:spPr>
        <p:txBody>
          <a:bodyPr wrap="none" rtlCol="0">
            <a:spAutoFit/>
          </a:bodyPr>
          <a:lstStyle/>
          <a:p>
            <a:r>
              <a:rPr lang="en-US" sz="2800" i="1" dirty="0" err="1" smtClean="0">
                <a:solidFill>
                  <a:schemeClr val="bg1"/>
                </a:solidFill>
              </a:rPr>
              <a:t>Armadillidium</a:t>
            </a:r>
            <a:r>
              <a:rPr lang="en-US" sz="2800" i="1" dirty="0" smtClean="0">
                <a:solidFill>
                  <a:schemeClr val="bg1"/>
                </a:solidFill>
              </a:rPr>
              <a:t> </a:t>
            </a:r>
            <a:r>
              <a:rPr lang="en-US" sz="2800" i="1" dirty="0" err="1" smtClean="0">
                <a:solidFill>
                  <a:schemeClr val="bg1"/>
                </a:solidFill>
              </a:rPr>
              <a:t>vulgare</a:t>
            </a:r>
            <a:endParaRPr lang="en-US" sz="2800" i="1" dirty="0">
              <a:solidFill>
                <a:schemeClr val="bg1"/>
              </a:solidFill>
            </a:endParaRPr>
          </a:p>
        </p:txBody>
      </p:sp>
      <p:sp>
        <p:nvSpPr>
          <p:cNvPr id="5" name="TextBox 4"/>
          <p:cNvSpPr txBox="1"/>
          <p:nvPr/>
        </p:nvSpPr>
        <p:spPr>
          <a:xfrm>
            <a:off x="23292003" y="10432108"/>
            <a:ext cx="7582547" cy="954107"/>
          </a:xfrm>
          <a:prstGeom prst="rect">
            <a:avLst/>
          </a:prstGeom>
          <a:noFill/>
        </p:spPr>
        <p:txBody>
          <a:bodyPr wrap="square" rtlCol="0">
            <a:spAutoFit/>
          </a:bodyPr>
          <a:lstStyle/>
          <a:p>
            <a:r>
              <a:rPr lang="en-US" sz="2800" b="1" dirty="0" smtClean="0">
                <a:latin typeface="Calibri" charset="0"/>
                <a:ea typeface="Calibri" charset="0"/>
                <a:cs typeface="Calibri" charset="0"/>
              </a:rPr>
              <a:t>Figure 2. </a:t>
            </a:r>
            <a:r>
              <a:rPr lang="en-US" sz="2800" dirty="0" smtClean="0">
                <a:latin typeface="Calibri" charset="0"/>
                <a:ea typeface="Calibri" charset="0"/>
                <a:cs typeface="Calibri" charset="0"/>
              </a:rPr>
              <a:t>DNA gel bands indicating DNA extraction success and failure</a:t>
            </a:r>
            <a:endParaRPr lang="en-US" sz="2800" dirty="0">
              <a:latin typeface="Calibri" charset="0"/>
              <a:ea typeface="Calibri" charset="0"/>
              <a:cs typeface="Calibri" charset="0"/>
            </a:endParaRPr>
          </a:p>
        </p:txBody>
      </p:sp>
      <p:sp>
        <p:nvSpPr>
          <p:cNvPr id="36" name="TextBox 35"/>
          <p:cNvSpPr txBox="1"/>
          <p:nvPr/>
        </p:nvSpPr>
        <p:spPr>
          <a:xfrm>
            <a:off x="32862460" y="11828461"/>
            <a:ext cx="9729806" cy="1815882"/>
          </a:xfrm>
          <a:prstGeom prst="rect">
            <a:avLst/>
          </a:prstGeom>
          <a:noFill/>
        </p:spPr>
        <p:txBody>
          <a:bodyPr wrap="square" rtlCol="0">
            <a:spAutoFit/>
          </a:bodyPr>
          <a:lstStyle/>
          <a:p>
            <a:r>
              <a:rPr lang="en-US" sz="2800" b="1" dirty="0" smtClean="0">
                <a:latin typeface="Calibri" charset="0"/>
                <a:ea typeface="Calibri" charset="0"/>
                <a:cs typeface="Calibri" charset="0"/>
              </a:rPr>
              <a:t>Figure 2.</a:t>
            </a:r>
            <a:r>
              <a:rPr lang="en-US" sz="2800" dirty="0" smtClean="0">
                <a:latin typeface="Calibri" charset="0"/>
                <a:ea typeface="Calibri" charset="0"/>
                <a:cs typeface="Calibri" charset="0"/>
              </a:rPr>
              <a:t> One of the multiple phylogenetic trees inferred to identify sampled sequenced showing the </a:t>
            </a:r>
            <a:r>
              <a:rPr lang="en-US" sz="2800" dirty="0">
                <a:latin typeface="Calibri" charset="0"/>
                <a:ea typeface="Calibri" charset="0"/>
                <a:cs typeface="Calibri" charset="0"/>
              </a:rPr>
              <a:t>p</a:t>
            </a:r>
            <a:r>
              <a:rPr lang="en-US" sz="2800" dirty="0" smtClean="0">
                <a:latin typeface="Calibri" charset="0"/>
                <a:ea typeface="Calibri" charset="0"/>
                <a:cs typeface="Calibri" charset="0"/>
              </a:rPr>
              <a:t>hylogenetic position (BLAST, Fast Minimum Evolution) of a sequence of </a:t>
            </a:r>
            <a:r>
              <a:rPr lang="en-US" sz="2800" i="1" dirty="0" err="1" smtClean="0">
                <a:latin typeface="Calibri" charset="0"/>
                <a:ea typeface="Calibri" charset="0"/>
                <a:cs typeface="Calibri" charset="0"/>
              </a:rPr>
              <a:t>Dysdera</a:t>
            </a:r>
            <a:r>
              <a:rPr lang="en-US" sz="2800" i="1" dirty="0" smtClean="0">
                <a:latin typeface="Calibri" charset="0"/>
                <a:ea typeface="Calibri" charset="0"/>
                <a:cs typeface="Calibri" charset="0"/>
              </a:rPr>
              <a:t> </a:t>
            </a:r>
            <a:r>
              <a:rPr lang="en-US" sz="2800" i="1" dirty="0" err="1" smtClean="0">
                <a:latin typeface="Calibri" charset="0"/>
                <a:ea typeface="Calibri" charset="0"/>
                <a:cs typeface="Calibri" charset="0"/>
              </a:rPr>
              <a:t>crocata</a:t>
            </a:r>
            <a:r>
              <a:rPr lang="en-US" sz="2800" dirty="0" smtClean="0">
                <a:latin typeface="Calibri" charset="0"/>
                <a:ea typeface="Calibri" charset="0"/>
                <a:cs typeface="Calibri" charset="0"/>
              </a:rPr>
              <a:t> collected in </a:t>
            </a:r>
            <a:r>
              <a:rPr lang="en-US" sz="2800" dirty="0" err="1" smtClean="0">
                <a:latin typeface="Calibri" charset="0"/>
                <a:ea typeface="Calibri" charset="0"/>
                <a:cs typeface="Calibri" charset="0"/>
              </a:rPr>
              <a:t>Queeens</a:t>
            </a:r>
            <a:r>
              <a:rPr lang="en-US" sz="2800" dirty="0" smtClean="0">
                <a:latin typeface="Calibri" charset="0"/>
                <a:ea typeface="Calibri" charset="0"/>
                <a:cs typeface="Calibri" charset="0"/>
              </a:rPr>
              <a:t>.</a:t>
            </a:r>
            <a:endParaRPr lang="en-US" sz="2800" dirty="0">
              <a:latin typeface="Calibri" charset="0"/>
              <a:ea typeface="Calibri" charset="0"/>
              <a:cs typeface="Calibri" charset="0"/>
            </a:endParaRPr>
          </a:p>
        </p:txBody>
      </p:sp>
      <p:pic>
        <p:nvPicPr>
          <p:cNvPr id="37" name="Picture 2" descr="https://lh4.googleusercontent.com/OFfsv058scnsv3KVklMSUixixbTxfDgxqgxLs_GDbOeuXMo2E-SbUKZyIYq59lUH9BK_JDwozTj2AntQxcWJLGUP0Fd68zuLXseCj8w31_0Ppzai10nZpVajiQ88b7UcdcSumgkx"/>
          <p:cNvPicPr>
            <a:picLocks noChangeAspect="1" noChangeArrowheads="1"/>
          </p:cNvPicPr>
          <p:nvPr/>
        </p:nvPicPr>
        <p:blipFill rotWithShape="1">
          <a:blip r:embed="rId15">
            <a:extLst>
              <a:ext uri="{28A0092B-C50C-407E-A947-70E740481C1C}">
                <a14:useLocalDpi xmlns:a14="http://schemas.microsoft.com/office/drawing/2010/main" val="0"/>
              </a:ext>
            </a:extLst>
          </a:blip>
          <a:srcRect b="9325"/>
          <a:stretch/>
        </p:blipFill>
        <p:spPr bwMode="auto">
          <a:xfrm>
            <a:off x="37577778" y="6692262"/>
            <a:ext cx="5213660" cy="3139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6">
            <a:extLst>
              <a:ext uri="{28A0092B-C50C-407E-A947-70E740481C1C}">
                <a14:useLocalDpi xmlns:a14="http://schemas.microsoft.com/office/drawing/2010/main" val="0"/>
              </a:ext>
            </a:extLst>
          </a:blip>
          <a:srcRect t="6780" b="14626"/>
          <a:stretch/>
        </p:blipFill>
        <p:spPr>
          <a:xfrm>
            <a:off x="16645703" y="28885663"/>
            <a:ext cx="4569034" cy="2618437"/>
          </a:xfrm>
          <a:prstGeom prst="rect">
            <a:avLst/>
          </a:prstGeom>
        </p:spPr>
      </p:pic>
      <p:sp>
        <p:nvSpPr>
          <p:cNvPr id="42" name="TextBox 41"/>
          <p:cNvSpPr txBox="1"/>
          <p:nvPr/>
        </p:nvSpPr>
        <p:spPr>
          <a:xfrm>
            <a:off x="17515041" y="31441043"/>
            <a:ext cx="2484976" cy="523220"/>
          </a:xfrm>
          <a:prstGeom prst="rect">
            <a:avLst/>
          </a:prstGeom>
          <a:noFill/>
        </p:spPr>
        <p:txBody>
          <a:bodyPr wrap="none" rtlCol="0">
            <a:spAutoFit/>
          </a:bodyPr>
          <a:lstStyle/>
          <a:p>
            <a:r>
              <a:rPr lang="en-US" sz="2800" i="1" dirty="0" err="1" smtClean="0">
                <a:solidFill>
                  <a:schemeClr val="bg1"/>
                </a:solidFill>
              </a:rPr>
              <a:t>Colembola</a:t>
            </a:r>
            <a:r>
              <a:rPr lang="en-US" sz="2800" i="1" dirty="0" smtClean="0">
                <a:solidFill>
                  <a:schemeClr val="bg1"/>
                </a:solidFill>
              </a:rPr>
              <a:t> </a:t>
            </a:r>
            <a:r>
              <a:rPr lang="en-US" sz="2800" dirty="0" smtClean="0">
                <a:solidFill>
                  <a:schemeClr val="bg1"/>
                </a:solidFill>
              </a:rPr>
              <a:t>sp.</a:t>
            </a:r>
            <a:endParaRPr lang="en-US" sz="2800" dirty="0">
              <a:solidFill>
                <a:schemeClr val="bg1"/>
              </a:solidFill>
            </a:endParaRPr>
          </a:p>
        </p:txBody>
      </p:sp>
      <p:sp>
        <p:nvSpPr>
          <p:cNvPr id="45" name="TextBox 44"/>
          <p:cNvSpPr txBox="1"/>
          <p:nvPr/>
        </p:nvSpPr>
        <p:spPr>
          <a:xfrm>
            <a:off x="1664469" y="32227256"/>
            <a:ext cx="19742076" cy="461665"/>
          </a:xfrm>
          <a:prstGeom prst="rect">
            <a:avLst/>
          </a:prstGeom>
          <a:noFill/>
        </p:spPr>
        <p:txBody>
          <a:bodyPr wrap="square" rtlCol="0">
            <a:spAutoFit/>
          </a:bodyPr>
          <a:lstStyle/>
          <a:p>
            <a:r>
              <a:rPr lang="en-US" sz="2400" b="1" dirty="0" smtClean="0">
                <a:latin typeface="Calibri" charset="0"/>
                <a:ea typeface="Calibri" charset="0"/>
                <a:cs typeface="Calibri" charset="0"/>
              </a:rPr>
              <a:t>Figure 1. </a:t>
            </a:r>
            <a:r>
              <a:rPr lang="en-US" sz="2400" dirty="0" smtClean="0">
                <a:latin typeface="Calibri" charset="0"/>
                <a:ea typeface="Calibri" charset="0"/>
                <a:cs typeface="Calibri" charset="0"/>
              </a:rPr>
              <a:t>Taxa found in an Apartment in Queens (NYC), and identified through DNA barcoding (</a:t>
            </a:r>
            <a:r>
              <a:rPr lang="en-US" sz="2400" dirty="0" err="1" smtClean="0">
                <a:latin typeface="Calibri" charset="0"/>
                <a:ea typeface="Calibri" charset="0"/>
                <a:cs typeface="Calibri" charset="0"/>
              </a:rPr>
              <a:t>Colembola</a:t>
            </a:r>
            <a:r>
              <a:rPr lang="en-US" sz="2400" dirty="0" smtClean="0">
                <a:latin typeface="Calibri" charset="0"/>
                <a:ea typeface="Calibri" charset="0"/>
                <a:cs typeface="Calibri" charset="0"/>
              </a:rPr>
              <a:t> sp. was identified by eye)</a:t>
            </a:r>
            <a:endParaRPr lang="en-US" sz="2400" dirty="0">
              <a:latin typeface="Calibri" charset="0"/>
              <a:ea typeface="Calibri" charset="0"/>
              <a:cs typeface="Calibri"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422</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Padial</cp:lastModifiedBy>
  <cp:revision>9</cp:revision>
  <dcterms:modified xsi:type="dcterms:W3CDTF">2018-05-18T17:51:07Z</dcterms:modified>
</cp:coreProperties>
</file>