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32918400" cy="21945600"/>
  <p:notesSz cx="9144000" cy="6858000"/>
  <p:embeddedFontLst>
    <p:embeddedFont>
      <p:font typeface="Josefin Slab"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24300" y="514350"/>
            <a:ext cx="60963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2"/>
            <a:ext cx="27980641" cy="470408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937760" y="12435840"/>
            <a:ext cx="23042881" cy="5608320"/>
          </a:xfrm>
          <a:prstGeom prst="rect">
            <a:avLst/>
          </a:prstGeom>
          <a:noFill/>
          <a:ln>
            <a:noFill/>
          </a:ln>
        </p:spPr>
        <p:txBody>
          <a:bodyPr spcFirstLastPara="1" wrap="square" lIns="91425" tIns="91425" rIns="91425" bIns="91425" anchor="t" anchorCtr="0"/>
          <a:lstStyle>
            <a:lvl1pPr marL="0" marR="0" lvl="0" indent="0" algn="ctr" rtl="0">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L="1567245" marR="0" lvl="1" indent="-514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L="3134489" marR="0" lvl="2" indent="-10288" algn="ctr" rtl="0">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L="4701734" marR="0" lvl="3" indent="-273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L="6268978" marR="0" lvl="4" indent="-787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L="7836223" marR="0" lvl="5" indent="-32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L="9403467" marR="0" lvl="6" indent="-546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L="10970712" marR="0" lvl="7" indent="-10611"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L="12537956" marR="0" lvl="8" indent="-3055"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4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119120" y="-594356"/>
            <a:ext cx="18724880" cy="21671280"/>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1645920" y="5120642"/>
            <a:ext cx="29626559" cy="14483080"/>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6" y="14102081"/>
            <a:ext cx="27980641" cy="435864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137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600326" y="9301483"/>
            <a:ext cx="27980641" cy="4800599"/>
          </a:xfrm>
          <a:prstGeom prst="rect">
            <a:avLst/>
          </a:prstGeom>
          <a:noFill/>
          <a:ln>
            <a:noFill/>
          </a:ln>
        </p:spPr>
        <p:txBody>
          <a:bodyPr spcFirstLastPara="1" wrap="square" lIns="91425" tIns="91425" rIns="91425" bIns="91425" anchor="b" anchorCtr="0"/>
          <a:lstStyle>
            <a:lvl1pPr marL="457200" marR="0" lvl="0" indent="-228600" algn="l" rtl="0">
              <a:spcBef>
                <a:spcPts val="1380"/>
              </a:spcBef>
              <a:spcAft>
                <a:spcPts val="0"/>
              </a:spcAft>
              <a:buClr>
                <a:srgbClr val="888888"/>
              </a:buClr>
              <a:buSzPts val="110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spcBef>
                <a:spcPts val="1220"/>
              </a:spcBef>
              <a:spcAft>
                <a:spcPts val="0"/>
              </a:spcAft>
              <a:buClr>
                <a:srgbClr val="888888"/>
              </a:buClr>
              <a:buSzPts val="96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spcBef>
                <a:spcPts val="1080"/>
              </a:spcBef>
              <a:spcAft>
                <a:spcPts val="0"/>
              </a:spcAft>
              <a:buClr>
                <a:srgbClr val="888888"/>
              </a:buClr>
              <a:buSzPts val="82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spcBef>
                <a:spcPts val="960"/>
              </a:spcBef>
              <a:spcAft>
                <a:spcPts val="0"/>
              </a:spcAft>
              <a:buClr>
                <a:srgbClr val="888888"/>
              </a:buClr>
              <a:buSzPts val="69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645920" y="5120642"/>
            <a:ext cx="14538960" cy="14483080"/>
          </a:xfrm>
          <a:prstGeom prst="rect">
            <a:avLst/>
          </a:prstGeom>
          <a:noFill/>
          <a:ln>
            <a:noFill/>
          </a:ln>
        </p:spPr>
        <p:txBody>
          <a:bodyPr spcFirstLastPara="1" wrap="square" lIns="91425" tIns="91425" rIns="91425" bIns="914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91425" tIns="91425" rIns="91425" bIns="914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645921" y="4912363"/>
            <a:ext cx="14544677" cy="2047238"/>
          </a:xfrm>
          <a:prstGeom prst="rect">
            <a:avLst/>
          </a:prstGeom>
          <a:noFill/>
          <a:ln>
            <a:noFill/>
          </a:ln>
        </p:spPr>
        <p:txBody>
          <a:bodyPr spcFirstLastPara="1" wrap="square" lIns="91425" tIns="91425" rIns="91425" bIns="91425" anchor="b" anchorCtr="0"/>
          <a:lstStyle>
            <a:lvl1pPr marL="457200" marR="0" lvl="0" indent="-228600" algn="l" rtl="0">
              <a:spcBef>
                <a:spcPts val="1640"/>
              </a:spcBef>
              <a:spcAft>
                <a:spcPts val="0"/>
              </a:spcAft>
              <a:buClr>
                <a:schemeClr val="dk1"/>
              </a:buClr>
              <a:buSzPts val="110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96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82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1"/>
            <a:ext cx="14544677" cy="12644122"/>
          </a:xfrm>
          <a:prstGeom prst="rect">
            <a:avLst/>
          </a:prstGeom>
          <a:noFill/>
          <a:ln>
            <a:noFill/>
          </a:ln>
        </p:spPr>
        <p:txBody>
          <a:bodyPr spcFirstLastPara="1" wrap="square" lIns="91425" tIns="91425" rIns="91425" bIns="914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3"/>
            <a:ext cx="14550390" cy="2047238"/>
          </a:xfrm>
          <a:prstGeom prst="rect">
            <a:avLst/>
          </a:prstGeom>
          <a:noFill/>
          <a:ln>
            <a:noFill/>
          </a:ln>
        </p:spPr>
        <p:txBody>
          <a:bodyPr spcFirstLastPara="1" wrap="square" lIns="91425" tIns="91425" rIns="91425" bIns="91425" anchor="b" anchorCtr="0"/>
          <a:lstStyle>
            <a:lvl1pPr marL="457200" marR="0" lvl="0" indent="-228600" algn="l" rtl="0">
              <a:spcBef>
                <a:spcPts val="1640"/>
              </a:spcBef>
              <a:spcAft>
                <a:spcPts val="0"/>
              </a:spcAft>
              <a:buClr>
                <a:schemeClr val="dk1"/>
              </a:buClr>
              <a:buSzPts val="110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96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82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69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1"/>
            <a:ext cx="14550390" cy="12644122"/>
          </a:xfrm>
          <a:prstGeom prst="rect">
            <a:avLst/>
          </a:prstGeom>
          <a:noFill/>
          <a:ln>
            <a:noFill/>
          </a:ln>
        </p:spPr>
        <p:txBody>
          <a:bodyPr spcFirstLastPara="1" wrap="square" lIns="91425" tIns="91425" rIns="91425" bIns="914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60"/>
            <a:ext cx="10829927" cy="3718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69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2870180" y="873762"/>
            <a:ext cx="18402300" cy="18729961"/>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2"/>
            <a:ext cx="10829927" cy="15011401"/>
          </a:xfrm>
          <a:prstGeom prst="rect">
            <a:avLst/>
          </a:prstGeom>
          <a:noFill/>
          <a:ln>
            <a:noFill/>
          </a:ln>
        </p:spPr>
        <p:txBody>
          <a:bodyPr spcFirstLastPara="1" wrap="square" lIns="91425" tIns="91425" rIns="91425" bIns="91425" anchor="t" anchorCtr="0"/>
          <a:lstStyle>
            <a:lvl1pPr marL="457200" marR="0" lvl="0" indent="-228600" algn="l" rtl="0">
              <a:spcBef>
                <a:spcPts val="960"/>
              </a:spcBef>
              <a:spcAft>
                <a:spcPts val="0"/>
              </a:spcAft>
              <a:buClr>
                <a:schemeClr val="dk1"/>
              </a:buClr>
              <a:buSzPts val="110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96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82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69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91425" tIns="91425" rIns="91425" bIns="91425" anchor="t" anchorCtr="0"/>
          <a:lstStyle>
            <a:lvl1pPr marL="0" marR="0" lvl="0" indent="0" algn="l" rtl="0">
              <a:spcBef>
                <a:spcPts val="2200"/>
              </a:spcBef>
              <a:spcAft>
                <a:spcPts val="0"/>
              </a:spcAft>
              <a:buClr>
                <a:schemeClr val="dk1"/>
              </a:buClr>
              <a:buSzPts val="1400"/>
              <a:buFont typeface="Arial"/>
              <a:buNone/>
              <a:defRPr sz="11000" b="0" i="0" u="none" strike="noStrike" cap="none">
                <a:solidFill>
                  <a:schemeClr val="dk1"/>
                </a:solidFill>
                <a:latin typeface="Calibri"/>
                <a:ea typeface="Calibri"/>
                <a:cs typeface="Calibri"/>
                <a:sym typeface="Calibri"/>
              </a:defRPr>
            </a:lvl1pPr>
            <a:lvl2pPr marL="1567245" marR="0" lvl="1" indent="-5145" algn="l" rtl="0">
              <a:spcBef>
                <a:spcPts val="1920"/>
              </a:spcBef>
              <a:spcAft>
                <a:spcPts val="0"/>
              </a:spcAft>
              <a:buClr>
                <a:schemeClr val="dk1"/>
              </a:buClr>
              <a:buSzPts val="1400"/>
              <a:buFont typeface="Arial"/>
              <a:buNone/>
              <a:defRPr sz="9600" b="0" i="0" u="none" strike="noStrike" cap="none">
                <a:solidFill>
                  <a:schemeClr val="dk1"/>
                </a:solidFill>
                <a:latin typeface="Calibri"/>
                <a:ea typeface="Calibri"/>
                <a:cs typeface="Calibri"/>
                <a:sym typeface="Calibri"/>
              </a:defRPr>
            </a:lvl2pPr>
            <a:lvl3pPr marL="3134489" marR="0" lvl="2" indent="-10288" algn="l" rtl="0">
              <a:spcBef>
                <a:spcPts val="1640"/>
              </a:spcBef>
              <a:spcAft>
                <a:spcPts val="0"/>
              </a:spcAft>
              <a:buClr>
                <a:schemeClr val="dk1"/>
              </a:buClr>
              <a:buSzPts val="1400"/>
              <a:buFont typeface="Arial"/>
              <a:buNone/>
              <a:defRPr sz="8200" b="0" i="0" u="none" strike="noStrike" cap="none">
                <a:solidFill>
                  <a:schemeClr val="dk1"/>
                </a:solidFill>
                <a:latin typeface="Calibri"/>
                <a:ea typeface="Calibri"/>
                <a:cs typeface="Calibri"/>
                <a:sym typeface="Calibri"/>
              </a:defRPr>
            </a:lvl3pPr>
            <a:lvl4pPr marL="4701734" marR="0" lvl="3" indent="-2733"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4pPr>
            <a:lvl5pPr marL="6268978" marR="0" lvl="4" indent="-7877"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5pPr>
            <a:lvl6pPr marL="7836223" marR="0" lvl="5" indent="-323"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6pPr>
            <a:lvl7pPr marL="9403467" marR="0" lvl="6" indent="-5467"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7pPr>
            <a:lvl8pPr marL="10970712" marR="0" lvl="7" indent="-10611"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8pPr>
            <a:lvl9pPr marL="12537956" marR="0" lvl="8" indent="-3055" algn="l" rtl="0">
              <a:spcBef>
                <a:spcPts val="1380"/>
              </a:spcBef>
              <a:spcAft>
                <a:spcPts val="0"/>
              </a:spcAft>
              <a:buClr>
                <a:schemeClr val="dk1"/>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91425" tIns="91425" rIns="91425" bIns="91425" anchor="t" anchorCtr="0"/>
          <a:lstStyle>
            <a:lvl1pPr marL="457200" marR="0" lvl="0" indent="-228600" algn="l" rtl="0">
              <a:spcBef>
                <a:spcPts val="960"/>
              </a:spcBef>
              <a:spcAft>
                <a:spcPts val="0"/>
              </a:spcAft>
              <a:buClr>
                <a:schemeClr val="dk1"/>
              </a:buClr>
              <a:buSzPts val="110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96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82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69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20" y="878842"/>
            <a:ext cx="29626559" cy="36576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151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645920" y="5120642"/>
            <a:ext cx="29626559" cy="14483080"/>
          </a:xfrm>
          <a:prstGeom prst="rect">
            <a:avLst/>
          </a:prstGeom>
          <a:noFill/>
          <a:ln>
            <a:noFill/>
          </a:ln>
        </p:spPr>
        <p:txBody>
          <a:bodyPr spcFirstLastPara="1" wrap="square" lIns="91425" tIns="91425" rIns="91425" bIns="914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20" y="20340322"/>
            <a:ext cx="7680960" cy="1168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2"/>
            <a:ext cx="10424160" cy="1168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ocean.si.edu/ocean-acidification"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7373"/>
        </a:solidFill>
        <a:effectLst/>
      </p:bgPr>
    </p:bg>
    <p:spTree>
      <p:nvGrpSpPr>
        <p:cNvPr id="1" name="Shape 83"/>
        <p:cNvGrpSpPr/>
        <p:nvPr/>
      </p:nvGrpSpPr>
      <p:grpSpPr>
        <a:xfrm>
          <a:off x="0" y="0"/>
          <a:ext cx="0" cy="0"/>
          <a:chOff x="0" y="0"/>
          <a:chExt cx="0" cy="0"/>
        </a:xfrm>
      </p:grpSpPr>
      <p:sp>
        <p:nvSpPr>
          <p:cNvPr id="84" name="Shape 84"/>
          <p:cNvSpPr txBox="1"/>
          <p:nvPr/>
        </p:nvSpPr>
        <p:spPr>
          <a:xfrm>
            <a:off x="3591275" y="150874"/>
            <a:ext cx="23647500" cy="11337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Clr>
                <a:srgbClr val="000000"/>
              </a:buClr>
              <a:buFont typeface="Arial"/>
              <a:buNone/>
            </a:pPr>
            <a:r>
              <a:rPr lang="en-US" sz="7200" b="1">
                <a:solidFill>
                  <a:schemeClr val="dk1"/>
                </a:solidFill>
              </a:rPr>
              <a:t>DNA Barcoding</a:t>
            </a:r>
            <a:endParaRPr sz="7200" b="1"/>
          </a:p>
        </p:txBody>
      </p:sp>
      <p:sp>
        <p:nvSpPr>
          <p:cNvPr id="85" name="Shape 85"/>
          <p:cNvSpPr txBox="1"/>
          <p:nvPr/>
        </p:nvSpPr>
        <p:spPr>
          <a:xfrm>
            <a:off x="9680200" y="1284575"/>
            <a:ext cx="11211000" cy="26880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Clr>
                <a:srgbClr val="000000"/>
              </a:buClr>
              <a:buFont typeface="Arial"/>
              <a:buNone/>
            </a:pPr>
            <a:r>
              <a:rPr lang="en-US" sz="4200" b="1">
                <a:solidFill>
                  <a:schemeClr val="dk1"/>
                </a:solidFill>
              </a:rPr>
              <a:t>Ava Gansrow, Brielle Ohlsen, Laura Schillizzi, Emily Wynne</a:t>
            </a:r>
            <a:endParaRPr sz="4200" b="1">
              <a:solidFill>
                <a:schemeClr val="dk1"/>
              </a:solidFill>
            </a:endParaRPr>
          </a:p>
          <a:p>
            <a:pPr marL="0" marR="0" lvl="0" indent="0" algn="ctr" rtl="0">
              <a:spcBef>
                <a:spcPts val="0"/>
              </a:spcBef>
              <a:spcAft>
                <a:spcPts val="0"/>
              </a:spcAft>
              <a:buClr>
                <a:srgbClr val="000000"/>
              </a:buClr>
              <a:buFont typeface="Arial"/>
              <a:buNone/>
            </a:pPr>
            <a:r>
              <a:rPr lang="en-US" sz="4200" b="1">
                <a:solidFill>
                  <a:schemeClr val="dk1"/>
                </a:solidFill>
              </a:rPr>
              <a:t>Mentor: James Ostensen</a:t>
            </a:r>
            <a:endParaRPr sz="4200" b="1">
              <a:solidFill>
                <a:schemeClr val="dk1"/>
              </a:solidFill>
            </a:endParaRPr>
          </a:p>
          <a:p>
            <a:pPr marL="0" marR="0" lvl="0" indent="0" algn="ctr" rtl="0">
              <a:spcBef>
                <a:spcPts val="0"/>
              </a:spcBef>
              <a:spcAft>
                <a:spcPts val="0"/>
              </a:spcAft>
              <a:buClr>
                <a:srgbClr val="000000"/>
              </a:buClr>
              <a:buFont typeface="Arial"/>
              <a:buNone/>
            </a:pPr>
            <a:r>
              <a:rPr lang="en-US" sz="4200" b="1">
                <a:solidFill>
                  <a:schemeClr val="dk1"/>
                </a:solidFill>
              </a:rPr>
              <a:t>Eastport South Manor Junior-Senior High School</a:t>
            </a:r>
            <a:endParaRPr sz="4200" b="1">
              <a:solidFill>
                <a:schemeClr val="dk1"/>
              </a:solidFill>
            </a:endParaRPr>
          </a:p>
        </p:txBody>
      </p:sp>
      <p:sp>
        <p:nvSpPr>
          <p:cNvPr id="86" name="Shape 86"/>
          <p:cNvSpPr txBox="1"/>
          <p:nvPr/>
        </p:nvSpPr>
        <p:spPr>
          <a:xfrm>
            <a:off x="23016625" y="14788950"/>
            <a:ext cx="8880900" cy="7765200"/>
          </a:xfrm>
          <a:prstGeom prst="rect">
            <a:avLst/>
          </a:prstGeom>
          <a:noFill/>
          <a:ln>
            <a:noFill/>
          </a:ln>
        </p:spPr>
        <p:txBody>
          <a:bodyPr spcFirstLastPara="1" wrap="square" lIns="65300" tIns="32650" rIns="65300" bIns="32650" anchor="t" anchorCtr="0">
            <a:noAutofit/>
          </a:bodyPr>
          <a:lstStyle/>
          <a:p>
            <a:pPr marL="0" lvl="0" indent="0" rtl="0">
              <a:lnSpc>
                <a:spcPct val="115000"/>
              </a:lnSpc>
              <a:spcBef>
                <a:spcPts val="0"/>
              </a:spcBef>
              <a:spcAft>
                <a:spcPts val="0"/>
              </a:spcAft>
              <a:buNone/>
            </a:pPr>
            <a:endParaRPr sz="2400"/>
          </a:p>
          <a:p>
            <a:pPr marL="0" marR="0" lvl="0" indent="0" algn="l" rtl="0">
              <a:spcBef>
                <a:spcPts val="0"/>
              </a:spcBef>
              <a:spcAft>
                <a:spcPts val="0"/>
              </a:spcAft>
              <a:buNone/>
            </a:pPr>
            <a:endParaRPr sz="4800"/>
          </a:p>
          <a:p>
            <a:pPr marL="0" marR="0" lvl="0" indent="0" algn="l" rtl="0">
              <a:spcBef>
                <a:spcPts val="0"/>
              </a:spcBef>
              <a:spcAft>
                <a:spcPts val="0"/>
              </a:spcAft>
              <a:buNone/>
            </a:pPr>
            <a:endParaRPr sz="4800" u="sng"/>
          </a:p>
          <a:p>
            <a:pPr marL="0" marR="0" lvl="0" indent="0" algn="ctr" rtl="0">
              <a:spcBef>
                <a:spcPts val="0"/>
              </a:spcBef>
              <a:spcAft>
                <a:spcPts val="0"/>
              </a:spcAft>
              <a:buNone/>
            </a:pPr>
            <a:r>
              <a:rPr lang="en-US" sz="4800" u="sng"/>
              <a:t>References:</a:t>
            </a:r>
            <a:endParaRPr sz="2200"/>
          </a:p>
          <a:p>
            <a:pPr marL="0" marR="0" lvl="0" indent="0" algn="just" rtl="0">
              <a:spcBef>
                <a:spcPts val="0"/>
              </a:spcBef>
              <a:spcAft>
                <a:spcPts val="0"/>
              </a:spcAft>
              <a:buNone/>
            </a:pPr>
            <a:r>
              <a:rPr lang="en-US" sz="2400"/>
              <a:t>1. DNA Barcoding 101. (n.d.). Retrieved November 14, 2017,from https://www.dnalc.org/websites/dnabarcoding101.html</a:t>
            </a:r>
            <a:br>
              <a:rPr lang="en-US" sz="2400"/>
            </a:br>
            <a:r>
              <a:rPr lang="en-US" sz="2400"/>
              <a:t>2. DNA Learning Center Barcoding 101. (n.d.). Retrieved October 31, 2017, from http://www.dnabarcoding101.org/</a:t>
            </a:r>
            <a:br>
              <a:rPr lang="en-US" sz="2400"/>
            </a:br>
            <a:r>
              <a:rPr lang="en-US" sz="2400"/>
              <a:t>3. Fast Track to Gene Annotation and Genome Analysis - DNA Subway. (n.d.). Retrieved May 9, 2018, from https://dnasubway.cyverse.org/</a:t>
            </a:r>
            <a:endParaRPr sz="2400"/>
          </a:p>
          <a:p>
            <a:pPr marL="0" marR="0" lvl="0" indent="0" algn="just" rtl="0">
              <a:spcBef>
                <a:spcPts val="0"/>
              </a:spcBef>
              <a:spcAft>
                <a:spcPts val="0"/>
              </a:spcAft>
              <a:buNone/>
            </a:pPr>
            <a:r>
              <a:rPr lang="en-US" sz="2400"/>
              <a:t>4. What Is DNA Barcoding? (n.d.). Retrieved November 08, 2017, from http://www.barcodeoflife.org/content/about/what-dna-barcoding</a:t>
            </a:r>
            <a:r>
              <a:rPr lang="en-US" sz="2200"/>
              <a:t/>
            </a:r>
            <a:br>
              <a:rPr lang="en-US" sz="2200"/>
            </a:br>
            <a:r>
              <a:rPr lang="en-US" sz="2200"/>
              <a:t/>
            </a:r>
            <a:br>
              <a:rPr lang="en-US" sz="2200"/>
            </a:br>
            <a:endParaRPr sz="2200"/>
          </a:p>
          <a:p>
            <a:pPr marL="0" marR="0" lvl="0" indent="0" algn="l" rtl="0">
              <a:spcBef>
                <a:spcPts val="0"/>
              </a:spcBef>
              <a:spcAft>
                <a:spcPts val="0"/>
              </a:spcAft>
              <a:buNone/>
            </a:pPr>
            <a:endParaRPr sz="2200">
              <a:solidFill>
                <a:srgbClr val="333333"/>
              </a:solidFill>
              <a:latin typeface="Times New Roman"/>
              <a:ea typeface="Times New Roman"/>
              <a:cs typeface="Times New Roman"/>
              <a:sym typeface="Times New Roman"/>
            </a:endParaRPr>
          </a:p>
          <a:p>
            <a:pPr marL="0" marR="0" lvl="0" indent="0" algn="l" rtl="0">
              <a:spcBef>
                <a:spcPts val="0"/>
              </a:spcBef>
              <a:spcAft>
                <a:spcPts val="0"/>
              </a:spcAft>
              <a:buNone/>
            </a:pPr>
            <a:endParaRPr sz="2200"/>
          </a:p>
        </p:txBody>
      </p:sp>
      <p:sp>
        <p:nvSpPr>
          <p:cNvPr id="87" name="Shape 87"/>
          <p:cNvSpPr txBox="1"/>
          <p:nvPr/>
        </p:nvSpPr>
        <p:spPr>
          <a:xfrm>
            <a:off x="0" y="-1214511"/>
            <a:ext cx="9500100" cy="10968000"/>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4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429"/>
              </a:spcBef>
              <a:spcAft>
                <a:spcPts val="0"/>
              </a:spcAft>
              <a:buClr>
                <a:srgbClr val="000000"/>
              </a:buClr>
              <a:buFont typeface="Arial"/>
              <a:buNone/>
            </a:pPr>
            <a:endParaRPr sz="4800">
              <a:solidFill>
                <a:schemeClr val="dk1"/>
              </a:solidFill>
              <a:latin typeface="Times New Roman"/>
              <a:ea typeface="Times New Roman"/>
              <a:cs typeface="Times New Roman"/>
              <a:sym typeface="Times New Roman"/>
            </a:endParaRPr>
          </a:p>
          <a:p>
            <a:pPr marL="0" lvl="0" indent="0" rtl="0">
              <a:spcBef>
                <a:spcPts val="2200"/>
              </a:spcBef>
              <a:spcAft>
                <a:spcPts val="0"/>
              </a:spcAft>
              <a:buNone/>
            </a:pPr>
            <a:r>
              <a:rPr lang="en-US" sz="2400">
                <a:solidFill>
                  <a:schemeClr val="dk1"/>
                </a:solidFill>
                <a:latin typeface="Times New Roman"/>
                <a:ea typeface="Times New Roman"/>
                <a:cs typeface="Times New Roman"/>
                <a:sym typeface="Times New Roman"/>
              </a:rPr>
              <a:t/>
            </a:r>
            <a:br>
              <a:rPr lang="en-US" sz="2400">
                <a:solidFill>
                  <a:schemeClr val="dk1"/>
                </a:solidFill>
                <a:latin typeface="Times New Roman"/>
                <a:ea typeface="Times New Roman"/>
                <a:cs typeface="Times New Roman"/>
                <a:sym typeface="Times New Roman"/>
              </a:rPr>
            </a:br>
            <a:endParaRPr sz="2400" u="sng">
              <a:solidFill>
                <a:schemeClr val="dk1"/>
              </a:solidFill>
            </a:endParaRPr>
          </a:p>
          <a:p>
            <a:pPr marL="0" lvl="0" indent="0" rtl="0">
              <a:spcBef>
                <a:spcPts val="2200"/>
              </a:spcBef>
              <a:spcAft>
                <a:spcPts val="0"/>
              </a:spcAft>
              <a:buNone/>
            </a:pPr>
            <a:endParaRPr sz="4800" u="sng">
              <a:solidFill>
                <a:schemeClr val="dk1"/>
              </a:solidFill>
            </a:endParaRPr>
          </a:p>
          <a:p>
            <a:pPr marL="0" lvl="0" indent="0" rtl="0">
              <a:spcBef>
                <a:spcPts val="2200"/>
              </a:spcBef>
              <a:spcAft>
                <a:spcPts val="0"/>
              </a:spcAft>
              <a:buNone/>
            </a:pPr>
            <a:endParaRPr sz="4800" u="sng">
              <a:solidFill>
                <a:schemeClr val="dk1"/>
              </a:solidFill>
            </a:endParaRPr>
          </a:p>
          <a:p>
            <a:pPr marL="0" lvl="0" indent="0" rtl="0">
              <a:spcBef>
                <a:spcPts val="2200"/>
              </a:spcBef>
              <a:spcAft>
                <a:spcPts val="0"/>
              </a:spcAft>
              <a:buNone/>
            </a:pPr>
            <a:endParaRPr sz="4800" u="sng">
              <a:solidFill>
                <a:schemeClr val="dk1"/>
              </a:solidFill>
            </a:endParaRPr>
          </a:p>
          <a:p>
            <a:pPr marL="0" lvl="0" indent="457200" algn="l" rtl="0">
              <a:lnSpc>
                <a:spcPct val="100000"/>
              </a:lnSpc>
              <a:spcBef>
                <a:spcPts val="2200"/>
              </a:spcBef>
              <a:spcAft>
                <a:spcPts val="0"/>
              </a:spcAft>
              <a:buNone/>
            </a:pPr>
            <a:endParaRPr sz="4800" u="sng"/>
          </a:p>
          <a:p>
            <a:pPr marL="0" lvl="0" indent="457200" algn="l" rtl="0">
              <a:lnSpc>
                <a:spcPct val="100000"/>
              </a:lnSpc>
              <a:spcBef>
                <a:spcPts val="2200"/>
              </a:spcBef>
              <a:spcAft>
                <a:spcPts val="0"/>
              </a:spcAft>
              <a:buNone/>
            </a:pPr>
            <a:r>
              <a:rPr lang="en-US" sz="2400"/>
              <a:t>DNA barcoding can help us discover new species we didn’t even know we had. DNA barcoding was first recognized in 2003, when Paul Herbert’s research group in the University of Guelph proposed a new identification process to identify species(2). Here at Eastport South Manor Jr-Sr High School, we collected specimens from the Forge River and now we are trying to see if we will discover new species using the DNA barcoding process. How can we try to help the Forge River specimens with DNA barcoding? Also by collecting specimens from the Forge River we might be able to help clean the river. DNA Barcoding is and will be very helpful to us.</a:t>
            </a:r>
            <a:endParaRPr sz="2400"/>
          </a:p>
          <a:p>
            <a:pPr marL="0" lvl="0" indent="0" algn="ctr" rtl="0">
              <a:spcBef>
                <a:spcPts val="2200"/>
              </a:spcBef>
              <a:spcAft>
                <a:spcPts val="0"/>
              </a:spcAft>
              <a:buNone/>
            </a:pPr>
            <a:r>
              <a:rPr lang="en-US" sz="4800" u="sng"/>
              <a:t>Abstract:</a:t>
            </a:r>
            <a:endParaRPr sz="4800" u="sng"/>
          </a:p>
          <a:p>
            <a:pPr marL="0" lvl="0" indent="457200" algn="just" rtl="0">
              <a:spcBef>
                <a:spcPts val="0"/>
              </a:spcBef>
              <a:spcAft>
                <a:spcPts val="0"/>
              </a:spcAft>
              <a:buNone/>
            </a:pPr>
            <a:r>
              <a:rPr lang="en-US" sz="2400"/>
              <a:t>DNA Barcoding is a process in which the 648 base-pair region in the mitochondrial cytochrome c oxidase 1 gene is used to identify animals(CO1) and RBcL and TUFa for plants(4). Scientists once</a:t>
            </a:r>
            <a:endParaRPr sz="2400"/>
          </a:p>
          <a:p>
            <a:pPr marL="0" lvl="0" indent="0" algn="just" rtl="0">
              <a:spcBef>
                <a:spcPts val="0"/>
              </a:spcBef>
              <a:spcAft>
                <a:spcPts val="0"/>
              </a:spcAft>
              <a:buNone/>
            </a:pPr>
            <a:r>
              <a:rPr lang="en-US" sz="2400"/>
              <a:t>were only able to identify species using only their senses. Now we have DNA barcoding which helps us a lot. We propose to use this process to identify collected species(1), share our data and make suggestions on how to restore the Forge River to its natural, healthy state. If some species are harmful to human well being then  DNA barcoding may help identify them. DNA barcoding can significantly aid us in the discovery of new species and better help us understand the environment around us.</a:t>
            </a:r>
            <a:endParaRPr sz="2400"/>
          </a:p>
          <a:p>
            <a:pPr marL="0" marR="0" lvl="0" indent="0" algn="l" rtl="0">
              <a:spcBef>
                <a:spcPts val="429"/>
              </a:spcBef>
              <a:spcAft>
                <a:spcPts val="0"/>
              </a:spcAft>
              <a:buNone/>
            </a:pPr>
            <a:endParaRPr sz="3000">
              <a:solidFill>
                <a:schemeClr val="dk1"/>
              </a:solidFill>
              <a:latin typeface="Calibri"/>
              <a:ea typeface="Calibri"/>
              <a:cs typeface="Calibri"/>
              <a:sym typeface="Calibri"/>
            </a:endParaRPr>
          </a:p>
        </p:txBody>
      </p:sp>
      <p:sp>
        <p:nvSpPr>
          <p:cNvPr id="88" name="Shape 88"/>
          <p:cNvSpPr txBox="1"/>
          <p:nvPr/>
        </p:nvSpPr>
        <p:spPr>
          <a:xfrm>
            <a:off x="15604375" y="7781250"/>
            <a:ext cx="6356100" cy="200700"/>
          </a:xfrm>
          <a:prstGeom prst="rect">
            <a:avLst/>
          </a:prstGeom>
          <a:noFill/>
          <a:ln>
            <a:noFill/>
          </a:ln>
        </p:spPr>
        <p:txBody>
          <a:bodyPr spcFirstLastPara="1" wrap="square" lIns="91425" tIns="91425" rIns="91425" bIns="91425" anchor="ctr" anchorCtr="0">
            <a:noAutofit/>
          </a:bodyPr>
          <a:lstStyle/>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700" b="1">
              <a:solidFill>
                <a:schemeClr val="dk1"/>
              </a:solidFill>
              <a:latin typeface="Josefin Slab"/>
              <a:ea typeface="Josefin Slab"/>
              <a:cs typeface="Josefin Slab"/>
              <a:sym typeface="Josefin Slab"/>
            </a:endParaRPr>
          </a:p>
          <a:p>
            <a:pPr marL="0" lvl="0" indent="0" rtl="0">
              <a:spcBef>
                <a:spcPts val="429"/>
              </a:spcBef>
              <a:spcAft>
                <a:spcPts val="0"/>
              </a:spcAft>
              <a:buNone/>
            </a:pPr>
            <a:endParaRPr sz="8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r>
              <a:rPr lang="en-US" sz="3000">
                <a:solidFill>
                  <a:schemeClr val="dk1"/>
                </a:solidFill>
              </a:rPr>
              <a:t>                      </a:t>
            </a:r>
            <a:endParaRPr sz="3000">
              <a:solidFill>
                <a:schemeClr val="dk1"/>
              </a:solidFill>
            </a:endParaRPr>
          </a:p>
          <a:p>
            <a:pPr marL="0" lvl="0" indent="0" algn="l" rtl="0">
              <a:spcBef>
                <a:spcPts val="429"/>
              </a:spcBef>
              <a:spcAft>
                <a:spcPts val="0"/>
              </a:spcAft>
              <a:buNone/>
            </a:pPr>
            <a:endParaRPr sz="2400">
              <a:solidFill>
                <a:schemeClr val="dk1"/>
              </a:solidFill>
            </a:endParaRPr>
          </a:p>
          <a:p>
            <a:pPr marL="0" lvl="0" indent="0" algn="l" rtl="0">
              <a:spcBef>
                <a:spcPts val="429"/>
              </a:spcBef>
              <a:spcAft>
                <a:spcPts val="0"/>
              </a:spcAft>
              <a:buNone/>
            </a:pPr>
            <a:endParaRPr sz="2400">
              <a:solidFill>
                <a:schemeClr val="dk1"/>
              </a:solidFill>
            </a:endParaRPr>
          </a:p>
          <a:p>
            <a:pPr marL="0" lvl="0" indent="0" algn="l" rtl="0">
              <a:spcBef>
                <a:spcPts val="429"/>
              </a:spcBef>
              <a:spcAft>
                <a:spcPts val="0"/>
              </a:spcAft>
              <a:buNone/>
            </a:pPr>
            <a:r>
              <a:rPr lang="en-US" sz="2400">
                <a:solidFill>
                  <a:schemeClr val="dk1"/>
                </a:solidFill>
              </a:rPr>
              <a:t> </a:t>
            </a:r>
            <a:endParaRPr sz="2400">
              <a:solidFill>
                <a:schemeClr val="dk1"/>
              </a:solidFill>
            </a:endParaRPr>
          </a:p>
          <a:p>
            <a:pPr marL="0" lvl="0" indent="0" algn="l" rtl="0">
              <a:spcBef>
                <a:spcPts val="429"/>
              </a:spcBef>
              <a:spcAft>
                <a:spcPts val="0"/>
              </a:spcAft>
              <a:buNone/>
            </a:pPr>
            <a:endParaRPr sz="2400">
              <a:solidFill>
                <a:schemeClr val="dk1"/>
              </a:solidFill>
            </a:endParaRPr>
          </a:p>
          <a:p>
            <a:pPr marL="0" lvl="0" indent="0" rtl="0">
              <a:spcBef>
                <a:spcPts val="429"/>
              </a:spcBef>
              <a:spcAft>
                <a:spcPts val="0"/>
              </a:spcAft>
              <a:buNone/>
            </a:pPr>
            <a:r>
              <a:rPr lang="en-US" sz="2400">
                <a:solidFill>
                  <a:schemeClr val="dk1"/>
                </a:solidFill>
              </a:rPr>
              <a:t>                                                                    </a:t>
            </a:r>
            <a:endParaRPr sz="2400">
              <a:solidFill>
                <a:schemeClr val="dk1"/>
              </a:solidFill>
            </a:endParaRPr>
          </a:p>
          <a:p>
            <a:pPr marL="0" lvl="0" indent="0" rtl="0">
              <a:spcBef>
                <a:spcPts val="429"/>
              </a:spcBef>
              <a:spcAft>
                <a:spcPts val="0"/>
              </a:spcAft>
              <a:buNone/>
            </a:pPr>
            <a:endParaRPr sz="2400">
              <a:solidFill>
                <a:schemeClr val="dk1"/>
              </a:solidFill>
            </a:endParaRPr>
          </a:p>
          <a:p>
            <a:pPr marL="0" lvl="0" indent="0" rtl="0">
              <a:spcBef>
                <a:spcPts val="429"/>
              </a:spcBef>
              <a:spcAft>
                <a:spcPts val="0"/>
              </a:spcAft>
              <a:buNone/>
            </a:pPr>
            <a:endParaRPr sz="2400">
              <a:solidFill>
                <a:schemeClr val="dk1"/>
              </a:solidFill>
            </a:endParaRPr>
          </a:p>
          <a:p>
            <a:pPr marL="0" lvl="0" indent="0" rtl="0">
              <a:spcBef>
                <a:spcPts val="429"/>
              </a:spcBef>
              <a:spcAft>
                <a:spcPts val="0"/>
              </a:spcAft>
              <a:buNone/>
            </a:pPr>
            <a:endParaRPr sz="2400">
              <a:solidFill>
                <a:schemeClr val="dk1"/>
              </a:solidFill>
            </a:endParaRPr>
          </a:p>
          <a:p>
            <a:pPr marL="0" lvl="0" indent="0" rtl="0">
              <a:spcBef>
                <a:spcPts val="429"/>
              </a:spcBef>
              <a:spcAft>
                <a:spcPts val="0"/>
              </a:spcAft>
              <a:buNone/>
            </a:pPr>
            <a:endParaRPr sz="2400">
              <a:solidFill>
                <a:schemeClr val="dk1"/>
              </a:solidFill>
            </a:endParaRPr>
          </a:p>
          <a:p>
            <a:pPr marL="0" lvl="0" indent="457200" rtl="0">
              <a:spcBef>
                <a:spcPts val="429"/>
              </a:spcBef>
              <a:spcAft>
                <a:spcPts val="0"/>
              </a:spcAft>
              <a:buNone/>
            </a:pPr>
            <a:endParaRPr sz="2400">
              <a:solidFill>
                <a:schemeClr val="dk1"/>
              </a:solidFill>
            </a:endParaRPr>
          </a:p>
          <a:p>
            <a:pPr marL="0" lvl="0" indent="457200" rtl="0">
              <a:spcBef>
                <a:spcPts val="429"/>
              </a:spcBef>
              <a:spcAft>
                <a:spcPts val="0"/>
              </a:spcAft>
              <a:buNone/>
            </a:pPr>
            <a:endParaRPr sz="2400" u="sng">
              <a:solidFill>
                <a:schemeClr val="dk1"/>
              </a:solidFill>
              <a:highlight>
                <a:srgbClr val="000000"/>
              </a:highlight>
            </a:endParaRPr>
          </a:p>
          <a:p>
            <a:pPr marL="0" lvl="0" indent="0" rtl="0">
              <a:spcBef>
                <a:spcPts val="429"/>
              </a:spcBef>
              <a:spcAft>
                <a:spcPts val="0"/>
              </a:spcAft>
              <a:buNone/>
            </a:pPr>
            <a:r>
              <a:rPr lang="en-US" sz="2400" u="sng"/>
              <a:t>Figure 2:</a:t>
            </a:r>
            <a:r>
              <a:rPr lang="en-US" sz="2400"/>
              <a:t> </a:t>
            </a:r>
            <a:r>
              <a:rPr lang="en-US" sz="2400">
                <a:solidFill>
                  <a:schemeClr val="dk1"/>
                </a:solidFill>
              </a:rPr>
              <a:t>Gel electrophoresis 2(3)</a:t>
            </a:r>
            <a:endParaRPr sz="2400">
              <a:solidFill>
                <a:schemeClr val="dk1"/>
              </a:solidFill>
            </a:endParaRPr>
          </a:p>
          <a:p>
            <a:pPr marL="0" lvl="0" indent="0" algn="l" rtl="0">
              <a:spcBef>
                <a:spcPts val="429"/>
              </a:spcBef>
              <a:spcAft>
                <a:spcPts val="0"/>
              </a:spcAft>
              <a:buNone/>
            </a:pPr>
            <a:r>
              <a:rPr lang="en-US" sz="2200">
                <a:solidFill>
                  <a:schemeClr val="dk1"/>
                </a:solidFill>
              </a:rPr>
              <a:t>       </a:t>
            </a:r>
            <a:endParaRPr sz="2200">
              <a:solidFill>
                <a:schemeClr val="dk1"/>
              </a:solidFill>
            </a:endParaRPr>
          </a:p>
          <a:p>
            <a:pPr marL="0" lvl="0" indent="0" algn="l" rtl="0">
              <a:spcBef>
                <a:spcPts val="429"/>
              </a:spcBef>
              <a:spcAft>
                <a:spcPts val="0"/>
              </a:spcAft>
              <a:buNone/>
            </a:pPr>
            <a:r>
              <a:rPr lang="en-US" sz="2200" b="1">
                <a:solidFill>
                  <a:schemeClr val="dk1"/>
                </a:solidFill>
                <a:latin typeface="Calibri"/>
                <a:ea typeface="Calibri"/>
                <a:cs typeface="Calibri"/>
                <a:sym typeface="Calibri"/>
              </a:rPr>
              <a:t>                     </a:t>
            </a:r>
            <a:endParaRPr sz="2200" b="1">
              <a:solidFill>
                <a:schemeClr val="dk1"/>
              </a:solidFill>
              <a:latin typeface="Calibri"/>
              <a:ea typeface="Calibri"/>
              <a:cs typeface="Calibri"/>
              <a:sym typeface="Calibri"/>
            </a:endParaRPr>
          </a:p>
          <a:p>
            <a:pPr marL="0" lvl="0" indent="0" algn="l" rtl="0">
              <a:spcBef>
                <a:spcPts val="429"/>
              </a:spcBef>
              <a:spcAft>
                <a:spcPts val="0"/>
              </a:spcAft>
              <a:buNone/>
            </a:pPr>
            <a:endParaRPr sz="2200" i="1">
              <a:solidFill>
                <a:schemeClr val="dk1"/>
              </a:solidFill>
              <a:latin typeface="Calibri"/>
              <a:ea typeface="Calibri"/>
              <a:cs typeface="Calibri"/>
              <a:sym typeface="Calibri"/>
            </a:endParaRPr>
          </a:p>
          <a:p>
            <a:pPr marL="0" lvl="0" indent="0" rtl="0">
              <a:spcBef>
                <a:spcPts val="429"/>
              </a:spcBef>
              <a:spcAft>
                <a:spcPts val="0"/>
              </a:spcAft>
              <a:buNone/>
            </a:pPr>
            <a:endParaRPr sz="2200" i="1">
              <a:solidFill>
                <a:schemeClr val="dk1"/>
              </a:solidFill>
              <a:latin typeface="Calibri"/>
              <a:ea typeface="Calibri"/>
              <a:cs typeface="Calibri"/>
              <a:sym typeface="Calibri"/>
            </a:endParaRPr>
          </a:p>
          <a:p>
            <a:pPr marL="0" lvl="0" indent="0" rtl="0">
              <a:spcBef>
                <a:spcPts val="429"/>
              </a:spcBef>
              <a:spcAft>
                <a:spcPts val="0"/>
              </a:spcAft>
              <a:buNone/>
            </a:pPr>
            <a:endParaRPr sz="2200">
              <a:solidFill>
                <a:schemeClr val="dk1"/>
              </a:solidFill>
              <a:latin typeface="Calibri"/>
              <a:ea typeface="Calibri"/>
              <a:cs typeface="Calibri"/>
              <a:sym typeface="Calibri"/>
            </a:endParaRPr>
          </a:p>
          <a:p>
            <a:pPr marL="0" lvl="0" indent="0" rtl="0">
              <a:spcBef>
                <a:spcPts val="429"/>
              </a:spcBef>
              <a:spcAft>
                <a:spcPts val="0"/>
              </a:spcAft>
              <a:buNone/>
            </a:pPr>
            <a:endParaRPr sz="2200" i="1">
              <a:solidFill>
                <a:schemeClr val="dk1"/>
              </a:solidFill>
              <a:latin typeface="Calibri"/>
              <a:ea typeface="Calibri"/>
              <a:cs typeface="Calibri"/>
              <a:sym typeface="Calibri"/>
            </a:endParaRPr>
          </a:p>
          <a:p>
            <a:pPr marL="0" lvl="0" indent="0" rtl="0">
              <a:spcBef>
                <a:spcPts val="429"/>
              </a:spcBef>
              <a:spcAft>
                <a:spcPts val="0"/>
              </a:spcAft>
              <a:buNone/>
            </a:pPr>
            <a:endParaRPr sz="2200" i="1">
              <a:solidFill>
                <a:schemeClr val="dk1"/>
              </a:solidFill>
              <a:latin typeface="Calibri"/>
              <a:ea typeface="Calibri"/>
              <a:cs typeface="Calibri"/>
              <a:sym typeface="Calibri"/>
            </a:endParaRPr>
          </a:p>
          <a:p>
            <a:pPr marL="0" lvl="0" indent="0" rtl="0">
              <a:spcBef>
                <a:spcPts val="429"/>
              </a:spcBef>
              <a:spcAft>
                <a:spcPts val="0"/>
              </a:spcAft>
              <a:buNone/>
            </a:pPr>
            <a:endParaRPr sz="2200" i="1">
              <a:solidFill>
                <a:schemeClr val="dk1"/>
              </a:solidFill>
              <a:latin typeface="Calibri"/>
              <a:ea typeface="Calibri"/>
              <a:cs typeface="Calibri"/>
              <a:sym typeface="Calibri"/>
            </a:endParaRPr>
          </a:p>
          <a:p>
            <a:pPr marL="0" lvl="0" indent="0" rtl="0">
              <a:spcBef>
                <a:spcPts val="429"/>
              </a:spcBef>
              <a:spcAft>
                <a:spcPts val="0"/>
              </a:spcAft>
              <a:buNone/>
            </a:pPr>
            <a:endParaRPr sz="3600" i="1">
              <a:solidFill>
                <a:schemeClr val="dk1"/>
              </a:solidFill>
              <a:latin typeface="Calibri"/>
              <a:ea typeface="Calibri"/>
              <a:cs typeface="Calibri"/>
              <a:sym typeface="Calibri"/>
            </a:endParaRPr>
          </a:p>
          <a:p>
            <a:pPr marL="0" lvl="0" indent="0" rtl="0">
              <a:spcBef>
                <a:spcPts val="429"/>
              </a:spcBef>
              <a:spcAft>
                <a:spcPts val="0"/>
              </a:spcAft>
              <a:buNone/>
            </a:pPr>
            <a:r>
              <a:rPr lang="en-US" sz="3300">
                <a:solidFill>
                  <a:schemeClr val="dk1"/>
                </a:solidFill>
                <a:latin typeface="Calibri"/>
                <a:ea typeface="Calibri"/>
                <a:cs typeface="Calibri"/>
                <a:sym typeface="Calibri"/>
              </a:rPr>
              <a:t> </a:t>
            </a:r>
            <a:endParaRPr sz="3300">
              <a:solidFill>
                <a:schemeClr val="dk1"/>
              </a:solidFill>
              <a:latin typeface="Calibri"/>
              <a:ea typeface="Calibri"/>
              <a:cs typeface="Calibri"/>
              <a:sym typeface="Calibri"/>
            </a:endParaRPr>
          </a:p>
          <a:p>
            <a:pPr marL="0" lvl="0" indent="0" rtl="0">
              <a:spcBef>
                <a:spcPts val="429"/>
              </a:spcBef>
              <a:spcAft>
                <a:spcPts val="0"/>
              </a:spcAft>
              <a:buNone/>
            </a:pPr>
            <a:endParaRPr sz="4800">
              <a:solidFill>
                <a:schemeClr val="dk1"/>
              </a:solidFill>
            </a:endParaRPr>
          </a:p>
          <a:p>
            <a:pPr marL="0" lvl="0" indent="0" rtl="0">
              <a:spcBef>
                <a:spcPts val="429"/>
              </a:spcBef>
              <a:spcAft>
                <a:spcPts val="0"/>
              </a:spcAft>
              <a:buNone/>
            </a:pPr>
            <a:endParaRPr sz="4800">
              <a:solidFill>
                <a:schemeClr val="dk1"/>
              </a:solidFill>
            </a:endParaRPr>
          </a:p>
          <a:p>
            <a:pPr marL="0" lvl="0" indent="0" rtl="0">
              <a:spcBef>
                <a:spcPts val="429"/>
              </a:spcBef>
              <a:spcAft>
                <a:spcPts val="0"/>
              </a:spcAft>
              <a:buNone/>
            </a:pPr>
            <a:endParaRPr sz="480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3000">
                <a:solidFill>
                  <a:schemeClr val="dk1"/>
                </a:solidFill>
              </a:rPr>
              <a:t> </a:t>
            </a:r>
            <a:endParaRPr sz="3000">
              <a:solidFill>
                <a:schemeClr val="dk1"/>
              </a:solidFill>
            </a:endParaRPr>
          </a:p>
          <a:p>
            <a:pPr marL="0" lvl="0" indent="0" rtl="0">
              <a:spcBef>
                <a:spcPts val="0"/>
              </a:spcBef>
              <a:spcAft>
                <a:spcPts val="0"/>
              </a:spcAft>
              <a:buClr>
                <a:schemeClr val="dk1"/>
              </a:buClr>
              <a:buFont typeface="Arial"/>
              <a:buNone/>
            </a:pPr>
            <a:endParaRPr sz="4800">
              <a:solidFill>
                <a:schemeClr val="dk1"/>
              </a:solidFill>
            </a:endParaRPr>
          </a:p>
          <a:p>
            <a:pPr marL="0" lvl="0" indent="0" rtl="0">
              <a:spcBef>
                <a:spcPts val="0"/>
              </a:spcBef>
              <a:spcAft>
                <a:spcPts val="0"/>
              </a:spcAft>
              <a:buClr>
                <a:schemeClr val="dk1"/>
              </a:buClr>
              <a:buFont typeface="Arial"/>
              <a:buNone/>
            </a:pPr>
            <a:endParaRPr sz="4800" b="1">
              <a:solidFill>
                <a:schemeClr val="dk1"/>
              </a:solidFill>
            </a:endParaRPr>
          </a:p>
          <a:p>
            <a:pPr marL="0" lvl="0" indent="0" rtl="0">
              <a:spcBef>
                <a:spcPts val="429"/>
              </a:spcBef>
              <a:spcAft>
                <a:spcPts val="0"/>
              </a:spcAft>
              <a:buNone/>
            </a:pPr>
            <a:r>
              <a:rPr lang="en-US" sz="4800">
                <a:solidFill>
                  <a:schemeClr val="dk1"/>
                </a:solidFill>
              </a:rPr>
              <a:t>                         </a:t>
            </a:r>
            <a:r>
              <a:rPr lang="en-US" sz="2400">
                <a:solidFill>
                  <a:schemeClr val="dk1"/>
                </a:solidFill>
              </a:rPr>
              <a:t>. </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rtl="0">
              <a:spcBef>
                <a:spcPts val="429"/>
              </a:spcBef>
              <a:spcAft>
                <a:spcPts val="0"/>
              </a:spcAft>
              <a:buNone/>
            </a:pPr>
            <a:endParaRPr sz="3600">
              <a:solidFill>
                <a:schemeClr val="dk1"/>
              </a:solidFill>
              <a:latin typeface="Calibri"/>
              <a:ea typeface="Calibri"/>
              <a:cs typeface="Calibri"/>
              <a:sym typeface="Calibri"/>
            </a:endParaRPr>
          </a:p>
        </p:txBody>
      </p:sp>
      <p:pic>
        <p:nvPicPr>
          <p:cNvPr id="89" name="Shape 89"/>
          <p:cNvPicPr preferRelativeResize="0"/>
          <p:nvPr/>
        </p:nvPicPr>
        <p:blipFill rotWithShape="1">
          <a:blip r:embed="rId3">
            <a:alphaModFix/>
          </a:blip>
          <a:srcRect t="13879" b="-13880"/>
          <a:stretch/>
        </p:blipFill>
        <p:spPr>
          <a:xfrm>
            <a:off x="22563632" y="-62816"/>
            <a:ext cx="9460499" cy="3236504"/>
          </a:xfrm>
          <a:prstGeom prst="rect">
            <a:avLst/>
          </a:prstGeom>
          <a:noFill/>
          <a:ln>
            <a:noFill/>
          </a:ln>
        </p:spPr>
      </p:pic>
      <p:sp>
        <p:nvSpPr>
          <p:cNvPr id="90" name="Shape 90"/>
          <p:cNvSpPr txBox="1"/>
          <p:nvPr/>
        </p:nvSpPr>
        <p:spPr>
          <a:xfrm>
            <a:off x="10522625" y="18457375"/>
            <a:ext cx="9784800" cy="3236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US" sz="4800" u="sng">
                <a:solidFill>
                  <a:schemeClr val="dk1"/>
                </a:solidFill>
              </a:rPr>
              <a:t>Acknowledgements:</a:t>
            </a:r>
            <a:endParaRPr sz="4800" b="1" u="sng">
              <a:solidFill>
                <a:schemeClr val="dk1"/>
              </a:solidFill>
            </a:endParaRPr>
          </a:p>
          <a:p>
            <a:pPr marL="0" lvl="0" indent="457200" algn="just" rtl="0">
              <a:spcBef>
                <a:spcPts val="0"/>
              </a:spcBef>
              <a:spcAft>
                <a:spcPts val="0"/>
              </a:spcAft>
              <a:buClr>
                <a:schemeClr val="dk1"/>
              </a:buClr>
              <a:buSzPts val="1100"/>
              <a:buFont typeface="Arial"/>
              <a:buNone/>
            </a:pPr>
            <a:r>
              <a:rPr lang="en-US" sz="2400">
                <a:solidFill>
                  <a:schemeClr val="dk1"/>
                </a:solidFill>
              </a:rPr>
              <a:t>We would like to thank Cold Spring Harbors, National Institute of Health, Stony Brook University, The Day in the Life Program, Melissa Parrott with the </a:t>
            </a:r>
            <a:r>
              <a:rPr lang="en-US" sz="2400">
                <a:solidFill>
                  <a:srgbClr val="212121"/>
                </a:solidFill>
              </a:rPr>
              <a:t>Central Pine Barrens Joint Planning and Policy Commission</a:t>
            </a:r>
            <a:r>
              <a:rPr lang="en-US" sz="2400">
                <a:solidFill>
                  <a:schemeClr val="dk1"/>
                </a:solidFill>
              </a:rPr>
              <a:t>, Dr. Mel Morris at BNL and Eastport South Manor Junior Senior High School  for providing us with information about DNA Barcoding. </a:t>
            </a:r>
            <a:endParaRPr sz="2400"/>
          </a:p>
        </p:txBody>
      </p:sp>
      <p:pic>
        <p:nvPicPr>
          <p:cNvPr id="91" name="Shape 91"/>
          <p:cNvPicPr preferRelativeResize="0"/>
          <p:nvPr/>
        </p:nvPicPr>
        <p:blipFill rotWithShape="1">
          <a:blip r:embed="rId4">
            <a:alphaModFix/>
          </a:blip>
          <a:srcRect l="7612" t="7614" r="44269" b="36438"/>
          <a:stretch/>
        </p:blipFill>
        <p:spPr>
          <a:xfrm>
            <a:off x="9532150" y="4481177"/>
            <a:ext cx="5551348" cy="3246990"/>
          </a:xfrm>
          <a:prstGeom prst="rect">
            <a:avLst/>
          </a:prstGeom>
          <a:noFill/>
          <a:ln>
            <a:noFill/>
          </a:ln>
        </p:spPr>
      </p:pic>
      <p:pic>
        <p:nvPicPr>
          <p:cNvPr id="92" name="Shape 92"/>
          <p:cNvPicPr preferRelativeResize="0"/>
          <p:nvPr/>
        </p:nvPicPr>
        <p:blipFill rotWithShape="1">
          <a:blip r:embed="rId5">
            <a:alphaModFix/>
          </a:blip>
          <a:srcRect l="27023" t="2892" r="31869" b="33943"/>
          <a:stretch/>
        </p:blipFill>
        <p:spPr>
          <a:xfrm rot="5399958">
            <a:off x="17130087" y="2903632"/>
            <a:ext cx="3304678" cy="6402088"/>
          </a:xfrm>
          <a:prstGeom prst="rect">
            <a:avLst/>
          </a:prstGeom>
          <a:noFill/>
          <a:ln>
            <a:noFill/>
          </a:ln>
        </p:spPr>
      </p:pic>
      <p:sp>
        <p:nvSpPr>
          <p:cNvPr id="93" name="Shape 93"/>
          <p:cNvSpPr txBox="1"/>
          <p:nvPr/>
        </p:nvSpPr>
        <p:spPr>
          <a:xfrm>
            <a:off x="9593825" y="7704831"/>
            <a:ext cx="4738500" cy="54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u="sng"/>
              <a:t>Figure 1:</a:t>
            </a:r>
            <a:r>
              <a:rPr lang="en-US" sz="2400"/>
              <a:t> Gel electrophoresis 1(3) </a:t>
            </a:r>
            <a:endParaRPr sz="2400"/>
          </a:p>
        </p:txBody>
      </p:sp>
      <p:pic>
        <p:nvPicPr>
          <p:cNvPr id="94" name="Shape 94"/>
          <p:cNvPicPr preferRelativeResize="0"/>
          <p:nvPr/>
        </p:nvPicPr>
        <p:blipFill>
          <a:blip r:embed="rId6">
            <a:alphaModFix/>
          </a:blip>
          <a:stretch>
            <a:fillRect/>
          </a:stretch>
        </p:blipFill>
        <p:spPr>
          <a:xfrm>
            <a:off x="22322575" y="212900"/>
            <a:ext cx="2733594" cy="2256300"/>
          </a:xfrm>
          <a:prstGeom prst="rect">
            <a:avLst/>
          </a:prstGeom>
          <a:noFill/>
          <a:ln>
            <a:noFill/>
          </a:ln>
        </p:spPr>
      </p:pic>
      <p:pic>
        <p:nvPicPr>
          <p:cNvPr id="95" name="Shape 95"/>
          <p:cNvPicPr preferRelativeResize="0"/>
          <p:nvPr/>
        </p:nvPicPr>
        <p:blipFill>
          <a:blip r:embed="rId7">
            <a:alphaModFix/>
          </a:blip>
          <a:stretch>
            <a:fillRect/>
          </a:stretch>
        </p:blipFill>
        <p:spPr>
          <a:xfrm>
            <a:off x="29501200" y="319375"/>
            <a:ext cx="2733600" cy="1539425"/>
          </a:xfrm>
          <a:prstGeom prst="rect">
            <a:avLst/>
          </a:prstGeom>
          <a:noFill/>
          <a:ln>
            <a:noFill/>
          </a:ln>
        </p:spPr>
      </p:pic>
      <p:pic>
        <p:nvPicPr>
          <p:cNvPr id="96" name="Shape 96"/>
          <p:cNvPicPr preferRelativeResize="0"/>
          <p:nvPr/>
        </p:nvPicPr>
        <p:blipFill>
          <a:blip r:embed="rId8">
            <a:alphaModFix/>
          </a:blip>
          <a:stretch>
            <a:fillRect/>
          </a:stretch>
        </p:blipFill>
        <p:spPr>
          <a:xfrm>
            <a:off x="184475" y="212900"/>
            <a:ext cx="5888425" cy="1314050"/>
          </a:xfrm>
          <a:prstGeom prst="rect">
            <a:avLst/>
          </a:prstGeom>
          <a:noFill/>
          <a:ln>
            <a:noFill/>
          </a:ln>
        </p:spPr>
      </p:pic>
      <p:pic>
        <p:nvPicPr>
          <p:cNvPr id="97" name="Shape 97"/>
          <p:cNvPicPr preferRelativeResize="0"/>
          <p:nvPr/>
        </p:nvPicPr>
        <p:blipFill>
          <a:blip r:embed="rId9">
            <a:alphaModFix/>
          </a:blip>
          <a:stretch>
            <a:fillRect/>
          </a:stretch>
        </p:blipFill>
        <p:spPr>
          <a:xfrm>
            <a:off x="6654075" y="402840"/>
            <a:ext cx="1876425" cy="1876425"/>
          </a:xfrm>
          <a:prstGeom prst="rect">
            <a:avLst/>
          </a:prstGeom>
          <a:noFill/>
          <a:ln>
            <a:noFill/>
          </a:ln>
        </p:spPr>
      </p:pic>
      <p:sp>
        <p:nvSpPr>
          <p:cNvPr id="98" name="Shape 98"/>
          <p:cNvSpPr txBox="1"/>
          <p:nvPr/>
        </p:nvSpPr>
        <p:spPr>
          <a:xfrm>
            <a:off x="0" y="14659013"/>
            <a:ext cx="8880900" cy="5502600"/>
          </a:xfrm>
          <a:prstGeom prst="rect">
            <a:avLst/>
          </a:prstGeom>
          <a:noFill/>
          <a:ln>
            <a:noFill/>
          </a:ln>
        </p:spPr>
        <p:txBody>
          <a:bodyPr spcFirstLastPara="1" wrap="square" lIns="91425" tIns="91425" rIns="91425" bIns="91425" anchor="t" anchorCtr="0">
            <a:noAutofit/>
          </a:bodyPr>
          <a:lstStyle/>
          <a:p>
            <a:pPr marL="0" lvl="0" indent="0" algn="ctr">
              <a:lnSpc>
                <a:spcPct val="100000"/>
              </a:lnSpc>
              <a:spcBef>
                <a:spcPts val="0"/>
              </a:spcBef>
              <a:spcAft>
                <a:spcPts val="0"/>
              </a:spcAft>
              <a:buNone/>
            </a:pPr>
            <a:r>
              <a:rPr lang="en-US" sz="4800" u="sng"/>
              <a:t>Discussion:</a:t>
            </a:r>
            <a:r>
              <a:rPr lang="en-US" sz="2200" u="sng"/>
              <a:t> </a:t>
            </a:r>
            <a:endParaRPr sz="2200" u="sng"/>
          </a:p>
          <a:p>
            <a:pPr marL="0" lvl="0" indent="457200" algn="just" rtl="0">
              <a:lnSpc>
                <a:spcPct val="100000"/>
              </a:lnSpc>
              <a:spcBef>
                <a:spcPts val="0"/>
              </a:spcBef>
              <a:spcAft>
                <a:spcPts val="0"/>
              </a:spcAft>
              <a:buNone/>
            </a:pPr>
            <a:r>
              <a:rPr lang="en-US" sz="2400"/>
              <a:t>During our research, we discovered a lot harmful things</a:t>
            </a:r>
            <a:endParaRPr sz="2400"/>
          </a:p>
          <a:p>
            <a:pPr marL="0" lvl="0" indent="0" algn="just" rtl="0">
              <a:lnSpc>
                <a:spcPct val="100000"/>
              </a:lnSpc>
              <a:spcBef>
                <a:spcPts val="0"/>
              </a:spcBef>
              <a:spcAft>
                <a:spcPts val="0"/>
              </a:spcAft>
              <a:buNone/>
            </a:pPr>
            <a:r>
              <a:rPr lang="en-US" sz="2400"/>
              <a:t>that can affect our environment. We didn't find a lot of diversity between our two known species of crab and snail. However they were able to provide us a lot of information about our environment. Both species are invasive and possibly carry disease. The crab has been known to eat it's own species (which does not help them and decreases their population) are found in Asia. The snail eats bass and trout eggs, helping to decrease their species population. </a:t>
            </a:r>
            <a:r>
              <a:rPr lang="en-US" sz="2400">
                <a:solidFill>
                  <a:schemeClr val="dk1"/>
                </a:solidFill>
              </a:rPr>
              <a:t> They are very invasive also and that doesnt help the species living around them. The species around them aren't getting all the aspects they need to survive which is messing up the food chain(3). </a:t>
            </a:r>
            <a:r>
              <a:rPr lang="en-US" sz="2400"/>
              <a:t>Out of all the species we could have found in Forge River we managed to pick up more than one of these species, showing that these species are pretty common in the Forge River, which is not a good sign for the ecosystem.</a:t>
            </a:r>
            <a:r>
              <a:rPr lang="en-US" sz="2200"/>
              <a:t> </a:t>
            </a:r>
            <a:endParaRPr sz="2200"/>
          </a:p>
          <a:p>
            <a:pPr marL="0" lvl="0" indent="0" algn="just">
              <a:lnSpc>
                <a:spcPct val="100000"/>
              </a:lnSpc>
              <a:spcBef>
                <a:spcPts val="0"/>
              </a:spcBef>
              <a:spcAft>
                <a:spcPts val="0"/>
              </a:spcAft>
              <a:buNone/>
            </a:pPr>
            <a:endParaRPr sz="2200"/>
          </a:p>
        </p:txBody>
      </p:sp>
      <p:sp>
        <p:nvSpPr>
          <p:cNvPr id="99" name="Shape 99"/>
          <p:cNvSpPr txBox="1"/>
          <p:nvPr/>
        </p:nvSpPr>
        <p:spPr>
          <a:xfrm>
            <a:off x="9639863" y="15453163"/>
            <a:ext cx="11550300" cy="300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u="sng"/>
              <a:t>Results:  </a:t>
            </a:r>
            <a:endParaRPr sz="4800" u="sng"/>
          </a:p>
          <a:p>
            <a:pPr marL="0" lvl="0" indent="457200" algn="just">
              <a:spcBef>
                <a:spcPts val="0"/>
              </a:spcBef>
              <a:spcAft>
                <a:spcPts val="0"/>
              </a:spcAft>
              <a:buNone/>
            </a:pPr>
            <a:r>
              <a:rPr lang="en-US" sz="2400"/>
              <a:t>In our results, we didn't find a diversity of species. We found mostly Vivipaurus Georgiansus(snail) and Hemigrapsus Penicillatus(crab)(3). The snails cause problems and carry illnesses. The snails eat bass and trout eggs, and both species are invasive. The crab has been found to eat its own species. These species are both commonly found in the Forge River which is a bad sign for its ecosystem because invasive species reduce biodiversity.</a:t>
            </a:r>
            <a:endParaRPr sz="2400"/>
          </a:p>
        </p:txBody>
      </p:sp>
      <p:sp>
        <p:nvSpPr>
          <p:cNvPr id="100" name="Shape 100"/>
          <p:cNvSpPr txBox="1"/>
          <p:nvPr/>
        </p:nvSpPr>
        <p:spPr>
          <a:xfrm>
            <a:off x="22726825" y="3433000"/>
            <a:ext cx="9460500" cy="108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800" u="sng">
                <a:solidFill>
                  <a:schemeClr val="dk1"/>
                </a:solidFill>
              </a:rPr>
              <a:t>Materials &amp; Methods:</a:t>
            </a:r>
            <a:r>
              <a:rPr lang="en-US" sz="4800">
                <a:solidFill>
                  <a:schemeClr val="dk1"/>
                </a:solidFill>
              </a:rPr>
              <a:t> </a:t>
            </a:r>
            <a:endParaRPr sz="4800">
              <a:solidFill>
                <a:schemeClr val="dk1"/>
              </a:solidFill>
            </a:endParaRPr>
          </a:p>
          <a:p>
            <a:pPr marL="457200" lvl="0" indent="-381000" algn="just" rtl="0">
              <a:spcBef>
                <a:spcPts val="429"/>
              </a:spcBef>
              <a:spcAft>
                <a:spcPts val="0"/>
              </a:spcAft>
              <a:buClr>
                <a:schemeClr val="dk1"/>
              </a:buClr>
              <a:buSzPts val="2400"/>
              <a:buChar char="●"/>
            </a:pPr>
            <a:r>
              <a:rPr lang="en-US" sz="2400">
                <a:solidFill>
                  <a:schemeClr val="dk1"/>
                </a:solidFill>
              </a:rPr>
              <a:t>First collect you're specimen, then take a piece of sample tissue using tweezers.</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Put the tissue sample into a little tube and add 300 ul of lysis solution and grind the sample. Incubate for 10 minutes at 65C. After centrifuge 1 min.</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Transfer 150ul of  supernatant to a new tube, add 3ul of silica resin ny using a pipette. Mix then incubate for 10 mins at 57C and centrifuge for 30 seconds. </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Remove supernatant by using a pipette, add 500ul of wash buffer mix and centrifuge (when using the  centrifuge make sure the tubes are set up to be balanced ex. 3 on one side 3 on the other), remove 500ul of the supernatant. Add 500ul of wash buffer into another tube and mix. </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Centrifuge 30 seconds, remove 500 ul of the remaining supernatant and centrifuge for 8 seconds. Remove 50ul or remaining supernatant into a new tube. Add 100ul of dH2O, mix by pipetting in and out. Incubate for 5 minutes at 57C.</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Centrifuge for 30 seconds transfer 50 ul of supernatant to a fresh tube.  Chill on ice or store overnight 4C or -20C for a longer time period. </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To amplify DNA by PCR, add PCR reagents to a new tube. Transfer 2ul of DNA to a PCR tube. Amplify in thermal cycles and chill on ice or store overnight 4C or -20C for a longer time period. </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To make PCR products for gel electrophoresis, melt agarose at 30 second intervals, cool for 5 minutes, pour gel and set for 20 minutes. Add 2ul of  SYBR green to fresh tube. Transfer 5 ul of  DNA from PCR tube to SYBR green tube. Load gel, 5ul for sample. Store PCR tube with remaining 20 ul sample chill on ice or store overnight 4C or -20C for a longer time period.  Electrophoresis 130 volts 400mA for 30 minutes, photograph and upload the image. </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Send sample for sequencing and then analyze results using bioinformatics. </a:t>
            </a:r>
            <a:endParaRPr sz="2400">
              <a:solidFill>
                <a:schemeClr val="dk1"/>
              </a:solidFill>
            </a:endParaRPr>
          </a:p>
          <a:p>
            <a:pPr marL="457200" lvl="0" indent="-381000" algn="just" rtl="0">
              <a:spcBef>
                <a:spcPts val="0"/>
              </a:spcBef>
              <a:spcAft>
                <a:spcPts val="0"/>
              </a:spcAft>
              <a:buClr>
                <a:schemeClr val="dk1"/>
              </a:buClr>
              <a:buSzPts val="2400"/>
              <a:buChar char="●"/>
            </a:pPr>
            <a:r>
              <a:rPr lang="en-US" sz="2400">
                <a:solidFill>
                  <a:schemeClr val="dk1"/>
                </a:solidFill>
              </a:rPr>
              <a:t>References~ DNA Barcoding packet </a:t>
            </a:r>
            <a:endParaRPr sz="2400"/>
          </a:p>
        </p:txBody>
      </p:sp>
      <p:pic>
        <p:nvPicPr>
          <p:cNvPr id="101" name="Shape 101"/>
          <p:cNvPicPr preferRelativeResize="0"/>
          <p:nvPr/>
        </p:nvPicPr>
        <p:blipFill rotWithShape="1">
          <a:blip r:embed="rId10">
            <a:alphaModFix/>
          </a:blip>
          <a:srcRect t="11498" r="1477" b="12501"/>
          <a:stretch/>
        </p:blipFill>
        <p:spPr>
          <a:xfrm>
            <a:off x="184475" y="1858800"/>
            <a:ext cx="5551347" cy="2256300"/>
          </a:xfrm>
          <a:prstGeom prst="rect">
            <a:avLst/>
          </a:prstGeom>
          <a:noFill/>
          <a:ln>
            <a:noFill/>
          </a:ln>
        </p:spPr>
      </p:pic>
      <p:pic>
        <p:nvPicPr>
          <p:cNvPr id="102" name="Shape 102"/>
          <p:cNvPicPr preferRelativeResize="0"/>
          <p:nvPr/>
        </p:nvPicPr>
        <p:blipFill rotWithShape="1">
          <a:blip r:embed="rId11">
            <a:alphaModFix/>
          </a:blip>
          <a:srcRect t="4370" r="7028"/>
          <a:stretch/>
        </p:blipFill>
        <p:spPr>
          <a:xfrm>
            <a:off x="6654075" y="2469200"/>
            <a:ext cx="1876425" cy="2759440"/>
          </a:xfrm>
          <a:prstGeom prst="rect">
            <a:avLst/>
          </a:prstGeom>
          <a:noFill/>
          <a:ln>
            <a:noFill/>
          </a:ln>
        </p:spPr>
      </p:pic>
      <p:pic>
        <p:nvPicPr>
          <p:cNvPr id="103" name="Shape 103"/>
          <p:cNvPicPr preferRelativeResize="0"/>
          <p:nvPr/>
        </p:nvPicPr>
        <p:blipFill>
          <a:blip r:embed="rId12">
            <a:alphaModFix/>
          </a:blip>
          <a:stretch>
            <a:fillRect/>
          </a:stretch>
        </p:blipFill>
        <p:spPr>
          <a:xfrm>
            <a:off x="9557625" y="8236787"/>
            <a:ext cx="5888426" cy="3268377"/>
          </a:xfrm>
          <a:prstGeom prst="rect">
            <a:avLst/>
          </a:prstGeom>
          <a:noFill/>
          <a:ln>
            <a:noFill/>
          </a:ln>
        </p:spPr>
      </p:pic>
      <p:pic>
        <p:nvPicPr>
          <p:cNvPr id="104" name="Shape 104"/>
          <p:cNvPicPr preferRelativeResize="0"/>
          <p:nvPr/>
        </p:nvPicPr>
        <p:blipFill>
          <a:blip r:embed="rId13">
            <a:alphaModFix/>
          </a:blip>
          <a:stretch>
            <a:fillRect/>
          </a:stretch>
        </p:blipFill>
        <p:spPr>
          <a:xfrm>
            <a:off x="15770063" y="8212162"/>
            <a:ext cx="4248613" cy="4291574"/>
          </a:xfrm>
          <a:prstGeom prst="rect">
            <a:avLst/>
          </a:prstGeom>
          <a:noFill/>
          <a:ln>
            <a:noFill/>
          </a:ln>
        </p:spPr>
      </p:pic>
      <p:pic>
        <p:nvPicPr>
          <p:cNvPr id="105" name="Shape 105"/>
          <p:cNvPicPr preferRelativeResize="0"/>
          <p:nvPr/>
        </p:nvPicPr>
        <p:blipFill>
          <a:blip r:embed="rId14">
            <a:alphaModFix/>
          </a:blip>
          <a:stretch>
            <a:fillRect/>
          </a:stretch>
        </p:blipFill>
        <p:spPr>
          <a:xfrm>
            <a:off x="9629975" y="12185627"/>
            <a:ext cx="5816071" cy="3115136"/>
          </a:xfrm>
          <a:prstGeom prst="rect">
            <a:avLst/>
          </a:prstGeom>
          <a:noFill/>
          <a:ln>
            <a:noFill/>
          </a:ln>
        </p:spPr>
      </p:pic>
      <p:sp>
        <p:nvSpPr>
          <p:cNvPr id="106" name="Shape 106"/>
          <p:cNvSpPr txBox="1"/>
          <p:nvPr/>
        </p:nvSpPr>
        <p:spPr>
          <a:xfrm flipH="1">
            <a:off x="9638875" y="11368425"/>
            <a:ext cx="5337900" cy="81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u="sng"/>
              <a:t>Figure 3:</a:t>
            </a:r>
            <a:r>
              <a:rPr lang="en-US" sz="2400"/>
              <a:t> Shows us the differences in our samples</a:t>
            </a:r>
            <a:endParaRPr sz="2400"/>
          </a:p>
        </p:txBody>
      </p:sp>
      <p:sp>
        <p:nvSpPr>
          <p:cNvPr id="107" name="Shape 107"/>
          <p:cNvSpPr txBox="1"/>
          <p:nvPr/>
        </p:nvSpPr>
        <p:spPr>
          <a:xfrm>
            <a:off x="9638975" y="15189825"/>
            <a:ext cx="4648200" cy="54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u="sng"/>
              <a:t>Figure 4:</a:t>
            </a:r>
            <a:r>
              <a:rPr lang="en-US" sz="2400"/>
              <a:t> Sequence Similarities</a:t>
            </a:r>
            <a:endParaRPr sz="2400"/>
          </a:p>
        </p:txBody>
      </p:sp>
      <p:sp>
        <p:nvSpPr>
          <p:cNvPr id="108" name="Shape 108"/>
          <p:cNvSpPr txBox="1"/>
          <p:nvPr/>
        </p:nvSpPr>
        <p:spPr>
          <a:xfrm>
            <a:off x="15604376" y="12383113"/>
            <a:ext cx="5816100" cy="54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u="sng"/>
              <a:t>Figure 5:</a:t>
            </a:r>
            <a:r>
              <a:rPr lang="en-US" sz="2400"/>
              <a:t> Phylogenetic Tree of Species</a:t>
            </a:r>
            <a:endParaRPr sz="2400"/>
          </a:p>
        </p:txBody>
      </p:sp>
      <p:pic>
        <p:nvPicPr>
          <p:cNvPr id="109" name="Shape 109"/>
          <p:cNvPicPr preferRelativeResize="0"/>
          <p:nvPr/>
        </p:nvPicPr>
        <p:blipFill rotWithShape="1">
          <a:blip r:embed="rId15">
            <a:alphaModFix/>
          </a:blip>
          <a:srcRect/>
          <a:stretch/>
        </p:blipFill>
        <p:spPr>
          <a:xfrm>
            <a:off x="15689813" y="12998087"/>
            <a:ext cx="6793251" cy="2385225"/>
          </a:xfrm>
          <a:prstGeom prst="rect">
            <a:avLst/>
          </a:prstGeom>
          <a:noFill/>
          <a:ln>
            <a:noFill/>
          </a:ln>
        </p:spPr>
      </p:pic>
      <p:sp>
        <p:nvSpPr>
          <p:cNvPr id="110" name="Shape 110"/>
          <p:cNvSpPr txBox="1"/>
          <p:nvPr/>
        </p:nvSpPr>
        <p:spPr>
          <a:xfrm>
            <a:off x="16984675" y="15300775"/>
            <a:ext cx="5337900" cy="54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u="sng"/>
              <a:t>Figure 6:</a:t>
            </a:r>
            <a:r>
              <a:rPr lang="en-US" sz="2400"/>
              <a:t> The Forge River location</a:t>
            </a:r>
            <a:endParaRPr sz="2400"/>
          </a:p>
        </p:txBody>
      </p:sp>
      <p:sp>
        <p:nvSpPr>
          <p:cNvPr id="111" name="Shape 111"/>
          <p:cNvSpPr txBox="1"/>
          <p:nvPr/>
        </p:nvSpPr>
        <p:spPr>
          <a:xfrm>
            <a:off x="0" y="5182425"/>
            <a:ext cx="9208200" cy="817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u="sng"/>
              <a:t>Introduction:</a:t>
            </a:r>
            <a:endParaRPr sz="4800"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2661405" y="1459312"/>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txBox="1">
            <a:spLocks noGrp="1"/>
          </p:cNvSpPr>
          <p:nvPr>
            <p:ph type="subTitle" idx="1"/>
          </p:nvPr>
        </p:nvSpPr>
        <p:spPr>
          <a:xfrm>
            <a:off x="4937750" y="6448924"/>
            <a:ext cx="23043000" cy="115953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r>
              <a:rPr lang="en-US" sz="4800">
                <a:solidFill>
                  <a:srgbClr val="000000"/>
                </a:solidFill>
                <a:latin typeface="Arial"/>
                <a:ea typeface="Arial"/>
                <a:cs typeface="Arial"/>
                <a:sym typeface="Arial"/>
              </a:rPr>
              <a:t>During our research, we found many harmful things that can affect our environment. The crabs and snails aren't helpful to our environment. The snails are harmful to our environment. </a:t>
            </a:r>
            <a:r>
              <a:rPr lang="en-US" sz="2200">
                <a:solidFill>
                  <a:srgbClr val="000000"/>
                </a:solidFill>
                <a:latin typeface="Arial"/>
                <a:ea typeface="Arial"/>
                <a:cs typeface="Arial"/>
                <a:sym typeface="Arial"/>
              </a:rPr>
              <a:t>They are very invasive and that doesnt help the species living around them. The species around them aren't getting all the things they need to survive which is messing up the food chain. The snails allos eat bass trout eggs which decrease their population which is negative to the environment.</a:t>
            </a:r>
            <a:r>
              <a:rPr lang="en-US" sz="4800">
                <a:solidFill>
                  <a:srgbClr val="000000"/>
                </a:solidFill>
                <a:latin typeface="Arial"/>
                <a:ea typeface="Arial"/>
                <a:cs typeface="Arial"/>
                <a:sym typeface="Arial"/>
              </a:rPr>
              <a:t> The crabs are cannibals which doesn't increase there population. Also they are very invasive; they first originated in asia and now they are destroying environments in North America.   </a:t>
            </a:r>
            <a:endParaRPr sz="48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2468855" y="3031437"/>
            <a:ext cx="27980700" cy="470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What everybody is completing </a:t>
            </a:r>
            <a:endParaRPr/>
          </a:p>
        </p:txBody>
      </p:sp>
      <p:sp>
        <p:nvSpPr>
          <p:cNvPr id="123" name="Shape 123"/>
          <p:cNvSpPr txBox="1">
            <a:spLocks noGrp="1"/>
          </p:cNvSpPr>
          <p:nvPr>
            <p:ph type="subTitle" idx="1"/>
          </p:nvPr>
        </p:nvSpPr>
        <p:spPr>
          <a:xfrm>
            <a:off x="4937750" y="8758999"/>
            <a:ext cx="23043000" cy="9285000"/>
          </a:xfrm>
          <a:prstGeom prst="rect">
            <a:avLst/>
          </a:prstGeom>
        </p:spPr>
        <p:txBody>
          <a:bodyPr spcFirstLastPara="1" wrap="square" lIns="91425" tIns="91425" rIns="91425" bIns="91425" anchor="t" anchorCtr="0">
            <a:noAutofit/>
          </a:bodyPr>
          <a:lstStyle/>
          <a:p>
            <a:pPr marL="0" lvl="0" indent="0">
              <a:spcBef>
                <a:spcPts val="2200"/>
              </a:spcBef>
              <a:spcAft>
                <a:spcPts val="0"/>
              </a:spcAft>
              <a:buNone/>
            </a:pPr>
            <a:r>
              <a:rPr lang="en-US"/>
              <a:t>Emily- materials and methods</a:t>
            </a:r>
            <a:endParaRPr/>
          </a:p>
          <a:p>
            <a:pPr marL="0" lvl="0" indent="0">
              <a:spcBef>
                <a:spcPts val="2200"/>
              </a:spcBef>
              <a:spcAft>
                <a:spcPts val="0"/>
              </a:spcAft>
              <a:buNone/>
            </a:pPr>
            <a:r>
              <a:rPr lang="en-US"/>
              <a:t>Brielle- Introduction </a:t>
            </a:r>
            <a:endParaRPr/>
          </a:p>
          <a:p>
            <a:pPr marL="0" lvl="0" indent="0">
              <a:spcBef>
                <a:spcPts val="2200"/>
              </a:spcBef>
              <a:spcAft>
                <a:spcPts val="0"/>
              </a:spcAft>
              <a:buNone/>
            </a:pPr>
            <a:r>
              <a:rPr lang="en-US"/>
              <a:t>Laura- references, acknowledgement, results</a:t>
            </a:r>
            <a:endParaRPr/>
          </a:p>
          <a:p>
            <a:pPr marL="0" lvl="0" indent="0">
              <a:spcBef>
                <a:spcPts val="2200"/>
              </a:spcBef>
              <a:spcAft>
                <a:spcPts val="0"/>
              </a:spcAft>
              <a:buNone/>
            </a:pPr>
            <a:r>
              <a:rPr lang="en-US"/>
              <a:t>Ava- figures(picture and writing next to it) </a:t>
            </a:r>
            <a:endParaRPr/>
          </a:p>
          <a:p>
            <a:pPr marL="0" lvl="0" indent="0" rtl="0">
              <a:spcBef>
                <a:spcPts val="2200"/>
              </a:spcBef>
              <a:spcAft>
                <a:spcPts val="0"/>
              </a:spcAft>
              <a:buNone/>
            </a:pPr>
            <a:r>
              <a:rPr lang="en-US"/>
              <a:t>This is due tuesday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FFCF"/>
        </a:solidFill>
        <a:effectLst/>
      </p:bgPr>
    </p:bg>
    <p:spTree>
      <p:nvGrpSpPr>
        <p:cNvPr id="1" name="Shape 127"/>
        <p:cNvGrpSpPr/>
        <p:nvPr/>
      </p:nvGrpSpPr>
      <p:grpSpPr>
        <a:xfrm>
          <a:off x="0" y="0"/>
          <a:ext cx="0" cy="0"/>
          <a:chOff x="0" y="0"/>
          <a:chExt cx="0" cy="0"/>
        </a:xfrm>
      </p:grpSpPr>
      <p:sp>
        <p:nvSpPr>
          <p:cNvPr id="128" name="Shape 128"/>
          <p:cNvSpPr txBox="1"/>
          <p:nvPr/>
        </p:nvSpPr>
        <p:spPr>
          <a:xfrm>
            <a:off x="16744150" y="8395625"/>
            <a:ext cx="5819400" cy="578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Figure 2: Air temperature and sea surface temperature have greatly increased over the years due to climate change</a:t>
            </a:r>
            <a:r>
              <a:rPr lang="en-US" sz="2400" b="1">
                <a:latin typeface="Josefin Slab"/>
                <a:ea typeface="Josefin Slab"/>
                <a:cs typeface="Josefin Slab"/>
                <a:sym typeface="Josefin Slab"/>
              </a:rPr>
              <a:t>. (6)</a:t>
            </a:r>
            <a:endParaRPr sz="2400" b="1">
              <a:latin typeface="Josefin Slab"/>
              <a:ea typeface="Josefin Slab"/>
              <a:cs typeface="Josefin Slab"/>
              <a:sym typeface="Josefin Slab"/>
            </a:endParaRPr>
          </a:p>
          <a:p>
            <a:pPr marL="0" lvl="0" indent="0">
              <a:spcBef>
                <a:spcPts val="0"/>
              </a:spcBef>
              <a:spcAft>
                <a:spcPts val="0"/>
              </a:spcAft>
              <a:buNone/>
            </a:pPr>
            <a:endParaRPr sz="3000" b="1">
              <a:latin typeface="Josefin Slab"/>
              <a:ea typeface="Josefin Slab"/>
              <a:cs typeface="Josefin Slab"/>
              <a:sym typeface="Josefin Slab"/>
            </a:endParaRPr>
          </a:p>
          <a:p>
            <a:pPr marL="0" lvl="0" indent="0">
              <a:spcBef>
                <a:spcPts val="0"/>
              </a:spcBef>
              <a:spcAft>
                <a:spcPts val="0"/>
              </a:spcAft>
              <a:buNone/>
            </a:pPr>
            <a:endParaRPr sz="3000" b="1">
              <a:latin typeface="Josefin Slab"/>
              <a:ea typeface="Josefin Slab"/>
              <a:cs typeface="Josefin Slab"/>
              <a:sym typeface="Josefin Slab"/>
            </a:endParaRPr>
          </a:p>
          <a:p>
            <a:pPr marL="0" lvl="0" indent="0" rtl="0">
              <a:spcBef>
                <a:spcPts val="0"/>
              </a:spcBef>
              <a:spcAft>
                <a:spcPts val="0"/>
              </a:spcAft>
              <a:buNone/>
            </a:pPr>
            <a:r>
              <a:rPr lang="en-US" sz="3000" b="1">
                <a:latin typeface="Josefin Slab"/>
                <a:ea typeface="Josefin Slab"/>
                <a:cs typeface="Josefin Slab"/>
                <a:sym typeface="Josefin Slab"/>
              </a:rPr>
              <a:t> </a:t>
            </a:r>
            <a:r>
              <a:rPr lang="en-US" sz="4800">
                <a:solidFill>
                  <a:schemeClr val="dk1"/>
                </a:solidFill>
              </a:rPr>
              <a:t>Acknowledgements</a:t>
            </a:r>
            <a:endParaRPr sz="4800" b="1">
              <a:solidFill>
                <a:schemeClr val="dk1"/>
              </a:solidFill>
            </a:endParaRPr>
          </a:p>
          <a:p>
            <a:pPr marL="0" lvl="0" indent="0" rtl="0">
              <a:spcBef>
                <a:spcPts val="0"/>
              </a:spcBef>
              <a:spcAft>
                <a:spcPts val="0"/>
              </a:spcAft>
              <a:buNone/>
            </a:pPr>
            <a:r>
              <a:rPr lang="en-US" sz="2400">
                <a:solidFill>
                  <a:schemeClr val="dk1"/>
                </a:solidFill>
              </a:rPr>
              <a:t>We would like to thank  Dr. Christopher Gobler, Scott C.Doney, Mary Ruckelshaus, J. Emmett Duffy, James P.</a:t>
            </a:r>
            <a:r>
              <a:rPr lang="en-US" sz="3000">
                <a:solidFill>
                  <a:schemeClr val="dk1"/>
                </a:solidFill>
              </a:rPr>
              <a:t> </a:t>
            </a:r>
            <a:r>
              <a:rPr lang="en-US" sz="2400">
                <a:solidFill>
                  <a:schemeClr val="dk1"/>
                </a:solidFill>
              </a:rPr>
              <a:t>Barry, Francis Chan, Chad A. English, Anne B. Hollowed, Nancy Knowlton, Jeffrey Polovina, Nancy N. Rabalais, William J. Sydeman, and Lynne D. Talley for providing us with information about climate change</a:t>
            </a: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None/>
            </a:pPr>
            <a:endParaRPr sz="2400">
              <a:solidFill>
                <a:schemeClr val="dk1"/>
              </a:solidFill>
            </a:endParaRPr>
          </a:p>
          <a:p>
            <a:pPr marL="0" lvl="0" indent="0" rtl="0">
              <a:spcBef>
                <a:spcPts val="0"/>
              </a:spcBef>
              <a:spcAft>
                <a:spcPts val="0"/>
              </a:spcAft>
              <a:buClr>
                <a:schemeClr val="dk1"/>
              </a:buClr>
              <a:buFont typeface="Arial"/>
              <a:buNone/>
            </a:pPr>
            <a:endParaRPr sz="2400">
              <a:solidFill>
                <a:schemeClr val="dk1"/>
              </a:solidFill>
            </a:endParaRPr>
          </a:p>
          <a:p>
            <a:pPr marL="0" lvl="0" indent="0">
              <a:spcBef>
                <a:spcPts val="0"/>
              </a:spcBef>
              <a:spcAft>
                <a:spcPts val="0"/>
              </a:spcAft>
              <a:buNone/>
            </a:pPr>
            <a:endParaRPr sz="3000" b="1">
              <a:latin typeface="Josefin Slab"/>
              <a:ea typeface="Josefin Slab"/>
              <a:cs typeface="Josefin Slab"/>
              <a:sym typeface="Josefin Slab"/>
            </a:endParaRPr>
          </a:p>
        </p:txBody>
      </p:sp>
      <p:sp>
        <p:nvSpPr>
          <p:cNvPr id="129" name="Shape 129"/>
          <p:cNvSpPr txBox="1"/>
          <p:nvPr/>
        </p:nvSpPr>
        <p:spPr>
          <a:xfrm>
            <a:off x="3591275" y="150874"/>
            <a:ext cx="23647500" cy="1133700"/>
          </a:xfrm>
          <a:prstGeom prst="rect">
            <a:avLst/>
          </a:prstGeom>
          <a:noFill/>
          <a:ln>
            <a:noFill/>
          </a:ln>
        </p:spPr>
        <p:txBody>
          <a:bodyPr spcFirstLastPara="1" wrap="square" lIns="72175" tIns="36075" rIns="72175" bIns="36075" anchor="t" anchorCtr="0">
            <a:noAutofit/>
          </a:bodyPr>
          <a:lstStyle/>
          <a:p>
            <a:pPr marL="6400800" marR="0" lvl="0" indent="0" algn="l" rtl="0">
              <a:spcBef>
                <a:spcPts val="0"/>
              </a:spcBef>
              <a:spcAft>
                <a:spcPts val="0"/>
              </a:spcAft>
              <a:buClr>
                <a:srgbClr val="000000"/>
              </a:buClr>
              <a:buFont typeface="Arial"/>
              <a:buNone/>
            </a:pPr>
            <a:r>
              <a:rPr lang="en-US" sz="7200" b="1">
                <a:solidFill>
                  <a:schemeClr val="dk1"/>
                </a:solidFill>
              </a:rPr>
              <a:t>Effects of Climate Change</a:t>
            </a:r>
            <a:endParaRPr sz="7200" b="1"/>
          </a:p>
        </p:txBody>
      </p:sp>
      <p:sp>
        <p:nvSpPr>
          <p:cNvPr id="130" name="Shape 130"/>
          <p:cNvSpPr txBox="1"/>
          <p:nvPr/>
        </p:nvSpPr>
        <p:spPr>
          <a:xfrm>
            <a:off x="8830225" y="1284575"/>
            <a:ext cx="13733400" cy="26880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Clr>
                <a:srgbClr val="000000"/>
              </a:buClr>
              <a:buFont typeface="Arial"/>
              <a:buNone/>
            </a:pPr>
            <a:r>
              <a:rPr lang="en-US" sz="4200" b="1">
                <a:solidFill>
                  <a:schemeClr val="dk1"/>
                </a:solidFill>
              </a:rPr>
              <a:t>Authors: Ava Gansrow, Brielle Ohlsen, Laura Schillizzi, Emily Wynne</a:t>
            </a:r>
            <a:endParaRPr sz="4200" b="1">
              <a:solidFill>
                <a:schemeClr val="dk1"/>
              </a:solidFill>
            </a:endParaRPr>
          </a:p>
          <a:p>
            <a:pPr marL="0" marR="0" lvl="0" indent="0" algn="ctr" rtl="0">
              <a:spcBef>
                <a:spcPts val="0"/>
              </a:spcBef>
              <a:spcAft>
                <a:spcPts val="0"/>
              </a:spcAft>
              <a:buClr>
                <a:srgbClr val="000000"/>
              </a:buClr>
              <a:buFont typeface="Arial"/>
              <a:buNone/>
            </a:pPr>
            <a:r>
              <a:rPr lang="en-US" sz="4200" b="1">
                <a:solidFill>
                  <a:schemeClr val="dk1"/>
                </a:solidFill>
              </a:rPr>
              <a:t>Teacher: James Ostensen</a:t>
            </a:r>
            <a:endParaRPr sz="4200" b="1">
              <a:solidFill>
                <a:schemeClr val="dk1"/>
              </a:solidFill>
            </a:endParaRPr>
          </a:p>
          <a:p>
            <a:pPr marL="0" marR="0" lvl="0" indent="0" algn="ctr" rtl="0">
              <a:spcBef>
                <a:spcPts val="0"/>
              </a:spcBef>
              <a:spcAft>
                <a:spcPts val="0"/>
              </a:spcAft>
              <a:buClr>
                <a:srgbClr val="000000"/>
              </a:buClr>
              <a:buFont typeface="Arial"/>
              <a:buNone/>
            </a:pPr>
            <a:r>
              <a:rPr lang="en-US" sz="4200" b="1">
                <a:solidFill>
                  <a:schemeClr val="dk1"/>
                </a:solidFill>
              </a:rPr>
              <a:t>Eastport South Manor Junior-Senior High School</a:t>
            </a:r>
            <a:endParaRPr sz="4200" b="1">
              <a:solidFill>
                <a:schemeClr val="dk1"/>
              </a:solidFill>
            </a:endParaRPr>
          </a:p>
        </p:txBody>
      </p:sp>
      <p:sp>
        <p:nvSpPr>
          <p:cNvPr id="131" name="Shape 131"/>
          <p:cNvSpPr txBox="1"/>
          <p:nvPr/>
        </p:nvSpPr>
        <p:spPr>
          <a:xfrm>
            <a:off x="17095100" y="5617985"/>
            <a:ext cx="14494746" cy="650719"/>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sp>
        <p:nvSpPr>
          <p:cNvPr id="132" name="Shape 132"/>
          <p:cNvSpPr txBox="1"/>
          <p:nvPr/>
        </p:nvSpPr>
        <p:spPr>
          <a:xfrm>
            <a:off x="289675" y="2095575"/>
            <a:ext cx="9315600" cy="19850100"/>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r>
              <a:rPr lang="en-US" sz="4800">
                <a:solidFill>
                  <a:schemeClr val="dk1"/>
                </a:solidFill>
              </a:rPr>
              <a:t>Abstract</a:t>
            </a:r>
            <a:endParaRPr sz="4800">
              <a:solidFill>
                <a:schemeClr val="dk1"/>
              </a:solidFill>
            </a:endParaRPr>
          </a:p>
          <a:p>
            <a:pPr marL="0" marR="0" lvl="0" indent="0" algn="l" rtl="0">
              <a:spcBef>
                <a:spcPts val="0"/>
              </a:spcBef>
              <a:spcAft>
                <a:spcPts val="0"/>
              </a:spcAft>
              <a:buNone/>
            </a:pPr>
            <a:r>
              <a:rPr lang="en-US" sz="2400">
                <a:solidFill>
                  <a:schemeClr val="dk1"/>
                </a:solidFill>
              </a:rPr>
              <a:t>As anthropogenic Carbon Dioxide increases, so does dissolved Carbon Dioxide levels in bodies of water. This results in the lowering of PH, raising acidity. Scientists wonder what effects this will have on marine ecosystems and organisms in time to follow. This is crucial to determine to see what steps can be taken to, if there’s negative consequences, bring PH levels back to equilibrium. To determine the effects, tests will be conducted on two species of macroalgae- Ulva and Gracilaria.</a:t>
            </a:r>
            <a:endParaRPr sz="2400">
              <a:solidFill>
                <a:schemeClr val="dk1"/>
              </a:solidFill>
            </a:endParaRPr>
          </a:p>
          <a:p>
            <a:pPr marL="0" marR="0" lvl="0" indent="0" algn="l" rtl="0">
              <a:spcBef>
                <a:spcPts val="429"/>
              </a:spcBef>
              <a:spcAft>
                <a:spcPts val="0"/>
              </a:spcAft>
              <a:buClr>
                <a:srgbClr val="000000"/>
              </a:buClr>
              <a:buFont typeface="Arial"/>
              <a:buNone/>
            </a:pPr>
            <a:r>
              <a:rPr lang="en-US" sz="4800">
                <a:solidFill>
                  <a:schemeClr val="dk1"/>
                </a:solidFill>
              </a:rPr>
              <a:t>Statement of Purpose</a:t>
            </a:r>
            <a:endParaRPr sz="4800">
              <a:solidFill>
                <a:schemeClr val="dk1"/>
              </a:solidFill>
            </a:endParaRPr>
          </a:p>
          <a:p>
            <a:pPr marL="457200" marR="0" lvl="0" indent="-317500" algn="l" rtl="0">
              <a:spcBef>
                <a:spcPts val="429"/>
              </a:spcBef>
              <a:spcAft>
                <a:spcPts val="0"/>
              </a:spcAft>
              <a:buClr>
                <a:schemeClr val="dk1"/>
              </a:buClr>
              <a:buSzPts val="1400"/>
              <a:buChar char="●"/>
            </a:pPr>
            <a:r>
              <a:rPr lang="en-US" sz="3000">
                <a:solidFill>
                  <a:schemeClr val="dk1"/>
                </a:solidFill>
              </a:rPr>
              <a:t>I</a:t>
            </a:r>
            <a:r>
              <a:rPr lang="en-US" sz="2400">
                <a:solidFill>
                  <a:schemeClr val="dk1"/>
                </a:solidFill>
              </a:rPr>
              <a:t>n “Ocean Acidification Accelerates the Growth of Two Bloom-Forming Macroalgae”,  by Craig S. Young and Christopher J. Gobler, the main purpose of the article was to test how elevated levels of Carbon Dioxide(which causes climate change)would impact the growth rates of the two species of macroalgae being tested, Ulva and Gracilaria.</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 In  “Climate Change Impacts on Marine Ecosystems”,  the purpose of this article was to inform on how greenhouse gases are causing Climate Change. . It also talks about how Climate Change is making a huge impact on marine species.</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In “Vulnerability of early life stage Northwest Atlantic forage fish to ocean acidification and low oxygen”,  by Elizabeth Depasquale, Hannes Baumann, and Christopher J. Gobler, the main purpose was to see how to help the early life stage Northwest Atlantic forage fish because they are being harmed by acidification and low oxygen.</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In “Hypoxia and Acidification Have Additive and Synergestic Negative Effects on the Growth, Survival, and Metamorphosis of Early Stage Bivalve” by Christopher J. Gobler it talks about  low oxygen zones in coastal and open ocean ecosystems have expanded in recent decades, a trend that will accelerate with climatic warming.</a:t>
            </a:r>
            <a:endParaRPr sz="2400">
              <a:solidFill>
                <a:schemeClr val="dk1"/>
              </a:solidFill>
            </a:endParaRPr>
          </a:p>
          <a:p>
            <a:pPr marL="0" lvl="0" indent="0" rtl="0">
              <a:spcBef>
                <a:spcPts val="2200"/>
              </a:spcBef>
              <a:spcAft>
                <a:spcPts val="0"/>
              </a:spcAft>
              <a:buNone/>
            </a:pPr>
            <a:r>
              <a:rPr lang="en-US" sz="4800">
                <a:solidFill>
                  <a:schemeClr val="dk1"/>
                </a:solidFill>
              </a:rPr>
              <a:t>Materials &amp; Methods </a:t>
            </a:r>
            <a:endParaRPr sz="4800">
              <a:solidFill>
                <a:schemeClr val="dk1"/>
              </a:solidFill>
            </a:endParaRPr>
          </a:p>
          <a:p>
            <a:pPr marL="457200" lvl="0" indent="-381000" rtl="0">
              <a:spcBef>
                <a:spcPts val="429"/>
              </a:spcBef>
              <a:spcAft>
                <a:spcPts val="0"/>
              </a:spcAft>
              <a:buClr>
                <a:schemeClr val="dk1"/>
              </a:buClr>
              <a:buSzPts val="2400"/>
              <a:buChar char="●"/>
            </a:pPr>
            <a:r>
              <a:rPr lang="en-US" sz="2400">
                <a:solidFill>
                  <a:schemeClr val="dk1"/>
                </a:solidFill>
              </a:rPr>
              <a:t>Earth's temperature, amount of precipitation,  sea level, solar activity, air pollutants, and water pollution are all indicators of climate change.</a:t>
            </a:r>
            <a:endParaRPr sz="2400">
              <a:solidFill>
                <a:schemeClr val="dk1"/>
              </a:solidFill>
            </a:endParaRPr>
          </a:p>
          <a:p>
            <a:pPr marL="457200" lvl="0" indent="-381000" rtl="0">
              <a:spcBef>
                <a:spcPts val="0"/>
              </a:spcBef>
              <a:spcAft>
                <a:spcPts val="0"/>
              </a:spcAft>
              <a:buClr>
                <a:schemeClr val="dk1"/>
              </a:buClr>
              <a:buSzPts val="2400"/>
              <a:buChar char="●"/>
            </a:pPr>
            <a:r>
              <a:rPr lang="en-US" sz="2400">
                <a:solidFill>
                  <a:schemeClr val="dk1"/>
                </a:solidFill>
              </a:rPr>
              <a:t> To measure the earth's temperature they use satellites, ships and buoys </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To keep track of precipitation scientists use anemometers, rain gauges,  Thermometers, barometers, and weather satellites.  </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To  keep track of earth's sea level by using tidal gauges, floats, microwave radar water level sensors, and satellites.</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To  keep track of solar activity scientists monitor satellite footage, and use x-ray data and UV data  </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To  keep track of chemicals and pollutants in the air scientist use air diversion models which have data that puts together topographic, emissions and meteorological data which informs us of pollutants </a:t>
            </a:r>
            <a:endParaRPr sz="2400">
              <a:solidFill>
                <a:schemeClr val="dk1"/>
              </a:solidFill>
            </a:endParaRPr>
          </a:p>
          <a:p>
            <a:pPr marL="457200" marR="0" lvl="0" indent="-381000" algn="l" rtl="0">
              <a:spcBef>
                <a:spcPts val="0"/>
              </a:spcBef>
              <a:spcAft>
                <a:spcPts val="0"/>
              </a:spcAft>
              <a:buClr>
                <a:schemeClr val="dk1"/>
              </a:buClr>
              <a:buSzPts val="2400"/>
              <a:buFont typeface="Calibri"/>
              <a:buChar char="●"/>
            </a:pPr>
            <a:r>
              <a:rPr lang="en-US" sz="2400">
                <a:solidFill>
                  <a:schemeClr val="dk1"/>
                </a:solidFill>
              </a:rPr>
              <a:t>To keep track of chemicals in our water we use gill-netting fishing, remote sensing and PH testing.</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l" rtl="0">
              <a:spcBef>
                <a:spcPts val="429"/>
              </a:spcBef>
              <a:spcAft>
                <a:spcPts val="0"/>
              </a:spcAft>
              <a:buNone/>
            </a:pPr>
            <a:endParaRPr sz="3000">
              <a:solidFill>
                <a:schemeClr val="dk1"/>
              </a:solidFill>
              <a:latin typeface="Calibri"/>
              <a:ea typeface="Calibri"/>
              <a:cs typeface="Calibri"/>
              <a:sym typeface="Calibri"/>
            </a:endParaRPr>
          </a:p>
        </p:txBody>
      </p:sp>
      <p:sp>
        <p:nvSpPr>
          <p:cNvPr id="133" name="Shape 133"/>
          <p:cNvSpPr txBox="1"/>
          <p:nvPr/>
        </p:nvSpPr>
        <p:spPr>
          <a:xfrm>
            <a:off x="23488250" y="2095575"/>
            <a:ext cx="8292000" cy="16744800"/>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6000">
              <a:solidFill>
                <a:srgbClr val="434343"/>
              </a:solidFill>
            </a:endParaRPr>
          </a:p>
          <a:p>
            <a:pPr marL="0" marR="0" lvl="0" indent="0" algn="l" rtl="0">
              <a:spcBef>
                <a:spcPts val="0"/>
              </a:spcBef>
              <a:spcAft>
                <a:spcPts val="0"/>
              </a:spcAft>
              <a:buNone/>
            </a:pPr>
            <a:r>
              <a:rPr lang="en-US" sz="4800"/>
              <a:t>Discussion </a:t>
            </a:r>
            <a:endParaRPr sz="4800"/>
          </a:p>
          <a:p>
            <a:pPr marL="0" lvl="0" indent="0" rtl="0">
              <a:lnSpc>
                <a:spcPct val="115000"/>
              </a:lnSpc>
              <a:spcBef>
                <a:spcPts val="0"/>
              </a:spcBef>
              <a:spcAft>
                <a:spcPts val="0"/>
              </a:spcAft>
              <a:buNone/>
            </a:pPr>
            <a:r>
              <a:rPr lang="en-US" sz="2400"/>
              <a:t>There were no mWaters, H. (2017, December 27). Ocean Acidification. Retrieved January 25, 2018, from http://ocean.si.edu/ocean-acidificationain differences in results other than each of the articles focused on a main topic for example the article “Climate change Impacts on Marine Ecosystems” focused on greenhouse gases and how they affect marine organisms meanwhile the article “Ocean Acidification Accelerates the growth of Two Blooming-Forming Macroalgae” focused on the change in ph levels due to the increase in carbon dioxide. Other than this we found commonalities for instance all of these things will continue to marine species negatively. As climate change continues to increase  more and more organisms will continue to die. </a:t>
            </a:r>
            <a:endParaRPr sz="2400"/>
          </a:p>
          <a:p>
            <a:pPr marL="0" marR="0" lvl="0" indent="0" algn="l" rtl="0">
              <a:spcBef>
                <a:spcPts val="0"/>
              </a:spcBef>
              <a:spcAft>
                <a:spcPts val="0"/>
              </a:spcAft>
              <a:buNone/>
            </a:pPr>
            <a:endParaRPr sz="4800"/>
          </a:p>
          <a:p>
            <a:pPr marL="0" marR="0" lvl="0" indent="0" algn="l" rtl="0">
              <a:spcBef>
                <a:spcPts val="0"/>
              </a:spcBef>
              <a:spcAft>
                <a:spcPts val="0"/>
              </a:spcAft>
              <a:buNone/>
            </a:pPr>
            <a:r>
              <a:rPr lang="en-US" sz="4800"/>
              <a:t>References</a:t>
            </a:r>
            <a:endParaRPr sz="4800"/>
          </a:p>
          <a:p>
            <a:pPr marL="0" marR="0" lvl="0" indent="0" algn="l" rtl="0">
              <a:spcBef>
                <a:spcPts val="0"/>
              </a:spcBef>
              <a:spcAft>
                <a:spcPts val="0"/>
              </a:spcAft>
              <a:buNone/>
            </a:pPr>
            <a:r>
              <a:rPr lang="en-US" sz="2400"/>
              <a:t>1) Doney, S. C., Ruckelshaus, M., Duffy, J. E., Barry, J. P., Chan, F., English, C. A., . . . Talley, L. D. (2012). Climate Change Impacts on Marine Ecosystems. </a:t>
            </a:r>
            <a:r>
              <a:rPr lang="en-US" sz="2400" i="1"/>
              <a:t>Annual Review of Marine Science,4</a:t>
            </a:r>
            <a:r>
              <a:rPr lang="en-US" sz="2400"/>
              <a:t>(1), 11-37. doi:10.1146/annurev-marine-041911-111611 </a:t>
            </a:r>
            <a:endParaRPr sz="2400"/>
          </a:p>
          <a:p>
            <a:pPr marL="0" marR="0" lvl="0" indent="0" algn="l" rtl="0">
              <a:spcBef>
                <a:spcPts val="0"/>
              </a:spcBef>
              <a:spcAft>
                <a:spcPts val="0"/>
              </a:spcAft>
              <a:buNone/>
            </a:pPr>
            <a:r>
              <a:rPr lang="en-US" sz="2400">
                <a:solidFill>
                  <a:srgbClr val="333333"/>
                </a:solidFill>
              </a:rPr>
              <a:t>2)</a:t>
            </a:r>
            <a:r>
              <a:rPr lang="en-US" sz="2400">
                <a:solidFill>
                  <a:srgbClr val="323232"/>
                </a:solidFill>
              </a:rPr>
              <a:t>Depasquale, E., Baumann, H., &amp; Gobler, C. (2015). Vulnerability of early life stage Northwest Atlantic forage fish to ocean acidification and low oxygen. </a:t>
            </a:r>
            <a:r>
              <a:rPr lang="en-US" sz="2400" i="1">
                <a:solidFill>
                  <a:srgbClr val="323232"/>
                </a:solidFill>
              </a:rPr>
              <a:t>Marine Ecology Progress Series,523</a:t>
            </a:r>
            <a:r>
              <a:rPr lang="en-US" sz="2400">
                <a:solidFill>
                  <a:srgbClr val="323232"/>
                </a:solidFill>
              </a:rPr>
              <a:t>, 145-156. doi:10.3354/meps11142 </a:t>
            </a:r>
            <a:endParaRPr sz="2400">
              <a:solidFill>
                <a:srgbClr val="333333"/>
              </a:solidFill>
            </a:endParaRPr>
          </a:p>
          <a:p>
            <a:pPr marL="0" marR="0" lvl="0" indent="0" algn="l" rtl="0">
              <a:spcBef>
                <a:spcPts val="0"/>
              </a:spcBef>
              <a:spcAft>
                <a:spcPts val="0"/>
              </a:spcAft>
              <a:buNone/>
            </a:pPr>
            <a:r>
              <a:rPr lang="en-US" sz="2400"/>
              <a:t>3</a:t>
            </a:r>
            <a:r>
              <a:rPr lang="en-US" sz="2400">
                <a:highlight>
                  <a:srgbClr val="62FFCF"/>
                </a:highlight>
              </a:rPr>
              <a:t>)Gobler, C. J., Depasquale, E. L., Griffith, A. W., &amp; Baumann, H. (2014). Hypoxia and Acidification Have Additive and Synergistic Negative Effects on the Growth, Survival, and Metamorphosis of Early Life Stage Bivalves. </a:t>
            </a:r>
            <a:r>
              <a:rPr lang="en-US" sz="2400" i="1">
                <a:highlight>
                  <a:srgbClr val="62FFCF"/>
                </a:highlight>
              </a:rPr>
              <a:t>PLoS ONE,9</a:t>
            </a:r>
            <a:r>
              <a:rPr lang="en-US" sz="2400">
                <a:highlight>
                  <a:srgbClr val="62FFCF"/>
                </a:highlight>
              </a:rPr>
              <a:t>(1). doi:10.1371/journal.pone.0083648   </a:t>
            </a:r>
            <a:endParaRPr sz="2400">
              <a:highlight>
                <a:srgbClr val="62FFCF"/>
              </a:highlight>
            </a:endParaRPr>
          </a:p>
          <a:p>
            <a:pPr marL="0" marR="0" lvl="0" indent="0" algn="l" rtl="0">
              <a:spcBef>
                <a:spcPts val="0"/>
              </a:spcBef>
              <a:spcAft>
                <a:spcPts val="0"/>
              </a:spcAft>
              <a:buNone/>
            </a:pPr>
            <a:r>
              <a:rPr lang="en-US" sz="2400">
                <a:highlight>
                  <a:srgbClr val="62FFCF"/>
                </a:highlight>
              </a:rPr>
              <a:t>4) </a:t>
            </a:r>
            <a:r>
              <a:rPr lang="en-US" sz="2400"/>
              <a:t>Waters, H. (2017, December 27). Ocean Acidification. Retrieved January 25, 2018, from </a:t>
            </a:r>
            <a:r>
              <a:rPr lang="en-US" sz="2400" u="sng">
                <a:solidFill>
                  <a:schemeClr val="hlink"/>
                </a:solidFill>
                <a:hlinkClick r:id="rId3"/>
              </a:rPr>
              <a:t>http://ocean.si.edu/ocean-acidification</a:t>
            </a:r>
            <a:r>
              <a:rPr lang="en-US" sz="2400"/>
              <a:t> </a:t>
            </a:r>
            <a:endParaRPr sz="2400"/>
          </a:p>
          <a:p>
            <a:pPr marL="0" marR="0" lvl="0" indent="0" algn="l" rtl="0">
              <a:spcBef>
                <a:spcPts val="0"/>
              </a:spcBef>
              <a:spcAft>
                <a:spcPts val="0"/>
              </a:spcAft>
              <a:buNone/>
            </a:pPr>
            <a:r>
              <a:rPr lang="en-US" sz="2400"/>
              <a:t>5)</a:t>
            </a:r>
            <a:r>
              <a:rPr lang="en-US" sz="2400">
                <a:solidFill>
                  <a:schemeClr val="dk1"/>
                </a:solidFill>
              </a:rPr>
              <a:t>Young CS, Gobler CJ (2016) Ocean Acidification Accelerates the Growth of Two </a:t>
            </a:r>
            <a:endParaRPr sz="2400">
              <a:solidFill>
                <a:schemeClr val="dk1"/>
              </a:solidFill>
            </a:endParaRPr>
          </a:p>
          <a:p>
            <a:pPr marL="0" lvl="0" indent="0" algn="just" rtl="0">
              <a:spcBef>
                <a:spcPts val="0"/>
              </a:spcBef>
              <a:spcAft>
                <a:spcPts val="0"/>
              </a:spcAft>
              <a:buClr>
                <a:schemeClr val="dk1"/>
              </a:buClr>
              <a:buSzPts val="1100"/>
              <a:buFont typeface="Arial"/>
              <a:buNone/>
            </a:pPr>
            <a:r>
              <a:rPr lang="en-US" sz="2400">
                <a:solidFill>
                  <a:schemeClr val="dk1"/>
                </a:solidFill>
              </a:rPr>
              <a:t>Bloom-Forming Macroalgae. </a:t>
            </a:r>
            <a:r>
              <a:rPr lang="en-US" sz="2400" i="1">
                <a:solidFill>
                  <a:schemeClr val="dk1"/>
                </a:solidFill>
              </a:rPr>
              <a:t>PLoS ONE</a:t>
            </a:r>
            <a:r>
              <a:rPr lang="en-US" sz="2400">
                <a:solidFill>
                  <a:schemeClr val="dk1"/>
                </a:solidFill>
              </a:rPr>
              <a:t> 11(5): e0155152. Doi: </a:t>
            </a:r>
            <a:endParaRPr sz="2400">
              <a:solidFill>
                <a:schemeClr val="dk1"/>
              </a:solidFill>
            </a:endParaRPr>
          </a:p>
          <a:p>
            <a:pPr marL="0" lvl="0" indent="0" algn="just" rtl="0">
              <a:spcBef>
                <a:spcPts val="0"/>
              </a:spcBef>
              <a:spcAft>
                <a:spcPts val="0"/>
              </a:spcAft>
              <a:buClr>
                <a:schemeClr val="dk1"/>
              </a:buClr>
              <a:buSzPts val="1100"/>
              <a:buFont typeface="Arial"/>
              <a:buNone/>
            </a:pPr>
            <a:r>
              <a:rPr lang="en-US" sz="2400">
                <a:solidFill>
                  <a:schemeClr val="dk1"/>
                </a:solidFill>
              </a:rPr>
              <a:t>10.1371/journal.pone.0155152.</a:t>
            </a:r>
            <a:endParaRPr sz="2400">
              <a:solidFill>
                <a:schemeClr val="dk1"/>
              </a:solidFill>
            </a:endParaRPr>
          </a:p>
          <a:p>
            <a:pPr marL="0" lvl="0" indent="0" algn="just" rtl="0">
              <a:spcBef>
                <a:spcPts val="0"/>
              </a:spcBef>
              <a:spcAft>
                <a:spcPts val="0"/>
              </a:spcAft>
              <a:buClr>
                <a:schemeClr val="dk1"/>
              </a:buClr>
              <a:buSzPts val="1100"/>
              <a:buFont typeface="Arial"/>
              <a:buNone/>
            </a:pPr>
            <a:r>
              <a:rPr lang="en-US" sz="2400">
                <a:solidFill>
                  <a:schemeClr val="dk1"/>
                </a:solidFill>
              </a:rPr>
              <a:t>Young CS, Gobler CJ (2016) Ocean Acidification Accelerates the Growth of Two </a:t>
            </a:r>
            <a:endParaRPr sz="2400">
              <a:solidFill>
                <a:schemeClr val="dk1"/>
              </a:solidFill>
            </a:endParaRPr>
          </a:p>
          <a:p>
            <a:pPr marL="0" lvl="0" indent="0" algn="just" rtl="0">
              <a:spcBef>
                <a:spcPts val="0"/>
              </a:spcBef>
              <a:spcAft>
                <a:spcPts val="0"/>
              </a:spcAft>
              <a:buClr>
                <a:schemeClr val="dk1"/>
              </a:buClr>
              <a:buSzPts val="1100"/>
              <a:buFont typeface="Arial"/>
              <a:buNone/>
            </a:pPr>
            <a:r>
              <a:rPr lang="en-US" sz="2400">
                <a:solidFill>
                  <a:schemeClr val="dk1"/>
                </a:solidFill>
              </a:rPr>
              <a:t>Bloom-Forming Macroalgae. </a:t>
            </a:r>
            <a:r>
              <a:rPr lang="en-US" sz="2400" i="1">
                <a:solidFill>
                  <a:schemeClr val="dk1"/>
                </a:solidFill>
              </a:rPr>
              <a:t>PLoS ONE</a:t>
            </a:r>
            <a:r>
              <a:rPr lang="en-US" sz="2400">
                <a:solidFill>
                  <a:schemeClr val="dk1"/>
                </a:solidFill>
              </a:rPr>
              <a:t> 11(5): e0155152. Doi: </a:t>
            </a:r>
            <a:endParaRPr sz="2400">
              <a:solidFill>
                <a:schemeClr val="dk1"/>
              </a:solidFill>
            </a:endParaRPr>
          </a:p>
          <a:p>
            <a:pPr marL="0" lvl="0" indent="0" algn="just" rtl="0">
              <a:spcBef>
                <a:spcPts val="0"/>
              </a:spcBef>
              <a:spcAft>
                <a:spcPts val="0"/>
              </a:spcAft>
              <a:buClr>
                <a:schemeClr val="dk1"/>
              </a:buClr>
              <a:buSzPts val="1100"/>
              <a:buFont typeface="Arial"/>
              <a:buNone/>
            </a:pPr>
            <a:r>
              <a:rPr lang="en-US" sz="2400">
                <a:solidFill>
                  <a:schemeClr val="dk1"/>
                </a:solidFill>
              </a:rPr>
              <a:t>10.1371/journal.pone.0155152.</a:t>
            </a:r>
            <a:endParaRPr sz="2400">
              <a:solidFill>
                <a:schemeClr val="dk1"/>
              </a:solidFill>
            </a:endParaRPr>
          </a:p>
          <a:p>
            <a:pPr marL="0" lvl="0" indent="0" algn="just" rtl="0">
              <a:spcBef>
                <a:spcPts val="0"/>
              </a:spcBef>
              <a:spcAft>
                <a:spcPts val="0"/>
              </a:spcAft>
              <a:buClr>
                <a:schemeClr val="dk1"/>
              </a:buClr>
              <a:buSzPts val="1100"/>
              <a:buFont typeface="Arial"/>
              <a:buNone/>
            </a:pPr>
            <a:r>
              <a:rPr lang="en-US" sz="2400">
                <a:solidFill>
                  <a:schemeClr val="dk1"/>
                </a:solidFill>
              </a:rPr>
              <a:t>6) http://www.crawfordenterprise.com/Climate/Charts/ClimateRelatedCharts.html</a:t>
            </a:r>
            <a:endParaRPr sz="2400">
              <a:solidFill>
                <a:schemeClr val="dk1"/>
              </a:solidFill>
            </a:endParaRPr>
          </a:p>
          <a:p>
            <a:pPr marL="0" lvl="0" indent="0" algn="just" rtl="0">
              <a:spcBef>
                <a:spcPts val="0"/>
              </a:spcBef>
              <a:spcAft>
                <a:spcPts val="0"/>
              </a:spcAft>
              <a:buClr>
                <a:schemeClr val="dk1"/>
              </a:buClr>
              <a:buSzPts val="1100"/>
              <a:buFont typeface="Arial"/>
              <a:buNone/>
            </a:pPr>
            <a:endParaRPr sz="1100">
              <a:solidFill>
                <a:schemeClr val="dk1"/>
              </a:solidFill>
            </a:endParaRPr>
          </a:p>
          <a:p>
            <a:pPr marL="0" marR="0" lvl="0" indent="0" algn="l" rtl="0">
              <a:spcBef>
                <a:spcPts val="0"/>
              </a:spcBef>
              <a:spcAft>
                <a:spcPts val="0"/>
              </a:spcAft>
              <a:buNone/>
            </a:pPr>
            <a:endParaRPr sz="2400"/>
          </a:p>
          <a:p>
            <a:pPr marL="0" marR="0" lvl="0" indent="0" algn="l" rtl="0">
              <a:spcBef>
                <a:spcPts val="0"/>
              </a:spcBef>
              <a:spcAft>
                <a:spcPts val="0"/>
              </a:spcAft>
              <a:buNone/>
            </a:pPr>
            <a:endParaRPr sz="2400">
              <a:solidFill>
                <a:srgbClr val="333333"/>
              </a:solidFill>
              <a:latin typeface="Times New Roman"/>
              <a:ea typeface="Times New Roman"/>
              <a:cs typeface="Times New Roman"/>
              <a:sym typeface="Times New Roman"/>
            </a:endParaRPr>
          </a:p>
          <a:p>
            <a:pPr marL="0" marR="0" lvl="0" indent="0" algn="l" rtl="0">
              <a:spcBef>
                <a:spcPts val="0"/>
              </a:spcBef>
              <a:spcAft>
                <a:spcPts val="0"/>
              </a:spcAft>
              <a:buNone/>
            </a:pPr>
            <a:endParaRPr sz="2400"/>
          </a:p>
        </p:txBody>
      </p:sp>
      <p:sp>
        <p:nvSpPr>
          <p:cNvPr id="134" name="Shape 134"/>
          <p:cNvSpPr txBox="1"/>
          <p:nvPr/>
        </p:nvSpPr>
        <p:spPr>
          <a:xfrm>
            <a:off x="25396375" y="-1712750"/>
            <a:ext cx="7135500" cy="163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Shape 135"/>
          <p:cNvSpPr txBox="1"/>
          <p:nvPr/>
        </p:nvSpPr>
        <p:spPr>
          <a:xfrm>
            <a:off x="10049150" y="6726675"/>
            <a:ext cx="4997400" cy="4286100"/>
          </a:xfrm>
          <a:prstGeom prst="rect">
            <a:avLst/>
          </a:prstGeom>
          <a:noFill/>
          <a:ln>
            <a:noFill/>
          </a:ln>
        </p:spPr>
        <p:txBody>
          <a:bodyPr spcFirstLastPara="1" wrap="square" lIns="91425" tIns="91425" rIns="91425" bIns="91425" anchor="ctr" anchorCtr="0">
            <a:noAutofit/>
          </a:bodyPr>
          <a:lstStyle/>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700" b="1">
              <a:solidFill>
                <a:schemeClr val="dk1"/>
              </a:solidFill>
              <a:latin typeface="Josefin Slab"/>
              <a:ea typeface="Josefin Slab"/>
              <a:cs typeface="Josefin Slab"/>
              <a:sym typeface="Josefin Slab"/>
            </a:endParaRPr>
          </a:p>
          <a:p>
            <a:pPr marL="0" lvl="0" indent="0" rtl="0">
              <a:spcBef>
                <a:spcPts val="429"/>
              </a:spcBef>
              <a:spcAft>
                <a:spcPts val="0"/>
              </a:spcAft>
              <a:buNone/>
            </a:pPr>
            <a:endParaRPr sz="8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endParaRPr sz="3600" b="1">
              <a:solidFill>
                <a:schemeClr val="dk1"/>
              </a:solidFill>
              <a:latin typeface="Josefin Slab"/>
              <a:ea typeface="Josefin Slab"/>
              <a:cs typeface="Josefin Slab"/>
              <a:sym typeface="Josefin Slab"/>
            </a:endParaRPr>
          </a:p>
          <a:p>
            <a:pPr marL="0" lvl="0" indent="0" algn="l" rtl="0">
              <a:spcBef>
                <a:spcPts val="429"/>
              </a:spcBef>
              <a:spcAft>
                <a:spcPts val="0"/>
              </a:spcAft>
              <a:buNone/>
            </a:pPr>
            <a:r>
              <a:rPr lang="en-US" sz="3000">
                <a:solidFill>
                  <a:schemeClr val="dk1"/>
                </a:solidFill>
              </a:rPr>
              <a:t>                      </a:t>
            </a:r>
            <a:endParaRPr sz="3000">
              <a:solidFill>
                <a:schemeClr val="dk1"/>
              </a:solidFill>
            </a:endParaRPr>
          </a:p>
          <a:p>
            <a:pPr marL="0" lvl="0" indent="0" algn="l" rtl="0">
              <a:spcBef>
                <a:spcPts val="429"/>
              </a:spcBef>
              <a:spcAft>
                <a:spcPts val="0"/>
              </a:spcAft>
              <a:buNone/>
            </a:pPr>
            <a:endParaRPr sz="2400">
              <a:solidFill>
                <a:schemeClr val="dk1"/>
              </a:solidFill>
            </a:endParaRPr>
          </a:p>
          <a:p>
            <a:pPr marL="0" lvl="0" indent="0" algn="l" rtl="0">
              <a:spcBef>
                <a:spcPts val="429"/>
              </a:spcBef>
              <a:spcAft>
                <a:spcPts val="0"/>
              </a:spcAft>
              <a:buNone/>
            </a:pPr>
            <a:endParaRPr sz="2400">
              <a:solidFill>
                <a:schemeClr val="dk1"/>
              </a:solidFill>
            </a:endParaRPr>
          </a:p>
          <a:p>
            <a:pPr marL="0" lvl="0" indent="0" algn="l" rtl="0">
              <a:spcBef>
                <a:spcPts val="429"/>
              </a:spcBef>
              <a:spcAft>
                <a:spcPts val="0"/>
              </a:spcAft>
              <a:buNone/>
            </a:pPr>
            <a:r>
              <a:rPr lang="en-US" sz="2400">
                <a:solidFill>
                  <a:schemeClr val="dk1"/>
                </a:solidFill>
              </a:rPr>
              <a:t> </a:t>
            </a:r>
            <a:endParaRPr sz="2400">
              <a:solidFill>
                <a:schemeClr val="dk1"/>
              </a:solidFill>
            </a:endParaRPr>
          </a:p>
          <a:p>
            <a:pPr marL="0" lvl="0" indent="0" algn="l" rtl="0">
              <a:spcBef>
                <a:spcPts val="429"/>
              </a:spcBef>
              <a:spcAft>
                <a:spcPts val="0"/>
              </a:spcAft>
              <a:buNone/>
            </a:pPr>
            <a:endParaRPr sz="2400">
              <a:solidFill>
                <a:schemeClr val="dk1"/>
              </a:solidFill>
            </a:endParaRPr>
          </a:p>
          <a:p>
            <a:pPr marL="0" lvl="0" indent="0" algn="l" rtl="0">
              <a:spcBef>
                <a:spcPts val="429"/>
              </a:spcBef>
              <a:spcAft>
                <a:spcPts val="0"/>
              </a:spcAft>
              <a:buNone/>
            </a:pPr>
            <a:endParaRPr sz="2400">
              <a:solidFill>
                <a:schemeClr val="dk1"/>
              </a:solidFill>
            </a:endParaRPr>
          </a:p>
          <a:p>
            <a:pPr marL="0" lvl="0" indent="0" algn="l" rtl="0">
              <a:spcBef>
                <a:spcPts val="429"/>
              </a:spcBef>
              <a:spcAft>
                <a:spcPts val="0"/>
              </a:spcAft>
              <a:buNone/>
            </a:pPr>
            <a:r>
              <a:rPr lang="en-US" sz="2400">
                <a:solidFill>
                  <a:schemeClr val="dk1"/>
                </a:solidFill>
              </a:rPr>
              <a:t>                                                                        Figure 1: As atmosphere and seawater Co2 increase as	the seawater Ph decreases.(4)       </a:t>
            </a:r>
            <a:endParaRPr sz="2400">
              <a:solidFill>
                <a:schemeClr val="dk1"/>
              </a:solidFill>
            </a:endParaRPr>
          </a:p>
          <a:p>
            <a:pPr marL="0" lvl="0" indent="0" algn="l" rtl="0">
              <a:spcBef>
                <a:spcPts val="429"/>
              </a:spcBef>
              <a:spcAft>
                <a:spcPts val="0"/>
              </a:spcAft>
              <a:buNone/>
            </a:pPr>
            <a:r>
              <a:rPr lang="en-US" sz="6000" b="1">
                <a:solidFill>
                  <a:schemeClr val="dk1"/>
                </a:solidFill>
                <a:latin typeface="Calibri"/>
                <a:ea typeface="Calibri"/>
                <a:cs typeface="Calibri"/>
                <a:sym typeface="Calibri"/>
              </a:rPr>
              <a:t>                     </a:t>
            </a:r>
            <a:endParaRPr sz="6000" b="1">
              <a:solidFill>
                <a:schemeClr val="dk1"/>
              </a:solidFill>
              <a:latin typeface="Calibri"/>
              <a:ea typeface="Calibri"/>
              <a:cs typeface="Calibri"/>
              <a:sym typeface="Calibri"/>
            </a:endParaRPr>
          </a:p>
          <a:p>
            <a:pPr marL="0" lvl="0" indent="0" algn="l" rtl="0">
              <a:spcBef>
                <a:spcPts val="429"/>
              </a:spcBef>
              <a:spcAft>
                <a:spcPts val="0"/>
              </a:spcAft>
              <a:buNone/>
            </a:pPr>
            <a:endParaRPr sz="3900" i="1">
              <a:solidFill>
                <a:schemeClr val="dk1"/>
              </a:solidFill>
              <a:latin typeface="Calibri"/>
              <a:ea typeface="Calibri"/>
              <a:cs typeface="Calibri"/>
              <a:sym typeface="Calibri"/>
            </a:endParaRPr>
          </a:p>
          <a:p>
            <a:pPr marL="0" lvl="0" indent="0" rtl="0">
              <a:spcBef>
                <a:spcPts val="429"/>
              </a:spcBef>
              <a:spcAft>
                <a:spcPts val="0"/>
              </a:spcAft>
              <a:buNone/>
            </a:pPr>
            <a:endParaRPr sz="3900" i="1">
              <a:solidFill>
                <a:schemeClr val="dk1"/>
              </a:solidFill>
              <a:latin typeface="Calibri"/>
              <a:ea typeface="Calibri"/>
              <a:cs typeface="Calibri"/>
              <a:sym typeface="Calibri"/>
            </a:endParaRPr>
          </a:p>
          <a:p>
            <a:pPr marL="0" lvl="0" indent="0" rtl="0">
              <a:spcBef>
                <a:spcPts val="429"/>
              </a:spcBef>
              <a:spcAft>
                <a:spcPts val="0"/>
              </a:spcAft>
              <a:buNone/>
            </a:pPr>
            <a:endParaRPr sz="3900">
              <a:solidFill>
                <a:schemeClr val="dk1"/>
              </a:solidFill>
              <a:latin typeface="Calibri"/>
              <a:ea typeface="Calibri"/>
              <a:cs typeface="Calibri"/>
              <a:sym typeface="Calibri"/>
            </a:endParaRPr>
          </a:p>
          <a:p>
            <a:pPr marL="0" lvl="0" indent="0" rtl="0">
              <a:spcBef>
                <a:spcPts val="429"/>
              </a:spcBef>
              <a:spcAft>
                <a:spcPts val="0"/>
              </a:spcAft>
              <a:buNone/>
            </a:pPr>
            <a:endParaRPr sz="3900" i="1">
              <a:solidFill>
                <a:schemeClr val="dk1"/>
              </a:solidFill>
              <a:latin typeface="Calibri"/>
              <a:ea typeface="Calibri"/>
              <a:cs typeface="Calibri"/>
              <a:sym typeface="Calibri"/>
            </a:endParaRPr>
          </a:p>
          <a:p>
            <a:pPr marL="0" lvl="0" indent="0" rtl="0">
              <a:spcBef>
                <a:spcPts val="429"/>
              </a:spcBef>
              <a:spcAft>
                <a:spcPts val="0"/>
              </a:spcAft>
              <a:buNone/>
            </a:pPr>
            <a:endParaRPr sz="3900" i="1">
              <a:solidFill>
                <a:schemeClr val="dk1"/>
              </a:solidFill>
              <a:latin typeface="Calibri"/>
              <a:ea typeface="Calibri"/>
              <a:cs typeface="Calibri"/>
              <a:sym typeface="Calibri"/>
            </a:endParaRPr>
          </a:p>
          <a:p>
            <a:pPr marL="0" lvl="0" indent="0" rtl="0">
              <a:spcBef>
                <a:spcPts val="429"/>
              </a:spcBef>
              <a:spcAft>
                <a:spcPts val="0"/>
              </a:spcAft>
              <a:buNone/>
            </a:pPr>
            <a:endParaRPr sz="3900" i="1">
              <a:solidFill>
                <a:schemeClr val="dk1"/>
              </a:solidFill>
              <a:latin typeface="Calibri"/>
              <a:ea typeface="Calibri"/>
              <a:cs typeface="Calibri"/>
              <a:sym typeface="Calibri"/>
            </a:endParaRPr>
          </a:p>
          <a:p>
            <a:pPr marL="0" lvl="0" indent="0" rtl="0">
              <a:spcBef>
                <a:spcPts val="429"/>
              </a:spcBef>
              <a:spcAft>
                <a:spcPts val="0"/>
              </a:spcAft>
              <a:buNone/>
            </a:pPr>
            <a:endParaRPr sz="3600" i="1">
              <a:solidFill>
                <a:schemeClr val="dk1"/>
              </a:solidFill>
              <a:latin typeface="Calibri"/>
              <a:ea typeface="Calibri"/>
              <a:cs typeface="Calibri"/>
              <a:sym typeface="Calibri"/>
            </a:endParaRPr>
          </a:p>
          <a:p>
            <a:pPr marL="0" lvl="0" indent="0" rtl="0">
              <a:spcBef>
                <a:spcPts val="429"/>
              </a:spcBef>
              <a:spcAft>
                <a:spcPts val="0"/>
              </a:spcAft>
              <a:buNone/>
            </a:pPr>
            <a:r>
              <a:rPr lang="en-US" sz="3300">
                <a:solidFill>
                  <a:schemeClr val="dk1"/>
                </a:solidFill>
                <a:latin typeface="Calibri"/>
                <a:ea typeface="Calibri"/>
                <a:cs typeface="Calibri"/>
                <a:sym typeface="Calibri"/>
              </a:rPr>
              <a:t> </a:t>
            </a:r>
            <a:endParaRPr sz="3300">
              <a:solidFill>
                <a:schemeClr val="dk1"/>
              </a:solidFill>
              <a:latin typeface="Calibri"/>
              <a:ea typeface="Calibri"/>
              <a:cs typeface="Calibri"/>
              <a:sym typeface="Calibri"/>
            </a:endParaRPr>
          </a:p>
          <a:p>
            <a:pPr marL="0" lvl="0" indent="0" rtl="0">
              <a:spcBef>
                <a:spcPts val="429"/>
              </a:spcBef>
              <a:spcAft>
                <a:spcPts val="0"/>
              </a:spcAft>
              <a:buNone/>
            </a:pPr>
            <a:endParaRPr sz="4800">
              <a:solidFill>
                <a:schemeClr val="dk1"/>
              </a:solidFill>
            </a:endParaRPr>
          </a:p>
          <a:p>
            <a:pPr marL="0" lvl="0" indent="0" rtl="0">
              <a:spcBef>
                <a:spcPts val="429"/>
              </a:spcBef>
              <a:spcAft>
                <a:spcPts val="0"/>
              </a:spcAft>
              <a:buNone/>
            </a:pPr>
            <a:endParaRPr sz="4800">
              <a:solidFill>
                <a:schemeClr val="dk1"/>
              </a:solidFill>
            </a:endParaRPr>
          </a:p>
          <a:p>
            <a:pPr marL="0" lvl="0" indent="0" rtl="0">
              <a:spcBef>
                <a:spcPts val="429"/>
              </a:spcBef>
              <a:spcAft>
                <a:spcPts val="0"/>
              </a:spcAft>
              <a:buNone/>
            </a:pPr>
            <a:endParaRPr sz="4800">
              <a:solidFill>
                <a:schemeClr val="dk1"/>
              </a:solidFill>
            </a:endParaRPr>
          </a:p>
          <a:p>
            <a:pPr marL="0" lvl="0" indent="0" rtl="0">
              <a:spcBef>
                <a:spcPts val="429"/>
              </a:spcBef>
              <a:spcAft>
                <a:spcPts val="0"/>
              </a:spcAft>
              <a:buNone/>
            </a:pPr>
            <a:endParaRPr sz="4800">
              <a:solidFill>
                <a:schemeClr val="dk1"/>
              </a:solidFill>
            </a:endParaRPr>
          </a:p>
          <a:p>
            <a:pPr marL="0" lvl="0" indent="0" rtl="0">
              <a:spcBef>
                <a:spcPts val="429"/>
              </a:spcBef>
              <a:spcAft>
                <a:spcPts val="0"/>
              </a:spcAft>
              <a:buNone/>
            </a:pPr>
            <a:r>
              <a:rPr lang="en-US" sz="4800">
                <a:solidFill>
                  <a:schemeClr val="dk1"/>
                </a:solidFill>
              </a:rPr>
              <a:t>  Suggestions for Future Research </a:t>
            </a:r>
            <a:r>
              <a:rPr lang="en-US" sz="6000">
                <a:solidFill>
                  <a:schemeClr val="dk1"/>
                </a:solidFill>
              </a:rPr>
              <a:t> </a:t>
            </a:r>
            <a:endParaRPr sz="600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2400">
                <a:solidFill>
                  <a:schemeClr val="dk1"/>
                </a:solidFill>
              </a:rPr>
              <a:t>There are some unanswered questions still remaining about climate change like how long will it take to fix climate Change? Or what will happen in the near future if climate change continues? Or if the marine species are being harmed what about land animals</a:t>
            </a:r>
            <a:r>
              <a:rPr lang="en-US" sz="3000">
                <a:solidFill>
                  <a:schemeClr val="dk1"/>
                </a:solidFill>
              </a:rPr>
              <a:t>? </a:t>
            </a:r>
            <a:endParaRPr sz="3000">
              <a:solidFill>
                <a:schemeClr val="dk1"/>
              </a:solidFill>
            </a:endParaRPr>
          </a:p>
          <a:p>
            <a:pPr marL="0" lvl="0" indent="0" rtl="0">
              <a:spcBef>
                <a:spcPts val="0"/>
              </a:spcBef>
              <a:spcAft>
                <a:spcPts val="0"/>
              </a:spcAft>
              <a:buClr>
                <a:schemeClr val="dk1"/>
              </a:buClr>
              <a:buFont typeface="Arial"/>
              <a:buNone/>
            </a:pPr>
            <a:endParaRPr sz="4800">
              <a:solidFill>
                <a:schemeClr val="dk1"/>
              </a:solidFill>
            </a:endParaRPr>
          </a:p>
          <a:p>
            <a:pPr marL="0" lvl="0" indent="0" rtl="0">
              <a:spcBef>
                <a:spcPts val="0"/>
              </a:spcBef>
              <a:spcAft>
                <a:spcPts val="0"/>
              </a:spcAft>
              <a:buClr>
                <a:schemeClr val="dk1"/>
              </a:buClr>
              <a:buFont typeface="Arial"/>
              <a:buNone/>
            </a:pPr>
            <a:endParaRPr sz="4800" b="1">
              <a:solidFill>
                <a:schemeClr val="dk1"/>
              </a:solidFill>
            </a:endParaRPr>
          </a:p>
          <a:p>
            <a:pPr marL="0" lvl="0" indent="0" rtl="0">
              <a:spcBef>
                <a:spcPts val="429"/>
              </a:spcBef>
              <a:spcAft>
                <a:spcPts val="0"/>
              </a:spcAft>
              <a:buNone/>
            </a:pPr>
            <a:r>
              <a:rPr lang="en-US" sz="4800">
                <a:solidFill>
                  <a:schemeClr val="dk1"/>
                </a:solidFill>
              </a:rPr>
              <a:t>                         </a:t>
            </a:r>
            <a:r>
              <a:rPr lang="en-US" sz="2400">
                <a:solidFill>
                  <a:schemeClr val="dk1"/>
                </a:solidFill>
              </a:rPr>
              <a:t>. </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rtl="0">
              <a:spcBef>
                <a:spcPts val="429"/>
              </a:spcBef>
              <a:spcAft>
                <a:spcPts val="0"/>
              </a:spcAft>
              <a:buNone/>
            </a:pPr>
            <a:endParaRPr sz="3600">
              <a:solidFill>
                <a:schemeClr val="dk1"/>
              </a:solidFill>
              <a:latin typeface="Calibri"/>
              <a:ea typeface="Calibri"/>
              <a:cs typeface="Calibri"/>
              <a:sym typeface="Calibri"/>
            </a:endParaRPr>
          </a:p>
        </p:txBody>
      </p:sp>
      <p:pic>
        <p:nvPicPr>
          <p:cNvPr id="136" name="Shape 136"/>
          <p:cNvPicPr preferRelativeResize="0"/>
          <p:nvPr/>
        </p:nvPicPr>
        <p:blipFill>
          <a:blip r:embed="rId4">
            <a:alphaModFix/>
          </a:blip>
          <a:stretch>
            <a:fillRect/>
          </a:stretch>
        </p:blipFill>
        <p:spPr>
          <a:xfrm>
            <a:off x="22904007" y="-236504"/>
            <a:ext cx="9460499" cy="3236504"/>
          </a:xfrm>
          <a:prstGeom prst="rect">
            <a:avLst/>
          </a:prstGeom>
          <a:noFill/>
          <a:ln>
            <a:noFill/>
          </a:ln>
        </p:spPr>
      </p:pic>
      <p:pic>
        <p:nvPicPr>
          <p:cNvPr id="137" name="Shape 137"/>
          <p:cNvPicPr preferRelativeResize="0"/>
          <p:nvPr/>
        </p:nvPicPr>
        <p:blipFill>
          <a:blip r:embed="rId5">
            <a:alphaModFix/>
          </a:blip>
          <a:stretch>
            <a:fillRect/>
          </a:stretch>
        </p:blipFill>
        <p:spPr>
          <a:xfrm>
            <a:off x="9750175" y="4038675"/>
            <a:ext cx="6290247" cy="2688000"/>
          </a:xfrm>
          <a:prstGeom prst="rect">
            <a:avLst/>
          </a:prstGeom>
          <a:noFill/>
          <a:ln>
            <a:noFill/>
          </a:ln>
        </p:spPr>
      </p:pic>
      <p:sp>
        <p:nvSpPr>
          <p:cNvPr id="138" name="Shape 138"/>
          <p:cNvSpPr txBox="1"/>
          <p:nvPr/>
        </p:nvSpPr>
        <p:spPr>
          <a:xfrm flipH="1">
            <a:off x="-16305000" y="-3535425"/>
            <a:ext cx="16305000" cy="6732900"/>
          </a:xfrm>
          <a:prstGeom prst="rect">
            <a:avLst/>
          </a:prstGeom>
          <a:noFill/>
          <a:ln>
            <a:noFill/>
          </a:ln>
        </p:spPr>
        <p:txBody>
          <a:bodyPr spcFirstLastPara="1" wrap="square" lIns="91425" tIns="91425" rIns="91425" bIns="91425" anchor="ctr" anchorCtr="0">
            <a:noAutofit/>
          </a:bodyPr>
          <a:lstStyle/>
          <a:p>
            <a:pPr marL="0" lvl="0" indent="0" algn="ctr" rtl="0">
              <a:spcBef>
                <a:spcPts val="429"/>
              </a:spcBef>
              <a:spcAft>
                <a:spcPts val="0"/>
              </a:spcAft>
              <a:buNone/>
            </a:pPr>
            <a:endParaRPr sz="3900" i="1">
              <a:solidFill>
                <a:schemeClr val="dk1"/>
              </a:solidFill>
              <a:latin typeface="Calibri"/>
              <a:ea typeface="Calibri"/>
              <a:cs typeface="Calibri"/>
              <a:sym typeface="Calibri"/>
            </a:endParaRPr>
          </a:p>
        </p:txBody>
      </p:sp>
      <p:sp>
        <p:nvSpPr>
          <p:cNvPr id="139" name="Shape 139"/>
          <p:cNvSpPr txBox="1"/>
          <p:nvPr/>
        </p:nvSpPr>
        <p:spPr>
          <a:xfrm>
            <a:off x="981800" y="-904425"/>
            <a:ext cx="36195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40" name="Shape 140"/>
          <p:cNvPicPr preferRelativeResize="0"/>
          <p:nvPr/>
        </p:nvPicPr>
        <p:blipFill>
          <a:blip r:embed="rId6">
            <a:alphaModFix/>
          </a:blip>
          <a:stretch>
            <a:fillRect/>
          </a:stretch>
        </p:blipFill>
        <p:spPr>
          <a:xfrm>
            <a:off x="3287575" y="428025"/>
            <a:ext cx="3958047" cy="2256300"/>
          </a:xfrm>
          <a:prstGeom prst="rect">
            <a:avLst/>
          </a:prstGeom>
          <a:noFill/>
          <a:ln>
            <a:noFill/>
          </a:ln>
        </p:spPr>
      </p:pic>
      <p:pic>
        <p:nvPicPr>
          <p:cNvPr id="141" name="Shape 141"/>
          <p:cNvPicPr preferRelativeResize="0"/>
          <p:nvPr/>
        </p:nvPicPr>
        <p:blipFill>
          <a:blip r:embed="rId7">
            <a:alphaModFix/>
          </a:blip>
          <a:stretch>
            <a:fillRect/>
          </a:stretch>
        </p:blipFill>
        <p:spPr>
          <a:xfrm>
            <a:off x="16040423" y="4022975"/>
            <a:ext cx="5673125" cy="4286075"/>
          </a:xfrm>
          <a:prstGeom prst="rect">
            <a:avLst/>
          </a:prstGeom>
          <a:noFill/>
          <a:ln>
            <a:noFill/>
          </a:ln>
        </p:spPr>
      </p:pic>
      <p:sp>
        <p:nvSpPr>
          <p:cNvPr id="142" name="Shape 142"/>
          <p:cNvSpPr txBox="1"/>
          <p:nvPr/>
        </p:nvSpPr>
        <p:spPr>
          <a:xfrm>
            <a:off x="9605275" y="8957400"/>
            <a:ext cx="7135500" cy="11445600"/>
          </a:xfrm>
          <a:prstGeom prst="rect">
            <a:avLst/>
          </a:prstGeom>
          <a:noFill/>
          <a:ln>
            <a:noFill/>
          </a:ln>
        </p:spPr>
        <p:txBody>
          <a:bodyPr spcFirstLastPara="1" wrap="square" lIns="91425" tIns="91425" rIns="91425" bIns="91425" anchor="t" anchorCtr="0">
            <a:noAutofit/>
          </a:bodyPr>
          <a:lstStyle/>
          <a:p>
            <a:pPr marL="0" lvl="0" indent="0" rtl="0">
              <a:spcBef>
                <a:spcPts val="429"/>
              </a:spcBef>
              <a:spcAft>
                <a:spcPts val="0"/>
              </a:spcAft>
              <a:buClr>
                <a:schemeClr val="dk1"/>
              </a:buClr>
              <a:buSzPts val="1100"/>
              <a:buFont typeface="Arial"/>
              <a:buNone/>
            </a:pPr>
            <a:r>
              <a:rPr lang="en-US" sz="4800">
                <a:solidFill>
                  <a:schemeClr val="dk1"/>
                </a:solidFill>
              </a:rPr>
              <a:t>Results</a:t>
            </a:r>
            <a:r>
              <a:rPr lang="en-US" sz="3000">
                <a:solidFill>
                  <a:schemeClr val="dk1"/>
                </a:solidFill>
              </a:rPr>
              <a:t> </a:t>
            </a:r>
            <a:r>
              <a:rPr lang="en-US" sz="2400">
                <a:solidFill>
                  <a:schemeClr val="dk1"/>
                </a:solidFill>
              </a:rPr>
              <a:t>- Throughout this experience we found that the main causes of climate change are because of humans. The gases we put from factories and </a:t>
            </a:r>
            <a:endParaRPr sz="2400">
              <a:solidFill>
                <a:schemeClr val="dk1"/>
              </a:solidFill>
            </a:endParaRPr>
          </a:p>
          <a:p>
            <a:pPr marL="0" lvl="0" indent="0" rtl="0">
              <a:spcBef>
                <a:spcPts val="429"/>
              </a:spcBef>
              <a:spcAft>
                <a:spcPts val="0"/>
              </a:spcAft>
              <a:buClr>
                <a:schemeClr val="dk1"/>
              </a:buClr>
              <a:buSzPts val="1100"/>
              <a:buFont typeface="Arial"/>
              <a:buNone/>
            </a:pPr>
            <a:r>
              <a:rPr lang="en-US" sz="2400">
                <a:solidFill>
                  <a:schemeClr val="dk1"/>
                </a:solidFill>
              </a:rPr>
              <a:t>other things have negatively affecting the environment. Pollutants such as carbon dioxide and greenhouse gases have been causing fish populations to decrease. We also found throughout our reearch we may be able to help get our earth back to its natural state. Scientists will continue to research climate change, and other things that may correlate to it. </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rtl="0">
              <a:spcBef>
                <a:spcPts val="429"/>
              </a:spcBef>
              <a:spcAft>
                <a:spcPts val="0"/>
              </a:spcAft>
              <a:buClr>
                <a:schemeClr val="dk1"/>
              </a:buClr>
              <a:buSzPts val="1100"/>
              <a:buFont typeface="Arial"/>
              <a:buNone/>
            </a:pPr>
            <a:endParaRPr sz="3600">
              <a:solidFill>
                <a:schemeClr val="dk1"/>
              </a:solidFill>
              <a:latin typeface="Calibri"/>
              <a:ea typeface="Calibri"/>
              <a:cs typeface="Calibri"/>
              <a:sym typeface="Calibri"/>
            </a:endParaRPr>
          </a:p>
          <a:p>
            <a:pPr marL="0" lvl="0" indent="0" rtl="0">
              <a:spcBef>
                <a:spcPts val="0"/>
              </a:spcBef>
              <a:spcAft>
                <a:spcPts val="0"/>
              </a:spcAft>
              <a:buNone/>
            </a:pPr>
            <a:endParaRPr sz="2400"/>
          </a:p>
          <a:p>
            <a:pPr marL="0" lvl="0" indent="0" rtl="0">
              <a:spcBef>
                <a:spcPts val="0"/>
              </a:spcBef>
              <a:spcAft>
                <a:spcPts val="0"/>
              </a:spcAft>
              <a:buNone/>
            </a:pPr>
            <a:endParaRPr sz="2400"/>
          </a:p>
          <a:p>
            <a:pPr marL="0" lvl="0" indent="0">
              <a:spcBef>
                <a:spcPts val="0"/>
              </a:spcBef>
              <a:spcAft>
                <a:spcPts val="0"/>
              </a:spcAft>
              <a:buNone/>
            </a:pPr>
            <a:endParaRPr sz="2400"/>
          </a:p>
        </p:txBody>
      </p:sp>
      <p:sp>
        <p:nvSpPr>
          <p:cNvPr id="143" name="Shape 143"/>
          <p:cNvSpPr txBox="1"/>
          <p:nvPr/>
        </p:nvSpPr>
        <p:spPr>
          <a:xfrm>
            <a:off x="289675" y="0"/>
            <a:ext cx="27102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Depasquale, E., Baumann, H., &amp; Gobler, C. (2015). Vulnerability of early life stage Northwest Atlantic forage fish to ocean acidification and low oxygen. Marine Ecology Progress Series, 523, 145-156. doi:10.3354/meps11142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FFCF"/>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2468905" y="2100987"/>
            <a:ext cx="27980700" cy="4704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b="1">
                <a:latin typeface="Josefin Slab"/>
                <a:ea typeface="Josefin Slab"/>
                <a:cs typeface="Josefin Slab"/>
                <a:sym typeface="Josefin Slab"/>
              </a:rPr>
              <a:t>Effects of Climate Change on Marine Ecosystems</a:t>
            </a:r>
            <a:endParaRPr b="1">
              <a:latin typeface="Josefin Slab"/>
              <a:ea typeface="Josefin Slab"/>
              <a:cs typeface="Josefin Slab"/>
              <a:sym typeface="Josefin Slab"/>
            </a:endParaRPr>
          </a:p>
        </p:txBody>
      </p:sp>
      <p:sp>
        <p:nvSpPr>
          <p:cNvPr id="149" name="Shape 149"/>
          <p:cNvSpPr txBox="1">
            <a:spLocks noGrp="1"/>
          </p:cNvSpPr>
          <p:nvPr>
            <p:ph type="subTitle" idx="1"/>
          </p:nvPr>
        </p:nvSpPr>
        <p:spPr>
          <a:xfrm>
            <a:off x="4937760" y="8714065"/>
            <a:ext cx="23043000" cy="5608200"/>
          </a:xfrm>
          <a:prstGeom prst="rect">
            <a:avLst/>
          </a:prstGeom>
        </p:spPr>
        <p:txBody>
          <a:bodyPr spcFirstLastPara="1" wrap="square" lIns="91425" tIns="91425" rIns="91425" bIns="91425" anchor="t" anchorCtr="0">
            <a:noAutofit/>
          </a:bodyPr>
          <a:lstStyle/>
          <a:p>
            <a:pPr marL="0" lvl="0" indent="0" rtl="0">
              <a:spcBef>
                <a:spcPts val="2200"/>
              </a:spcBef>
              <a:spcAft>
                <a:spcPts val="0"/>
              </a:spcAft>
              <a:buNone/>
            </a:pPr>
            <a:r>
              <a:rPr lang="en-US" sz="6000" b="1">
                <a:solidFill>
                  <a:srgbClr val="000000"/>
                </a:solidFill>
                <a:latin typeface="Josefin Slab"/>
                <a:ea typeface="Josefin Slab"/>
                <a:cs typeface="Josefin Slab"/>
                <a:sym typeface="Josefin Slab"/>
              </a:rPr>
              <a:t>Authors: Ava Gansrow, Brielle Ohlsen, Laura Schillizzi, Emily Wynne</a:t>
            </a:r>
            <a:endParaRPr sz="6000" b="1">
              <a:solidFill>
                <a:srgbClr val="000000"/>
              </a:solidFill>
              <a:latin typeface="Josefin Slab"/>
              <a:ea typeface="Josefin Slab"/>
              <a:cs typeface="Josefin Slab"/>
              <a:sym typeface="Josefin Slab"/>
            </a:endParaRPr>
          </a:p>
          <a:p>
            <a:pPr marL="0" lvl="0" indent="0" rtl="0">
              <a:spcBef>
                <a:spcPts val="2200"/>
              </a:spcBef>
              <a:spcAft>
                <a:spcPts val="0"/>
              </a:spcAft>
              <a:buNone/>
            </a:pPr>
            <a:r>
              <a:rPr lang="en-US" sz="6000" b="1">
                <a:solidFill>
                  <a:srgbClr val="000000"/>
                </a:solidFill>
                <a:latin typeface="Josefin Slab"/>
                <a:ea typeface="Josefin Slab"/>
                <a:cs typeface="Josefin Slab"/>
                <a:sym typeface="Josefin Slab"/>
              </a:rPr>
              <a:t>Teacher: James Ostensen</a:t>
            </a:r>
            <a:endParaRPr sz="6000" b="1">
              <a:solidFill>
                <a:srgbClr val="000000"/>
              </a:solidFill>
              <a:latin typeface="Josefin Slab"/>
              <a:ea typeface="Josefin Slab"/>
              <a:cs typeface="Josefin Slab"/>
              <a:sym typeface="Josefin Slab"/>
            </a:endParaRPr>
          </a:p>
          <a:p>
            <a:pPr marL="0" lvl="0" indent="0" rtl="0">
              <a:spcBef>
                <a:spcPts val="2200"/>
              </a:spcBef>
              <a:spcAft>
                <a:spcPts val="0"/>
              </a:spcAft>
              <a:buNone/>
            </a:pPr>
            <a:r>
              <a:rPr lang="en-US" sz="6000" b="1">
                <a:solidFill>
                  <a:srgbClr val="000000"/>
                </a:solidFill>
                <a:latin typeface="Josefin Slab"/>
                <a:ea typeface="Josefin Slab"/>
                <a:cs typeface="Josefin Slab"/>
                <a:sym typeface="Josefin Slab"/>
              </a:rPr>
              <a:t>Eastport South Manor Junior-Senior High School</a:t>
            </a:r>
            <a:endParaRPr sz="6000" b="1">
              <a:solidFill>
                <a:srgbClr val="000000"/>
              </a:solidFill>
              <a:latin typeface="Josefin Slab"/>
              <a:ea typeface="Josefin Slab"/>
              <a:cs typeface="Josefin Slab"/>
              <a:sym typeface="Josefin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2FFCF"/>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979908" y="-7"/>
            <a:ext cx="29626500" cy="7509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a:latin typeface="Josefin Slab"/>
                <a:ea typeface="Josefin Slab"/>
                <a:cs typeface="Josefin Slab"/>
                <a:sym typeface="Josefin Slab"/>
              </a:rPr>
              <a:t>Abstract</a:t>
            </a:r>
            <a:endParaRPr b="1">
              <a:latin typeface="Josefin Slab"/>
              <a:ea typeface="Josefin Slab"/>
              <a:cs typeface="Josefin Slab"/>
              <a:sym typeface="Josefin Slab"/>
            </a:endParaRPr>
          </a:p>
        </p:txBody>
      </p:sp>
      <p:sp>
        <p:nvSpPr>
          <p:cNvPr id="155" name="Shape 155"/>
          <p:cNvSpPr txBox="1">
            <a:spLocks noGrp="1"/>
          </p:cNvSpPr>
          <p:nvPr>
            <p:ph type="body" idx="1"/>
          </p:nvPr>
        </p:nvSpPr>
        <p:spPr>
          <a:xfrm>
            <a:off x="1979900" y="12070071"/>
            <a:ext cx="29626500" cy="5787000"/>
          </a:xfrm>
          <a:prstGeom prst="rect">
            <a:avLst/>
          </a:prstGeom>
        </p:spPr>
        <p:txBody>
          <a:bodyPr spcFirstLastPara="1" wrap="square" lIns="91425" tIns="91425" rIns="91425" bIns="91425" anchor="t" anchorCtr="0">
            <a:noAutofit/>
          </a:bodyPr>
          <a:lstStyle/>
          <a:p>
            <a:pPr marL="1155700" lvl="0" indent="0" algn="just">
              <a:spcBef>
                <a:spcPts val="2200"/>
              </a:spcBef>
              <a:spcAft>
                <a:spcPts val="0"/>
              </a:spcAft>
              <a:buNone/>
            </a:pPr>
            <a:r>
              <a:rPr lang="en-US" sz="3600" b="1">
                <a:latin typeface="Josefin Slab"/>
                <a:ea typeface="Josefin Slab"/>
                <a:cs typeface="Josefin Slab"/>
                <a:sym typeface="Josefin Slab"/>
              </a:rPr>
              <a:t>As anthropogenic Carbon Dioxide increases, so does dissolved Carbon Dioxide levels in bodies of water. This results in the lowering of PH, raising acidity. Scientists wonder what effects this will have on marine ecosystems and organisms in time to follow. This is crucial to determine to see what steps can be taken to, if there’s negative consequences, bring PH levels back to equilibrium. To determine the effects, tests will be conducted on two species of macroalgae- Ulva and Gracilaria.</a:t>
            </a:r>
            <a:endParaRPr sz="3600" b="1">
              <a:latin typeface="Josefin Slab"/>
              <a:ea typeface="Josefin Slab"/>
              <a:cs typeface="Josefin Slab"/>
              <a:sym typeface="Josefin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2FFCF"/>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645920" y="878842"/>
            <a:ext cx="29626500" cy="365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Purpose </a:t>
            </a:r>
            <a:endParaRPr/>
          </a:p>
        </p:txBody>
      </p:sp>
      <p:sp>
        <p:nvSpPr>
          <p:cNvPr id="161" name="Shape 161"/>
          <p:cNvSpPr txBox="1">
            <a:spLocks noGrp="1"/>
          </p:cNvSpPr>
          <p:nvPr>
            <p:ph type="body" idx="1"/>
          </p:nvPr>
        </p:nvSpPr>
        <p:spPr>
          <a:xfrm>
            <a:off x="1645920" y="5120642"/>
            <a:ext cx="29626500" cy="14483100"/>
          </a:xfrm>
          <a:prstGeom prst="rect">
            <a:avLst/>
          </a:prstGeom>
        </p:spPr>
        <p:txBody>
          <a:bodyPr spcFirstLastPara="1" wrap="square" lIns="91425" tIns="91425" rIns="91425" bIns="91425" anchor="t" anchorCtr="0">
            <a:noAutofit/>
          </a:bodyPr>
          <a:lstStyle/>
          <a:p>
            <a:pPr marL="457200" lvl="0" indent="-419100" rtl="0">
              <a:spcBef>
                <a:spcPts val="2200"/>
              </a:spcBef>
              <a:spcAft>
                <a:spcPts val="0"/>
              </a:spcAft>
              <a:buSzPts val="3000"/>
              <a:buChar char="•"/>
            </a:pPr>
            <a:r>
              <a:rPr lang="en-US" sz="3000"/>
              <a:t>In “Ocean Acidification Accelerates the Growth of Two Bloom-Forming Macroalgae” by Craig S. Young and Christopher J. Gobler, the main purpose of the article was to test how elevated levels of Carbon Dioxide would impact the growth rates of the two species of macroalgae being tested, Ulva and Gracilaria.</a:t>
            </a:r>
            <a:endParaRPr sz="3000"/>
          </a:p>
          <a:p>
            <a:pPr marL="1175433" lvl="0" indent="-476933" rtl="0">
              <a:spcBef>
                <a:spcPts val="2200"/>
              </a:spcBef>
              <a:spcAft>
                <a:spcPts val="0"/>
              </a:spcAft>
              <a:buNone/>
            </a:pPr>
            <a:r>
              <a:rPr lang="en-US" sz="3000"/>
              <a:t>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2FFCF"/>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645920" y="878842"/>
            <a:ext cx="29626500" cy="365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latin typeface="Times New Roman"/>
                <a:ea typeface="Times New Roman"/>
                <a:cs typeface="Times New Roman"/>
                <a:sym typeface="Times New Roman"/>
              </a:rPr>
              <a:t>Methods and Materials</a:t>
            </a:r>
            <a:endParaRPr>
              <a:latin typeface="Times New Roman"/>
              <a:ea typeface="Times New Roman"/>
              <a:cs typeface="Times New Roman"/>
              <a:sym typeface="Times New Roman"/>
            </a:endParaRPr>
          </a:p>
        </p:txBody>
      </p:sp>
      <p:sp>
        <p:nvSpPr>
          <p:cNvPr id="167" name="Shape 167"/>
          <p:cNvSpPr txBox="1">
            <a:spLocks noGrp="1"/>
          </p:cNvSpPr>
          <p:nvPr>
            <p:ph type="body" idx="1"/>
          </p:nvPr>
        </p:nvSpPr>
        <p:spPr>
          <a:xfrm>
            <a:off x="1645920" y="5120642"/>
            <a:ext cx="29626500" cy="14483100"/>
          </a:xfrm>
          <a:prstGeom prst="rect">
            <a:avLst/>
          </a:prstGeom>
        </p:spPr>
        <p:txBody>
          <a:bodyPr spcFirstLastPara="1" wrap="square" lIns="91425" tIns="91425" rIns="91425" bIns="91425" anchor="t" anchorCtr="0">
            <a:noAutofit/>
          </a:bodyPr>
          <a:lstStyle/>
          <a:p>
            <a:pPr marL="457200" lvl="0" indent="-419100" rtl="0">
              <a:spcBef>
                <a:spcPts val="429"/>
              </a:spcBef>
              <a:spcAft>
                <a:spcPts val="0"/>
              </a:spcAft>
              <a:buSzPts val="3000"/>
              <a:buFont typeface="Calibri"/>
              <a:buChar char="●"/>
            </a:pPr>
            <a:r>
              <a:rPr lang="en-US" sz="3000"/>
              <a:t>Earth's temperature, amount of precipitation,  sea level, solar activity, air pollutants, and water pollutants all can be possible indicators of climate change. In  order to keep track of climate change,  we must keep track of all these factors by using specific tools and methods. </a:t>
            </a:r>
            <a:endParaRPr sz="3000"/>
          </a:p>
          <a:p>
            <a:pPr marL="457200" lvl="0" indent="-419100" rtl="0">
              <a:spcBef>
                <a:spcPts val="0"/>
              </a:spcBef>
              <a:spcAft>
                <a:spcPts val="0"/>
              </a:spcAft>
              <a:buSzPts val="3000"/>
              <a:buFont typeface="Calibri"/>
              <a:buChar char="●"/>
            </a:pPr>
            <a:r>
              <a:rPr lang="en-US" sz="3000"/>
              <a:t>In order to for scientist to measure the earth's temperature they use satellites, ships and buoys </a:t>
            </a:r>
            <a:endParaRPr sz="3000"/>
          </a:p>
          <a:p>
            <a:pPr marL="457200" lvl="0" indent="-419100" rtl="0">
              <a:spcBef>
                <a:spcPts val="0"/>
              </a:spcBef>
              <a:spcAft>
                <a:spcPts val="0"/>
              </a:spcAft>
              <a:buSzPts val="3000"/>
              <a:buFont typeface="Calibri"/>
              <a:buChar char="●"/>
            </a:pPr>
            <a:r>
              <a:rPr lang="en-US" sz="3000"/>
              <a:t>To keep track of precipitation scientists use anemometers, rain gauges,  Thermometers, barometers, and weather satellites.  </a:t>
            </a:r>
            <a:endParaRPr sz="3000"/>
          </a:p>
          <a:p>
            <a:pPr marL="457200" lvl="0" indent="-419100" rtl="0">
              <a:spcBef>
                <a:spcPts val="0"/>
              </a:spcBef>
              <a:spcAft>
                <a:spcPts val="0"/>
              </a:spcAft>
              <a:buSzPts val="3000"/>
              <a:buFont typeface="Calibri"/>
              <a:buChar char="●"/>
            </a:pPr>
            <a:r>
              <a:rPr lang="en-US" sz="3000"/>
              <a:t>They keep track of earth's sea level by using tidal gauges, floats, microwave radar water level sensors, and satellites.</a:t>
            </a:r>
            <a:endParaRPr sz="3000"/>
          </a:p>
          <a:p>
            <a:pPr marL="457200" lvl="0" indent="-419100" rtl="0">
              <a:spcBef>
                <a:spcPts val="0"/>
              </a:spcBef>
              <a:spcAft>
                <a:spcPts val="0"/>
              </a:spcAft>
              <a:buSzPts val="3000"/>
              <a:buFont typeface="Calibri"/>
              <a:buChar char="●"/>
            </a:pPr>
            <a:r>
              <a:rPr lang="en-US" sz="3000"/>
              <a:t>To keep track of solar activity scientists monitor satellite footage, and use x-ray data and UV data  </a:t>
            </a:r>
            <a:endParaRPr sz="3000"/>
          </a:p>
          <a:p>
            <a:pPr marL="457200" lvl="0" indent="-419100" rtl="0">
              <a:spcBef>
                <a:spcPts val="0"/>
              </a:spcBef>
              <a:spcAft>
                <a:spcPts val="0"/>
              </a:spcAft>
              <a:buSzPts val="3000"/>
              <a:buFont typeface="Calibri"/>
              <a:buChar char="●"/>
            </a:pPr>
            <a:r>
              <a:rPr lang="en-US" sz="3000"/>
              <a:t>they keep track of chemicals and pollutants in the air scientist use air diversion models which have data that puts together topographic, emissions and meteorological data which informs us of pollutants </a:t>
            </a:r>
            <a:endParaRPr sz="3000"/>
          </a:p>
          <a:p>
            <a:pPr marL="457200" lvl="0" indent="-419100" rtl="0">
              <a:spcBef>
                <a:spcPts val="0"/>
              </a:spcBef>
              <a:spcAft>
                <a:spcPts val="0"/>
              </a:spcAft>
              <a:buSzPts val="3000"/>
              <a:buFont typeface="Calibri"/>
              <a:buChar char="●"/>
            </a:pPr>
            <a:r>
              <a:rPr lang="en-US" sz="3000"/>
              <a:t>To keep track of chemicals in our water we use gill-netting fishing, remote sensing and PH testing. </a:t>
            </a:r>
            <a:endParaRPr sz="3000"/>
          </a:p>
          <a:p>
            <a:pPr marL="457200" lvl="0" indent="-419100" rtl="0">
              <a:spcBef>
                <a:spcPts val="0"/>
              </a:spcBef>
              <a:spcAft>
                <a:spcPts val="0"/>
              </a:spcAft>
              <a:buSzPts val="3000"/>
              <a:buChar char="●"/>
            </a:pPr>
            <a:r>
              <a:rPr lang="en-US" sz="3000"/>
              <a:t>To test the effects of how  elavated Carbon Dioxide levels(which is caused by climate change and human activity) on the growth rates of the two species of macroalgae that were being tested, Ulva and Gracilaria, several procedures had to be put in place and many tools were needed.</a:t>
            </a:r>
            <a:endParaRPr sz="3000"/>
          </a:p>
          <a:p>
            <a:pPr marL="457200" lvl="0" indent="-419100" rtl="0">
              <a:spcBef>
                <a:spcPts val="0"/>
              </a:spcBef>
              <a:spcAft>
                <a:spcPts val="0"/>
              </a:spcAft>
              <a:buSzPts val="3000"/>
              <a:buChar char="●"/>
            </a:pP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645920" y="878842"/>
            <a:ext cx="29626500" cy="365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3" name="Shape 173"/>
          <p:cNvSpPr txBox="1">
            <a:spLocks noGrp="1"/>
          </p:cNvSpPr>
          <p:nvPr>
            <p:ph type="body" idx="1"/>
          </p:nvPr>
        </p:nvSpPr>
        <p:spPr>
          <a:xfrm>
            <a:off x="1645920" y="5120642"/>
            <a:ext cx="29626500" cy="14483100"/>
          </a:xfrm>
          <a:prstGeom prst="rect">
            <a:avLst/>
          </a:prstGeom>
        </p:spPr>
        <p:txBody>
          <a:bodyPr spcFirstLastPara="1" wrap="square" lIns="91425" tIns="91425" rIns="91425" bIns="91425" anchor="t" anchorCtr="0">
            <a:noAutofit/>
          </a:bodyPr>
          <a:lstStyle/>
          <a:p>
            <a:pPr marL="1175433" lvl="0" indent="-476933" rtl="0">
              <a:spcBef>
                <a:spcPts val="2200"/>
              </a:spcBef>
              <a:spcAft>
                <a:spcPts val="0"/>
              </a:spcAft>
              <a:buNone/>
            </a:pPr>
            <a:endParaRPr/>
          </a:p>
        </p:txBody>
      </p:sp>
      <p:pic>
        <p:nvPicPr>
          <p:cNvPr id="174" name="Shape 174"/>
          <p:cNvPicPr preferRelativeResize="0"/>
          <p:nvPr/>
        </p:nvPicPr>
        <p:blipFill>
          <a:blip r:embed="rId3">
            <a:alphaModFix/>
          </a:blip>
          <a:stretch>
            <a:fillRect/>
          </a:stretch>
        </p:blipFill>
        <p:spPr>
          <a:xfrm>
            <a:off x="6344650" y="7458503"/>
            <a:ext cx="18552699" cy="104204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2451</Words>
  <Application>Microsoft Office PowerPoint</Application>
  <PresentationFormat>Custom</PresentationFormat>
  <Paragraphs>207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Josefin Slab</vt:lpstr>
      <vt:lpstr>Arial</vt:lpstr>
      <vt:lpstr>Calibri</vt:lpstr>
      <vt:lpstr>Times New Roman</vt:lpstr>
      <vt:lpstr>Office Theme</vt:lpstr>
      <vt:lpstr>PowerPoint Presentation</vt:lpstr>
      <vt:lpstr>PowerPoint Presentation</vt:lpstr>
      <vt:lpstr>What everybody is completing </vt:lpstr>
      <vt:lpstr>PowerPoint Presentation</vt:lpstr>
      <vt:lpstr>Effects of Climate Change on Marine Ecosystems</vt:lpstr>
      <vt:lpstr>Abstract</vt:lpstr>
      <vt:lpstr>Purpose </vt:lpstr>
      <vt:lpstr>Methods and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Ostensen, James - ESM - High School</dc:creator>
  <cp:lastModifiedBy>Ostensen, James - ESM - High School</cp:lastModifiedBy>
  <cp:revision>1</cp:revision>
  <dcterms:modified xsi:type="dcterms:W3CDTF">2018-06-01T19:05:47Z</dcterms:modified>
</cp:coreProperties>
</file>