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32918400" cy="21945600"/>
  <p:notesSz cx="9271000" cy="69469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 d="100"/>
          <a:sy n="20" d="100"/>
        </p:scale>
        <p:origin x="12" y="96"/>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682875" y="522288"/>
            <a:ext cx="3906838" cy="26050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927100" y="3299778"/>
            <a:ext cx="7416800" cy="3126104"/>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27100" y="3299778"/>
            <a:ext cx="7416800" cy="3126104"/>
          </a:xfrm>
          <a:prstGeom prst="rect">
            <a:avLst/>
          </a:prstGeom>
          <a:noFill/>
          <a:ln>
            <a:noFill/>
          </a:ln>
        </p:spPr>
        <p:txBody>
          <a:bodyPr spcFirstLastPara="1" wrap="square" lIns="92625" tIns="92625" rIns="92625" bIns="92625" anchor="ctr" anchorCtr="0">
            <a:noAutofit/>
          </a:bodyPr>
          <a:lstStyle/>
          <a:p>
            <a:pPr marL="0" marR="0" lvl="0" indent="0" algn="l" rtl="0">
              <a:spcBef>
                <a:spcPts val="0"/>
              </a:spcBef>
              <a:spcAft>
                <a:spcPts val="0"/>
              </a:spcAft>
              <a:buNone/>
            </a:pPr>
            <a:r>
              <a:rPr lang="en-US"/>
              <a:t> , m.kjbb      bnnnnnnmnm  /lnkj-  ljh blh blh bjhh</a:t>
            </a:r>
            <a:endParaRPr sz="1100" b="0" i="0" u="none" strike="noStrike" cap="none">
              <a:solidFill>
                <a:schemeClr val="dk1"/>
              </a:solidFill>
              <a:latin typeface="Arial"/>
              <a:ea typeface="Arial"/>
              <a:cs typeface="Arial"/>
              <a:sym typeface="Arial"/>
            </a:endParaRPr>
          </a:p>
        </p:txBody>
      </p:sp>
      <p:sp>
        <p:nvSpPr>
          <p:cNvPr id="82" name="Shape 82"/>
          <p:cNvSpPr>
            <a:spLocks noGrp="1" noRot="1" noChangeAspect="1"/>
          </p:cNvSpPr>
          <p:nvPr>
            <p:ph type="sldImg" idx="2"/>
          </p:nvPr>
        </p:nvSpPr>
        <p:spPr>
          <a:xfrm>
            <a:off x="2681288" y="522288"/>
            <a:ext cx="3908425" cy="26050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2682875" y="522288"/>
            <a:ext cx="3906838" cy="26050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927100" y="3299778"/>
            <a:ext cx="7416900" cy="312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2682875" y="522288"/>
            <a:ext cx="3906838" cy="26050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927100" y="3299778"/>
            <a:ext cx="7416900" cy="312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2682875" y="522288"/>
            <a:ext cx="3906838" cy="26050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927100" y="3299778"/>
            <a:ext cx="7416900" cy="312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2682875" y="522288"/>
            <a:ext cx="3906838" cy="26050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927100" y="3299778"/>
            <a:ext cx="7416900" cy="312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2682875" y="522288"/>
            <a:ext cx="3906838" cy="26050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927100" y="3299778"/>
            <a:ext cx="7416900" cy="312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2682875" y="522288"/>
            <a:ext cx="3906838" cy="26050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927100" y="3299778"/>
            <a:ext cx="7416900" cy="312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2682875" y="522288"/>
            <a:ext cx="3906838" cy="26050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927100" y="3299778"/>
            <a:ext cx="7416900" cy="312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682875" y="522288"/>
            <a:ext cx="3906838" cy="26050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27100" y="3299778"/>
            <a:ext cx="7416900" cy="312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2682875" y="522288"/>
            <a:ext cx="3906838" cy="26050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927100" y="3299778"/>
            <a:ext cx="7416900" cy="312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468880" y="6817361"/>
            <a:ext cx="27980641" cy="4704079"/>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3" name="Shape 13"/>
          <p:cNvSpPr txBox="1">
            <a:spLocks noGrp="1"/>
          </p:cNvSpPr>
          <p:nvPr>
            <p:ph type="subTitle" idx="1"/>
          </p:nvPr>
        </p:nvSpPr>
        <p:spPr>
          <a:xfrm>
            <a:off x="4937760" y="12435839"/>
            <a:ext cx="23042881" cy="5608319"/>
          </a:xfrm>
          <a:prstGeom prst="rect">
            <a:avLst/>
          </a:prstGeom>
          <a:noFill/>
          <a:ln>
            <a:noFill/>
          </a:ln>
        </p:spPr>
        <p:txBody>
          <a:bodyPr spcFirstLastPara="1" wrap="square" lIns="91425" tIns="91425" rIns="91425" bIns="91425" anchor="t" anchorCtr="0"/>
          <a:lstStyle>
            <a:lvl1pPr marR="0" lvl="0" algn="ctr" rtl="0">
              <a:lnSpc>
                <a:spcPct val="100000"/>
              </a:lnSpc>
              <a:spcBef>
                <a:spcPts val="2200"/>
              </a:spcBef>
              <a:spcAft>
                <a:spcPts val="0"/>
              </a:spcAft>
              <a:buClr>
                <a:srgbClr val="888888"/>
              </a:buClr>
              <a:buSzPts val="11000"/>
              <a:buFont typeface="Arial"/>
              <a:buNone/>
              <a:defRPr sz="11000" b="0" i="0" u="none" strike="noStrike" cap="none">
                <a:solidFill>
                  <a:srgbClr val="888888"/>
                </a:solidFill>
                <a:latin typeface="Calibri"/>
                <a:ea typeface="Calibri"/>
                <a:cs typeface="Calibri"/>
                <a:sym typeface="Calibri"/>
              </a:defRPr>
            </a:lvl1pPr>
            <a:lvl2pPr marR="0" lvl="1"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2pPr>
            <a:lvl3pPr marR="0" lvl="2" algn="ctr" rtl="0">
              <a:lnSpc>
                <a:spcPct val="100000"/>
              </a:lnSpc>
              <a:spcBef>
                <a:spcPts val="1640"/>
              </a:spcBef>
              <a:spcAft>
                <a:spcPts val="0"/>
              </a:spcAft>
              <a:buClr>
                <a:srgbClr val="888888"/>
              </a:buClr>
              <a:buSzPts val="8200"/>
              <a:buFont typeface="Arial"/>
              <a:buNone/>
              <a:defRPr sz="8200" b="0" i="0" u="none" strike="noStrike" cap="none">
                <a:solidFill>
                  <a:srgbClr val="888888"/>
                </a:solidFill>
                <a:latin typeface="Calibri"/>
                <a:ea typeface="Calibri"/>
                <a:cs typeface="Calibri"/>
                <a:sym typeface="Calibri"/>
              </a:defRPr>
            </a:lvl3pPr>
            <a:lvl4pPr marR="0" lvl="3" algn="ctr" rtl="0">
              <a:lnSpc>
                <a:spcPct val="100000"/>
              </a:lnSpc>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4pPr>
            <a:lvl5pPr marR="0" lvl="4" algn="ctr" rtl="0">
              <a:lnSpc>
                <a:spcPct val="100000"/>
              </a:lnSpc>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5pPr>
            <a:lvl6pPr marR="0" lvl="5" algn="ctr" rtl="0">
              <a:lnSpc>
                <a:spcPct val="100000"/>
              </a:lnSpc>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6pPr>
            <a:lvl7pPr marR="0" lvl="6" algn="ctr" rtl="0">
              <a:lnSpc>
                <a:spcPct val="100000"/>
              </a:lnSpc>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7pPr>
            <a:lvl8pPr marR="0" lvl="7" algn="ctr" rtl="0">
              <a:lnSpc>
                <a:spcPct val="100000"/>
              </a:lnSpc>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8pPr>
            <a:lvl9pPr marR="0" lvl="8" algn="ctr" rtl="0">
              <a:lnSpc>
                <a:spcPct val="100000"/>
              </a:lnSpc>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645919" y="878841"/>
            <a:ext cx="29626559" cy="3657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0" name="Shape 70"/>
          <p:cNvSpPr txBox="1">
            <a:spLocks noGrp="1"/>
          </p:cNvSpPr>
          <p:nvPr>
            <p:ph type="body" idx="1"/>
          </p:nvPr>
        </p:nvSpPr>
        <p:spPr>
          <a:xfrm rot="5400000">
            <a:off x="9217661" y="-2451097"/>
            <a:ext cx="14483080" cy="29626559"/>
          </a:xfrm>
          <a:prstGeom prst="rect">
            <a:avLst/>
          </a:prstGeom>
          <a:noFill/>
          <a:ln>
            <a:noFill/>
          </a:ln>
        </p:spPr>
        <p:txBody>
          <a:bodyPr spcFirstLastPara="1" wrap="square" lIns="91425" tIns="91425" rIns="91425" bIns="91425" anchor="t" anchorCtr="0"/>
          <a:lstStyle>
            <a:lvl1pPr marL="457200" marR="0" lvl="0"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8206722" y="6537964"/>
            <a:ext cx="18724880" cy="7406639"/>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6" name="Shape 76"/>
          <p:cNvSpPr txBox="1">
            <a:spLocks noGrp="1"/>
          </p:cNvSpPr>
          <p:nvPr>
            <p:ph type="body" idx="1"/>
          </p:nvPr>
        </p:nvSpPr>
        <p:spPr>
          <a:xfrm rot="5400000">
            <a:off x="3119118" y="-594356"/>
            <a:ext cx="18724880" cy="21671280"/>
          </a:xfrm>
          <a:prstGeom prst="rect">
            <a:avLst/>
          </a:prstGeom>
          <a:noFill/>
          <a:ln>
            <a:noFill/>
          </a:ln>
        </p:spPr>
        <p:txBody>
          <a:bodyPr spcFirstLastPara="1" wrap="square" lIns="91425" tIns="91425" rIns="91425" bIns="91425" anchor="t" anchorCtr="0"/>
          <a:lstStyle>
            <a:lvl1pPr marL="457200" marR="0" lvl="0"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645919" y="878841"/>
            <a:ext cx="29626559" cy="3657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9" name="Shape 19"/>
          <p:cNvSpPr txBox="1">
            <a:spLocks noGrp="1"/>
          </p:cNvSpPr>
          <p:nvPr>
            <p:ph type="body" idx="1"/>
          </p:nvPr>
        </p:nvSpPr>
        <p:spPr>
          <a:xfrm>
            <a:off x="1645919" y="5120642"/>
            <a:ext cx="29626559" cy="14483080"/>
          </a:xfrm>
          <a:prstGeom prst="rect">
            <a:avLst/>
          </a:prstGeom>
          <a:noFill/>
          <a:ln>
            <a:noFill/>
          </a:ln>
        </p:spPr>
        <p:txBody>
          <a:bodyPr spcFirstLastPara="1" wrap="square" lIns="91425" tIns="91425" rIns="91425" bIns="91425" anchor="t" anchorCtr="0"/>
          <a:lstStyle>
            <a:lvl1pPr marL="457200" marR="0" lvl="0"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600325" y="14102081"/>
            <a:ext cx="27980641" cy="435864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3700"/>
              <a:buFont typeface="Calibri"/>
              <a:buNone/>
              <a:defRPr sz="137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5" name="Shape 25"/>
          <p:cNvSpPr txBox="1">
            <a:spLocks noGrp="1"/>
          </p:cNvSpPr>
          <p:nvPr>
            <p:ph type="body" idx="1"/>
          </p:nvPr>
        </p:nvSpPr>
        <p:spPr>
          <a:xfrm>
            <a:off x="2600325" y="9301482"/>
            <a:ext cx="27980641" cy="4800599"/>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1220"/>
              </a:spcBef>
              <a:spcAft>
                <a:spcPts val="0"/>
              </a:spcAft>
              <a:buClr>
                <a:srgbClr val="888888"/>
              </a:buClr>
              <a:buSzPts val="6100"/>
              <a:buFont typeface="Arial"/>
              <a:buNone/>
              <a:defRPr sz="61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1080"/>
              </a:spcBef>
              <a:spcAft>
                <a:spcPts val="0"/>
              </a:spcAft>
              <a:buClr>
                <a:srgbClr val="888888"/>
              </a:buClr>
              <a:buSzPts val="5400"/>
              <a:buFont typeface="Arial"/>
              <a:buNone/>
              <a:defRPr sz="54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645919" y="878841"/>
            <a:ext cx="29626559" cy="3657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1" name="Shape 31"/>
          <p:cNvSpPr txBox="1">
            <a:spLocks noGrp="1"/>
          </p:cNvSpPr>
          <p:nvPr>
            <p:ph type="body" idx="1"/>
          </p:nvPr>
        </p:nvSpPr>
        <p:spPr>
          <a:xfrm>
            <a:off x="1645919" y="5120642"/>
            <a:ext cx="14538960" cy="14483080"/>
          </a:xfrm>
          <a:prstGeom prst="rect">
            <a:avLst/>
          </a:prstGeom>
          <a:noFill/>
          <a:ln>
            <a:noFill/>
          </a:ln>
        </p:spPr>
        <p:txBody>
          <a:bodyPr spcFirstLastPara="1" wrap="square" lIns="91425" tIns="91425" rIns="91425" bIns="91425" anchor="t" anchorCtr="0"/>
          <a:lstStyle>
            <a:lvl1pPr marL="457200" marR="0" lvl="0"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1pPr>
            <a:lvl2pPr marL="914400" marR="0" lvl="1"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2pPr>
            <a:lvl3pPr marL="1371600" marR="0" lvl="2"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3pPr>
            <a:lvl4pPr marL="1828800" marR="0" lvl="3"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4pPr>
            <a:lvl5pPr marL="2286000" marR="0" lvl="4"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5pPr>
            <a:lvl6pPr marL="2743200" marR="0" lvl="5"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6pPr>
            <a:lvl7pPr marL="3200400" marR="0" lvl="6"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7pPr>
            <a:lvl8pPr marL="3657600" marR="0" lvl="7"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8pPr>
            <a:lvl9pPr marL="4114800" marR="0" lvl="8"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6733520" y="5120642"/>
            <a:ext cx="14538960" cy="14483080"/>
          </a:xfrm>
          <a:prstGeom prst="rect">
            <a:avLst/>
          </a:prstGeom>
          <a:noFill/>
          <a:ln>
            <a:noFill/>
          </a:ln>
        </p:spPr>
        <p:txBody>
          <a:bodyPr spcFirstLastPara="1" wrap="square" lIns="91425" tIns="91425" rIns="91425" bIns="91425" anchor="t" anchorCtr="0"/>
          <a:lstStyle>
            <a:lvl1pPr marL="457200" marR="0" lvl="0"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1pPr>
            <a:lvl2pPr marL="914400" marR="0" lvl="1"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2pPr>
            <a:lvl3pPr marL="1371600" marR="0" lvl="2"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3pPr>
            <a:lvl4pPr marL="1828800" marR="0" lvl="3"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4pPr>
            <a:lvl5pPr marL="2286000" marR="0" lvl="4"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5pPr>
            <a:lvl6pPr marL="2743200" marR="0" lvl="5"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6pPr>
            <a:lvl7pPr marL="3200400" marR="0" lvl="6"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7pPr>
            <a:lvl8pPr marL="3657600" marR="0" lvl="7"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8pPr>
            <a:lvl9pPr marL="4114800" marR="0" lvl="8"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645919" y="878841"/>
            <a:ext cx="29626559" cy="3657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8" name="Shape 38"/>
          <p:cNvSpPr txBox="1">
            <a:spLocks noGrp="1"/>
          </p:cNvSpPr>
          <p:nvPr>
            <p:ph type="body" idx="1"/>
          </p:nvPr>
        </p:nvSpPr>
        <p:spPr>
          <a:xfrm>
            <a:off x="1645921" y="4912362"/>
            <a:ext cx="14544675" cy="2047238"/>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640"/>
              </a:spcBef>
              <a:spcAft>
                <a:spcPts val="0"/>
              </a:spcAft>
              <a:buClr>
                <a:schemeClr val="dk1"/>
              </a:buClr>
              <a:buSzPts val="8200"/>
              <a:buFont typeface="Arial"/>
              <a:buNone/>
              <a:defRPr sz="82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380"/>
              </a:spcBef>
              <a:spcAft>
                <a:spcPts val="0"/>
              </a:spcAft>
              <a:buClr>
                <a:schemeClr val="dk1"/>
              </a:buClr>
              <a:buSzPts val="6900"/>
              <a:buFont typeface="Arial"/>
              <a:buNone/>
              <a:defRPr sz="69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220"/>
              </a:spcBef>
              <a:spcAft>
                <a:spcPts val="0"/>
              </a:spcAft>
              <a:buClr>
                <a:schemeClr val="dk1"/>
              </a:buClr>
              <a:buSzPts val="6100"/>
              <a:buFont typeface="Arial"/>
              <a:buNone/>
              <a:defRPr sz="61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645921" y="6959600"/>
            <a:ext cx="14544675" cy="12644122"/>
          </a:xfrm>
          <a:prstGeom prst="rect">
            <a:avLst/>
          </a:prstGeom>
          <a:noFill/>
          <a:ln>
            <a:noFill/>
          </a:ln>
        </p:spPr>
        <p:txBody>
          <a:bodyPr spcFirstLastPara="1" wrap="square" lIns="91425" tIns="91425" rIns="91425" bIns="91425" anchor="t" anchorCtr="0"/>
          <a:lstStyle>
            <a:lvl1pPr marL="457200" marR="0" lvl="0"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1pPr>
            <a:lvl2pPr marL="914400" marR="0" lvl="1"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2pPr>
            <a:lvl3pPr marL="1371600" marR="0" lvl="2"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3pPr>
            <a:lvl4pPr marL="1828800" marR="0" lvl="3"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00" marR="0" lvl="4"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00" marR="0" lvl="5"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00" marR="0" lvl="6"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600" marR="0" lvl="7"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800" marR="0" lvl="8"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6722092" y="4912362"/>
            <a:ext cx="14550390" cy="2047238"/>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640"/>
              </a:spcBef>
              <a:spcAft>
                <a:spcPts val="0"/>
              </a:spcAft>
              <a:buClr>
                <a:schemeClr val="dk1"/>
              </a:buClr>
              <a:buSzPts val="8200"/>
              <a:buFont typeface="Arial"/>
              <a:buNone/>
              <a:defRPr sz="82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380"/>
              </a:spcBef>
              <a:spcAft>
                <a:spcPts val="0"/>
              </a:spcAft>
              <a:buClr>
                <a:schemeClr val="dk1"/>
              </a:buClr>
              <a:buSzPts val="6900"/>
              <a:buFont typeface="Arial"/>
              <a:buNone/>
              <a:defRPr sz="69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220"/>
              </a:spcBef>
              <a:spcAft>
                <a:spcPts val="0"/>
              </a:spcAft>
              <a:buClr>
                <a:schemeClr val="dk1"/>
              </a:buClr>
              <a:buSzPts val="6100"/>
              <a:buFont typeface="Arial"/>
              <a:buNone/>
              <a:defRPr sz="61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6722092" y="6959600"/>
            <a:ext cx="14550390" cy="12644122"/>
          </a:xfrm>
          <a:prstGeom prst="rect">
            <a:avLst/>
          </a:prstGeom>
          <a:noFill/>
          <a:ln>
            <a:noFill/>
          </a:ln>
        </p:spPr>
        <p:txBody>
          <a:bodyPr spcFirstLastPara="1" wrap="square" lIns="91425" tIns="91425" rIns="91425" bIns="91425" anchor="t" anchorCtr="0"/>
          <a:lstStyle>
            <a:lvl1pPr marL="457200" marR="0" lvl="0"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1pPr>
            <a:lvl2pPr marL="914400" marR="0" lvl="1"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2pPr>
            <a:lvl3pPr marL="1371600" marR="0" lvl="2"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3pPr>
            <a:lvl4pPr marL="1828800" marR="0" lvl="3"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00" marR="0" lvl="4"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00" marR="0" lvl="5"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00" marR="0" lvl="6"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600" marR="0" lvl="7"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800" marR="0" lvl="8"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645919" y="878841"/>
            <a:ext cx="29626559" cy="3657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47" name="Shape 47"/>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645922" y="873759"/>
            <a:ext cx="10829926" cy="371855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6900"/>
              <a:buFont typeface="Calibri"/>
              <a:buNone/>
              <a:defRPr sz="69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56" name="Shape 56"/>
          <p:cNvSpPr txBox="1">
            <a:spLocks noGrp="1"/>
          </p:cNvSpPr>
          <p:nvPr>
            <p:ph type="body" idx="1"/>
          </p:nvPr>
        </p:nvSpPr>
        <p:spPr>
          <a:xfrm>
            <a:off x="12870179" y="873762"/>
            <a:ext cx="18402298" cy="18729961"/>
          </a:xfrm>
          <a:prstGeom prst="rect">
            <a:avLst/>
          </a:prstGeom>
          <a:noFill/>
          <a:ln>
            <a:noFill/>
          </a:ln>
        </p:spPr>
        <p:txBody>
          <a:bodyPr spcFirstLastPara="1" wrap="square" lIns="91425" tIns="91425" rIns="91425" bIns="91425" anchor="t" anchorCtr="0"/>
          <a:lstStyle>
            <a:lvl1pPr marL="457200" marR="0" lvl="0"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645922" y="4592321"/>
            <a:ext cx="10829926" cy="1501140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452237" y="15361920"/>
            <a:ext cx="19751040" cy="181356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6900"/>
              <a:buFont typeface="Calibri"/>
              <a:buNone/>
              <a:defRPr sz="69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63" name="Shape 63"/>
          <p:cNvSpPr>
            <a:spLocks noGrp="1"/>
          </p:cNvSpPr>
          <p:nvPr>
            <p:ph type="pic" idx="2"/>
          </p:nvPr>
        </p:nvSpPr>
        <p:spPr>
          <a:xfrm>
            <a:off x="6452237" y="1960880"/>
            <a:ext cx="19751040" cy="13167360"/>
          </a:xfrm>
          <a:prstGeom prst="rect">
            <a:avLst/>
          </a:prstGeom>
          <a:noFill/>
          <a:ln>
            <a:noFill/>
          </a:ln>
        </p:spPr>
        <p:txBody>
          <a:bodyPr spcFirstLastPara="1" wrap="square" lIns="91425" tIns="91425" rIns="91425" bIns="91425" anchor="t" anchorCtr="0"/>
          <a:lstStyle>
            <a:lvl1pPr marR="0" lvl="0" algn="l" rtl="0">
              <a:lnSpc>
                <a:spcPct val="100000"/>
              </a:lnSpc>
              <a:spcBef>
                <a:spcPts val="2200"/>
              </a:spcBef>
              <a:spcAft>
                <a:spcPts val="0"/>
              </a:spcAft>
              <a:buClr>
                <a:schemeClr val="dk1"/>
              </a:buClr>
              <a:buSzPts val="11000"/>
              <a:buFont typeface="Arial"/>
              <a:buNone/>
              <a:defRPr sz="11000" b="0" i="0" u="none" strike="noStrike" cap="none">
                <a:solidFill>
                  <a:schemeClr val="dk1"/>
                </a:solidFill>
                <a:latin typeface="Calibri"/>
                <a:ea typeface="Calibri"/>
                <a:cs typeface="Calibri"/>
                <a:sym typeface="Calibri"/>
              </a:defRPr>
            </a:lvl1pPr>
            <a:lvl2pPr marR="0" lvl="1"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2pPr>
            <a:lvl3pPr marR="0" lvl="2" algn="l" rtl="0">
              <a:lnSpc>
                <a:spcPct val="100000"/>
              </a:lnSpc>
              <a:spcBef>
                <a:spcPts val="164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4pPr>
            <a:lvl5pPr marR="0" lvl="4"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5pPr>
            <a:lvl6pPr marR="0" lvl="5"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6pPr>
            <a:lvl7pPr marR="0" lvl="6"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7pPr>
            <a:lvl8pPr marR="0" lvl="7"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8pPr>
            <a:lvl9pPr marR="0" lvl="8"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6452237" y="17175481"/>
            <a:ext cx="19751040" cy="257555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45919" y="878841"/>
            <a:ext cx="29626559" cy="3657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 name="Shape 7"/>
          <p:cNvSpPr txBox="1">
            <a:spLocks noGrp="1"/>
          </p:cNvSpPr>
          <p:nvPr>
            <p:ph type="body" idx="1"/>
          </p:nvPr>
        </p:nvSpPr>
        <p:spPr>
          <a:xfrm>
            <a:off x="1645919" y="5120642"/>
            <a:ext cx="29626559" cy="14483080"/>
          </a:xfrm>
          <a:prstGeom prst="rect">
            <a:avLst/>
          </a:prstGeom>
          <a:noFill/>
          <a:ln>
            <a:noFill/>
          </a:ln>
        </p:spPr>
        <p:txBody>
          <a:bodyPr spcFirstLastPara="1" wrap="square" lIns="91425" tIns="91425" rIns="91425" bIns="91425" anchor="t" anchorCtr="0"/>
          <a:lstStyle>
            <a:lvl1pPr marL="457200" marR="0" lvl="0"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png"/><Relationship Id="rId5" Type="http://schemas.openxmlformats.org/officeDocument/2006/relationships/image" Target="../media/image2.jp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https://www.dnabarcoding101.org/files/using-dna-barcodes.pdf" TargetMode="External"/><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83"/>
        <p:cNvGrpSpPr/>
        <p:nvPr/>
      </p:nvGrpSpPr>
      <p:grpSpPr>
        <a:xfrm>
          <a:off x="0" y="0"/>
          <a:ext cx="0" cy="0"/>
          <a:chOff x="0" y="0"/>
          <a:chExt cx="0" cy="0"/>
        </a:xfrm>
      </p:grpSpPr>
      <p:sp>
        <p:nvSpPr>
          <p:cNvPr id="84" name="Shape 84"/>
          <p:cNvSpPr/>
          <p:nvPr/>
        </p:nvSpPr>
        <p:spPr>
          <a:xfrm>
            <a:off x="9902475" y="3681325"/>
            <a:ext cx="10171500" cy="10126800"/>
          </a:xfrm>
          <a:prstGeom prst="rect">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p:spPr>
        <p:txBody>
          <a:bodyPr spcFirstLastPara="1" wrap="square" lIns="72175" tIns="36075" rIns="72175" bIns="36075" anchor="ctr" anchorCtr="0">
            <a:noAutofit/>
          </a:bodyPr>
          <a:lstStyle/>
          <a:p>
            <a:pPr marL="0" marR="0" lvl="0" indent="0" algn="ctr" rtl="0">
              <a:lnSpc>
                <a:spcPct val="100000"/>
              </a:lnSpc>
              <a:spcBef>
                <a:spcPts val="0"/>
              </a:spcBef>
              <a:spcAft>
                <a:spcPts val="0"/>
              </a:spcAft>
              <a:buClr>
                <a:srgbClr val="000000"/>
              </a:buClr>
              <a:buSzPts val="6100"/>
              <a:buFont typeface="Arial"/>
              <a:buNone/>
            </a:pPr>
            <a:endParaRPr sz="6100" b="0" i="0" u="none" strike="noStrike" cap="none">
              <a:solidFill>
                <a:schemeClr val="dk1"/>
              </a:solidFill>
              <a:latin typeface="Calibri"/>
              <a:ea typeface="Calibri"/>
              <a:cs typeface="Calibri"/>
              <a:sym typeface="Calibri"/>
            </a:endParaRPr>
          </a:p>
        </p:txBody>
      </p:sp>
      <p:sp>
        <p:nvSpPr>
          <p:cNvPr id="85" name="Shape 85"/>
          <p:cNvSpPr txBox="1"/>
          <p:nvPr/>
        </p:nvSpPr>
        <p:spPr>
          <a:xfrm>
            <a:off x="3981800" y="224475"/>
            <a:ext cx="23647500" cy="1632900"/>
          </a:xfrm>
          <a:prstGeom prst="rect">
            <a:avLst/>
          </a:prstGeom>
          <a:noFill/>
          <a:ln>
            <a:noFill/>
          </a:ln>
        </p:spPr>
        <p:txBody>
          <a:bodyPr spcFirstLastPara="1" wrap="square" lIns="72175" tIns="36075" rIns="72175" bIns="36075"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7200">
                <a:solidFill>
                  <a:schemeClr val="dk1"/>
                </a:solidFill>
                <a:latin typeface="Times New Roman"/>
                <a:ea typeface="Times New Roman"/>
                <a:cs typeface="Times New Roman"/>
                <a:sym typeface="Times New Roman"/>
              </a:rPr>
              <a:t>Effect of Forge River Organisms on the Health of Humans and Biodiversity</a:t>
            </a:r>
            <a:endParaRPr/>
          </a:p>
        </p:txBody>
      </p:sp>
      <p:sp>
        <p:nvSpPr>
          <p:cNvPr id="86" name="Shape 86"/>
          <p:cNvSpPr txBox="1"/>
          <p:nvPr/>
        </p:nvSpPr>
        <p:spPr>
          <a:xfrm>
            <a:off x="6178800" y="2351900"/>
            <a:ext cx="18929700" cy="1464000"/>
          </a:xfrm>
          <a:prstGeom prst="rect">
            <a:avLst/>
          </a:prstGeom>
          <a:noFill/>
          <a:ln>
            <a:noFill/>
          </a:ln>
        </p:spPr>
        <p:txBody>
          <a:bodyPr spcFirstLastPara="1" wrap="square" lIns="72175" tIns="36075" rIns="72175" bIns="3607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3600">
                <a:solidFill>
                  <a:schemeClr val="dk1"/>
                </a:solidFill>
              </a:rPr>
              <a:t>Gabrielle Freund, </a:t>
            </a:r>
            <a:r>
              <a:rPr lang="en-US" sz="3600"/>
              <a:t>Olivia Lindquist, </a:t>
            </a:r>
            <a:r>
              <a:rPr lang="en-US" sz="3600">
                <a:solidFill>
                  <a:schemeClr val="dk1"/>
                </a:solidFill>
              </a:rPr>
              <a:t>Thomas Michel, </a:t>
            </a:r>
            <a:r>
              <a:rPr lang="en-US" sz="3600"/>
              <a:t>Anatolii Vakaryuk                                                                                 Teacher: James Ostensen  School: Eastport South Manor Jr/Sr high school</a:t>
            </a:r>
            <a:endParaRPr sz="3600"/>
          </a:p>
        </p:txBody>
      </p:sp>
      <p:sp>
        <p:nvSpPr>
          <p:cNvPr id="87" name="Shape 87"/>
          <p:cNvSpPr txBox="1"/>
          <p:nvPr/>
        </p:nvSpPr>
        <p:spPr>
          <a:xfrm>
            <a:off x="17095100" y="5617985"/>
            <a:ext cx="14494746" cy="650719"/>
          </a:xfrm>
          <a:prstGeom prst="rect">
            <a:avLst/>
          </a:prstGeom>
          <a:noFill/>
          <a:ln>
            <a:noFill/>
          </a:ln>
        </p:spPr>
        <p:txBody>
          <a:bodyPr spcFirstLastPara="1" wrap="square" lIns="65300" tIns="32650" rIns="65300" bIns="32650" anchor="t" anchorCtr="0">
            <a:noAutofit/>
          </a:bodyPr>
          <a:lstStyle/>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chemeClr val="dk1"/>
              </a:solidFill>
              <a:latin typeface="Calibri"/>
              <a:ea typeface="Calibri"/>
              <a:cs typeface="Calibri"/>
              <a:sym typeface="Calibri"/>
            </a:endParaRPr>
          </a:p>
        </p:txBody>
      </p:sp>
      <p:pic>
        <p:nvPicPr>
          <p:cNvPr id="88" name="Shape 88"/>
          <p:cNvPicPr preferRelativeResize="0"/>
          <p:nvPr/>
        </p:nvPicPr>
        <p:blipFill rotWithShape="1">
          <a:blip r:embed="rId3">
            <a:alphaModFix/>
          </a:blip>
          <a:srcRect/>
          <a:stretch/>
        </p:blipFill>
        <p:spPr>
          <a:xfrm>
            <a:off x="27371097" y="693079"/>
            <a:ext cx="3945300" cy="695700"/>
          </a:xfrm>
          <a:prstGeom prst="rect">
            <a:avLst/>
          </a:prstGeom>
          <a:noFill/>
          <a:ln>
            <a:noFill/>
          </a:ln>
        </p:spPr>
      </p:pic>
      <p:sp>
        <p:nvSpPr>
          <p:cNvPr id="89" name="Shape 89"/>
          <p:cNvSpPr/>
          <p:nvPr/>
        </p:nvSpPr>
        <p:spPr>
          <a:xfrm>
            <a:off x="33867905" y="2467833"/>
            <a:ext cx="8535900" cy="5844000"/>
          </a:xfrm>
          <a:prstGeom prst="rect">
            <a:avLst/>
          </a:prstGeom>
          <a:noFill/>
          <a:ln>
            <a:noFill/>
          </a:ln>
        </p:spPr>
        <p:txBody>
          <a:bodyPr spcFirstLastPara="1" wrap="square" lIns="72175" tIns="36075" rIns="72175" bIns="36075" anchor="t" anchorCtr="0">
            <a:noAutofit/>
          </a:bodyPr>
          <a:lstStyle/>
          <a:p>
            <a:pPr marL="0" marR="0" lvl="0" indent="0" algn="l" rtl="0">
              <a:lnSpc>
                <a:spcPct val="100000"/>
              </a:lnSpc>
              <a:spcBef>
                <a:spcPts val="0"/>
              </a:spcBef>
              <a:spcAft>
                <a:spcPts val="0"/>
              </a:spcAft>
              <a:buClr>
                <a:schemeClr val="dk1"/>
              </a:buClr>
              <a:buSzPts val="1525"/>
              <a:buFont typeface="Calibri"/>
              <a:buNone/>
            </a:pPr>
            <a:r>
              <a:rPr lang="en-US" sz="6100" b="0" i="0" u="none" strike="noStrike" cap="none">
                <a:solidFill>
                  <a:schemeClr val="dk1"/>
                </a:solidFill>
                <a:latin typeface="Calibri"/>
                <a:ea typeface="Calibri"/>
                <a:cs typeface="Calibri"/>
                <a:sym typeface="Calibri"/>
              </a:rPr>
              <a:t>Tables, Photos &amp; Figures </a:t>
            </a:r>
            <a:endParaRPr sz="6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25"/>
              <a:buFont typeface="Calibri"/>
              <a:buNone/>
            </a:pPr>
            <a:r>
              <a:rPr lang="en-US" sz="6100" b="0" i="0" u="none" strike="noStrike" cap="none">
                <a:solidFill>
                  <a:schemeClr val="dk1"/>
                </a:solidFill>
                <a:latin typeface="Calibri"/>
                <a:ea typeface="Calibri"/>
                <a:cs typeface="Calibri"/>
                <a:sym typeface="Calibri"/>
              </a:rPr>
              <a:t>[10 points]</a:t>
            </a:r>
            <a:endParaRPr/>
          </a:p>
          <a:p>
            <a:pPr marL="541325" marR="0" lvl="0" indent="-541325" algn="l" rtl="0">
              <a:lnSpc>
                <a:spcPct val="100000"/>
              </a:lnSpc>
              <a:spcBef>
                <a:spcPts val="429"/>
              </a:spcBef>
              <a:spcAft>
                <a:spcPts val="0"/>
              </a:spcAft>
              <a:buClr>
                <a:schemeClr val="dk1"/>
              </a:buClr>
              <a:buSzPts val="3800"/>
              <a:buFont typeface="Arial"/>
              <a:buChar char="•"/>
            </a:pPr>
            <a:r>
              <a:rPr lang="en-US" sz="3800" b="0" i="0" u="none" strike="noStrike" cap="none">
                <a:solidFill>
                  <a:schemeClr val="dk1"/>
                </a:solidFill>
                <a:latin typeface="Calibri"/>
                <a:ea typeface="Calibri"/>
                <a:cs typeface="Calibri"/>
                <a:sym typeface="Calibri"/>
              </a:rPr>
              <a:t>For example: Map of GPS coordinates where samples were collected</a:t>
            </a:r>
            <a:endParaRPr/>
          </a:p>
          <a:p>
            <a:pPr marL="541325" marR="0" lvl="0" indent="-541325" algn="l" rtl="0">
              <a:lnSpc>
                <a:spcPct val="100000"/>
              </a:lnSpc>
              <a:spcBef>
                <a:spcPts val="0"/>
              </a:spcBef>
              <a:spcAft>
                <a:spcPts val="0"/>
              </a:spcAft>
              <a:buClr>
                <a:schemeClr val="dk1"/>
              </a:buClr>
              <a:buSzPts val="3800"/>
              <a:buFont typeface="Arial"/>
              <a:buChar char="•"/>
            </a:pPr>
            <a:r>
              <a:rPr lang="en-US" sz="3800" b="0" i="0" u="none" strike="noStrike" cap="none">
                <a:solidFill>
                  <a:schemeClr val="dk1"/>
                </a:solidFill>
                <a:latin typeface="Calibri"/>
                <a:ea typeface="Calibri"/>
                <a:cs typeface="Calibri"/>
                <a:sym typeface="Calibri"/>
              </a:rPr>
              <a:t>Pie charts to showing types/numbers of samples analyzed</a:t>
            </a:r>
            <a:endParaRPr/>
          </a:p>
          <a:p>
            <a:pPr marL="541325" marR="0" lvl="0" indent="-541325" algn="l" rtl="0">
              <a:lnSpc>
                <a:spcPct val="100000"/>
              </a:lnSpc>
              <a:spcBef>
                <a:spcPts val="0"/>
              </a:spcBef>
              <a:spcAft>
                <a:spcPts val="0"/>
              </a:spcAft>
              <a:buClr>
                <a:schemeClr val="dk1"/>
              </a:buClr>
              <a:buSzPts val="3800"/>
              <a:buFont typeface="Arial"/>
              <a:buChar char="•"/>
            </a:pPr>
            <a:r>
              <a:rPr lang="en-US" sz="3800" b="0" i="0" u="none" strike="noStrike" cap="none">
                <a:solidFill>
                  <a:schemeClr val="dk1"/>
                </a:solidFill>
                <a:latin typeface="Calibri"/>
                <a:ea typeface="Calibri"/>
                <a:cs typeface="Calibri"/>
                <a:sym typeface="Calibri"/>
              </a:rPr>
              <a:t>Table of BLAST search results</a:t>
            </a:r>
            <a:endParaRPr/>
          </a:p>
          <a:p>
            <a:pPr marL="541325" marR="0" lvl="0" indent="-541325" algn="l" rtl="0">
              <a:lnSpc>
                <a:spcPct val="100000"/>
              </a:lnSpc>
              <a:spcBef>
                <a:spcPts val="0"/>
              </a:spcBef>
              <a:spcAft>
                <a:spcPts val="0"/>
              </a:spcAft>
              <a:buClr>
                <a:schemeClr val="dk1"/>
              </a:buClr>
              <a:buSzPts val="3800"/>
              <a:buFont typeface="Arial"/>
              <a:buChar char="•"/>
            </a:pPr>
            <a:r>
              <a:rPr lang="en-US" sz="3800" b="0" i="0" u="none" strike="noStrike" cap="none">
                <a:solidFill>
                  <a:schemeClr val="dk1"/>
                </a:solidFill>
                <a:latin typeface="Calibri"/>
                <a:ea typeface="Calibri"/>
                <a:cs typeface="Calibri"/>
                <a:sym typeface="Calibri"/>
              </a:rPr>
              <a:t>Phylogenetic trees (using different methods)</a:t>
            </a:r>
            <a:endParaRPr/>
          </a:p>
          <a:p>
            <a:pPr marL="541325" marR="0" lvl="0" indent="-541325" algn="l" rtl="0">
              <a:lnSpc>
                <a:spcPct val="100000"/>
              </a:lnSpc>
              <a:spcBef>
                <a:spcPts val="0"/>
              </a:spcBef>
              <a:spcAft>
                <a:spcPts val="0"/>
              </a:spcAft>
              <a:buClr>
                <a:schemeClr val="dk1"/>
              </a:buClr>
              <a:buSzPts val="3800"/>
              <a:buFont typeface="Arial"/>
              <a:buChar char="•"/>
            </a:pPr>
            <a:r>
              <a:rPr lang="en-US" sz="3800" b="0" i="0" u="none" strike="noStrike" cap="none">
                <a:solidFill>
                  <a:schemeClr val="dk1"/>
                </a:solidFill>
                <a:latin typeface="Calibri"/>
                <a:ea typeface="Calibri"/>
                <a:cs typeface="Calibri"/>
                <a:sym typeface="Calibri"/>
              </a:rPr>
              <a:t>Table showing sequence similarities among/within species or populations</a:t>
            </a:r>
            <a:endParaRPr/>
          </a:p>
          <a:p>
            <a:pPr marL="541325" marR="0" lvl="0" indent="-541325" algn="l" rtl="0">
              <a:lnSpc>
                <a:spcPct val="100000"/>
              </a:lnSpc>
              <a:spcBef>
                <a:spcPts val="0"/>
              </a:spcBef>
              <a:spcAft>
                <a:spcPts val="0"/>
              </a:spcAft>
              <a:buClr>
                <a:schemeClr val="dk1"/>
              </a:buClr>
              <a:buSzPts val="3800"/>
              <a:buFont typeface="Arial"/>
              <a:buChar char="•"/>
            </a:pPr>
            <a:r>
              <a:rPr lang="en-US" sz="3800" b="0" i="0" u="none" strike="noStrike" cap="none">
                <a:solidFill>
                  <a:schemeClr val="dk1"/>
                </a:solidFill>
                <a:latin typeface="Calibri"/>
                <a:ea typeface="Calibri"/>
                <a:cs typeface="Calibri"/>
                <a:sym typeface="Calibri"/>
              </a:rPr>
              <a:t>Figure linking the sample localities with their placement in the phylogenetic tree</a:t>
            </a:r>
            <a:endParaRPr/>
          </a:p>
        </p:txBody>
      </p:sp>
      <p:sp>
        <p:nvSpPr>
          <p:cNvPr id="90" name="Shape 90"/>
          <p:cNvSpPr txBox="1"/>
          <p:nvPr/>
        </p:nvSpPr>
        <p:spPr>
          <a:xfrm>
            <a:off x="451775" y="2901100"/>
            <a:ext cx="9394200" cy="17487000"/>
          </a:xfrm>
          <a:prstGeom prst="rect">
            <a:avLst/>
          </a:prstGeom>
          <a:noFill/>
          <a:ln>
            <a:noFill/>
          </a:ln>
        </p:spPr>
        <p:txBody>
          <a:bodyPr spcFirstLastPara="1" wrap="square" lIns="65300" tIns="32650" rIns="65300" bIns="32650" anchor="t" anchorCtr="0">
            <a:noAutofit/>
          </a:bodyPr>
          <a:lstStyle/>
          <a:p>
            <a:pPr marL="0" marR="0" lvl="0" indent="0" algn="l" rtl="0">
              <a:lnSpc>
                <a:spcPct val="100000"/>
              </a:lnSpc>
              <a:spcBef>
                <a:spcPts val="0"/>
              </a:spcBef>
              <a:spcAft>
                <a:spcPts val="0"/>
              </a:spcAft>
              <a:buClr>
                <a:schemeClr val="dk1"/>
              </a:buClr>
              <a:buSzPts val="1500"/>
              <a:buFont typeface="Calibri"/>
              <a:buNone/>
            </a:pPr>
            <a:r>
              <a:rPr lang="en-US" sz="4800">
                <a:solidFill>
                  <a:schemeClr val="dk1"/>
                </a:solidFill>
                <a:latin typeface="Calibri"/>
                <a:ea typeface="Calibri"/>
                <a:cs typeface="Calibri"/>
                <a:sym typeface="Calibri"/>
              </a:rPr>
              <a:t>A</a:t>
            </a:r>
            <a:r>
              <a:rPr lang="en-US" sz="4800" b="0" i="0" u="none" strike="noStrike" cap="none">
                <a:solidFill>
                  <a:schemeClr val="dk1"/>
                </a:solidFill>
                <a:latin typeface="Calibri"/>
                <a:ea typeface="Calibri"/>
                <a:cs typeface="Calibri"/>
                <a:sym typeface="Calibri"/>
              </a:rPr>
              <a:t>bstract</a:t>
            </a:r>
            <a:endParaRPr sz="4800"/>
          </a:p>
          <a:p>
            <a:pPr marL="0" lvl="0" indent="0" rtl="0">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 There is a variety of organisms living in the Forge River. Some are from Asia and Europe that could potentially carry harmful diseases. In an effort to assess biodiversity and water quality, species were collected using nets, water quality testing kits were used on the site of collection, and DNA sequencing materials used for barcoding. The samples that were barcoded came back to be all types of different animals. Some were invasive like the asian shore crab, some were native and some could transmit disease like the sand flea. </a:t>
            </a:r>
            <a:endParaRPr sz="3000">
              <a:latin typeface="Calibri"/>
              <a:ea typeface="Calibri"/>
              <a:cs typeface="Calibri"/>
              <a:sym typeface="Calibri"/>
            </a:endParaRPr>
          </a:p>
          <a:p>
            <a:pPr marL="0" lvl="0" indent="0" rtl="0">
              <a:spcBef>
                <a:spcPts val="0"/>
              </a:spcBef>
              <a:spcAft>
                <a:spcPts val="0"/>
              </a:spcAft>
              <a:buClr>
                <a:schemeClr val="dk1"/>
              </a:buClr>
              <a:buSzPts val="1100"/>
              <a:buFont typeface="Arial"/>
              <a:buNone/>
            </a:pPr>
            <a:r>
              <a:rPr lang="en-US" sz="4800" b="0" i="0" u="none" strike="noStrike" cap="none">
                <a:solidFill>
                  <a:schemeClr val="dk1"/>
                </a:solidFill>
                <a:latin typeface="Calibri"/>
                <a:ea typeface="Calibri"/>
                <a:cs typeface="Calibri"/>
                <a:sym typeface="Calibri"/>
              </a:rPr>
              <a:t>Introduction</a:t>
            </a:r>
            <a:r>
              <a:rPr lang="en-US" sz="60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429"/>
              </a:spcBef>
              <a:spcAft>
                <a:spcPts val="0"/>
              </a:spcAft>
              <a:buClr>
                <a:schemeClr val="dk1"/>
              </a:buClr>
              <a:buSzPts val="900"/>
              <a:buFont typeface="Calibri"/>
              <a:buNone/>
            </a:pPr>
            <a:r>
              <a:rPr lang="en-US" sz="3000">
                <a:solidFill>
                  <a:schemeClr val="dk1"/>
                </a:solidFill>
                <a:latin typeface="Calibri"/>
                <a:ea typeface="Calibri"/>
                <a:cs typeface="Calibri"/>
                <a:sym typeface="Calibri"/>
              </a:rPr>
              <a:t> The Forge River is a 4 mile long river on the south shore of Long Island. It has had negative impacts on its surrounding community due to its pollution. Samples of 16 invertebrates from the river have been collected and have had DNA barcoding performed on them to see if any of these organisms could be contributing to the negative impact on the health of humans and biodiversity in the river. This research will provide identification of collected organisms.</a:t>
            </a:r>
            <a:endParaRPr sz="3900" b="0" i="0" u="none" strike="noStrike" cap="none">
              <a:solidFill>
                <a:schemeClr val="dk1"/>
              </a:solidFill>
              <a:latin typeface="Calibri"/>
              <a:ea typeface="Calibri"/>
              <a:cs typeface="Calibri"/>
              <a:sym typeface="Calibri"/>
            </a:endParaRPr>
          </a:p>
          <a:p>
            <a:pPr marL="0" marR="0" lvl="0" indent="0" algn="l" rtl="0">
              <a:lnSpc>
                <a:spcPct val="100000"/>
              </a:lnSpc>
              <a:spcBef>
                <a:spcPts val="429"/>
              </a:spcBef>
              <a:spcAft>
                <a:spcPts val="0"/>
              </a:spcAft>
              <a:buClr>
                <a:schemeClr val="dk1"/>
              </a:buClr>
              <a:buSzPts val="1525"/>
              <a:buFont typeface="Calibri"/>
              <a:buNone/>
            </a:pPr>
            <a:r>
              <a:rPr lang="en-US" sz="4800" b="0" i="0" u="none" strike="noStrike" cap="none">
                <a:solidFill>
                  <a:schemeClr val="dk1"/>
                </a:solidFill>
                <a:latin typeface="Calibri"/>
                <a:ea typeface="Calibri"/>
                <a:cs typeface="Calibri"/>
                <a:sym typeface="Calibri"/>
              </a:rPr>
              <a:t>Materials &amp; Methods</a:t>
            </a:r>
            <a:endParaRPr sz="4800"/>
          </a:p>
          <a:p>
            <a:pPr marL="0" marR="0" lvl="0" indent="0" algn="l" rtl="0">
              <a:lnSpc>
                <a:spcPct val="100000"/>
              </a:lnSpc>
              <a:spcBef>
                <a:spcPts val="429"/>
              </a:spcBef>
              <a:spcAft>
                <a:spcPts val="0"/>
              </a:spcAft>
              <a:buClr>
                <a:schemeClr val="dk1"/>
              </a:buClr>
              <a:buSzPts val="1525"/>
              <a:buFont typeface="Calibri"/>
              <a:buNone/>
            </a:pPr>
            <a:r>
              <a:rPr lang="en-US" sz="3000" i="1">
                <a:solidFill>
                  <a:schemeClr val="dk1"/>
                </a:solidFill>
                <a:latin typeface="Calibri"/>
                <a:ea typeface="Calibri"/>
                <a:cs typeface="Calibri"/>
                <a:sym typeface="Calibri"/>
              </a:rPr>
              <a:t>Materials:</a:t>
            </a:r>
            <a:endParaRPr sz="3000" i="1">
              <a:solidFill>
                <a:schemeClr val="dk1"/>
              </a:solidFill>
              <a:latin typeface="Calibri"/>
              <a:ea typeface="Calibri"/>
              <a:cs typeface="Calibri"/>
              <a:sym typeface="Calibri"/>
            </a:endParaRPr>
          </a:p>
          <a:p>
            <a:pPr marL="457200" marR="0" lvl="0" indent="-419100" algn="l" rtl="0">
              <a:lnSpc>
                <a:spcPct val="100000"/>
              </a:lnSpc>
              <a:spcBef>
                <a:spcPts val="429"/>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DNA  Footlocker Kit</a:t>
            </a:r>
            <a:endParaRPr sz="3000">
              <a:solidFill>
                <a:schemeClr val="dk1"/>
              </a:solidFill>
              <a:latin typeface="Calibri"/>
              <a:ea typeface="Calibri"/>
              <a:cs typeface="Calibri"/>
              <a:sym typeface="Calibri"/>
            </a:endParaRPr>
          </a:p>
          <a:p>
            <a:pPr marL="457200" marR="0" lvl="0" indent="-419100" algn="l" rtl="0">
              <a:lnSpc>
                <a:spcPct val="100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Invertebrate samples</a:t>
            </a:r>
            <a:endParaRPr sz="3000">
              <a:solidFill>
                <a:schemeClr val="dk1"/>
              </a:solidFill>
              <a:latin typeface="Calibri"/>
              <a:ea typeface="Calibri"/>
              <a:cs typeface="Calibri"/>
              <a:sym typeface="Calibri"/>
            </a:endParaRPr>
          </a:p>
          <a:p>
            <a:pPr marL="457200" marR="0" lvl="0" indent="-419100" algn="l" rtl="0">
              <a:lnSpc>
                <a:spcPct val="100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Forge River</a:t>
            </a:r>
            <a:endParaRPr sz="3000">
              <a:solidFill>
                <a:schemeClr val="dk1"/>
              </a:solidFill>
              <a:latin typeface="Calibri"/>
              <a:ea typeface="Calibri"/>
              <a:cs typeface="Calibri"/>
              <a:sym typeface="Calibri"/>
            </a:endParaRPr>
          </a:p>
          <a:p>
            <a:pPr marL="0" marR="0" lvl="0" indent="0" algn="l" rtl="0">
              <a:lnSpc>
                <a:spcPct val="100000"/>
              </a:lnSpc>
              <a:spcBef>
                <a:spcPts val="429"/>
              </a:spcBef>
              <a:spcAft>
                <a:spcPts val="0"/>
              </a:spcAft>
              <a:buNone/>
            </a:pPr>
            <a:endParaRPr sz="3000">
              <a:solidFill>
                <a:schemeClr val="dk1"/>
              </a:solidFill>
              <a:latin typeface="Calibri"/>
              <a:ea typeface="Calibri"/>
              <a:cs typeface="Calibri"/>
              <a:sym typeface="Calibri"/>
            </a:endParaRPr>
          </a:p>
          <a:p>
            <a:pPr marL="0" marR="0" lvl="0" indent="0" algn="l" rtl="0">
              <a:lnSpc>
                <a:spcPct val="100000"/>
              </a:lnSpc>
              <a:spcBef>
                <a:spcPts val="429"/>
              </a:spcBef>
              <a:spcAft>
                <a:spcPts val="0"/>
              </a:spcAft>
              <a:buNone/>
            </a:pPr>
            <a:r>
              <a:rPr lang="en-US" sz="3000" i="1">
                <a:solidFill>
                  <a:schemeClr val="dk1"/>
                </a:solidFill>
                <a:latin typeface="Calibri"/>
                <a:ea typeface="Calibri"/>
                <a:cs typeface="Calibri"/>
                <a:sym typeface="Calibri"/>
              </a:rPr>
              <a:t>Methods:</a:t>
            </a:r>
            <a:endParaRPr sz="3000" i="1">
              <a:solidFill>
                <a:schemeClr val="dk1"/>
              </a:solidFill>
              <a:latin typeface="Calibri"/>
              <a:ea typeface="Calibri"/>
              <a:cs typeface="Calibri"/>
              <a:sym typeface="Calibri"/>
            </a:endParaRPr>
          </a:p>
          <a:p>
            <a:pPr marL="457200" marR="0" lvl="0" indent="-419100" algn="l" rtl="0">
              <a:lnSpc>
                <a:spcPct val="100000"/>
              </a:lnSpc>
              <a:spcBef>
                <a:spcPts val="429"/>
              </a:spcBef>
              <a:spcAft>
                <a:spcPts val="0"/>
              </a:spcAft>
              <a:buClr>
                <a:schemeClr val="dk1"/>
              </a:buClr>
              <a:buSzPts val="3000"/>
              <a:buFont typeface="Calibri"/>
              <a:buAutoNum type="arabicParenR"/>
            </a:pPr>
            <a:r>
              <a:rPr lang="en-US" sz="3000">
                <a:solidFill>
                  <a:schemeClr val="dk1"/>
                </a:solidFill>
                <a:latin typeface="Calibri"/>
                <a:ea typeface="Calibri"/>
                <a:cs typeface="Calibri"/>
                <a:sym typeface="Calibri"/>
              </a:rPr>
              <a:t>First, the samples were collected from the Forge River.</a:t>
            </a:r>
            <a:endParaRPr sz="3000">
              <a:solidFill>
                <a:schemeClr val="dk1"/>
              </a:solidFill>
              <a:latin typeface="Calibri"/>
              <a:ea typeface="Calibri"/>
              <a:cs typeface="Calibri"/>
              <a:sym typeface="Calibri"/>
            </a:endParaRPr>
          </a:p>
          <a:p>
            <a:pPr marL="457200" marR="0" lvl="0" indent="-419100" algn="l" rtl="0">
              <a:lnSpc>
                <a:spcPct val="100000"/>
              </a:lnSpc>
              <a:spcBef>
                <a:spcPts val="0"/>
              </a:spcBef>
              <a:spcAft>
                <a:spcPts val="0"/>
              </a:spcAft>
              <a:buClr>
                <a:schemeClr val="dk1"/>
              </a:buClr>
              <a:buSzPts val="3000"/>
              <a:buFont typeface="Calibri"/>
              <a:buAutoNum type="arabicParenR"/>
            </a:pPr>
            <a:r>
              <a:rPr lang="en-US" sz="3000">
                <a:solidFill>
                  <a:schemeClr val="dk1"/>
                </a:solidFill>
                <a:latin typeface="Calibri"/>
                <a:ea typeface="Calibri"/>
                <a:cs typeface="Calibri"/>
                <a:sym typeface="Calibri"/>
              </a:rPr>
              <a:t>Then, smaller samples were collected from the original samples.</a:t>
            </a:r>
            <a:endParaRPr sz="3000">
              <a:solidFill>
                <a:schemeClr val="dk1"/>
              </a:solidFill>
              <a:latin typeface="Calibri"/>
              <a:ea typeface="Calibri"/>
              <a:cs typeface="Calibri"/>
              <a:sym typeface="Calibri"/>
            </a:endParaRPr>
          </a:p>
          <a:p>
            <a:pPr marL="457200" marR="0" lvl="0" indent="-419100" algn="l" rtl="0">
              <a:lnSpc>
                <a:spcPct val="100000"/>
              </a:lnSpc>
              <a:spcBef>
                <a:spcPts val="0"/>
              </a:spcBef>
              <a:spcAft>
                <a:spcPts val="0"/>
              </a:spcAft>
              <a:buClr>
                <a:schemeClr val="dk1"/>
              </a:buClr>
              <a:buSzPts val="3000"/>
              <a:buFont typeface="Calibri"/>
              <a:buAutoNum type="arabicParenR"/>
            </a:pPr>
            <a:r>
              <a:rPr lang="en-US" sz="3000">
                <a:solidFill>
                  <a:schemeClr val="dk1"/>
                </a:solidFill>
                <a:latin typeface="Calibri"/>
                <a:ea typeface="Calibri"/>
                <a:cs typeface="Calibri"/>
                <a:sym typeface="Calibri"/>
              </a:rPr>
              <a:t>The steps provided by the DNA barcoding protocol were used to barcode the samples. (1)</a:t>
            </a:r>
            <a:endParaRPr sz="3000">
              <a:solidFill>
                <a:schemeClr val="dk1"/>
              </a:solidFill>
              <a:latin typeface="Calibri"/>
              <a:ea typeface="Calibri"/>
              <a:cs typeface="Calibri"/>
              <a:sym typeface="Calibri"/>
            </a:endParaRPr>
          </a:p>
          <a:p>
            <a:pPr marL="457200" marR="0" lvl="0" indent="-419100" algn="l" rtl="0">
              <a:lnSpc>
                <a:spcPct val="100000"/>
              </a:lnSpc>
              <a:spcBef>
                <a:spcPts val="0"/>
              </a:spcBef>
              <a:spcAft>
                <a:spcPts val="0"/>
              </a:spcAft>
              <a:buClr>
                <a:schemeClr val="dk1"/>
              </a:buClr>
              <a:buSzPts val="3000"/>
              <a:buFont typeface="Calibri"/>
              <a:buAutoNum type="arabicParenR"/>
            </a:pPr>
            <a:r>
              <a:rPr lang="en-US" sz="3000">
                <a:solidFill>
                  <a:schemeClr val="dk1"/>
                </a:solidFill>
                <a:latin typeface="Calibri"/>
                <a:ea typeface="Calibri"/>
                <a:cs typeface="Calibri"/>
                <a:sym typeface="Calibri"/>
              </a:rPr>
              <a:t>After that, gel electrophoresis was performed to identify which samples contained DNA. </a:t>
            </a:r>
            <a:endParaRPr sz="3000">
              <a:solidFill>
                <a:schemeClr val="dk1"/>
              </a:solidFill>
              <a:latin typeface="Calibri"/>
              <a:ea typeface="Calibri"/>
              <a:cs typeface="Calibri"/>
              <a:sym typeface="Calibri"/>
            </a:endParaRPr>
          </a:p>
          <a:p>
            <a:pPr marL="457200" marR="0" lvl="0" indent="-419100" algn="l" rtl="0">
              <a:lnSpc>
                <a:spcPct val="100000"/>
              </a:lnSpc>
              <a:spcBef>
                <a:spcPts val="0"/>
              </a:spcBef>
              <a:spcAft>
                <a:spcPts val="0"/>
              </a:spcAft>
              <a:buClr>
                <a:schemeClr val="dk1"/>
              </a:buClr>
              <a:buSzPts val="3000"/>
              <a:buFont typeface="Calibri"/>
              <a:buAutoNum type="arabicParenR"/>
            </a:pPr>
            <a:r>
              <a:rPr lang="en-US" sz="3000">
                <a:solidFill>
                  <a:schemeClr val="dk1"/>
                </a:solidFill>
                <a:latin typeface="Calibri"/>
                <a:ea typeface="Calibri"/>
                <a:cs typeface="Calibri"/>
                <a:sym typeface="Calibri"/>
              </a:rPr>
              <a:t>Samples with DNA were sent off to be barcoded.</a:t>
            </a:r>
            <a:endParaRPr sz="3000">
              <a:solidFill>
                <a:schemeClr val="dk1"/>
              </a:solidFill>
              <a:latin typeface="Calibri"/>
              <a:ea typeface="Calibri"/>
              <a:cs typeface="Calibri"/>
              <a:sym typeface="Calibri"/>
            </a:endParaRPr>
          </a:p>
          <a:p>
            <a:pPr marL="457200" marR="0" lvl="0" indent="-419100" algn="l" rtl="0">
              <a:lnSpc>
                <a:spcPct val="100000"/>
              </a:lnSpc>
              <a:spcBef>
                <a:spcPts val="0"/>
              </a:spcBef>
              <a:spcAft>
                <a:spcPts val="0"/>
              </a:spcAft>
              <a:buClr>
                <a:schemeClr val="dk1"/>
              </a:buClr>
              <a:buSzPts val="3000"/>
              <a:buFont typeface="Calibri"/>
              <a:buAutoNum type="arabicParenR"/>
            </a:pPr>
            <a:r>
              <a:rPr lang="en-US" sz="3000">
                <a:solidFill>
                  <a:schemeClr val="dk1"/>
                </a:solidFill>
                <a:latin typeface="Calibri"/>
                <a:ea typeface="Calibri"/>
                <a:cs typeface="Calibri"/>
                <a:sym typeface="Calibri"/>
              </a:rPr>
              <a:t>Samples were BLASTED to find species. (2)</a:t>
            </a: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r>
              <a:rPr lang="en-US" sz="3000">
                <a:solidFill>
                  <a:schemeClr val="dk1"/>
                </a:solidFill>
                <a:latin typeface="Calibri"/>
                <a:ea typeface="Calibri"/>
                <a:cs typeface="Calibri"/>
                <a:sym typeface="Calibri"/>
              </a:rPr>
              <a:t> </a:t>
            </a: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r>
              <a:rPr lang="en-US" sz="3000">
                <a:solidFill>
                  <a:schemeClr val="dk1"/>
                </a:solidFill>
                <a:latin typeface="Calibri"/>
                <a:ea typeface="Calibri"/>
                <a:cs typeface="Calibri"/>
                <a:sym typeface="Calibri"/>
              </a:rPr>
              <a:t>                                                   </a:t>
            </a:r>
            <a:endParaRPr sz="3000">
              <a:solidFill>
                <a:schemeClr val="dk1"/>
              </a:solidFill>
              <a:latin typeface="Calibri"/>
              <a:ea typeface="Calibri"/>
              <a:cs typeface="Calibri"/>
              <a:sym typeface="Calibri"/>
            </a:endParaRPr>
          </a:p>
        </p:txBody>
      </p:sp>
      <p:sp>
        <p:nvSpPr>
          <p:cNvPr id="91" name="Shape 91"/>
          <p:cNvSpPr txBox="1"/>
          <p:nvPr/>
        </p:nvSpPr>
        <p:spPr>
          <a:xfrm>
            <a:off x="20074000" y="3368850"/>
            <a:ext cx="12445500" cy="18416100"/>
          </a:xfrm>
          <a:prstGeom prst="rect">
            <a:avLst/>
          </a:prstGeom>
          <a:noFill/>
          <a:ln>
            <a:noFill/>
          </a:ln>
        </p:spPr>
        <p:txBody>
          <a:bodyPr spcFirstLastPara="1" wrap="square" lIns="65300" tIns="32650" rIns="65300" bIns="32650" anchor="t" anchorCtr="0">
            <a:noAutofit/>
          </a:bodyPr>
          <a:lstStyle/>
          <a:p>
            <a:pPr marL="0" marR="0" lvl="0" indent="0" algn="l" rtl="0">
              <a:lnSpc>
                <a:spcPct val="100000"/>
              </a:lnSpc>
              <a:spcBef>
                <a:spcPts val="0"/>
              </a:spcBef>
              <a:spcAft>
                <a:spcPts val="0"/>
              </a:spcAft>
              <a:buClr>
                <a:schemeClr val="dk1"/>
              </a:buClr>
              <a:buSzPts val="1500"/>
              <a:buFont typeface="Calibri"/>
              <a:buNone/>
            </a:pPr>
            <a:r>
              <a:rPr lang="en-US" sz="4800" b="0" i="0" u="none" strike="noStrike" cap="none">
                <a:solidFill>
                  <a:schemeClr val="dk1"/>
                </a:solidFill>
                <a:latin typeface="Calibri"/>
                <a:ea typeface="Calibri"/>
                <a:cs typeface="Calibri"/>
                <a:sym typeface="Calibri"/>
              </a:rPr>
              <a:t>Discussio</a:t>
            </a:r>
            <a:r>
              <a:rPr lang="en-US" sz="4800">
                <a:solidFill>
                  <a:schemeClr val="dk1"/>
                </a:solidFill>
                <a:latin typeface="Calibri"/>
                <a:ea typeface="Calibri"/>
                <a:cs typeface="Calibri"/>
                <a:sym typeface="Calibri"/>
              </a:rPr>
              <a:t>n</a:t>
            </a:r>
            <a:endParaRPr sz="4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r>
              <a:rPr lang="en-US" sz="3000">
                <a:solidFill>
                  <a:schemeClr val="dk1"/>
                </a:solidFill>
                <a:latin typeface="Calibri"/>
                <a:ea typeface="Calibri"/>
                <a:cs typeface="Calibri"/>
                <a:sym typeface="Calibri"/>
              </a:rPr>
              <a:t>The results show that most of the barcoded samples are invasive, which presents a threat to the current ecosystem of the Forge River. Samples 7, 10 and 11 were found to be invasive species as well as samples 14-16; coming from as far as the shores of east Asia and Europe and are omnivorous. The results were important because it was found where the species were originally from and if they were invasive or not. It was also found how they eat and how they affect human health. For example, transmission of diseases. One of the species found to affect human health was the sand flea, which bites humans and leaves itchy, red marks. Sand fleas can also carry tropical diseases transmitted through their bites. Although the disease is uncommon in the United States, it is not unheard of. Some suggestions for future research would be to further test the diseases found in invasive organisms and see if they can survive the different climates and habitats. The study may not have worked as as originally hypothesized because the organisms tested were different to find information on. In conclusion, the results are important to finding out a lot about a new/different species and if they are dangerous to humans.</a:t>
            </a:r>
            <a:r>
              <a:rPr lang="en-US" sz="3600">
                <a:solidFill>
                  <a:schemeClr val="dk1"/>
                </a:solidFill>
                <a:latin typeface="Calibri"/>
                <a:ea typeface="Calibri"/>
                <a:cs typeface="Calibri"/>
                <a:sym typeface="Calibri"/>
              </a:rPr>
              <a:t>  </a:t>
            </a: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r>
              <a:rPr lang="en-US" sz="4800" b="0" i="0" u="none" strike="noStrike" cap="none">
                <a:solidFill>
                  <a:schemeClr val="dk1"/>
                </a:solidFill>
                <a:latin typeface="Calibri"/>
                <a:ea typeface="Calibri"/>
                <a:cs typeface="Calibri"/>
                <a:sym typeface="Calibri"/>
              </a:rPr>
              <a:t>References</a:t>
            </a:r>
            <a:endParaRPr sz="4800">
              <a:solidFill>
                <a:schemeClr val="dk1"/>
              </a:solidFill>
              <a:latin typeface="Calibri"/>
              <a:ea typeface="Calibri"/>
              <a:cs typeface="Calibri"/>
              <a:sym typeface="Calibri"/>
            </a:endParaRPr>
          </a:p>
          <a:p>
            <a:pPr marL="457200" marR="0" lvl="0" indent="-419100" algn="l" rtl="0">
              <a:lnSpc>
                <a:spcPct val="100000"/>
              </a:lnSpc>
              <a:spcBef>
                <a:spcPts val="0"/>
              </a:spcBef>
              <a:spcAft>
                <a:spcPts val="0"/>
              </a:spcAft>
              <a:buSzPts val="3000"/>
              <a:buFont typeface="Calibri"/>
              <a:buAutoNum type="arabicParenR"/>
            </a:pPr>
            <a:r>
              <a:rPr lang="en-US" sz="3000">
                <a:latin typeface="Calibri"/>
                <a:ea typeface="Calibri"/>
                <a:cs typeface="Calibri"/>
                <a:sym typeface="Calibri"/>
              </a:rPr>
              <a:t>Using DNA barcodes to identify and classify living things. (2014). Retrieved December 2, 2017, from </a:t>
            </a:r>
            <a:r>
              <a:rPr lang="en-US" sz="3000" u="sng">
                <a:solidFill>
                  <a:schemeClr val="hlink"/>
                </a:solidFill>
                <a:latin typeface="Calibri"/>
                <a:ea typeface="Calibri"/>
                <a:cs typeface="Calibri"/>
                <a:sym typeface="Calibri"/>
                <a:hlinkClick r:id="rId4"/>
              </a:rPr>
              <a:t>https://www.dnabarcoding101.org/files/using-dna-barcodes.pdf</a:t>
            </a:r>
            <a:endParaRPr sz="3000">
              <a:latin typeface="Calibri"/>
              <a:ea typeface="Calibri"/>
              <a:cs typeface="Calibri"/>
              <a:sym typeface="Calibri"/>
            </a:endParaRPr>
          </a:p>
          <a:p>
            <a:pPr marL="457200" marR="0" lvl="0" indent="-419100" algn="l" rtl="0">
              <a:lnSpc>
                <a:spcPct val="100000"/>
              </a:lnSpc>
              <a:spcBef>
                <a:spcPts val="0"/>
              </a:spcBef>
              <a:spcAft>
                <a:spcPts val="0"/>
              </a:spcAft>
              <a:buSzPts val="3000"/>
              <a:buFont typeface="Calibri"/>
              <a:buAutoNum type="arabicParenR"/>
            </a:pPr>
            <a:r>
              <a:rPr lang="en-US" sz="3000">
                <a:latin typeface="Calibri"/>
                <a:ea typeface="Calibri"/>
                <a:cs typeface="Calibri"/>
                <a:sym typeface="Calibri"/>
              </a:rPr>
              <a:t>Fast Track to Gene Annotation and Genome Analysis - DNA Subway. (n.d.). Retrieved from https://dnasubway.cyverse.org/</a:t>
            </a: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4800" b="0" i="0" u="none" strike="noStrike" cap="none">
                <a:solidFill>
                  <a:schemeClr val="dk1"/>
                </a:solidFill>
                <a:latin typeface="Calibri"/>
                <a:ea typeface="Calibri"/>
                <a:cs typeface="Calibri"/>
                <a:sym typeface="Calibri"/>
              </a:rPr>
              <a:t>Acknowledgements</a:t>
            </a:r>
            <a:endParaRPr sz="4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r>
              <a:rPr lang="en-US" sz="3600">
                <a:solidFill>
                  <a:schemeClr val="dk1"/>
                </a:solidFill>
                <a:latin typeface="Calibri"/>
                <a:ea typeface="Calibri"/>
                <a:cs typeface="Calibri"/>
                <a:sym typeface="Calibri"/>
              </a:rPr>
              <a:t> </a:t>
            </a:r>
            <a:r>
              <a:rPr lang="en-US" sz="3000">
                <a:solidFill>
                  <a:schemeClr val="dk1"/>
                </a:solidFill>
                <a:latin typeface="Calibri"/>
                <a:ea typeface="Calibri"/>
                <a:cs typeface="Calibri"/>
                <a:sym typeface="Calibri"/>
              </a:rPr>
              <a:t>Big thanks go out to the barcoding team at Stony Brook University for their assistance with our lab work and specifically Dr. Moloney, Mr. Bolen and Mr. Ostensen for their help throughout this entire project. More thanks go out to our school,  the Day in the Life Program, Melissa Parrott with the </a:t>
            </a:r>
            <a:r>
              <a:rPr lang="en-US" sz="3000">
                <a:solidFill>
                  <a:srgbClr val="212121"/>
                </a:solidFill>
                <a:latin typeface="Calibri"/>
                <a:ea typeface="Calibri"/>
                <a:cs typeface="Calibri"/>
                <a:sym typeface="Calibri"/>
              </a:rPr>
              <a:t>Central Pine Barrens Joint Planning and Policy Commission</a:t>
            </a:r>
            <a:r>
              <a:rPr lang="en-US" sz="3000">
                <a:solidFill>
                  <a:schemeClr val="dk1"/>
                </a:solidFill>
                <a:latin typeface="Calibri"/>
                <a:ea typeface="Calibri"/>
                <a:cs typeface="Calibri"/>
                <a:sym typeface="Calibri"/>
              </a:rPr>
              <a:t>, and Dr. Mel Morris at BNL.</a:t>
            </a: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r>
              <a:rPr lang="en-US" sz="3000">
                <a:solidFill>
                  <a:schemeClr val="dk1"/>
                </a:solidFill>
                <a:latin typeface="Calibri"/>
                <a:ea typeface="Calibri"/>
                <a:cs typeface="Calibri"/>
                <a:sym typeface="Calibri"/>
              </a:rPr>
              <a:t>                                                                                         . </a:t>
            </a: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endParaRPr sz="3000">
              <a:solidFill>
                <a:schemeClr val="dk1"/>
              </a:solidFill>
              <a:latin typeface="Calibri"/>
              <a:ea typeface="Calibri"/>
              <a:cs typeface="Calibri"/>
              <a:sym typeface="Calibri"/>
            </a:endParaRPr>
          </a:p>
        </p:txBody>
      </p:sp>
      <p:pic>
        <p:nvPicPr>
          <p:cNvPr id="92" name="Shape 92"/>
          <p:cNvPicPr preferRelativeResize="0"/>
          <p:nvPr/>
        </p:nvPicPr>
        <p:blipFill rotWithShape="1">
          <a:blip r:embed="rId5">
            <a:alphaModFix/>
          </a:blip>
          <a:srcRect/>
          <a:stretch/>
        </p:blipFill>
        <p:spPr>
          <a:xfrm>
            <a:off x="27629300" y="1685412"/>
            <a:ext cx="3945300" cy="798600"/>
          </a:xfrm>
          <a:prstGeom prst="rect">
            <a:avLst/>
          </a:prstGeom>
          <a:noFill/>
          <a:ln>
            <a:noFill/>
          </a:ln>
        </p:spPr>
      </p:pic>
      <p:pic>
        <p:nvPicPr>
          <p:cNvPr id="93" name="Shape 93"/>
          <p:cNvPicPr preferRelativeResize="0"/>
          <p:nvPr/>
        </p:nvPicPr>
        <p:blipFill rotWithShape="1">
          <a:blip r:embed="rId6">
            <a:alphaModFix/>
          </a:blip>
          <a:srcRect/>
          <a:stretch/>
        </p:blipFill>
        <p:spPr>
          <a:xfrm>
            <a:off x="1349050" y="1268333"/>
            <a:ext cx="4047036" cy="1632777"/>
          </a:xfrm>
          <a:prstGeom prst="rect">
            <a:avLst/>
          </a:prstGeom>
          <a:noFill/>
          <a:ln>
            <a:noFill/>
          </a:ln>
        </p:spPr>
      </p:pic>
      <p:pic>
        <p:nvPicPr>
          <p:cNvPr id="94" name="Shape 94"/>
          <p:cNvPicPr preferRelativeResize="0"/>
          <p:nvPr/>
        </p:nvPicPr>
        <p:blipFill rotWithShape="1">
          <a:blip r:embed="rId7">
            <a:alphaModFix/>
          </a:blip>
          <a:srcRect/>
          <a:stretch/>
        </p:blipFill>
        <p:spPr>
          <a:xfrm>
            <a:off x="26474975" y="1616270"/>
            <a:ext cx="936900" cy="936899"/>
          </a:xfrm>
          <a:prstGeom prst="rect">
            <a:avLst/>
          </a:prstGeom>
          <a:noFill/>
          <a:ln>
            <a:noFill/>
          </a:ln>
        </p:spPr>
      </p:pic>
      <p:sp>
        <p:nvSpPr>
          <p:cNvPr id="95" name="Shape 95"/>
          <p:cNvSpPr txBox="1"/>
          <p:nvPr/>
        </p:nvSpPr>
        <p:spPr>
          <a:xfrm>
            <a:off x="13527350" y="5089321"/>
            <a:ext cx="7135500" cy="163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Shape 96"/>
          <p:cNvSpPr txBox="1"/>
          <p:nvPr/>
        </p:nvSpPr>
        <p:spPr>
          <a:xfrm>
            <a:off x="10291204" y="17645644"/>
            <a:ext cx="11482200" cy="228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Calibri"/>
              <a:buNone/>
            </a:pPr>
            <a:r>
              <a:rPr lang="en-US" sz="4800" b="1" i="0" u="none" strike="noStrike" cap="none">
                <a:solidFill>
                  <a:srgbClr val="000000"/>
                </a:solidFill>
                <a:latin typeface="Calibri"/>
                <a:ea typeface="Calibri"/>
                <a:cs typeface="Calibri"/>
                <a:sym typeface="Calibri"/>
              </a:rPr>
              <a:t>                       </a:t>
            </a:r>
            <a:endParaRPr/>
          </a:p>
        </p:txBody>
      </p:sp>
      <p:sp>
        <p:nvSpPr>
          <p:cNvPr id="97" name="Shape 97"/>
          <p:cNvSpPr txBox="1"/>
          <p:nvPr/>
        </p:nvSpPr>
        <p:spPr>
          <a:xfrm>
            <a:off x="5657650" y="15086825"/>
            <a:ext cx="4267800" cy="121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3000" b="1">
                <a:latin typeface="Calibri"/>
                <a:ea typeface="Calibri"/>
                <a:cs typeface="Calibri"/>
                <a:sym typeface="Calibri"/>
              </a:rPr>
              <a:t>(</a:t>
            </a:r>
            <a:r>
              <a:rPr lang="en-US" sz="3000">
                <a:latin typeface="Calibri"/>
                <a:ea typeface="Calibri"/>
                <a:cs typeface="Calibri"/>
                <a:sym typeface="Calibri"/>
              </a:rPr>
              <a:t>Platorchestia Platensis Sand Flea)           </a:t>
            </a:r>
            <a:endParaRPr sz="3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r>
              <a:rPr lang="en-US" sz="3000">
                <a:latin typeface="Calibri"/>
                <a:ea typeface="Calibri"/>
                <a:cs typeface="Calibri"/>
                <a:sym typeface="Calibri"/>
              </a:rPr>
              <a:t>Samples 14,12 and 4</a:t>
            </a:r>
            <a:r>
              <a:rPr lang="en-US" sz="3000" b="1">
                <a:latin typeface="Calibri"/>
                <a:ea typeface="Calibri"/>
                <a:cs typeface="Calibri"/>
                <a:sym typeface="Calibri"/>
              </a:rPr>
              <a:t> </a:t>
            </a:r>
            <a:r>
              <a:rPr lang="en-US" sz="4800" b="1">
                <a:latin typeface="Calibri"/>
                <a:ea typeface="Calibri"/>
                <a:cs typeface="Calibri"/>
                <a:sym typeface="Calibri"/>
              </a:rPr>
              <a:t> </a:t>
            </a:r>
            <a:endParaRPr sz="4800" b="1">
              <a:latin typeface="Calibri"/>
              <a:ea typeface="Calibri"/>
              <a:cs typeface="Calibri"/>
              <a:sym typeface="Calibri"/>
            </a:endParaRPr>
          </a:p>
        </p:txBody>
      </p:sp>
      <p:sp>
        <p:nvSpPr>
          <p:cNvPr id="98" name="Shape 98"/>
          <p:cNvSpPr txBox="1"/>
          <p:nvPr/>
        </p:nvSpPr>
        <p:spPr>
          <a:xfrm>
            <a:off x="10300938" y="13735225"/>
            <a:ext cx="5299800" cy="7794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Calibri"/>
              <a:buNone/>
            </a:pPr>
            <a:r>
              <a:rPr lang="en-US" sz="4800" b="0" i="0" u="none" strike="noStrike" cap="none">
                <a:solidFill>
                  <a:schemeClr val="dk1"/>
                </a:solidFill>
                <a:latin typeface="Calibri"/>
                <a:ea typeface="Calibri"/>
                <a:cs typeface="Calibri"/>
                <a:sym typeface="Calibri"/>
              </a:rPr>
              <a:t>Resul</a:t>
            </a:r>
            <a:r>
              <a:rPr lang="en-US" sz="4800">
                <a:solidFill>
                  <a:schemeClr val="dk1"/>
                </a:solidFill>
                <a:latin typeface="Calibri"/>
                <a:ea typeface="Calibri"/>
                <a:cs typeface="Calibri"/>
                <a:sym typeface="Calibri"/>
              </a:rPr>
              <a:t>ts</a:t>
            </a:r>
            <a:endParaRPr sz="4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1: Viviparus georgianus</a:t>
            </a: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2: Viviparus georgianus</a:t>
            </a: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3: Hemigrapsus penicillatus</a:t>
            </a: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4: Platorchestia platensis</a:t>
            </a: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5: Myzobdella lugubris</a:t>
            </a: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6: Platorchestia platensis</a:t>
            </a: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7: Hemigrapsus penicillatus</a:t>
            </a:r>
            <a:endParaRPr sz="3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8: Erythemis simplicicollis</a:t>
            </a:r>
            <a:endParaRPr sz="3000">
              <a:solidFill>
                <a:schemeClr val="dk1"/>
              </a:solidFill>
              <a:latin typeface="Calibri"/>
              <a:ea typeface="Calibri"/>
              <a:cs typeface="Calibri"/>
              <a:sym typeface="Calibri"/>
            </a:endParaRPr>
          </a:p>
          <a:p>
            <a:pPr marL="0" lvl="0" indent="0" rtl="0">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9: Leptuca panacea</a:t>
            </a:r>
            <a:endParaRPr sz="1400" b="0" i="0" u="none" strike="noStrike" cap="none">
              <a:solidFill>
                <a:srgbClr val="000000"/>
              </a:solidFill>
              <a:latin typeface="Arial"/>
              <a:ea typeface="Arial"/>
              <a:cs typeface="Arial"/>
              <a:sym typeface="Arial"/>
            </a:endParaRPr>
          </a:p>
        </p:txBody>
      </p:sp>
      <p:pic>
        <p:nvPicPr>
          <p:cNvPr id="99" name="Shape 99"/>
          <p:cNvPicPr preferRelativeResize="0"/>
          <p:nvPr/>
        </p:nvPicPr>
        <p:blipFill>
          <a:blip r:embed="rId8">
            <a:alphaModFix/>
          </a:blip>
          <a:stretch>
            <a:fillRect/>
          </a:stretch>
        </p:blipFill>
        <p:spPr>
          <a:xfrm>
            <a:off x="15343725" y="3858500"/>
            <a:ext cx="4551650" cy="2864100"/>
          </a:xfrm>
          <a:prstGeom prst="rect">
            <a:avLst/>
          </a:prstGeom>
          <a:noFill/>
          <a:ln>
            <a:noFill/>
          </a:ln>
        </p:spPr>
      </p:pic>
      <p:pic>
        <p:nvPicPr>
          <p:cNvPr id="100" name="Shape 100"/>
          <p:cNvPicPr preferRelativeResize="0"/>
          <p:nvPr/>
        </p:nvPicPr>
        <p:blipFill>
          <a:blip r:embed="rId9">
            <a:alphaModFix/>
          </a:blip>
          <a:stretch>
            <a:fillRect/>
          </a:stretch>
        </p:blipFill>
        <p:spPr>
          <a:xfrm>
            <a:off x="10024598" y="3858877"/>
            <a:ext cx="5140503" cy="2863350"/>
          </a:xfrm>
          <a:prstGeom prst="rect">
            <a:avLst/>
          </a:prstGeom>
          <a:noFill/>
          <a:ln>
            <a:noFill/>
          </a:ln>
        </p:spPr>
      </p:pic>
      <p:sp>
        <p:nvSpPr>
          <p:cNvPr id="101" name="Shape 101"/>
          <p:cNvSpPr txBox="1"/>
          <p:nvPr/>
        </p:nvSpPr>
        <p:spPr>
          <a:xfrm>
            <a:off x="10024600" y="6766400"/>
            <a:ext cx="4766100" cy="1213500"/>
          </a:xfrm>
          <a:prstGeom prst="rect">
            <a:avLst/>
          </a:prstGeom>
          <a:noFill/>
          <a:ln>
            <a:noFill/>
          </a:ln>
        </p:spPr>
        <p:txBody>
          <a:bodyPr spcFirstLastPara="1" wrap="square" lIns="91425" tIns="91425" rIns="91425" bIns="91425" anchor="t" anchorCtr="0">
            <a:noAutofit/>
          </a:bodyPr>
          <a:lstStyle/>
          <a:p>
            <a:pPr marL="457200" lvl="0" indent="-457200" algn="ctr" rtl="0">
              <a:spcBef>
                <a:spcPts val="0"/>
              </a:spcBef>
              <a:spcAft>
                <a:spcPts val="0"/>
              </a:spcAft>
              <a:buSzPts val="3600"/>
              <a:buAutoNum type="arabicParenR"/>
            </a:pPr>
            <a:r>
              <a:rPr lang="en-US" sz="3600"/>
              <a:t>Gel Electrophoresis of samples</a:t>
            </a:r>
            <a:endParaRPr sz="3600"/>
          </a:p>
          <a:p>
            <a:pPr marL="0" lvl="0" indent="0" algn="ctr">
              <a:spcBef>
                <a:spcPts val="0"/>
              </a:spcBef>
              <a:spcAft>
                <a:spcPts val="0"/>
              </a:spcAft>
              <a:buNone/>
            </a:pPr>
            <a:r>
              <a:rPr lang="en-US" sz="3600"/>
              <a:t>1-12 numbered respectively</a:t>
            </a:r>
            <a:endParaRPr sz="3600"/>
          </a:p>
        </p:txBody>
      </p:sp>
      <p:sp>
        <p:nvSpPr>
          <p:cNvPr id="102" name="Shape 102"/>
          <p:cNvSpPr txBox="1"/>
          <p:nvPr/>
        </p:nvSpPr>
        <p:spPr>
          <a:xfrm>
            <a:off x="15287100" y="6765200"/>
            <a:ext cx="4990200" cy="2062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600"/>
              <a:t>2) Gel Electrophoresis of samples </a:t>
            </a:r>
            <a:endParaRPr sz="3600"/>
          </a:p>
          <a:p>
            <a:pPr marL="0" lvl="0" indent="0">
              <a:spcBef>
                <a:spcPts val="0"/>
              </a:spcBef>
              <a:spcAft>
                <a:spcPts val="0"/>
              </a:spcAft>
              <a:buNone/>
            </a:pPr>
            <a:r>
              <a:rPr lang="en-US" sz="3600"/>
              <a:t>13-16 numbered respectively</a:t>
            </a:r>
            <a:endParaRPr sz="3600"/>
          </a:p>
        </p:txBody>
      </p:sp>
      <p:pic>
        <p:nvPicPr>
          <p:cNvPr id="103" name="Shape 103"/>
          <p:cNvPicPr preferRelativeResize="0"/>
          <p:nvPr/>
        </p:nvPicPr>
        <p:blipFill rotWithShape="1">
          <a:blip r:embed="rId10">
            <a:alphaModFix/>
          </a:blip>
          <a:srcRect/>
          <a:stretch/>
        </p:blipFill>
        <p:spPr>
          <a:xfrm>
            <a:off x="10291200" y="9547700"/>
            <a:ext cx="9394199" cy="2231562"/>
          </a:xfrm>
          <a:prstGeom prst="rect">
            <a:avLst/>
          </a:prstGeom>
          <a:noFill/>
          <a:ln>
            <a:noFill/>
          </a:ln>
        </p:spPr>
      </p:pic>
      <p:sp>
        <p:nvSpPr>
          <p:cNvPr id="104" name="Shape 104"/>
          <p:cNvSpPr txBox="1"/>
          <p:nvPr/>
        </p:nvSpPr>
        <p:spPr>
          <a:xfrm>
            <a:off x="10720350" y="11979575"/>
            <a:ext cx="8535900" cy="121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t>3)  Alignment viewer form DNA Subway samples 1-4 showing similarity and</a:t>
            </a:r>
            <a:endParaRPr sz="3600"/>
          </a:p>
          <a:p>
            <a:pPr marL="0" lvl="0" indent="0" algn="ctr">
              <a:spcBef>
                <a:spcPts val="0"/>
              </a:spcBef>
              <a:spcAft>
                <a:spcPts val="0"/>
              </a:spcAft>
              <a:buNone/>
            </a:pPr>
            <a:r>
              <a:rPr lang="en-US" sz="3600"/>
              <a:t>non-simililarity </a:t>
            </a:r>
            <a:endParaRPr sz="3600"/>
          </a:p>
        </p:txBody>
      </p:sp>
      <p:sp>
        <p:nvSpPr>
          <p:cNvPr id="105" name="Shape 105"/>
          <p:cNvSpPr txBox="1"/>
          <p:nvPr/>
        </p:nvSpPr>
        <p:spPr>
          <a:xfrm>
            <a:off x="15650925" y="14075875"/>
            <a:ext cx="4515900" cy="7113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3000">
              <a:solidFill>
                <a:schemeClr val="dk1"/>
              </a:solidFill>
              <a:latin typeface="Calibri"/>
              <a:ea typeface="Calibri"/>
              <a:cs typeface="Calibri"/>
              <a:sym typeface="Calibri"/>
            </a:endParaRPr>
          </a:p>
          <a:p>
            <a:pPr marL="0" lvl="0" indent="0" rtl="0">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10:Hemigrapsus penicillatus</a:t>
            </a:r>
            <a:endParaRPr sz="3000">
              <a:solidFill>
                <a:schemeClr val="dk1"/>
              </a:solidFill>
              <a:latin typeface="Calibri"/>
              <a:ea typeface="Calibri"/>
              <a:cs typeface="Calibri"/>
              <a:sym typeface="Calibri"/>
            </a:endParaRPr>
          </a:p>
          <a:p>
            <a:pPr marL="0" lvl="0" indent="0" rtl="0">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11:Myzobdella lugubris</a:t>
            </a:r>
            <a:endParaRPr sz="3000">
              <a:solidFill>
                <a:schemeClr val="dk1"/>
              </a:solidFill>
              <a:latin typeface="Calibri"/>
              <a:ea typeface="Calibri"/>
              <a:cs typeface="Calibri"/>
              <a:sym typeface="Calibri"/>
            </a:endParaRPr>
          </a:p>
          <a:p>
            <a:pPr marL="0" lvl="0" indent="0" rtl="0">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12: Platorchestia platensis</a:t>
            </a:r>
            <a:endParaRPr sz="3000">
              <a:solidFill>
                <a:schemeClr val="dk1"/>
              </a:solidFill>
              <a:latin typeface="Calibri"/>
              <a:ea typeface="Calibri"/>
              <a:cs typeface="Calibri"/>
              <a:sym typeface="Calibri"/>
            </a:endParaRPr>
          </a:p>
          <a:p>
            <a:pPr marL="0" lvl="0" indent="0" rtl="0">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13: Ilyanassa obsoleta</a:t>
            </a:r>
            <a:endParaRPr sz="3000">
              <a:solidFill>
                <a:schemeClr val="dk1"/>
              </a:solidFill>
              <a:latin typeface="Calibri"/>
              <a:ea typeface="Calibri"/>
              <a:cs typeface="Calibri"/>
              <a:sym typeface="Calibri"/>
            </a:endParaRPr>
          </a:p>
          <a:p>
            <a:pPr marL="0" lvl="0" indent="0" rtl="0">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14: Platorchestia platensis</a:t>
            </a:r>
            <a:endParaRPr sz="3000">
              <a:solidFill>
                <a:schemeClr val="dk1"/>
              </a:solidFill>
              <a:latin typeface="Calibri"/>
              <a:ea typeface="Calibri"/>
              <a:cs typeface="Calibri"/>
              <a:sym typeface="Calibri"/>
            </a:endParaRPr>
          </a:p>
          <a:p>
            <a:pPr marL="0" lvl="0" indent="0" rtl="0">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15: Hemigrapsus penicillatus</a:t>
            </a:r>
            <a:endParaRPr sz="3000">
              <a:solidFill>
                <a:schemeClr val="dk1"/>
              </a:solidFill>
              <a:latin typeface="Calibri"/>
              <a:ea typeface="Calibri"/>
              <a:cs typeface="Calibri"/>
              <a:sym typeface="Calibri"/>
            </a:endParaRPr>
          </a:p>
          <a:p>
            <a:pPr marL="0" lvl="0" indent="0" rtl="0">
              <a:spcBef>
                <a:spcPts val="0"/>
              </a:spcBef>
              <a:spcAft>
                <a:spcPts val="0"/>
              </a:spcAft>
              <a:buClr>
                <a:schemeClr val="dk1"/>
              </a:buClr>
              <a:buSzPts val="1350"/>
              <a:buFont typeface="Calibri"/>
              <a:buNone/>
            </a:pPr>
            <a:r>
              <a:rPr lang="en-US" sz="3000">
                <a:solidFill>
                  <a:schemeClr val="dk1"/>
                </a:solidFill>
                <a:latin typeface="Calibri"/>
                <a:ea typeface="Calibri"/>
                <a:cs typeface="Calibri"/>
                <a:sym typeface="Calibri"/>
              </a:rPr>
              <a:t>Sample 16: Hemigrapsus penicillatus</a:t>
            </a:r>
            <a:endParaRPr sz="3000">
              <a:solidFill>
                <a:schemeClr val="dk1"/>
              </a:solidFill>
              <a:latin typeface="Calibri"/>
              <a:ea typeface="Calibri"/>
              <a:cs typeface="Calibri"/>
              <a:sym typeface="Calibri"/>
            </a:endParaRPr>
          </a:p>
        </p:txBody>
      </p:sp>
      <p:pic>
        <p:nvPicPr>
          <p:cNvPr id="106" name="Shape 106"/>
          <p:cNvPicPr preferRelativeResize="0"/>
          <p:nvPr/>
        </p:nvPicPr>
        <p:blipFill>
          <a:blip r:embed="rId11">
            <a:alphaModFix/>
          </a:blip>
          <a:stretch>
            <a:fillRect/>
          </a:stretch>
        </p:blipFill>
        <p:spPr>
          <a:xfrm>
            <a:off x="21047250" y="18108600"/>
            <a:ext cx="3945301" cy="2144975"/>
          </a:xfrm>
          <a:prstGeom prst="rect">
            <a:avLst/>
          </a:prstGeom>
          <a:noFill/>
          <a:ln>
            <a:noFill/>
          </a:ln>
        </p:spPr>
      </p:pic>
      <p:sp>
        <p:nvSpPr>
          <p:cNvPr id="107" name="Shape 107"/>
          <p:cNvSpPr txBox="1"/>
          <p:nvPr/>
        </p:nvSpPr>
        <p:spPr>
          <a:xfrm>
            <a:off x="20127075" y="20253575"/>
            <a:ext cx="5958300" cy="56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500"/>
              <a:buFont typeface="Calibri"/>
              <a:buNone/>
            </a:pPr>
            <a:r>
              <a:rPr lang="en-US" sz="3000">
                <a:solidFill>
                  <a:schemeClr val="dk1"/>
                </a:solidFill>
                <a:latin typeface="Calibri"/>
                <a:ea typeface="Calibri"/>
                <a:cs typeface="Calibri"/>
                <a:sym typeface="Calibri"/>
              </a:rPr>
              <a:t>        Myzobdella Lugubris Leech)</a:t>
            </a:r>
            <a:endParaRPr sz="3000">
              <a:solidFill>
                <a:schemeClr val="dk1"/>
              </a:solidFill>
              <a:latin typeface="Calibri"/>
              <a:ea typeface="Calibri"/>
              <a:cs typeface="Calibri"/>
              <a:sym typeface="Calibri"/>
            </a:endParaRPr>
          </a:p>
          <a:p>
            <a:pPr marL="0" lvl="0" indent="0" rtl="0">
              <a:spcBef>
                <a:spcPts val="0"/>
              </a:spcBef>
              <a:spcAft>
                <a:spcPts val="0"/>
              </a:spcAft>
              <a:buClr>
                <a:schemeClr val="dk1"/>
              </a:buClr>
              <a:buSzPts val="1500"/>
              <a:buFont typeface="Calibri"/>
              <a:buNone/>
            </a:pPr>
            <a:r>
              <a:rPr lang="en-US" sz="3000">
                <a:solidFill>
                  <a:schemeClr val="dk1"/>
                </a:solidFill>
                <a:latin typeface="Calibri"/>
                <a:ea typeface="Calibri"/>
                <a:cs typeface="Calibri"/>
                <a:sym typeface="Calibri"/>
              </a:rPr>
              <a:t>		Samples 5 and 11</a:t>
            </a:r>
            <a:endParaRPr sz="3000">
              <a:solidFill>
                <a:schemeClr val="dk1"/>
              </a:solidFill>
              <a:latin typeface="Calibri"/>
              <a:ea typeface="Calibri"/>
              <a:cs typeface="Calibri"/>
              <a:sym typeface="Calibri"/>
            </a:endParaRPr>
          </a:p>
        </p:txBody>
      </p:sp>
      <p:pic>
        <p:nvPicPr>
          <p:cNvPr id="108" name="Shape 108"/>
          <p:cNvPicPr preferRelativeResize="0"/>
          <p:nvPr/>
        </p:nvPicPr>
        <p:blipFill>
          <a:blip r:embed="rId12">
            <a:alphaModFix/>
          </a:blip>
          <a:stretch>
            <a:fillRect/>
          </a:stretch>
        </p:blipFill>
        <p:spPr>
          <a:xfrm>
            <a:off x="6178809" y="13453925"/>
            <a:ext cx="3225490" cy="1632900"/>
          </a:xfrm>
          <a:prstGeom prst="rect">
            <a:avLst/>
          </a:prstGeom>
          <a:noFill/>
          <a:ln>
            <a:noFill/>
          </a:ln>
        </p:spPr>
      </p:pic>
      <p:pic>
        <p:nvPicPr>
          <p:cNvPr id="109" name="Shape 109"/>
          <p:cNvPicPr preferRelativeResize="0"/>
          <p:nvPr/>
        </p:nvPicPr>
        <p:blipFill>
          <a:blip r:embed="rId13">
            <a:alphaModFix/>
          </a:blip>
          <a:stretch>
            <a:fillRect/>
          </a:stretch>
        </p:blipFill>
        <p:spPr>
          <a:xfrm>
            <a:off x="27168871" y="18108600"/>
            <a:ext cx="4551649" cy="2144976"/>
          </a:xfrm>
          <a:prstGeom prst="rect">
            <a:avLst/>
          </a:prstGeom>
          <a:noFill/>
          <a:ln>
            <a:noFill/>
          </a:ln>
        </p:spPr>
      </p:pic>
      <p:pic>
        <p:nvPicPr>
          <p:cNvPr id="110" name="Shape 110"/>
          <p:cNvPicPr preferRelativeResize="0"/>
          <p:nvPr/>
        </p:nvPicPr>
        <p:blipFill rotWithShape="1">
          <a:blip r:embed="rId14">
            <a:alphaModFix/>
          </a:blip>
          <a:srcRect t="4370" r="7028"/>
          <a:stretch/>
        </p:blipFill>
        <p:spPr>
          <a:xfrm>
            <a:off x="0" y="152400"/>
            <a:ext cx="1249785" cy="2062200"/>
          </a:xfrm>
          <a:prstGeom prst="rect">
            <a:avLst/>
          </a:prstGeom>
          <a:noFill/>
          <a:ln>
            <a:noFill/>
          </a:ln>
        </p:spPr>
      </p:pic>
      <p:sp>
        <p:nvSpPr>
          <p:cNvPr id="111" name="Shape 111"/>
          <p:cNvSpPr txBox="1"/>
          <p:nvPr/>
        </p:nvSpPr>
        <p:spPr>
          <a:xfrm>
            <a:off x="152400" y="152400"/>
            <a:ext cx="3000000" cy="1464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a:p>
        </p:txBody>
      </p:sp>
      <p:sp>
        <p:nvSpPr>
          <p:cNvPr id="112" name="Shape 112"/>
          <p:cNvSpPr txBox="1"/>
          <p:nvPr/>
        </p:nvSpPr>
        <p:spPr>
          <a:xfrm>
            <a:off x="26622788" y="20493250"/>
            <a:ext cx="5958300" cy="695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a:solidFill>
                  <a:schemeClr val="dk1"/>
                </a:solidFill>
                <a:latin typeface="Calibri"/>
                <a:ea typeface="Calibri"/>
                <a:cs typeface="Calibri"/>
                <a:sym typeface="Calibri"/>
              </a:rPr>
              <a:t>   (Hemigrapsus Penicillus Crab)</a:t>
            </a:r>
            <a:endParaRPr sz="3000">
              <a:solidFill>
                <a:schemeClr val="dk1"/>
              </a:solidFill>
              <a:latin typeface="Calibri"/>
              <a:ea typeface="Calibri"/>
              <a:cs typeface="Calibri"/>
              <a:sym typeface="Calibri"/>
            </a:endParaRPr>
          </a:p>
          <a:p>
            <a:pPr marL="0" lvl="0" indent="0" rtl="0">
              <a:spcBef>
                <a:spcPts val="0"/>
              </a:spcBef>
              <a:spcAft>
                <a:spcPts val="0"/>
              </a:spcAft>
              <a:buClr>
                <a:schemeClr val="dk1"/>
              </a:buClr>
              <a:buSzPts val="1500"/>
              <a:buFont typeface="Calibri"/>
              <a:buNone/>
            </a:pPr>
            <a:r>
              <a:rPr lang="en-US" sz="3000">
                <a:solidFill>
                  <a:schemeClr val="dk1"/>
                </a:solidFill>
                <a:latin typeface="Calibri"/>
                <a:ea typeface="Calibri"/>
                <a:cs typeface="Calibri"/>
                <a:sym typeface="Calibri"/>
              </a:rPr>
              <a:t>     Samples 16,15,10,7 and 3</a:t>
            </a:r>
            <a:endParaRPr sz="3000">
              <a:solidFill>
                <a:schemeClr val="dk1"/>
              </a:solidFill>
              <a:latin typeface="Calibri"/>
              <a:ea typeface="Calibri"/>
              <a:cs typeface="Calibri"/>
              <a:sym typeface="Calibri"/>
            </a:endParaRPr>
          </a:p>
        </p:txBody>
      </p:sp>
      <p:pic>
        <p:nvPicPr>
          <p:cNvPr id="113" name="Shape 113"/>
          <p:cNvPicPr preferRelativeResize="0"/>
          <p:nvPr/>
        </p:nvPicPr>
        <p:blipFill>
          <a:blip r:embed="rId15">
            <a:alphaModFix/>
          </a:blip>
          <a:stretch>
            <a:fillRect/>
          </a:stretch>
        </p:blipFill>
        <p:spPr>
          <a:xfrm>
            <a:off x="23377900" y="1616400"/>
            <a:ext cx="2605200" cy="195390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1645919" y="878841"/>
            <a:ext cx="29626500" cy="365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txBox="1">
            <a:spLocks noGrp="1"/>
          </p:cNvSpPr>
          <p:nvPr>
            <p:ph type="body" idx="1"/>
          </p:nvPr>
        </p:nvSpPr>
        <p:spPr>
          <a:xfrm>
            <a:off x="1645919" y="5120642"/>
            <a:ext cx="29626500" cy="14483100"/>
          </a:xfrm>
          <a:prstGeom prst="rect">
            <a:avLst/>
          </a:prstGeom>
        </p:spPr>
        <p:txBody>
          <a:bodyPr spcFirstLastPara="1" wrap="square" lIns="91425" tIns="91425" rIns="91425" bIns="91425" anchor="t" anchorCtr="0">
            <a:noAutofit/>
          </a:bodyPr>
          <a:lstStyle/>
          <a:p>
            <a:pPr marL="0" lvl="0" indent="0">
              <a:spcBef>
                <a:spcPts val="2200"/>
              </a:spcBef>
              <a:spcAft>
                <a:spcPts val="0"/>
              </a:spcAft>
              <a:buNone/>
            </a:pPr>
            <a:r>
              <a:rPr lang="en-US">
                <a:solidFill>
                  <a:srgbClr val="1C4587"/>
                </a:solidFill>
              </a:rPr>
              <a:t>Your BLI Summary Report Title [5 points]</a:t>
            </a:r>
            <a:r>
              <a:rPr lang="en-US"/>
              <a:t/>
            </a:r>
            <a:br>
              <a:rPr lang="en-US"/>
            </a:br>
            <a:r>
              <a:rPr lang="en-US"/>
              <a:t/>
            </a:r>
            <a:br>
              <a:rPr lang="en-US"/>
            </a:br>
            <a:r>
              <a:rPr lang="en-US"/>
              <a:t>Abstract [10 points]</a:t>
            </a:r>
            <a:br>
              <a:rPr lang="en-US"/>
            </a:br>
            <a:r>
              <a:rPr lang="en-US"/>
              <a:t>A succinct summary of your project.</a:t>
            </a:r>
            <a:br>
              <a:rPr lang="en-US"/>
            </a:br>
            <a:r>
              <a:rPr lang="en-US"/>
              <a:t>The abstract from your summary report </a:t>
            </a:r>
            <a:br>
              <a:rPr lang="en-US"/>
            </a:br>
            <a:r>
              <a:rPr lang="en-US"/>
              <a:t>can also be used as the abstract for your poster. </a:t>
            </a:r>
            <a:br>
              <a:rPr lang="en-US"/>
            </a:br>
            <a:r>
              <a:rPr lang="en-US"/>
              <a:t/>
            </a:r>
            <a:br>
              <a:rPr lang="en-US"/>
            </a:br>
            <a:r>
              <a:rPr lang="en-US"/>
              <a:t>Introduction [10 points]</a:t>
            </a:r>
            <a:br>
              <a:rPr lang="en-US"/>
            </a:br>
            <a:r>
              <a:rPr lang="en-US"/>
              <a:t>What question was asked?	</a:t>
            </a:r>
            <a:br>
              <a:rPr lang="en-US"/>
            </a:br>
            <a:r>
              <a:rPr lang="en-US"/>
              <a:t>This section provides background for the </a:t>
            </a:r>
            <a:br>
              <a:rPr lang="en-US"/>
            </a:br>
            <a:r>
              <a:rPr lang="en-US"/>
              <a:t>reader so that they can understand the </a:t>
            </a:r>
            <a:br>
              <a:rPr lang="en-US"/>
            </a:br>
            <a:r>
              <a:rPr lang="en-US"/>
              <a:t>precise question you are asking, and why </a:t>
            </a:r>
            <a:br>
              <a:rPr lang="en-US"/>
            </a:br>
            <a:r>
              <a:rPr lang="en-US"/>
              <a:t>your study is of scientific interest. Use your</a:t>
            </a:r>
            <a:br>
              <a:rPr lang="en-US"/>
            </a:br>
            <a:r>
              <a:rPr lang="en-US"/>
              <a:t>summary report's Introduction to develop</a:t>
            </a:r>
            <a:br>
              <a:rPr lang="en-US"/>
            </a:br>
            <a:r>
              <a:rPr lang="en-US"/>
              <a:t>the Introduction on your poster.  On your </a:t>
            </a:r>
            <a:br>
              <a:rPr lang="en-US"/>
            </a:br>
            <a:r>
              <a:rPr lang="en-US"/>
              <a:t>poster you can add more details and better</a:t>
            </a:r>
            <a:br>
              <a:rPr lang="en-US"/>
            </a:br>
            <a:r>
              <a:rPr lang="en-US"/>
              <a:t>justify your research question.  </a:t>
            </a:r>
            <a:br>
              <a:rPr lang="en-US"/>
            </a:br>
            <a:r>
              <a:rPr lang="en-US"/>
              <a:t/>
            </a:r>
            <a:br>
              <a:rPr lang="en-US"/>
            </a:br>
            <a:r>
              <a:rPr lang="en-US"/>
              <a:t>Materials &amp; Methods</a:t>
            </a:r>
            <a:br>
              <a:rPr lang="en-US"/>
            </a:br>
            <a:r>
              <a:rPr lang="en-US"/>
              <a:t>[10 points]</a:t>
            </a:r>
            <a:br>
              <a:rPr lang="en-US"/>
            </a:br>
            <a:r>
              <a:rPr lang="en-US"/>
              <a:t>How was the question answered?	</a:t>
            </a:r>
            <a:br>
              <a:rPr lang="en-US"/>
            </a:br>
            <a:r>
              <a:rPr lang="en-US"/>
              <a:t>Use your summary report's Materials and Methods to develop this section and provide details of any modifications to the original protocol. </a:t>
            </a:r>
            <a:br>
              <a:rPr lang="en-US"/>
            </a:br>
            <a:r>
              <a:rPr lang="en-US"/>
              <a:t/>
            </a:r>
            <a:br>
              <a:rPr lang="en-US"/>
            </a:br>
            <a:r>
              <a:rPr lang="en-US"/>
              <a:t>Tables, Photos &amp; Figures </a:t>
            </a:r>
            <a:br>
              <a:rPr lang="en-US"/>
            </a:br>
            <a:r>
              <a:rPr lang="en-US"/>
              <a:t>[10 points]</a:t>
            </a:r>
            <a:br>
              <a:rPr lang="en-US"/>
            </a:br>
            <a:r>
              <a:rPr lang="en-US"/>
              <a:t>For example: Map of GPS coordinates where samples were collected</a:t>
            </a:r>
            <a:br>
              <a:rPr lang="en-US"/>
            </a:br>
            <a:r>
              <a:rPr lang="en-US"/>
              <a:t>Pie charts to showing types/numbers of samples analyzed</a:t>
            </a:r>
            <a:br>
              <a:rPr lang="en-US"/>
            </a:br>
            <a:r>
              <a:rPr lang="en-US"/>
              <a:t>Table of BLAST search results</a:t>
            </a:r>
            <a:br>
              <a:rPr lang="en-US"/>
            </a:br>
            <a:r>
              <a:rPr lang="en-US"/>
              <a:t>Phylogenetic trees (using different methods)</a:t>
            </a:r>
            <a:br>
              <a:rPr lang="en-US"/>
            </a:br>
            <a:r>
              <a:rPr lang="en-US"/>
              <a:t>Table showing sequence similarities among/within species or populations</a:t>
            </a:r>
            <a:br>
              <a:rPr lang="en-US"/>
            </a:br>
            <a:r>
              <a:rPr lang="en-US"/>
              <a:t>Figure linking the sample localities with their placement in the phylogenetic tree</a:t>
            </a:r>
            <a:br>
              <a:rPr lang="en-US"/>
            </a:br>
            <a:r>
              <a:rPr lang="en-US"/>
              <a:t>Discussion [15 points]</a:t>
            </a:r>
            <a:br>
              <a:rPr lang="en-US"/>
            </a:br>
            <a:r>
              <a:rPr lang="en-US"/>
              <a:t>How does this answer your question? What do these findings mean? Be objective in the interpretation of your results. Avoid making judgments. Remember, openly discussing unexpected results, difficulties, or mistakes is central to the scientific process. </a:t>
            </a:r>
            <a:br>
              <a:rPr lang="en-US"/>
            </a:br>
            <a:r>
              <a:rPr lang="en-US"/>
              <a:t/>
            </a:r>
            <a:br>
              <a:rPr lang="en-US"/>
            </a:br>
            <a:r>
              <a:rPr lang="en-US"/>
              <a:t>References [10 points]</a:t>
            </a:r>
            <a:br>
              <a:rPr lang="en-US"/>
            </a:br>
            <a:r>
              <a:rPr lang="en-US"/>
              <a:t>Document and credit all the sources of information you used for your project at the bottom of your poster. Whenever you state a fact that is based on the results of someone else’s research, you must cite their work in the proper format.</a:t>
            </a:r>
            <a:br>
              <a:rPr lang="en-US"/>
            </a:br>
            <a:r>
              <a:rPr lang="en-US"/>
              <a:t/>
            </a:r>
            <a:br>
              <a:rPr lang="en-US"/>
            </a:br>
            <a:r>
              <a:rPr lang="en-US"/>
              <a:t>Acknowledgements [5 points]</a:t>
            </a:r>
            <a:br>
              <a:rPr lang="en-US"/>
            </a:br>
            <a:r>
              <a:rPr lang="en-US"/>
              <a:t> Thank people/organizations that assisted them in doing the research. These can include collaborators, funders and reviewers. </a:t>
            </a:r>
            <a:br>
              <a:rPr lang="en-US"/>
            </a:br>
            <a:r>
              <a:rPr lang="en-US"/>
              <a:t>Results [10 points] </a:t>
            </a:r>
            <a:br>
              <a:rPr lang="en-US"/>
            </a:br>
            <a:r>
              <a:rPr lang="en-US"/>
              <a:t>What did you find?	</a:t>
            </a:r>
            <a:br>
              <a:rPr lang="en-US"/>
            </a:br>
            <a:r>
              <a:rPr lang="en-US"/>
              <a:t>Show results for each one of the different experimental groups you mentioned in the Materials and Methods section. </a:t>
            </a:r>
            <a:br>
              <a:rPr lang="en-US"/>
            </a:br>
            <a:r>
              <a:rPr lang="en-US"/>
              <a:t/>
            </a:r>
            <a:br>
              <a:rPr lang="en-US"/>
            </a:br>
            <a:r>
              <a:rPr lang="en-US"/>
              <a:t>Mechanics and Logistics [10 points]</a:t>
            </a:r>
            <a:br>
              <a:rPr lang="en-US"/>
            </a:br>
            <a:r>
              <a:rPr lang="en-US"/>
              <a:t>Document spell checked, punctuation and grammar are correct.</a:t>
            </a:r>
            <a:br>
              <a:rPr lang="en-US"/>
            </a:br>
            <a:r>
              <a:rPr lang="en-US"/>
              <a:t>Grade contingent on work being completed on time.</a:t>
            </a:r>
            <a:br>
              <a:rPr lang="en-US"/>
            </a:br>
            <a:r>
              <a:rPr lang="en-US"/>
              <a:t/>
            </a:r>
            <a:br>
              <a:rPr lang="en-US"/>
            </a:br>
            <a:r>
              <a:rPr lang="en-US"/>
              <a:t>                       </a:t>
            </a:r>
            <a:br>
              <a:rPr lang="en-US"/>
            </a:br>
            <a:r>
              <a:rPr lang="en-US"/>
              <a:t>DUE DATES:      DRAFT POSTER DUE FRIDAY MAY 7           FINAL POSTER DUE FRIDAY MAY 18</a:t>
            </a:r>
            <a:br>
              <a:rPr lang="en-US"/>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ctrTitle"/>
          </p:nvPr>
        </p:nvSpPr>
        <p:spPr>
          <a:xfrm>
            <a:off x="2468880" y="6817361"/>
            <a:ext cx="27980700" cy="4704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txBox="1">
            <a:spLocks noGrp="1"/>
          </p:cNvSpPr>
          <p:nvPr>
            <p:ph type="subTitle" idx="1"/>
          </p:nvPr>
        </p:nvSpPr>
        <p:spPr>
          <a:xfrm>
            <a:off x="4937760" y="12435839"/>
            <a:ext cx="23043000" cy="5608200"/>
          </a:xfrm>
          <a:prstGeom prst="rect">
            <a:avLst/>
          </a:prstGeom>
        </p:spPr>
        <p:txBody>
          <a:bodyPr spcFirstLastPara="1" wrap="square" lIns="91425" tIns="91425" rIns="91425" bIns="91425" anchor="t" anchorCtr="0">
            <a:noAutofit/>
          </a:bodyPr>
          <a:lstStyle/>
          <a:p>
            <a:pPr marL="0" lvl="0" indent="0">
              <a:spcBef>
                <a:spcPts val="22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2468880" y="6817361"/>
            <a:ext cx="27980700" cy="4704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txBox="1">
            <a:spLocks noGrp="1"/>
          </p:cNvSpPr>
          <p:nvPr>
            <p:ph type="subTitle" idx="1"/>
          </p:nvPr>
        </p:nvSpPr>
        <p:spPr>
          <a:xfrm>
            <a:off x="4937760" y="12435839"/>
            <a:ext cx="23043000" cy="5608200"/>
          </a:xfrm>
          <a:prstGeom prst="rect">
            <a:avLst/>
          </a:prstGeom>
        </p:spPr>
        <p:txBody>
          <a:bodyPr spcFirstLastPara="1" wrap="square" lIns="91425" tIns="91425" rIns="91425" bIns="91425" anchor="t" anchorCtr="0">
            <a:noAutofit/>
          </a:bodyPr>
          <a:lstStyle/>
          <a:p>
            <a:pPr marL="0" lvl="0" indent="0">
              <a:spcBef>
                <a:spcPts val="22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ctrTitle"/>
          </p:nvPr>
        </p:nvSpPr>
        <p:spPr>
          <a:xfrm>
            <a:off x="2468880" y="6817361"/>
            <a:ext cx="27980700" cy="4704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txBox="1">
            <a:spLocks noGrp="1"/>
          </p:cNvSpPr>
          <p:nvPr>
            <p:ph type="subTitle" idx="1"/>
          </p:nvPr>
        </p:nvSpPr>
        <p:spPr>
          <a:xfrm>
            <a:off x="4937760" y="12435839"/>
            <a:ext cx="23043000" cy="5608200"/>
          </a:xfrm>
          <a:prstGeom prst="rect">
            <a:avLst/>
          </a:prstGeom>
        </p:spPr>
        <p:txBody>
          <a:bodyPr spcFirstLastPara="1" wrap="square" lIns="91425" tIns="91425" rIns="91425" bIns="91425" anchor="t" anchorCtr="0">
            <a:noAutofit/>
          </a:bodyPr>
          <a:lstStyle/>
          <a:p>
            <a:pPr marL="0" lvl="0" indent="0">
              <a:spcBef>
                <a:spcPts val="22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ctrTitle"/>
          </p:nvPr>
        </p:nvSpPr>
        <p:spPr>
          <a:xfrm>
            <a:off x="2468880" y="6817361"/>
            <a:ext cx="27980700" cy="4704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txBox="1">
            <a:spLocks noGrp="1"/>
          </p:cNvSpPr>
          <p:nvPr>
            <p:ph type="subTitle" idx="1"/>
          </p:nvPr>
        </p:nvSpPr>
        <p:spPr>
          <a:xfrm>
            <a:off x="4937760" y="12435839"/>
            <a:ext cx="23043000" cy="5608200"/>
          </a:xfrm>
          <a:prstGeom prst="rect">
            <a:avLst/>
          </a:prstGeom>
        </p:spPr>
        <p:txBody>
          <a:bodyPr spcFirstLastPara="1" wrap="square" lIns="91425" tIns="91425" rIns="91425" bIns="91425" anchor="t" anchorCtr="0">
            <a:noAutofit/>
          </a:bodyPr>
          <a:lstStyle/>
          <a:p>
            <a:pPr marL="0" lvl="0" indent="0">
              <a:spcBef>
                <a:spcPts val="22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ctrTitle"/>
          </p:nvPr>
        </p:nvSpPr>
        <p:spPr>
          <a:xfrm>
            <a:off x="2468880" y="6817361"/>
            <a:ext cx="27980700" cy="4704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txBox="1">
            <a:spLocks noGrp="1"/>
          </p:cNvSpPr>
          <p:nvPr>
            <p:ph type="subTitle" idx="1"/>
          </p:nvPr>
        </p:nvSpPr>
        <p:spPr>
          <a:xfrm>
            <a:off x="4937760" y="12435839"/>
            <a:ext cx="23043000" cy="5608200"/>
          </a:xfrm>
          <a:prstGeom prst="rect">
            <a:avLst/>
          </a:prstGeom>
        </p:spPr>
        <p:txBody>
          <a:bodyPr spcFirstLastPara="1" wrap="square" lIns="91425" tIns="91425" rIns="91425" bIns="91425" anchor="t" anchorCtr="0">
            <a:noAutofit/>
          </a:bodyPr>
          <a:lstStyle/>
          <a:p>
            <a:pPr marL="0" lvl="0" indent="0">
              <a:spcBef>
                <a:spcPts val="22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ctrTitle"/>
          </p:nvPr>
        </p:nvSpPr>
        <p:spPr>
          <a:xfrm>
            <a:off x="2468880" y="6817361"/>
            <a:ext cx="27980700" cy="4704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txBox="1">
            <a:spLocks noGrp="1"/>
          </p:cNvSpPr>
          <p:nvPr>
            <p:ph type="subTitle" idx="1"/>
          </p:nvPr>
        </p:nvSpPr>
        <p:spPr>
          <a:xfrm>
            <a:off x="4937760" y="12435839"/>
            <a:ext cx="23043000" cy="5608200"/>
          </a:xfrm>
          <a:prstGeom prst="rect">
            <a:avLst/>
          </a:prstGeom>
        </p:spPr>
        <p:txBody>
          <a:bodyPr spcFirstLastPara="1" wrap="square" lIns="91425" tIns="91425" rIns="91425" bIns="91425" anchor="t" anchorCtr="0">
            <a:noAutofit/>
          </a:bodyPr>
          <a:lstStyle/>
          <a:p>
            <a:pPr marL="0" lvl="0" indent="0">
              <a:spcBef>
                <a:spcPts val="22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ctrTitle"/>
          </p:nvPr>
        </p:nvSpPr>
        <p:spPr>
          <a:xfrm>
            <a:off x="2468880" y="6817361"/>
            <a:ext cx="27980700" cy="4704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txBox="1">
            <a:spLocks noGrp="1"/>
          </p:cNvSpPr>
          <p:nvPr>
            <p:ph type="subTitle" idx="1"/>
          </p:nvPr>
        </p:nvSpPr>
        <p:spPr>
          <a:xfrm>
            <a:off x="4937760" y="12435839"/>
            <a:ext cx="23043000" cy="5608200"/>
          </a:xfrm>
          <a:prstGeom prst="rect">
            <a:avLst/>
          </a:prstGeom>
        </p:spPr>
        <p:txBody>
          <a:bodyPr spcFirstLastPara="1" wrap="square" lIns="91425" tIns="91425" rIns="91425" bIns="91425" anchor="t" anchorCtr="0">
            <a:noAutofit/>
          </a:bodyPr>
          <a:lstStyle/>
          <a:p>
            <a:pPr marL="0" lvl="0" indent="0">
              <a:spcBef>
                <a:spcPts val="22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2468880" y="6817361"/>
            <a:ext cx="27980700" cy="4704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txBox="1">
            <a:spLocks noGrp="1"/>
          </p:cNvSpPr>
          <p:nvPr>
            <p:ph type="subTitle" idx="1"/>
          </p:nvPr>
        </p:nvSpPr>
        <p:spPr>
          <a:xfrm>
            <a:off x="4937760" y="12435839"/>
            <a:ext cx="23043000" cy="5608200"/>
          </a:xfrm>
          <a:prstGeom prst="rect">
            <a:avLst/>
          </a:prstGeom>
        </p:spPr>
        <p:txBody>
          <a:bodyPr spcFirstLastPara="1" wrap="square" lIns="91425" tIns="91425" rIns="91425" bIns="91425" anchor="t" anchorCtr="0">
            <a:noAutofit/>
          </a:bodyPr>
          <a:lstStyle/>
          <a:p>
            <a:pPr marL="0" lvl="0" indent="0">
              <a:spcBef>
                <a:spcPts val="220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875</Words>
  <Application>Microsoft Office PowerPoint</Application>
  <PresentationFormat>Custom</PresentationFormat>
  <Paragraphs>75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Ostensen, James - ESM - High School</dc:creator>
  <cp:lastModifiedBy>Ostensen, James - ESM - High School</cp:lastModifiedBy>
  <cp:revision>1</cp:revision>
  <dcterms:modified xsi:type="dcterms:W3CDTF">2018-06-01T19:15:02Z</dcterms:modified>
</cp:coreProperties>
</file>