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13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524300" y="514350"/>
            <a:ext cx="60963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p:txBody>
      </p:sp>
      <p:sp>
        <p:nvSpPr>
          <p:cNvPr id="82" name="Shape 82"/>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6817362"/>
            <a:ext cx="27980641" cy="470408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4937760" y="12435840"/>
            <a:ext cx="23042881" cy="5608320"/>
          </a:xfrm>
          <a:prstGeom prst="rect">
            <a:avLst/>
          </a:prstGeom>
          <a:noFill/>
          <a:ln>
            <a:noFill/>
          </a:ln>
        </p:spPr>
        <p:txBody>
          <a:bodyPr spcFirstLastPara="1" wrap="square" lIns="91425" tIns="91425" rIns="91425" bIns="91425" anchor="t" anchorCtr="0"/>
          <a:lstStyle>
            <a:lvl1pPr marL="0" marR="0" lvl="0" indent="0" algn="ctr" rtl="0">
              <a:spcBef>
                <a:spcPts val="2200"/>
              </a:spcBef>
              <a:spcAft>
                <a:spcPts val="0"/>
              </a:spcAft>
              <a:buClr>
                <a:srgbClr val="888888"/>
              </a:buClr>
              <a:buSzPts val="11000"/>
              <a:buFont typeface="Arial"/>
              <a:buNone/>
              <a:defRPr sz="11000" b="0" i="0" u="none" strike="noStrike" cap="none">
                <a:solidFill>
                  <a:srgbClr val="888888"/>
                </a:solidFill>
                <a:latin typeface="Calibri"/>
                <a:ea typeface="Calibri"/>
                <a:cs typeface="Calibri"/>
                <a:sym typeface="Calibri"/>
              </a:defRPr>
            </a:lvl1pPr>
            <a:lvl2pPr marL="1567245" marR="0" lvl="1" indent="-5145"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2pPr>
            <a:lvl3pPr marL="3134489" marR="0" lvl="2" indent="-10288" algn="ctr" rtl="0">
              <a:spcBef>
                <a:spcPts val="1640"/>
              </a:spcBef>
              <a:spcAft>
                <a:spcPts val="0"/>
              </a:spcAft>
              <a:buClr>
                <a:srgbClr val="888888"/>
              </a:buClr>
              <a:buSzPts val="8200"/>
              <a:buFont typeface="Arial"/>
              <a:buNone/>
              <a:defRPr sz="8200" b="0" i="0" u="none" strike="noStrike" cap="none">
                <a:solidFill>
                  <a:srgbClr val="888888"/>
                </a:solidFill>
                <a:latin typeface="Calibri"/>
                <a:ea typeface="Calibri"/>
                <a:cs typeface="Calibri"/>
                <a:sym typeface="Calibri"/>
              </a:defRPr>
            </a:lvl3pPr>
            <a:lvl4pPr marL="4701734" marR="0" lvl="3" indent="-2733"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4pPr>
            <a:lvl5pPr marL="6268978" marR="0" lvl="4" indent="-7877"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5pPr>
            <a:lvl6pPr marL="7836223" marR="0" lvl="5" indent="-323"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6pPr>
            <a:lvl7pPr marL="9403467" marR="0" lvl="6" indent="-5467"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7pPr>
            <a:lvl8pPr marL="10970712" marR="0" lvl="7" indent="-10611"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8pPr>
            <a:lvl9pPr marL="12537956" marR="0" lvl="8" indent="-3055"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9217661" y="-2451097"/>
            <a:ext cx="14483080" cy="29626559"/>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206721" y="6537964"/>
            <a:ext cx="18724880" cy="740664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119120" y="-594356"/>
            <a:ext cx="18724880" cy="21671280"/>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1645920" y="5120642"/>
            <a:ext cx="29626559" cy="14483080"/>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600326" y="14102081"/>
            <a:ext cx="27980641" cy="435864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137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2600326" y="9301483"/>
            <a:ext cx="27980641" cy="4800599"/>
          </a:xfrm>
          <a:prstGeom prst="rect">
            <a:avLst/>
          </a:prstGeom>
          <a:noFill/>
          <a:ln>
            <a:noFill/>
          </a:ln>
        </p:spPr>
        <p:txBody>
          <a:bodyPr spcFirstLastPara="1" wrap="square" lIns="91425" tIns="91425" rIns="91425" bIns="91425" anchor="b" anchorCtr="0"/>
          <a:lstStyle>
            <a:lvl1pPr marL="457200" marR="0" lvl="0" indent="-228600" algn="l" rtl="0">
              <a:spcBef>
                <a:spcPts val="1380"/>
              </a:spcBef>
              <a:spcAft>
                <a:spcPts val="0"/>
              </a:spcAft>
              <a:buClr>
                <a:srgbClr val="888888"/>
              </a:buClr>
              <a:buSzPts val="11000"/>
              <a:buFont typeface="Arial"/>
              <a:buNone/>
              <a:defRPr sz="6900" b="0" i="0" u="none" strike="noStrike" cap="none">
                <a:solidFill>
                  <a:srgbClr val="888888"/>
                </a:solidFill>
                <a:latin typeface="Calibri"/>
                <a:ea typeface="Calibri"/>
                <a:cs typeface="Calibri"/>
                <a:sym typeface="Calibri"/>
              </a:defRPr>
            </a:lvl1pPr>
            <a:lvl2pPr marL="914400" marR="0" lvl="1" indent="-228600" algn="l" rtl="0">
              <a:spcBef>
                <a:spcPts val="1220"/>
              </a:spcBef>
              <a:spcAft>
                <a:spcPts val="0"/>
              </a:spcAft>
              <a:buClr>
                <a:srgbClr val="888888"/>
              </a:buClr>
              <a:buSzPts val="9600"/>
              <a:buFont typeface="Arial"/>
              <a:buNone/>
              <a:defRPr sz="6100" b="0" i="0" u="none" strike="noStrike" cap="none">
                <a:solidFill>
                  <a:srgbClr val="888888"/>
                </a:solidFill>
                <a:latin typeface="Calibri"/>
                <a:ea typeface="Calibri"/>
                <a:cs typeface="Calibri"/>
                <a:sym typeface="Calibri"/>
              </a:defRPr>
            </a:lvl2pPr>
            <a:lvl3pPr marL="1371600" marR="0" lvl="2" indent="-228600" algn="l" rtl="0">
              <a:spcBef>
                <a:spcPts val="1080"/>
              </a:spcBef>
              <a:spcAft>
                <a:spcPts val="0"/>
              </a:spcAft>
              <a:buClr>
                <a:srgbClr val="888888"/>
              </a:buClr>
              <a:buSzPts val="8200"/>
              <a:buFont typeface="Arial"/>
              <a:buNone/>
              <a:defRPr sz="5400" b="0" i="0" u="none" strike="noStrike" cap="none">
                <a:solidFill>
                  <a:srgbClr val="888888"/>
                </a:solidFill>
                <a:latin typeface="Calibri"/>
                <a:ea typeface="Calibri"/>
                <a:cs typeface="Calibri"/>
                <a:sym typeface="Calibri"/>
              </a:defRPr>
            </a:lvl3pPr>
            <a:lvl4pPr marL="1828800" marR="0" lvl="3"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4pPr>
            <a:lvl5pPr marL="2286000" marR="0" lvl="4"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5pPr>
            <a:lvl6pPr marL="2743200" marR="0" lvl="5"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6pPr>
            <a:lvl7pPr marL="3200400" marR="0" lvl="6"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7pPr>
            <a:lvl8pPr marL="3657600" marR="0" lvl="7"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8pPr>
            <a:lvl9pPr marL="4114800" marR="0" lvl="8"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1645920" y="5120642"/>
            <a:ext cx="14538960" cy="14483080"/>
          </a:xfrm>
          <a:prstGeom prst="rect">
            <a:avLst/>
          </a:prstGeom>
          <a:noFill/>
          <a:ln>
            <a:noFill/>
          </a:ln>
        </p:spPr>
        <p:txBody>
          <a:bodyPr spcFirstLastPara="1" wrap="square" lIns="91425" tIns="91425" rIns="91425" bIns="914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733520" y="5120642"/>
            <a:ext cx="14538960" cy="14483080"/>
          </a:xfrm>
          <a:prstGeom prst="rect">
            <a:avLst/>
          </a:prstGeom>
          <a:noFill/>
          <a:ln>
            <a:noFill/>
          </a:ln>
        </p:spPr>
        <p:txBody>
          <a:bodyPr spcFirstLastPara="1" wrap="square" lIns="91425" tIns="91425" rIns="91425" bIns="914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1645921" y="4912363"/>
            <a:ext cx="14544677" cy="2047238"/>
          </a:xfrm>
          <a:prstGeom prst="rect">
            <a:avLst/>
          </a:prstGeom>
          <a:noFill/>
          <a:ln>
            <a:noFill/>
          </a:ln>
        </p:spPr>
        <p:txBody>
          <a:bodyPr spcFirstLastPara="1" wrap="square" lIns="91425" tIns="91425" rIns="91425" bIns="91425" anchor="b" anchorCtr="0"/>
          <a:lstStyle>
            <a:lvl1pPr marL="457200" marR="0" lvl="0" indent="-228600" algn="l" rtl="0">
              <a:spcBef>
                <a:spcPts val="1640"/>
              </a:spcBef>
              <a:spcAft>
                <a:spcPts val="0"/>
              </a:spcAft>
              <a:buClr>
                <a:schemeClr val="dk1"/>
              </a:buClr>
              <a:buSzPts val="110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96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82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45921" y="6959601"/>
            <a:ext cx="14544677" cy="12644122"/>
          </a:xfrm>
          <a:prstGeom prst="rect">
            <a:avLst/>
          </a:prstGeom>
          <a:noFill/>
          <a:ln>
            <a:noFill/>
          </a:ln>
        </p:spPr>
        <p:txBody>
          <a:bodyPr spcFirstLastPara="1" wrap="square" lIns="91425" tIns="91425" rIns="91425" bIns="914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722092" y="4912363"/>
            <a:ext cx="14550390" cy="2047238"/>
          </a:xfrm>
          <a:prstGeom prst="rect">
            <a:avLst/>
          </a:prstGeom>
          <a:noFill/>
          <a:ln>
            <a:noFill/>
          </a:ln>
        </p:spPr>
        <p:txBody>
          <a:bodyPr spcFirstLastPara="1" wrap="square" lIns="91425" tIns="91425" rIns="91425" bIns="91425" anchor="b" anchorCtr="0"/>
          <a:lstStyle>
            <a:lvl1pPr marL="457200" marR="0" lvl="0" indent="-228600" algn="l" rtl="0">
              <a:spcBef>
                <a:spcPts val="1640"/>
              </a:spcBef>
              <a:spcAft>
                <a:spcPts val="0"/>
              </a:spcAft>
              <a:buClr>
                <a:schemeClr val="dk1"/>
              </a:buClr>
              <a:buSzPts val="110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96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82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722092" y="6959601"/>
            <a:ext cx="14550390" cy="12644122"/>
          </a:xfrm>
          <a:prstGeom prst="rect">
            <a:avLst/>
          </a:prstGeom>
          <a:noFill/>
          <a:ln>
            <a:noFill/>
          </a:ln>
        </p:spPr>
        <p:txBody>
          <a:bodyPr spcFirstLastPara="1" wrap="square" lIns="91425" tIns="91425" rIns="91425" bIns="914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45922" y="873760"/>
            <a:ext cx="10829927" cy="3718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69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2870180" y="873762"/>
            <a:ext cx="18402300" cy="18729961"/>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45922" y="4592322"/>
            <a:ext cx="10829927" cy="15011401"/>
          </a:xfrm>
          <a:prstGeom prst="rect">
            <a:avLst/>
          </a:prstGeom>
          <a:noFill/>
          <a:ln>
            <a:noFill/>
          </a:ln>
        </p:spPr>
        <p:txBody>
          <a:bodyPr spcFirstLastPara="1" wrap="square" lIns="91425" tIns="91425" rIns="91425" bIns="91425" anchor="t" anchorCtr="0"/>
          <a:lstStyle>
            <a:lvl1pPr marL="457200" marR="0" lvl="0" indent="-228600" algn="l" rtl="0">
              <a:spcBef>
                <a:spcPts val="960"/>
              </a:spcBef>
              <a:spcAft>
                <a:spcPts val="0"/>
              </a:spcAft>
              <a:buClr>
                <a:schemeClr val="dk1"/>
              </a:buClr>
              <a:buSzPts val="110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96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82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452237" y="15361920"/>
            <a:ext cx="19751040" cy="181356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69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a:spLocks noGrp="1"/>
          </p:cNvSpPr>
          <p:nvPr>
            <p:ph type="pic" idx="2"/>
          </p:nvPr>
        </p:nvSpPr>
        <p:spPr>
          <a:xfrm>
            <a:off x="6452237" y="1960880"/>
            <a:ext cx="19751040" cy="13167360"/>
          </a:xfrm>
          <a:prstGeom prst="rect">
            <a:avLst/>
          </a:prstGeom>
          <a:noFill/>
          <a:ln>
            <a:noFill/>
          </a:ln>
        </p:spPr>
        <p:txBody>
          <a:bodyPr spcFirstLastPara="1" wrap="square" lIns="91425" tIns="91425" rIns="91425" bIns="91425" anchor="t" anchorCtr="0"/>
          <a:lstStyle>
            <a:lvl1pPr marL="0" marR="0" lvl="0" indent="0" algn="l" rtl="0">
              <a:spcBef>
                <a:spcPts val="2200"/>
              </a:spcBef>
              <a:spcAft>
                <a:spcPts val="0"/>
              </a:spcAft>
              <a:buClr>
                <a:schemeClr val="dk1"/>
              </a:buClr>
              <a:buSzPts val="1400"/>
              <a:buFont typeface="Arial"/>
              <a:buNone/>
              <a:defRPr sz="11000" b="0" i="0" u="none" strike="noStrike" cap="none">
                <a:solidFill>
                  <a:schemeClr val="dk1"/>
                </a:solidFill>
                <a:latin typeface="Calibri"/>
                <a:ea typeface="Calibri"/>
                <a:cs typeface="Calibri"/>
                <a:sym typeface="Calibri"/>
              </a:defRPr>
            </a:lvl1pPr>
            <a:lvl2pPr marL="1567245" marR="0" lvl="1" indent="-5145" algn="l" rtl="0">
              <a:spcBef>
                <a:spcPts val="192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2pPr>
            <a:lvl3pPr marL="3134489" marR="0" lvl="2" indent="-10288" algn="l" rtl="0">
              <a:spcBef>
                <a:spcPts val="1640"/>
              </a:spcBef>
              <a:spcAft>
                <a:spcPts val="0"/>
              </a:spcAft>
              <a:buClr>
                <a:schemeClr val="dk1"/>
              </a:buClr>
              <a:buSzPts val="1400"/>
              <a:buFont typeface="Arial"/>
              <a:buNone/>
              <a:defRPr sz="8200" b="0" i="0" u="none" strike="noStrike" cap="none">
                <a:solidFill>
                  <a:schemeClr val="dk1"/>
                </a:solidFill>
                <a:latin typeface="Calibri"/>
                <a:ea typeface="Calibri"/>
                <a:cs typeface="Calibri"/>
                <a:sym typeface="Calibri"/>
              </a:defRPr>
            </a:lvl3pPr>
            <a:lvl4pPr marL="4701734" marR="0" lvl="3" indent="-2733"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4pPr>
            <a:lvl5pPr marL="6268978" marR="0" lvl="4" indent="-7877"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5pPr>
            <a:lvl6pPr marL="7836223" marR="0" lvl="5" indent="-323"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6pPr>
            <a:lvl7pPr marL="9403467" marR="0" lvl="6" indent="-5467"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7pPr>
            <a:lvl8pPr marL="10970712" marR="0" lvl="7" indent="-10611"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8pPr>
            <a:lvl9pPr marL="12537956" marR="0" lvl="8" indent="-3055"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452237" y="17175481"/>
            <a:ext cx="19751040" cy="2575559"/>
          </a:xfrm>
          <a:prstGeom prst="rect">
            <a:avLst/>
          </a:prstGeom>
          <a:noFill/>
          <a:ln>
            <a:noFill/>
          </a:ln>
        </p:spPr>
        <p:txBody>
          <a:bodyPr spcFirstLastPara="1" wrap="square" lIns="91425" tIns="91425" rIns="91425" bIns="91425" anchor="t" anchorCtr="0"/>
          <a:lstStyle>
            <a:lvl1pPr marL="457200" marR="0" lvl="0" indent="-228600" algn="l" rtl="0">
              <a:spcBef>
                <a:spcPts val="960"/>
              </a:spcBef>
              <a:spcAft>
                <a:spcPts val="0"/>
              </a:spcAft>
              <a:buClr>
                <a:schemeClr val="dk1"/>
              </a:buClr>
              <a:buSzPts val="110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96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82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1645920" y="5120642"/>
            <a:ext cx="29626559" cy="14483080"/>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p:nvPr/>
        </p:nvSpPr>
        <p:spPr>
          <a:xfrm>
            <a:off x="4688188" y="224477"/>
            <a:ext cx="23647500" cy="1632900"/>
          </a:xfrm>
          <a:prstGeom prst="rect">
            <a:avLst/>
          </a:prstGeom>
          <a:noFill/>
          <a:ln>
            <a:noFill/>
          </a:ln>
        </p:spPr>
        <p:txBody>
          <a:bodyPr spcFirstLastPara="1" wrap="square" lIns="72175" tIns="36075" rIns="72175" bIns="36075" anchor="t" anchorCtr="0">
            <a:noAutofit/>
          </a:bodyPr>
          <a:lstStyle/>
          <a:p>
            <a:pPr marL="0" marR="0" lvl="0" indent="0" algn="ctr" rtl="0">
              <a:spcBef>
                <a:spcPts val="0"/>
              </a:spcBef>
              <a:spcAft>
                <a:spcPts val="0"/>
              </a:spcAft>
              <a:buNone/>
            </a:pPr>
            <a:endParaRPr sz="7400" u="sng">
              <a:solidFill>
                <a:srgbClr val="741B47"/>
              </a:solidFill>
              <a:latin typeface="Times New Roman"/>
              <a:ea typeface="Times New Roman"/>
              <a:cs typeface="Times New Roman"/>
              <a:sym typeface="Times New Roman"/>
            </a:endParaRPr>
          </a:p>
        </p:txBody>
      </p:sp>
      <p:sp>
        <p:nvSpPr>
          <p:cNvPr id="85" name="Shape 85"/>
          <p:cNvSpPr txBox="1"/>
          <p:nvPr/>
        </p:nvSpPr>
        <p:spPr>
          <a:xfrm>
            <a:off x="7996150" y="224475"/>
            <a:ext cx="17031600" cy="3475500"/>
          </a:xfrm>
          <a:prstGeom prst="rect">
            <a:avLst/>
          </a:prstGeom>
          <a:noFill/>
          <a:ln>
            <a:noFill/>
          </a:ln>
        </p:spPr>
        <p:txBody>
          <a:bodyPr spcFirstLastPara="1" wrap="square" lIns="72175" tIns="36075" rIns="72175" bIns="36075" anchor="t" anchorCtr="0">
            <a:noAutofit/>
          </a:bodyPr>
          <a:lstStyle/>
          <a:p>
            <a:pPr marL="0" marR="0" lvl="0" indent="0" algn="ctr" rtl="0">
              <a:spcBef>
                <a:spcPts val="0"/>
              </a:spcBef>
              <a:spcAft>
                <a:spcPts val="0"/>
              </a:spcAft>
              <a:buNone/>
            </a:pPr>
            <a:r>
              <a:rPr lang="en-US" sz="7200" b="1" u="sng">
                <a:solidFill>
                  <a:srgbClr val="4C1130"/>
                </a:solidFill>
                <a:latin typeface="Times New Roman"/>
                <a:ea typeface="Times New Roman"/>
                <a:cs typeface="Times New Roman"/>
                <a:sym typeface="Times New Roman"/>
              </a:rPr>
              <a:t>Biodiversity in the Forge River</a:t>
            </a:r>
            <a:endParaRPr sz="7200" b="1" u="sng">
              <a:solidFill>
                <a:srgbClr val="4C113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5000">
                <a:solidFill>
                  <a:srgbClr val="4C1130"/>
                </a:solidFill>
                <a:latin typeface="Times New Roman"/>
                <a:ea typeface="Times New Roman"/>
                <a:cs typeface="Times New Roman"/>
                <a:sym typeface="Times New Roman"/>
              </a:rPr>
              <a:t>Anna Suske, James Simon, Marcella Ortolan, Michael Hasapidis</a:t>
            </a:r>
            <a:endParaRPr sz="5000">
              <a:solidFill>
                <a:srgbClr val="4C113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5000">
                <a:solidFill>
                  <a:srgbClr val="4C1130"/>
                </a:solidFill>
                <a:latin typeface="Times New Roman"/>
                <a:ea typeface="Times New Roman"/>
                <a:cs typeface="Times New Roman"/>
                <a:sym typeface="Times New Roman"/>
              </a:rPr>
              <a:t>Mentor: James Ostensen</a:t>
            </a:r>
            <a:endParaRPr sz="5000">
              <a:solidFill>
                <a:srgbClr val="4C113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5000">
                <a:solidFill>
                  <a:srgbClr val="4C1130"/>
                </a:solidFill>
                <a:latin typeface="Times New Roman"/>
                <a:ea typeface="Times New Roman"/>
                <a:cs typeface="Times New Roman"/>
                <a:sym typeface="Times New Roman"/>
              </a:rPr>
              <a:t>Eastport South Manor Junior-Senior High School</a:t>
            </a:r>
            <a:endParaRPr sz="5000">
              <a:solidFill>
                <a:srgbClr val="4C1130"/>
              </a:solidFill>
              <a:latin typeface="Times New Roman"/>
              <a:ea typeface="Times New Roman"/>
              <a:cs typeface="Times New Roman"/>
              <a:sym typeface="Times New Roman"/>
            </a:endParaRPr>
          </a:p>
        </p:txBody>
      </p:sp>
      <p:sp>
        <p:nvSpPr>
          <p:cNvPr id="86" name="Shape 86"/>
          <p:cNvSpPr txBox="1"/>
          <p:nvPr/>
        </p:nvSpPr>
        <p:spPr>
          <a:xfrm>
            <a:off x="17095100" y="4981123"/>
            <a:ext cx="14494800" cy="676200"/>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sp>
        <p:nvSpPr>
          <p:cNvPr id="87" name="Shape 87"/>
          <p:cNvSpPr txBox="1"/>
          <p:nvPr/>
        </p:nvSpPr>
        <p:spPr>
          <a:xfrm>
            <a:off x="896038" y="2265184"/>
            <a:ext cx="6665100" cy="19478700"/>
          </a:xfrm>
          <a:prstGeom prst="rect">
            <a:avLst/>
          </a:prstGeom>
          <a:noFill/>
          <a:ln>
            <a:noFill/>
          </a:ln>
        </p:spPr>
        <p:txBody>
          <a:bodyPr spcFirstLastPara="1" wrap="square" lIns="65300" tIns="32650" rIns="65300" bIns="32650" anchor="t" anchorCtr="0">
            <a:noAutofit/>
          </a:bodyPr>
          <a:lstStyle/>
          <a:p>
            <a:pPr marL="0" marR="0" lvl="0" indent="0" algn="ctr" rtl="0">
              <a:spcBef>
                <a:spcPts val="0"/>
              </a:spcBef>
              <a:spcAft>
                <a:spcPts val="0"/>
              </a:spcAft>
              <a:buNone/>
            </a:pPr>
            <a:r>
              <a:rPr lang="en-US" sz="4500" b="1" u="sng" dirty="0">
                <a:solidFill>
                  <a:srgbClr val="4C1130"/>
                </a:solidFill>
                <a:latin typeface="Times New Roman"/>
                <a:ea typeface="Times New Roman"/>
                <a:cs typeface="Times New Roman"/>
                <a:sym typeface="Times New Roman"/>
              </a:rPr>
              <a:t>Abstract </a:t>
            </a:r>
            <a:endParaRPr sz="4500" b="1" u="sng" dirty="0">
              <a:solidFill>
                <a:srgbClr val="4C1130"/>
              </a:solidFill>
              <a:latin typeface="Times New Roman"/>
              <a:ea typeface="Times New Roman"/>
              <a:cs typeface="Times New Roman"/>
              <a:sym typeface="Times New Roman"/>
            </a:endParaRPr>
          </a:p>
          <a:p>
            <a:pPr marL="0" lvl="0" indent="0" rtl="0">
              <a:spcBef>
                <a:spcPts val="0"/>
              </a:spcBef>
              <a:spcAft>
                <a:spcPts val="0"/>
              </a:spcAft>
              <a:buSzPts val="2600"/>
              <a:buNone/>
            </a:pPr>
            <a:r>
              <a:rPr lang="en-US" sz="2200" dirty="0">
                <a:solidFill>
                  <a:srgbClr val="4C1130"/>
                </a:solidFill>
                <a:latin typeface="Times New Roman"/>
                <a:ea typeface="Times New Roman"/>
                <a:cs typeface="Times New Roman"/>
                <a:sym typeface="Times New Roman"/>
              </a:rPr>
              <a:t>The focus of this project was to compile information from previous studies on the biodiversity in the Forge river. We conducted this project to compare our results to previous years in order to see how the changing environment affects the biodiversity.</a:t>
            </a:r>
            <a:endParaRPr sz="2200" b="1" dirty="0">
              <a:solidFill>
                <a:srgbClr val="4C1130"/>
              </a:solidFill>
              <a:latin typeface="Times New Roman"/>
              <a:ea typeface="Times New Roman"/>
              <a:cs typeface="Times New Roman"/>
              <a:sym typeface="Times New Roman"/>
            </a:endParaRPr>
          </a:p>
          <a:p>
            <a:pPr marL="0" lvl="0" indent="0" algn="ctr" rtl="0">
              <a:spcBef>
                <a:spcPts val="0"/>
              </a:spcBef>
              <a:spcAft>
                <a:spcPts val="0"/>
              </a:spcAft>
              <a:buSzPts val="2600"/>
              <a:buNone/>
            </a:pPr>
            <a:r>
              <a:rPr lang="en-US" sz="4500" b="1" u="sng" dirty="0">
                <a:solidFill>
                  <a:srgbClr val="4C1130"/>
                </a:solidFill>
                <a:latin typeface="Times New Roman"/>
                <a:ea typeface="Times New Roman"/>
                <a:cs typeface="Times New Roman"/>
                <a:sym typeface="Times New Roman"/>
              </a:rPr>
              <a:t>Introduction</a:t>
            </a:r>
            <a:endParaRPr sz="4500" b="1" u="sng" dirty="0">
              <a:solidFill>
                <a:srgbClr val="4C1130"/>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500" dirty="0">
                <a:solidFill>
                  <a:srgbClr val="4C1130"/>
                </a:solidFill>
                <a:latin typeface="Times New Roman"/>
                <a:ea typeface="Times New Roman"/>
                <a:cs typeface="Times New Roman"/>
                <a:sym typeface="Times New Roman"/>
              </a:rPr>
              <a:t>The primary goal of this experiment is to collect specimen from the Forge River, a declared impaired body of water, set a baseline for biodiversity, and determine the potential impact on human health.</a:t>
            </a:r>
            <a:endParaRPr sz="2500" dirty="0">
              <a:solidFill>
                <a:srgbClr val="4C1130"/>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2500" dirty="0">
                <a:solidFill>
                  <a:srgbClr val="4C1130"/>
                </a:solidFill>
                <a:latin typeface="Times New Roman"/>
                <a:ea typeface="Times New Roman"/>
                <a:cs typeface="Times New Roman"/>
                <a:sym typeface="Times New Roman"/>
              </a:rPr>
              <a:t>	By allowing other schools and future generations to look at the results, it will be possible for them to see how the ecosystem has changed in terms of species living in the Forge River. We can help future generations tell if our efforts to improve water quality has been working. This is also a sign of increased biodiversity. If there is more biodiversity that means that there will be a more stable environment. A second goal is to identify indicator species. These organisms are called indicator species and when they are present they can indicate that the conditions that are required for the survival of many different species that are present as well. These indicator species can also reveal the overall health of the river which can impact humans </a:t>
            </a:r>
            <a:endParaRPr sz="2500" dirty="0">
              <a:solidFill>
                <a:srgbClr val="4C1130"/>
              </a:solidFill>
              <a:latin typeface="Times New Roman"/>
              <a:ea typeface="Times New Roman"/>
              <a:cs typeface="Times New Roman"/>
              <a:sym typeface="Times New Roman"/>
            </a:endParaRPr>
          </a:p>
          <a:p>
            <a:pPr marL="0" marR="0" lvl="0" indent="0" algn="ctr" rtl="0">
              <a:spcBef>
                <a:spcPts val="429"/>
              </a:spcBef>
              <a:spcAft>
                <a:spcPts val="0"/>
              </a:spcAft>
              <a:buNone/>
            </a:pPr>
            <a:r>
              <a:rPr lang="en-US" sz="4500" b="1" u="sng" dirty="0">
                <a:solidFill>
                  <a:srgbClr val="4C1130"/>
                </a:solidFill>
                <a:latin typeface="Times New Roman"/>
                <a:ea typeface="Times New Roman"/>
                <a:cs typeface="Times New Roman"/>
                <a:sym typeface="Times New Roman"/>
              </a:rPr>
              <a:t>Materials &amp; Methods </a:t>
            </a:r>
            <a:endParaRPr sz="4500" b="1" u="sng"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A fifty foot seine net was used to collect organisms then sort the organisms by hand. A seining net is a net with one pole on each end, with floats on the top and weights on the bottom.</a:t>
            </a:r>
            <a:endParaRPr sz="2500"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Next the specimen were collected and identified, brought them into the school, took pictures, immersed each in anhydrous ethanol to preserve DNA and kill bacteria to thereby prevent decomposition.</a:t>
            </a:r>
            <a:endParaRPr sz="2500"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Next the specimen were froze to further preserve them.</a:t>
            </a:r>
            <a:endParaRPr sz="2500"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Experts from Stony Brook lab helped identify the species.</a:t>
            </a:r>
            <a:endParaRPr sz="2500"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Then DNA was extracted from the samples.</a:t>
            </a:r>
            <a:endParaRPr sz="2500"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The PCR lab was then performed .</a:t>
            </a:r>
            <a:endParaRPr sz="2500"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And lastly the gel electrophoresis was performed to analyze the PCR results.</a:t>
            </a:r>
            <a:endParaRPr sz="2500" dirty="0">
              <a:solidFill>
                <a:srgbClr val="4C1130"/>
              </a:solidFill>
              <a:latin typeface="Times New Roman"/>
              <a:ea typeface="Times New Roman"/>
              <a:cs typeface="Times New Roman"/>
              <a:sym typeface="Times New Roman"/>
            </a:endParaRPr>
          </a:p>
        </p:txBody>
      </p:sp>
      <p:sp>
        <p:nvSpPr>
          <p:cNvPr id="88" name="Shape 88"/>
          <p:cNvSpPr txBox="1"/>
          <p:nvPr/>
        </p:nvSpPr>
        <p:spPr>
          <a:xfrm>
            <a:off x="24223500" y="2718000"/>
            <a:ext cx="8588400" cy="19569300"/>
          </a:xfrm>
          <a:prstGeom prst="rect">
            <a:avLst/>
          </a:prstGeom>
          <a:noFill/>
          <a:ln>
            <a:noFill/>
          </a:ln>
        </p:spPr>
        <p:txBody>
          <a:bodyPr spcFirstLastPara="1" wrap="square" lIns="65300" tIns="32650" rIns="65300" bIns="32650" anchor="t" anchorCtr="0">
            <a:noAutofit/>
          </a:bodyPr>
          <a:lstStyle/>
          <a:p>
            <a:pPr marL="0" marR="0" lvl="0" indent="0" algn="ctr" rtl="0">
              <a:spcBef>
                <a:spcPts val="0"/>
              </a:spcBef>
              <a:spcAft>
                <a:spcPts val="0"/>
              </a:spcAft>
              <a:buNone/>
            </a:pPr>
            <a:r>
              <a:rPr lang="en-US" sz="4500" b="1" u="sng" dirty="0">
                <a:solidFill>
                  <a:srgbClr val="4C1130"/>
                </a:solidFill>
                <a:latin typeface="Times New Roman"/>
                <a:ea typeface="Times New Roman"/>
                <a:cs typeface="Times New Roman"/>
                <a:sym typeface="Times New Roman"/>
              </a:rPr>
              <a:t>Discussion</a:t>
            </a:r>
            <a:endParaRPr sz="4500" b="1" u="sng" dirty="0">
              <a:solidFill>
                <a:srgbClr val="4C1130"/>
              </a:solidFill>
              <a:latin typeface="Times New Roman"/>
              <a:ea typeface="Times New Roman"/>
              <a:cs typeface="Times New Roman"/>
              <a:sym typeface="Times New Roman"/>
            </a:endParaRPr>
          </a:p>
          <a:p>
            <a:pPr marL="0" marR="0" lvl="0" indent="0" rtl="0">
              <a:spcBef>
                <a:spcPts val="429"/>
              </a:spcBef>
              <a:spcAft>
                <a:spcPts val="0"/>
              </a:spcAft>
              <a:buNone/>
            </a:pPr>
            <a:r>
              <a:rPr lang="en-US" sz="2500" dirty="0">
                <a:solidFill>
                  <a:srgbClr val="4C1130"/>
                </a:solidFill>
                <a:latin typeface="Times New Roman"/>
                <a:ea typeface="Times New Roman"/>
                <a:cs typeface="Times New Roman"/>
                <a:sym typeface="Times New Roman"/>
              </a:rPr>
              <a:t>The goal of this project was to help set a baseline of biodiversity in the Forge River. In this project, we barcoded different specimen that were collected from Osprey Park. The results we had were very good sequences which had an average of 0 mismatches therefore telling us the species the organism is. Our results suggests that there is not a lot of biodiversity in the Forge River which most likely the cause of the poor river quality. Our results also determined that there are invasive species in the river. One example of those species is the </a:t>
            </a:r>
            <a:r>
              <a:rPr lang="en-US" sz="2500" i="1" dirty="0" err="1">
                <a:solidFill>
                  <a:srgbClr val="4C1130"/>
                </a:solidFill>
                <a:latin typeface="Times New Roman"/>
                <a:ea typeface="Times New Roman"/>
                <a:cs typeface="Times New Roman"/>
                <a:sym typeface="Times New Roman"/>
              </a:rPr>
              <a:t>Hemigrapsus</a:t>
            </a:r>
            <a:r>
              <a:rPr lang="en-US" sz="2500" i="1" dirty="0">
                <a:solidFill>
                  <a:srgbClr val="4C1130"/>
                </a:solidFill>
                <a:latin typeface="Times New Roman"/>
                <a:ea typeface="Times New Roman"/>
                <a:cs typeface="Times New Roman"/>
                <a:sym typeface="Times New Roman"/>
              </a:rPr>
              <a:t> </a:t>
            </a:r>
            <a:r>
              <a:rPr lang="en-US" sz="2500" i="1" dirty="0" err="1">
                <a:solidFill>
                  <a:srgbClr val="4C1130"/>
                </a:solidFill>
                <a:latin typeface="Times New Roman"/>
                <a:ea typeface="Times New Roman"/>
                <a:cs typeface="Times New Roman"/>
                <a:sym typeface="Times New Roman"/>
              </a:rPr>
              <a:t>penicillatus</a:t>
            </a:r>
            <a:r>
              <a:rPr lang="en-US" sz="2500" dirty="0">
                <a:solidFill>
                  <a:srgbClr val="4C1130"/>
                </a:solidFill>
                <a:latin typeface="Times New Roman"/>
                <a:ea typeface="Times New Roman"/>
                <a:cs typeface="Times New Roman"/>
                <a:sym typeface="Times New Roman"/>
              </a:rPr>
              <a:t>, also known as an Asian Shore crab. It is classified as an invasive species because it is indigenous to the western Pacific Ocean from Russia, along the Korean and Chinese coasts. The Asian shore crab also has no natural predators in this area because it is invasive. There is a possibility of the biodiversity increasing in the forge river. In order for this to happen, we need to continue with the shellfish restoration to improve the water quality. We can also introduce predators to the invasive species living in the Forge River. The improved water quality and an increased biodiversity could be determined by future barcode projects from the Forge River.</a:t>
            </a:r>
            <a:endParaRPr sz="2500" dirty="0">
              <a:solidFill>
                <a:srgbClr val="4C113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500" b="1" u="sng" dirty="0">
                <a:solidFill>
                  <a:srgbClr val="4C1130"/>
                </a:solidFill>
                <a:latin typeface="Times New Roman"/>
                <a:ea typeface="Times New Roman"/>
                <a:cs typeface="Times New Roman"/>
                <a:sym typeface="Times New Roman"/>
              </a:rPr>
              <a:t>References</a:t>
            </a:r>
            <a:endParaRPr sz="4500" b="1" u="sng" dirty="0">
              <a:solidFill>
                <a:srgbClr val="4C1130"/>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b="1" dirty="0">
                <a:solidFill>
                  <a:srgbClr val="4C1130"/>
                </a:solidFill>
                <a:latin typeface="Times New Roman"/>
                <a:ea typeface="Times New Roman"/>
                <a:cs typeface="Times New Roman"/>
                <a:sym typeface="Times New Roman"/>
              </a:rPr>
              <a:t>1)</a:t>
            </a:r>
            <a:r>
              <a:rPr lang="en-US" sz="2400" dirty="0">
                <a:solidFill>
                  <a:srgbClr val="4C1130"/>
                </a:solidFill>
                <a:latin typeface="Times New Roman"/>
                <a:ea typeface="Times New Roman"/>
                <a:cs typeface="Times New Roman"/>
                <a:sym typeface="Times New Roman"/>
              </a:rPr>
              <a:t> What is DNA Barcoding? (</a:t>
            </a:r>
            <a:r>
              <a:rPr lang="en-US" sz="2400" dirty="0" err="1">
                <a:solidFill>
                  <a:srgbClr val="4C1130"/>
                </a:solidFill>
                <a:latin typeface="Times New Roman"/>
                <a:ea typeface="Times New Roman"/>
                <a:cs typeface="Times New Roman"/>
                <a:sym typeface="Times New Roman"/>
              </a:rPr>
              <a:t>n.d.</a:t>
            </a:r>
            <a:r>
              <a:rPr lang="en-US" sz="2400" dirty="0">
                <a:solidFill>
                  <a:srgbClr val="4C1130"/>
                </a:solidFill>
                <a:latin typeface="Times New Roman"/>
                <a:ea typeface="Times New Roman"/>
                <a:cs typeface="Times New Roman"/>
                <a:sym typeface="Times New Roman"/>
              </a:rPr>
              <a:t>). Retrieved September 12, 2017, from http://www.ibol.org/phase1/about-us/what-is-dna-barcoding/</a:t>
            </a:r>
            <a:endParaRPr sz="2400" dirty="0">
              <a:solidFill>
                <a:srgbClr val="4C1130"/>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b="1" dirty="0">
                <a:solidFill>
                  <a:srgbClr val="4C1130"/>
                </a:solidFill>
                <a:latin typeface="Times New Roman"/>
                <a:ea typeface="Times New Roman"/>
                <a:cs typeface="Times New Roman"/>
                <a:sym typeface="Times New Roman"/>
              </a:rPr>
              <a:t>2)</a:t>
            </a:r>
            <a:r>
              <a:rPr lang="en-US" sz="2400" dirty="0">
                <a:solidFill>
                  <a:srgbClr val="4C1130"/>
                </a:solidFill>
                <a:latin typeface="Times New Roman"/>
                <a:ea typeface="Times New Roman"/>
                <a:cs typeface="Times New Roman"/>
                <a:sym typeface="Times New Roman"/>
              </a:rPr>
              <a:t>Forge River (New York). (2017, September 25). Retrieved October 01, 2017, from</a:t>
            </a:r>
            <a:endParaRPr sz="2400" dirty="0">
              <a:solidFill>
                <a:srgbClr val="4C1130"/>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dirty="0">
                <a:solidFill>
                  <a:srgbClr val="4C1130"/>
                </a:solidFill>
                <a:latin typeface="Times New Roman"/>
                <a:ea typeface="Times New Roman"/>
                <a:cs typeface="Times New Roman"/>
                <a:sym typeface="Times New Roman"/>
              </a:rPr>
              <a:t>https://en.wikipedia.org/wiki/Forge_River_(New_York)</a:t>
            </a:r>
            <a:endParaRPr sz="2400" dirty="0">
              <a:solidFill>
                <a:srgbClr val="4C1130"/>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2400" b="1" dirty="0">
                <a:solidFill>
                  <a:srgbClr val="4C1130"/>
                </a:solidFill>
                <a:latin typeface="Times New Roman"/>
                <a:ea typeface="Times New Roman"/>
                <a:cs typeface="Times New Roman"/>
                <a:sym typeface="Times New Roman"/>
              </a:rPr>
              <a:t>3)</a:t>
            </a:r>
            <a:r>
              <a:rPr lang="en-US" sz="2400" dirty="0">
                <a:solidFill>
                  <a:srgbClr val="4C1130"/>
                </a:solidFill>
                <a:latin typeface="Times New Roman"/>
                <a:ea typeface="Times New Roman"/>
                <a:cs typeface="Times New Roman"/>
                <a:sym typeface="Times New Roman"/>
              </a:rPr>
              <a:t>“DNA Learning Center Barcoding 101.” </a:t>
            </a:r>
            <a:r>
              <a:rPr lang="en-US" sz="2400" i="1" dirty="0">
                <a:solidFill>
                  <a:srgbClr val="4C1130"/>
                </a:solidFill>
                <a:latin typeface="Times New Roman"/>
                <a:ea typeface="Times New Roman"/>
                <a:cs typeface="Times New Roman"/>
                <a:sym typeface="Times New Roman"/>
              </a:rPr>
              <a:t>DNA Learning Center Barcoding 101</a:t>
            </a:r>
            <a:r>
              <a:rPr lang="en-US" sz="2400" dirty="0">
                <a:solidFill>
                  <a:srgbClr val="4C1130"/>
                </a:solidFill>
                <a:latin typeface="Times New Roman"/>
                <a:ea typeface="Times New Roman"/>
                <a:cs typeface="Times New Roman"/>
                <a:sym typeface="Times New Roman"/>
              </a:rPr>
              <a:t>,www.dnabarcoding101.org/.</a:t>
            </a:r>
            <a:endParaRPr sz="2400" dirty="0">
              <a:solidFill>
                <a:srgbClr val="4C113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500" b="1" u="sng" dirty="0">
                <a:solidFill>
                  <a:srgbClr val="4C1130"/>
                </a:solidFill>
                <a:latin typeface="Times New Roman"/>
                <a:ea typeface="Times New Roman"/>
                <a:cs typeface="Times New Roman"/>
                <a:sym typeface="Times New Roman"/>
              </a:rPr>
              <a:t>Acknowledgements</a:t>
            </a:r>
            <a:r>
              <a:rPr lang="en-US" sz="4500" b="1" dirty="0">
                <a:solidFill>
                  <a:srgbClr val="4C1130"/>
                </a:solidFill>
                <a:latin typeface="Times New Roman"/>
                <a:ea typeface="Times New Roman"/>
                <a:cs typeface="Times New Roman"/>
                <a:sym typeface="Times New Roman"/>
              </a:rPr>
              <a:t> </a:t>
            </a:r>
            <a:endParaRPr sz="4500" b="1" dirty="0">
              <a:solidFill>
                <a:srgbClr val="4C1130"/>
              </a:solidFill>
              <a:latin typeface="Times New Roman"/>
              <a:ea typeface="Times New Roman"/>
              <a:cs typeface="Times New Roman"/>
              <a:sym typeface="Times New Roman"/>
            </a:endParaRPr>
          </a:p>
          <a:p>
            <a:pPr marL="0" marR="0" lvl="0" indent="0" rtl="0">
              <a:spcBef>
                <a:spcPts val="0"/>
              </a:spcBef>
              <a:spcAft>
                <a:spcPts val="0"/>
              </a:spcAft>
              <a:buNone/>
            </a:pPr>
            <a:r>
              <a:rPr lang="en-US" sz="2500" dirty="0">
                <a:solidFill>
                  <a:srgbClr val="4C1130"/>
                </a:solidFill>
                <a:latin typeface="Times New Roman"/>
                <a:ea typeface="Times New Roman"/>
                <a:cs typeface="Times New Roman"/>
                <a:sym typeface="Times New Roman"/>
              </a:rPr>
              <a:t>Thank you Stony Brook University for allowing us to use your facilities. Thank you Cold Spring Harbor for providing us with support, materials and facilitating the barcode project. Thank you ESM your </a:t>
            </a:r>
            <a:r>
              <a:rPr lang="en-US" sz="2500" dirty="0" err="1">
                <a:solidFill>
                  <a:srgbClr val="4C1130"/>
                </a:solidFill>
                <a:latin typeface="Times New Roman"/>
                <a:ea typeface="Times New Roman"/>
                <a:cs typeface="Times New Roman"/>
                <a:sym typeface="Times New Roman"/>
              </a:rPr>
              <a:t>support.Thank</a:t>
            </a:r>
            <a:r>
              <a:rPr lang="en-US" sz="2500" dirty="0">
                <a:solidFill>
                  <a:srgbClr val="4C1130"/>
                </a:solidFill>
                <a:latin typeface="Times New Roman"/>
                <a:ea typeface="Times New Roman"/>
                <a:cs typeface="Times New Roman"/>
                <a:sym typeface="Times New Roman"/>
              </a:rPr>
              <a:t> you to  Day in the Life Program, Melissa Parrott with the Central Pine Barrens Joint Planning and Policy Commission, Dr. Mel Morris at BNL,  </a:t>
            </a:r>
            <a:r>
              <a:rPr lang="en-US" sz="3000" dirty="0">
                <a:solidFill>
                  <a:srgbClr val="4C1130"/>
                </a:solidFill>
                <a:latin typeface="Times New Roman"/>
                <a:ea typeface="Times New Roman"/>
                <a:cs typeface="Times New Roman"/>
                <a:sym typeface="Times New Roman"/>
              </a:rPr>
              <a:t> </a:t>
            </a:r>
            <a:endParaRPr sz="3000" dirty="0">
              <a:solidFill>
                <a:srgbClr val="4C1130"/>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4500" b="1" u="sng" dirty="0">
                <a:solidFill>
                  <a:srgbClr val="4C1130"/>
                </a:solidFill>
                <a:latin typeface="Times New Roman"/>
                <a:ea typeface="Times New Roman"/>
                <a:cs typeface="Times New Roman"/>
                <a:sym typeface="Times New Roman"/>
              </a:rPr>
              <a:t>Results</a:t>
            </a:r>
            <a:endParaRPr sz="4500" b="1" u="sng" dirty="0">
              <a:solidFill>
                <a:srgbClr val="4C1130"/>
              </a:solidFill>
              <a:latin typeface="Times New Roman"/>
              <a:ea typeface="Times New Roman"/>
              <a:cs typeface="Times New Roman"/>
              <a:sym typeface="Times New Roman"/>
            </a:endParaRPr>
          </a:p>
          <a:p>
            <a:pPr marL="457200" lvl="0" indent="-419100" rtl="0">
              <a:spcBef>
                <a:spcPts val="0"/>
              </a:spcBef>
              <a:spcAft>
                <a:spcPts val="0"/>
              </a:spcAft>
              <a:buClr>
                <a:srgbClr val="4C1130"/>
              </a:buClr>
              <a:buSzPts val="3000"/>
              <a:buFont typeface="Times New Roman"/>
              <a:buChar char="❏"/>
            </a:pPr>
            <a:r>
              <a:rPr lang="en-US" sz="3000" dirty="0">
                <a:solidFill>
                  <a:srgbClr val="4C1130"/>
                </a:solidFill>
                <a:latin typeface="Times New Roman"/>
                <a:ea typeface="Times New Roman"/>
                <a:cs typeface="Times New Roman"/>
                <a:sym typeface="Times New Roman"/>
              </a:rPr>
              <a:t>T</a:t>
            </a:r>
            <a:r>
              <a:rPr lang="en-US" sz="2500" dirty="0">
                <a:solidFill>
                  <a:srgbClr val="4C1130"/>
                </a:solidFill>
                <a:latin typeface="Times New Roman"/>
                <a:ea typeface="Times New Roman"/>
                <a:cs typeface="Times New Roman"/>
                <a:sym typeface="Times New Roman"/>
              </a:rPr>
              <a:t>he sequence quality is very good, shown by the high bit score.</a:t>
            </a:r>
            <a:endParaRPr sz="2500"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The average mismatch is 0 therefore there is no novel species.</a:t>
            </a:r>
            <a:endParaRPr sz="2500"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The species we found include snails, crabs, shrimp and barnacles.</a:t>
            </a:r>
            <a:endParaRPr sz="2500" dirty="0">
              <a:solidFill>
                <a:srgbClr val="4C1130"/>
              </a:solidFill>
              <a:latin typeface="Times New Roman"/>
              <a:ea typeface="Times New Roman"/>
              <a:cs typeface="Times New Roman"/>
              <a:sym typeface="Times New Roman"/>
            </a:endParaRPr>
          </a:p>
          <a:p>
            <a:pPr marL="457200" lvl="0" indent="-387350" rtl="0">
              <a:spcBef>
                <a:spcPts val="0"/>
              </a:spcBef>
              <a:spcAft>
                <a:spcPts val="0"/>
              </a:spcAft>
              <a:buClr>
                <a:srgbClr val="4C1130"/>
              </a:buClr>
              <a:buSzPts val="2500"/>
              <a:buFont typeface="Times New Roman"/>
              <a:buChar char="❏"/>
            </a:pPr>
            <a:r>
              <a:rPr lang="en-US" sz="2500" dirty="0">
                <a:solidFill>
                  <a:srgbClr val="4C1130"/>
                </a:solidFill>
                <a:latin typeface="Times New Roman"/>
                <a:ea typeface="Times New Roman"/>
                <a:cs typeface="Times New Roman"/>
                <a:sym typeface="Times New Roman"/>
              </a:rPr>
              <a:t>An invasive species was found. The invasive species found was the Asian shore crab also known as </a:t>
            </a:r>
            <a:r>
              <a:rPr lang="en-US" sz="2500" dirty="0" err="1">
                <a:solidFill>
                  <a:srgbClr val="4C1130"/>
                </a:solidFill>
                <a:latin typeface="Times New Roman"/>
                <a:ea typeface="Times New Roman"/>
                <a:cs typeface="Times New Roman"/>
                <a:sym typeface="Times New Roman"/>
              </a:rPr>
              <a:t>Hemigrapsus</a:t>
            </a:r>
            <a:r>
              <a:rPr lang="en-US" sz="2500" dirty="0">
                <a:solidFill>
                  <a:srgbClr val="4C1130"/>
                </a:solidFill>
                <a:latin typeface="Times New Roman"/>
                <a:ea typeface="Times New Roman"/>
                <a:cs typeface="Times New Roman"/>
                <a:sym typeface="Times New Roman"/>
              </a:rPr>
              <a:t> </a:t>
            </a:r>
            <a:r>
              <a:rPr lang="en-US" sz="2500" dirty="0" err="1">
                <a:solidFill>
                  <a:srgbClr val="4C1130"/>
                </a:solidFill>
                <a:latin typeface="Times New Roman"/>
                <a:ea typeface="Times New Roman"/>
                <a:cs typeface="Times New Roman"/>
                <a:sym typeface="Times New Roman"/>
              </a:rPr>
              <a:t>penicillatus</a:t>
            </a:r>
            <a:endParaRPr sz="2500" dirty="0">
              <a:solidFill>
                <a:srgbClr val="4C1130"/>
              </a:solidFill>
              <a:latin typeface="Times New Roman"/>
              <a:ea typeface="Times New Roman"/>
              <a:cs typeface="Times New Roman"/>
              <a:sym typeface="Times New Roman"/>
            </a:endParaRPr>
          </a:p>
        </p:txBody>
      </p:sp>
      <p:pic>
        <p:nvPicPr>
          <p:cNvPr id="89" name="Shape 89"/>
          <p:cNvPicPr preferRelativeResize="0"/>
          <p:nvPr/>
        </p:nvPicPr>
        <p:blipFill>
          <a:blip r:embed="rId4">
            <a:alphaModFix/>
          </a:blip>
          <a:stretch>
            <a:fillRect/>
          </a:stretch>
        </p:blipFill>
        <p:spPr>
          <a:xfrm>
            <a:off x="27055600" y="181973"/>
            <a:ext cx="8113076" cy="2286000"/>
          </a:xfrm>
          <a:prstGeom prst="rect">
            <a:avLst/>
          </a:prstGeom>
          <a:noFill/>
          <a:ln>
            <a:noFill/>
          </a:ln>
        </p:spPr>
      </p:pic>
      <p:pic>
        <p:nvPicPr>
          <p:cNvPr id="90" name="Shape 90"/>
          <p:cNvPicPr preferRelativeResize="0"/>
          <p:nvPr/>
        </p:nvPicPr>
        <p:blipFill>
          <a:blip r:embed="rId5">
            <a:alphaModFix/>
          </a:blip>
          <a:stretch>
            <a:fillRect/>
          </a:stretch>
        </p:blipFill>
        <p:spPr>
          <a:xfrm>
            <a:off x="3276225" y="551025"/>
            <a:ext cx="3134759" cy="1632900"/>
          </a:xfrm>
          <a:prstGeom prst="rect">
            <a:avLst/>
          </a:prstGeom>
          <a:noFill/>
          <a:ln>
            <a:noFill/>
          </a:ln>
        </p:spPr>
      </p:pic>
      <p:sp>
        <p:nvSpPr>
          <p:cNvPr id="91" name="Shape 91"/>
          <p:cNvSpPr txBox="1"/>
          <p:nvPr/>
        </p:nvSpPr>
        <p:spPr>
          <a:xfrm>
            <a:off x="12320325" y="8512396"/>
            <a:ext cx="2149800" cy="2376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92" name="Shape 92"/>
          <p:cNvPicPr preferRelativeResize="0"/>
          <p:nvPr/>
        </p:nvPicPr>
        <p:blipFill>
          <a:blip r:embed="rId6">
            <a:alphaModFix/>
          </a:blip>
          <a:stretch>
            <a:fillRect/>
          </a:stretch>
        </p:blipFill>
        <p:spPr>
          <a:xfrm>
            <a:off x="7996150" y="3980617"/>
            <a:ext cx="15989712" cy="5520957"/>
          </a:xfrm>
          <a:prstGeom prst="rect">
            <a:avLst/>
          </a:prstGeom>
          <a:noFill/>
          <a:ln>
            <a:noFill/>
          </a:ln>
        </p:spPr>
      </p:pic>
      <p:pic>
        <p:nvPicPr>
          <p:cNvPr id="93" name="Shape 93"/>
          <p:cNvPicPr preferRelativeResize="0"/>
          <p:nvPr/>
        </p:nvPicPr>
        <p:blipFill rotWithShape="1">
          <a:blip r:embed="rId7">
            <a:alphaModFix/>
          </a:blip>
          <a:srcRect r="10865"/>
          <a:stretch/>
        </p:blipFill>
        <p:spPr>
          <a:xfrm>
            <a:off x="7517367" y="16132934"/>
            <a:ext cx="5216575" cy="4075775"/>
          </a:xfrm>
          <a:prstGeom prst="rect">
            <a:avLst/>
          </a:prstGeom>
          <a:noFill/>
          <a:ln>
            <a:noFill/>
          </a:ln>
        </p:spPr>
      </p:pic>
      <p:pic>
        <p:nvPicPr>
          <p:cNvPr id="94" name="Shape 94"/>
          <p:cNvPicPr preferRelativeResize="0"/>
          <p:nvPr/>
        </p:nvPicPr>
        <p:blipFill rotWithShape="1">
          <a:blip r:embed="rId8">
            <a:alphaModFix/>
          </a:blip>
          <a:srcRect l="-1522"/>
          <a:stretch/>
        </p:blipFill>
        <p:spPr>
          <a:xfrm>
            <a:off x="7511142" y="10553224"/>
            <a:ext cx="16398207" cy="4639689"/>
          </a:xfrm>
          <a:prstGeom prst="rect">
            <a:avLst/>
          </a:prstGeom>
          <a:noFill/>
          <a:ln>
            <a:noFill/>
          </a:ln>
        </p:spPr>
      </p:pic>
      <p:pic>
        <p:nvPicPr>
          <p:cNvPr id="95" name="Shape 95"/>
          <p:cNvPicPr preferRelativeResize="0"/>
          <p:nvPr/>
        </p:nvPicPr>
        <p:blipFill>
          <a:blip r:embed="rId9">
            <a:alphaModFix/>
          </a:blip>
          <a:stretch>
            <a:fillRect/>
          </a:stretch>
        </p:blipFill>
        <p:spPr>
          <a:xfrm>
            <a:off x="13027450" y="16244562"/>
            <a:ext cx="5099181" cy="3764482"/>
          </a:xfrm>
          <a:prstGeom prst="rect">
            <a:avLst/>
          </a:prstGeom>
          <a:noFill/>
          <a:ln>
            <a:noFill/>
          </a:ln>
        </p:spPr>
      </p:pic>
      <p:sp>
        <p:nvSpPr>
          <p:cNvPr id="96" name="Shape 96"/>
          <p:cNvSpPr txBox="1"/>
          <p:nvPr/>
        </p:nvSpPr>
        <p:spPr>
          <a:xfrm>
            <a:off x="7996150" y="9501575"/>
            <a:ext cx="16238050" cy="1612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u="sng" dirty="0">
                <a:solidFill>
                  <a:srgbClr val="4C1130"/>
                </a:solidFill>
                <a:latin typeface="Times New Roman"/>
                <a:ea typeface="Times New Roman"/>
                <a:cs typeface="Times New Roman"/>
                <a:sym typeface="Times New Roman"/>
              </a:rPr>
              <a:t>Chart 1</a:t>
            </a:r>
            <a:r>
              <a:rPr lang="en-US" sz="3000" dirty="0">
                <a:solidFill>
                  <a:srgbClr val="4C1130"/>
                </a:solidFill>
                <a:latin typeface="Times New Roman"/>
                <a:ea typeface="Times New Roman"/>
                <a:cs typeface="Times New Roman"/>
                <a:sym typeface="Times New Roman"/>
              </a:rPr>
              <a:t>: </a:t>
            </a:r>
            <a:r>
              <a:rPr lang="en-US" sz="3000" dirty="0" smtClean="0">
                <a:solidFill>
                  <a:srgbClr val="4C1130"/>
                </a:solidFill>
                <a:latin typeface="Times New Roman"/>
                <a:ea typeface="Times New Roman"/>
                <a:cs typeface="Times New Roman"/>
                <a:sym typeface="Times New Roman"/>
              </a:rPr>
              <a:t>Chart </a:t>
            </a:r>
            <a:r>
              <a:rPr lang="en-US" sz="3000" dirty="0">
                <a:solidFill>
                  <a:srgbClr val="4C1130"/>
                </a:solidFill>
                <a:latin typeface="Times New Roman"/>
                <a:ea typeface="Times New Roman"/>
                <a:cs typeface="Times New Roman"/>
                <a:sym typeface="Times New Roman"/>
              </a:rPr>
              <a:t>shows the genetic similarities between the collected organisms and the known organisms that prove the species are related. This chart includes the collected specimen 1-9 and 12.</a:t>
            </a:r>
            <a:endParaRPr sz="3000" dirty="0">
              <a:solidFill>
                <a:srgbClr val="4C1130"/>
              </a:solidFill>
              <a:latin typeface="Times New Roman"/>
              <a:ea typeface="Times New Roman"/>
              <a:cs typeface="Times New Roman"/>
              <a:sym typeface="Times New Roman"/>
            </a:endParaRPr>
          </a:p>
        </p:txBody>
      </p:sp>
      <p:sp>
        <p:nvSpPr>
          <p:cNvPr id="97" name="Shape 97"/>
          <p:cNvSpPr txBox="1"/>
          <p:nvPr/>
        </p:nvSpPr>
        <p:spPr>
          <a:xfrm>
            <a:off x="7316986" y="20169989"/>
            <a:ext cx="5309546" cy="1578918"/>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u="sng" dirty="0">
                <a:solidFill>
                  <a:srgbClr val="4C1130"/>
                </a:solidFill>
                <a:latin typeface="Times New Roman"/>
                <a:ea typeface="Times New Roman"/>
                <a:cs typeface="Times New Roman"/>
                <a:sym typeface="Times New Roman"/>
              </a:rPr>
              <a:t>Table 1</a:t>
            </a:r>
            <a:r>
              <a:rPr lang="en-US" sz="3000" dirty="0">
                <a:solidFill>
                  <a:srgbClr val="4C1130"/>
                </a:solidFill>
                <a:latin typeface="Times New Roman"/>
                <a:ea typeface="Times New Roman"/>
                <a:cs typeface="Times New Roman"/>
                <a:sym typeface="Times New Roman"/>
              </a:rPr>
              <a:t>: Goes with chart 1 and shows </a:t>
            </a:r>
            <a:r>
              <a:rPr lang="en-US" sz="3000" dirty="0" err="1">
                <a:solidFill>
                  <a:srgbClr val="4C1130"/>
                </a:solidFill>
                <a:latin typeface="Times New Roman"/>
                <a:ea typeface="Times New Roman"/>
                <a:cs typeface="Times New Roman"/>
                <a:sym typeface="Times New Roman"/>
              </a:rPr>
              <a:t>shows</a:t>
            </a:r>
            <a:r>
              <a:rPr lang="en-US" sz="3000" dirty="0">
                <a:solidFill>
                  <a:srgbClr val="4C1130"/>
                </a:solidFill>
                <a:latin typeface="Times New Roman"/>
                <a:ea typeface="Times New Roman"/>
                <a:cs typeface="Times New Roman"/>
                <a:sym typeface="Times New Roman"/>
              </a:rPr>
              <a:t> </a:t>
            </a:r>
            <a:r>
              <a:rPr lang="en-US" sz="3000" dirty="0" smtClean="0">
                <a:solidFill>
                  <a:srgbClr val="4C1130"/>
                </a:solidFill>
                <a:latin typeface="Times New Roman"/>
                <a:ea typeface="Times New Roman"/>
                <a:cs typeface="Times New Roman"/>
                <a:sym typeface="Times New Roman"/>
              </a:rPr>
              <a:t>similarities among the different </a:t>
            </a:r>
            <a:r>
              <a:rPr lang="en-US" sz="3000" dirty="0">
                <a:solidFill>
                  <a:srgbClr val="4C1130"/>
                </a:solidFill>
                <a:latin typeface="Times New Roman"/>
                <a:ea typeface="Times New Roman"/>
                <a:cs typeface="Times New Roman"/>
                <a:sym typeface="Times New Roman"/>
              </a:rPr>
              <a:t>species</a:t>
            </a:r>
            <a:endParaRPr sz="3000" dirty="0">
              <a:solidFill>
                <a:srgbClr val="4C1130"/>
              </a:solidFill>
              <a:latin typeface="Times New Roman"/>
              <a:ea typeface="Times New Roman"/>
              <a:cs typeface="Times New Roman"/>
              <a:sym typeface="Times New Roman"/>
            </a:endParaRPr>
          </a:p>
        </p:txBody>
      </p:sp>
      <p:sp>
        <p:nvSpPr>
          <p:cNvPr id="98" name="Shape 98"/>
          <p:cNvSpPr txBox="1"/>
          <p:nvPr/>
        </p:nvSpPr>
        <p:spPr>
          <a:xfrm>
            <a:off x="13048093" y="20056243"/>
            <a:ext cx="4917000" cy="1399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u="sng" dirty="0">
                <a:solidFill>
                  <a:srgbClr val="4C1130"/>
                </a:solidFill>
                <a:latin typeface="Times New Roman"/>
                <a:ea typeface="Times New Roman"/>
                <a:cs typeface="Times New Roman"/>
                <a:sym typeface="Times New Roman"/>
              </a:rPr>
              <a:t>Table 2</a:t>
            </a:r>
            <a:r>
              <a:rPr lang="en-US" sz="3000" dirty="0">
                <a:solidFill>
                  <a:srgbClr val="4C1130"/>
                </a:solidFill>
                <a:latin typeface="Times New Roman"/>
                <a:ea typeface="Times New Roman"/>
                <a:cs typeface="Times New Roman"/>
                <a:sym typeface="Times New Roman"/>
              </a:rPr>
              <a:t>: Goes with chart 2 and shows the percentages that they are a certain species.</a:t>
            </a:r>
            <a:endParaRPr sz="3000" dirty="0">
              <a:solidFill>
                <a:srgbClr val="4C1130"/>
              </a:solidFill>
              <a:latin typeface="Times New Roman"/>
              <a:ea typeface="Times New Roman"/>
              <a:cs typeface="Times New Roman"/>
              <a:sym typeface="Times New Roman"/>
            </a:endParaRPr>
          </a:p>
        </p:txBody>
      </p:sp>
      <p:sp>
        <p:nvSpPr>
          <p:cNvPr id="99" name="Shape 99"/>
          <p:cNvSpPr txBox="1"/>
          <p:nvPr/>
        </p:nvSpPr>
        <p:spPr>
          <a:xfrm>
            <a:off x="7747775" y="15081750"/>
            <a:ext cx="15605700" cy="1612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u="sng" dirty="0">
                <a:solidFill>
                  <a:srgbClr val="4C1130"/>
                </a:solidFill>
                <a:latin typeface="Times New Roman"/>
                <a:ea typeface="Times New Roman"/>
                <a:cs typeface="Times New Roman"/>
                <a:sym typeface="Times New Roman"/>
              </a:rPr>
              <a:t>Chart 2</a:t>
            </a:r>
            <a:r>
              <a:rPr lang="en-US" sz="3000" dirty="0">
                <a:solidFill>
                  <a:srgbClr val="4C1130"/>
                </a:solidFill>
                <a:latin typeface="Times New Roman"/>
                <a:ea typeface="Times New Roman"/>
                <a:cs typeface="Times New Roman"/>
                <a:sym typeface="Times New Roman"/>
              </a:rPr>
              <a:t>: </a:t>
            </a:r>
            <a:r>
              <a:rPr lang="en-US" sz="3000" dirty="0" smtClean="0">
                <a:solidFill>
                  <a:srgbClr val="4C1130"/>
                </a:solidFill>
                <a:latin typeface="Times New Roman"/>
                <a:ea typeface="Times New Roman"/>
                <a:cs typeface="Times New Roman"/>
                <a:sym typeface="Times New Roman"/>
              </a:rPr>
              <a:t>Chart </a:t>
            </a:r>
            <a:r>
              <a:rPr lang="en-US" sz="3000" dirty="0">
                <a:solidFill>
                  <a:srgbClr val="4C1130"/>
                </a:solidFill>
                <a:latin typeface="Times New Roman"/>
                <a:ea typeface="Times New Roman"/>
                <a:cs typeface="Times New Roman"/>
                <a:sym typeface="Times New Roman"/>
              </a:rPr>
              <a:t>shows the genetic similarities between the collected organisms and the known organisms that prove the species are related. The collected specimen are 11,13,17 and 15.</a:t>
            </a:r>
            <a:endParaRPr sz="3000" dirty="0">
              <a:solidFill>
                <a:srgbClr val="4C1130"/>
              </a:solidFill>
              <a:latin typeface="Times New Roman"/>
              <a:ea typeface="Times New Roman"/>
              <a:cs typeface="Times New Roman"/>
              <a:sym typeface="Times New Roman"/>
            </a:endParaRPr>
          </a:p>
        </p:txBody>
      </p:sp>
      <p:pic>
        <p:nvPicPr>
          <p:cNvPr id="100" name="Shape 100"/>
          <p:cNvPicPr preferRelativeResize="0"/>
          <p:nvPr/>
        </p:nvPicPr>
        <p:blipFill rotWithShape="1">
          <a:blip r:embed="rId10">
            <a:alphaModFix/>
          </a:blip>
          <a:srcRect t="4370" r="7028"/>
          <a:stretch/>
        </p:blipFill>
        <p:spPr>
          <a:xfrm>
            <a:off x="1299875" y="568068"/>
            <a:ext cx="1110369" cy="1632900"/>
          </a:xfrm>
          <a:prstGeom prst="rect">
            <a:avLst/>
          </a:prstGeom>
          <a:noFill/>
          <a:ln>
            <a:noFill/>
          </a:ln>
        </p:spPr>
      </p:pic>
      <p:pic>
        <p:nvPicPr>
          <p:cNvPr id="101" name="Shape 101"/>
          <p:cNvPicPr preferRelativeResize="0"/>
          <p:nvPr/>
        </p:nvPicPr>
        <p:blipFill>
          <a:blip r:embed="rId11">
            <a:alphaModFix/>
          </a:blip>
          <a:stretch>
            <a:fillRect/>
          </a:stretch>
        </p:blipFill>
        <p:spPr>
          <a:xfrm>
            <a:off x="26146019" y="784714"/>
            <a:ext cx="2979256" cy="1683273"/>
          </a:xfrm>
          <a:prstGeom prst="rect">
            <a:avLst/>
          </a:prstGeom>
          <a:noFill/>
          <a:ln>
            <a:noFill/>
          </a:ln>
        </p:spPr>
      </p:pic>
      <p:sp>
        <p:nvSpPr>
          <p:cNvPr id="102" name="Shape 102"/>
          <p:cNvSpPr txBox="1"/>
          <p:nvPr/>
        </p:nvSpPr>
        <p:spPr>
          <a:xfrm>
            <a:off x="7996150" y="-21165475"/>
            <a:ext cx="5031300" cy="50475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1100"/>
              <a:t>    </a:t>
            </a:r>
            <a:endParaRPr sz="1100"/>
          </a:p>
        </p:txBody>
      </p:sp>
      <p:sp>
        <p:nvSpPr>
          <p:cNvPr id="104" name="Shape 104"/>
          <p:cNvSpPr txBox="1"/>
          <p:nvPr/>
        </p:nvSpPr>
        <p:spPr>
          <a:xfrm>
            <a:off x="21961650" y="15769375"/>
            <a:ext cx="2566800" cy="3192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500" u="sng" dirty="0">
                <a:solidFill>
                  <a:srgbClr val="4C1130"/>
                </a:solidFill>
                <a:latin typeface="Times New Roman"/>
                <a:ea typeface="Times New Roman"/>
                <a:cs typeface="Times New Roman"/>
                <a:sym typeface="Times New Roman"/>
              </a:rPr>
              <a:t>Figure 3:</a:t>
            </a:r>
            <a:r>
              <a:rPr lang="en-US" sz="2500" dirty="0">
                <a:solidFill>
                  <a:srgbClr val="4C1130"/>
                </a:solidFill>
                <a:latin typeface="Times New Roman"/>
                <a:ea typeface="Times New Roman"/>
                <a:cs typeface="Times New Roman"/>
                <a:sym typeface="Times New Roman"/>
              </a:rPr>
              <a:t>  Specimen 017. </a:t>
            </a:r>
            <a:r>
              <a:rPr lang="en-US" sz="2500" dirty="0" smtClean="0">
                <a:solidFill>
                  <a:srgbClr val="4C1130"/>
                </a:solidFill>
                <a:latin typeface="Times New Roman"/>
                <a:ea typeface="Times New Roman"/>
                <a:cs typeface="Times New Roman"/>
                <a:sym typeface="Times New Roman"/>
              </a:rPr>
              <a:t> </a:t>
            </a:r>
            <a:r>
              <a:rPr lang="en-US" sz="2500" dirty="0">
                <a:solidFill>
                  <a:srgbClr val="4C1130"/>
                </a:solidFill>
                <a:latin typeface="Times New Roman"/>
                <a:ea typeface="Times New Roman"/>
                <a:cs typeface="Times New Roman"/>
                <a:sym typeface="Times New Roman"/>
              </a:rPr>
              <a:t>Asian </a:t>
            </a:r>
            <a:r>
              <a:rPr lang="en-US" sz="2500" dirty="0" smtClean="0">
                <a:solidFill>
                  <a:srgbClr val="4C1130"/>
                </a:solidFill>
                <a:latin typeface="Times New Roman"/>
                <a:ea typeface="Times New Roman"/>
                <a:cs typeface="Times New Roman"/>
                <a:sym typeface="Times New Roman"/>
              </a:rPr>
              <a:t>crab,  </a:t>
            </a:r>
            <a:r>
              <a:rPr lang="en-US" sz="2500" i="1" dirty="0" err="1">
                <a:solidFill>
                  <a:srgbClr val="4C1130"/>
                </a:solidFill>
                <a:latin typeface="Times New Roman"/>
                <a:ea typeface="Times New Roman"/>
                <a:cs typeface="Times New Roman"/>
                <a:sym typeface="Times New Roman"/>
              </a:rPr>
              <a:t>Crangon</a:t>
            </a:r>
            <a:r>
              <a:rPr lang="en-US" sz="2500" i="1" dirty="0">
                <a:solidFill>
                  <a:srgbClr val="4C1130"/>
                </a:solidFill>
                <a:latin typeface="Times New Roman"/>
                <a:ea typeface="Times New Roman"/>
                <a:cs typeface="Times New Roman"/>
                <a:sym typeface="Times New Roman"/>
              </a:rPr>
              <a:t> </a:t>
            </a:r>
            <a:r>
              <a:rPr lang="en-US" sz="2500" i="1" dirty="0" err="1">
                <a:solidFill>
                  <a:srgbClr val="4C1130"/>
                </a:solidFill>
                <a:latin typeface="Times New Roman"/>
                <a:ea typeface="Times New Roman"/>
                <a:cs typeface="Times New Roman"/>
                <a:sym typeface="Times New Roman"/>
              </a:rPr>
              <a:t>Septemspinosa</a:t>
            </a:r>
            <a:r>
              <a:rPr lang="en-US" sz="2500" i="1">
                <a:solidFill>
                  <a:srgbClr val="4C1130"/>
                </a:solidFill>
                <a:latin typeface="Times New Roman"/>
                <a:ea typeface="Times New Roman"/>
                <a:cs typeface="Times New Roman"/>
                <a:sym typeface="Times New Roman"/>
              </a:rPr>
              <a:t>. </a:t>
            </a:r>
            <a:endParaRPr sz="2500" dirty="0">
              <a:solidFill>
                <a:srgbClr val="4C1130"/>
              </a:solidFill>
              <a:latin typeface="Times New Roman"/>
              <a:ea typeface="Times New Roman"/>
              <a:cs typeface="Times New Roman"/>
              <a:sym typeface="Times New Roman"/>
            </a:endParaRPr>
          </a:p>
        </p:txBody>
      </p:sp>
      <p:pic>
        <p:nvPicPr>
          <p:cNvPr id="105" name="Shape 105"/>
          <p:cNvPicPr preferRelativeResize="0"/>
          <p:nvPr/>
        </p:nvPicPr>
        <p:blipFill rotWithShape="1">
          <a:blip r:embed="rId12">
            <a:alphaModFix/>
          </a:blip>
          <a:srcRect l="18308" t="10502" r="34528" b="45408"/>
          <a:stretch/>
        </p:blipFill>
        <p:spPr>
          <a:xfrm>
            <a:off x="18320586" y="18961675"/>
            <a:ext cx="3530851" cy="2494068"/>
          </a:xfrm>
          <a:prstGeom prst="rect">
            <a:avLst/>
          </a:prstGeom>
          <a:noFill/>
          <a:ln w="9525" cap="flat" cmpd="sng">
            <a:solidFill>
              <a:srgbClr val="FFFF00"/>
            </a:solidFill>
            <a:prstDash val="solid"/>
            <a:round/>
            <a:headEnd type="none" w="sm" len="sm"/>
            <a:tailEnd type="none" w="sm" len="sm"/>
          </a:ln>
        </p:spPr>
      </p:pic>
      <p:sp>
        <p:nvSpPr>
          <p:cNvPr id="106" name="Shape 106"/>
          <p:cNvSpPr txBox="1"/>
          <p:nvPr/>
        </p:nvSpPr>
        <p:spPr>
          <a:xfrm>
            <a:off x="21961650" y="19154275"/>
            <a:ext cx="2272500" cy="254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500" u="sng">
                <a:solidFill>
                  <a:srgbClr val="4C1130"/>
                </a:solidFill>
                <a:latin typeface="Times New Roman"/>
                <a:ea typeface="Times New Roman"/>
                <a:cs typeface="Times New Roman"/>
                <a:sym typeface="Times New Roman"/>
              </a:rPr>
              <a:t>Figure 4:</a:t>
            </a:r>
            <a:endParaRPr sz="2500">
              <a:solidFill>
                <a:srgbClr val="4C1130"/>
              </a:solidFill>
              <a:latin typeface="Times New Roman"/>
              <a:ea typeface="Times New Roman"/>
              <a:cs typeface="Times New Roman"/>
              <a:sym typeface="Times New Roman"/>
            </a:endParaRPr>
          </a:p>
          <a:p>
            <a:pPr marL="0" lvl="0" indent="0">
              <a:spcBef>
                <a:spcPts val="0"/>
              </a:spcBef>
              <a:spcAft>
                <a:spcPts val="0"/>
              </a:spcAft>
              <a:buNone/>
            </a:pPr>
            <a:r>
              <a:rPr lang="en-US" sz="2500">
                <a:solidFill>
                  <a:srgbClr val="4C1130"/>
                </a:solidFill>
                <a:latin typeface="Times New Roman"/>
                <a:ea typeface="Times New Roman"/>
                <a:cs typeface="Times New Roman"/>
                <a:sym typeface="Times New Roman"/>
              </a:rPr>
              <a:t>Map of Osprey Park where the specimen were coollected.</a:t>
            </a:r>
            <a:endParaRPr sz="2500">
              <a:solidFill>
                <a:srgbClr val="4C1130"/>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13"/>
          <a:stretch>
            <a:fillRect/>
          </a:stretch>
        </p:blipFill>
        <p:spPr>
          <a:xfrm>
            <a:off x="18320587" y="16472726"/>
            <a:ext cx="3370575" cy="20046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644</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Ostensen, James - ESM - High School</dc:creator>
  <cp:lastModifiedBy>Ostensen, James - ESM - High School</cp:lastModifiedBy>
  <cp:revision>4</cp:revision>
  <dcterms:modified xsi:type="dcterms:W3CDTF">2018-05-30T14:59:35Z</dcterms:modified>
</cp:coreProperties>
</file>