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Lst>
  <p:sldSz cx="43891200" cy="32918400"/>
  <p:notesSz cx="6858000" cy="9144000"/>
  <p:defaultText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Lst>
        </p14:section>
      </p14:sectionLst>
    </p:ext>
    <p:ext uri="{EFAFB233-063F-42B5-8137-9DF3F51BA10A}">
      <p15:sldGuideLst xmlns:p15="http://schemas.microsoft.com/office/powerpoint/2012/main">
        <p15:guide id="5" orient="horz" pos="20412">
          <p15:clr>
            <a:srgbClr val="A4A3A4"/>
          </p15:clr>
        </p15:guide>
        <p15:guide id="6" orient="horz" pos="324">
          <p15:clr>
            <a:srgbClr val="A4A3A4"/>
          </p15:clr>
        </p15:guide>
        <p15:guide id="7" pos="313">
          <p15:clr>
            <a:srgbClr val="A4A3A4"/>
          </p15:clr>
        </p15:guide>
        <p15:guide id="8" pos="273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4291" autoAdjust="0"/>
  </p:normalViewPr>
  <p:slideViewPr>
    <p:cSldViewPr snapToGrid="0" snapToObjects="1">
      <p:cViewPr>
        <p:scale>
          <a:sx n="40" d="100"/>
          <a:sy n="40" d="100"/>
        </p:scale>
        <p:origin x="-2076" y="-5082"/>
      </p:cViewPr>
      <p:guideLst>
        <p:guide orient="horz" pos="20412"/>
        <p:guide orient="horz" pos="324"/>
        <p:guide pos="313"/>
        <p:guide pos="2733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itma\Documents\Lab%20work\DataSummary-Spring2018-UBR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ditma\Documents\Lab%20work\DataSummary-Spring2018-UBRP.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ditma\Documents\Lab%20work\Graphs%20from%20the%20Plate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itma\Documents\Lab%20work\Graphs%20from%20the%20Plate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itma\Documents\Lab%20work\Graphs%20from%20the%20Plate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itma\Documents\Lab%20work\DataSummary-Spring2018-UBR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Bacterial Content</a:t>
            </a:r>
            <a:r>
              <a:rPr lang="en-US" baseline="0"/>
              <a:t> of High School A and B</a:t>
            </a:r>
            <a:endParaRPr lang="en-US"/>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'TaxaSummary (2)'!$T$3</c:f>
              <c:strCache>
                <c:ptCount val="1"/>
                <c:pt idx="0">
                  <c:v>p__Proteobacteria</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'TaxaSummary (2)'!$U$2:$Z$2</c:f>
              <c:strCache>
                <c:ptCount val="6"/>
                <c:pt idx="0">
                  <c:v>Hallway B</c:v>
                </c:pt>
                <c:pt idx="1">
                  <c:v>Classroom B</c:v>
                </c:pt>
                <c:pt idx="2">
                  <c:v>Lunchroom B</c:v>
                </c:pt>
                <c:pt idx="3">
                  <c:v>Lunchroom A</c:v>
                </c:pt>
                <c:pt idx="4">
                  <c:v>Classroom A</c:v>
                </c:pt>
                <c:pt idx="5">
                  <c:v>Hallway A</c:v>
                </c:pt>
              </c:strCache>
            </c:strRef>
          </c:cat>
          <c:val>
            <c:numRef>
              <c:f>'TaxaSummary (2)'!$U$3:$Z$3</c:f>
              <c:numCache>
                <c:formatCode>General</c:formatCode>
                <c:ptCount val="6"/>
                <c:pt idx="0">
                  <c:v>0.84208150092857514</c:v>
                </c:pt>
                <c:pt idx="1">
                  <c:v>0.43355750876736199</c:v>
                </c:pt>
                <c:pt idx="2">
                  <c:v>0.72299559304704797</c:v>
                </c:pt>
                <c:pt idx="3">
                  <c:v>0.45810094813122904</c:v>
                </c:pt>
                <c:pt idx="4">
                  <c:v>0.24294191012502003</c:v>
                </c:pt>
                <c:pt idx="5">
                  <c:v>0.43368540440954234</c:v>
                </c:pt>
              </c:numCache>
            </c:numRef>
          </c:val>
          <c:extLst>
            <c:ext xmlns:c16="http://schemas.microsoft.com/office/drawing/2014/chart" uri="{C3380CC4-5D6E-409C-BE32-E72D297353CC}">
              <c16:uniqueId val="{00000000-B27A-4F02-903E-6F69F57B462D}"/>
            </c:ext>
          </c:extLst>
        </c:ser>
        <c:ser>
          <c:idx val="1"/>
          <c:order val="1"/>
          <c:tx>
            <c:strRef>
              <c:f>'TaxaSummary (2)'!$T$4</c:f>
              <c:strCache>
                <c:ptCount val="1"/>
                <c:pt idx="0">
                  <c:v>p__Firmicutes</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'TaxaSummary (2)'!$U$2:$Z$2</c:f>
              <c:strCache>
                <c:ptCount val="6"/>
                <c:pt idx="0">
                  <c:v>Hallway B</c:v>
                </c:pt>
                <c:pt idx="1">
                  <c:v>Classroom B</c:v>
                </c:pt>
                <c:pt idx="2">
                  <c:v>Lunchroom B</c:v>
                </c:pt>
                <c:pt idx="3">
                  <c:v>Lunchroom A</c:v>
                </c:pt>
                <c:pt idx="4">
                  <c:v>Classroom A</c:v>
                </c:pt>
                <c:pt idx="5">
                  <c:v>Hallway A</c:v>
                </c:pt>
              </c:strCache>
            </c:strRef>
          </c:cat>
          <c:val>
            <c:numRef>
              <c:f>'TaxaSummary (2)'!$U$4:$Z$4</c:f>
              <c:numCache>
                <c:formatCode>General</c:formatCode>
                <c:ptCount val="6"/>
                <c:pt idx="0">
                  <c:v>3.1938197080397003E-2</c:v>
                </c:pt>
                <c:pt idx="1">
                  <c:v>0.11308651840018601</c:v>
                </c:pt>
                <c:pt idx="2">
                  <c:v>5.4075012766929997E-2</c:v>
                </c:pt>
                <c:pt idx="3">
                  <c:v>0.18630786391518567</c:v>
                </c:pt>
                <c:pt idx="4">
                  <c:v>0.206848331380628</c:v>
                </c:pt>
                <c:pt idx="5">
                  <c:v>0.12284681363858099</c:v>
                </c:pt>
              </c:numCache>
            </c:numRef>
          </c:val>
          <c:extLst>
            <c:ext xmlns:c16="http://schemas.microsoft.com/office/drawing/2014/chart" uri="{C3380CC4-5D6E-409C-BE32-E72D297353CC}">
              <c16:uniqueId val="{00000001-B27A-4F02-903E-6F69F57B462D}"/>
            </c:ext>
          </c:extLst>
        </c:ser>
        <c:ser>
          <c:idx val="2"/>
          <c:order val="2"/>
          <c:tx>
            <c:strRef>
              <c:f>'TaxaSummary (2)'!$T$5</c:f>
              <c:strCache>
                <c:ptCount val="1"/>
                <c:pt idx="0">
                  <c:v>p__Actinobacteria</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'TaxaSummary (2)'!$U$2:$Z$2</c:f>
              <c:strCache>
                <c:ptCount val="6"/>
                <c:pt idx="0">
                  <c:v>Hallway B</c:v>
                </c:pt>
                <c:pt idx="1">
                  <c:v>Classroom B</c:v>
                </c:pt>
                <c:pt idx="2">
                  <c:v>Lunchroom B</c:v>
                </c:pt>
                <c:pt idx="3">
                  <c:v>Lunchroom A</c:v>
                </c:pt>
                <c:pt idx="4">
                  <c:v>Classroom A</c:v>
                </c:pt>
                <c:pt idx="5">
                  <c:v>Hallway A</c:v>
                </c:pt>
              </c:strCache>
            </c:strRef>
          </c:cat>
          <c:val>
            <c:numRef>
              <c:f>'TaxaSummary (2)'!$U$5:$Z$5</c:f>
              <c:numCache>
                <c:formatCode>General</c:formatCode>
                <c:ptCount val="6"/>
                <c:pt idx="0">
                  <c:v>2.1002290854974997E-2</c:v>
                </c:pt>
                <c:pt idx="1">
                  <c:v>8.7716961867980003E-2</c:v>
                </c:pt>
                <c:pt idx="2">
                  <c:v>3.0914868264250002E-2</c:v>
                </c:pt>
                <c:pt idx="3">
                  <c:v>5.1910206358020003E-2</c:v>
                </c:pt>
                <c:pt idx="4">
                  <c:v>0.13585169507537001</c:v>
                </c:pt>
                <c:pt idx="5">
                  <c:v>8.6978095980740008E-2</c:v>
                </c:pt>
              </c:numCache>
            </c:numRef>
          </c:val>
          <c:extLst>
            <c:ext xmlns:c16="http://schemas.microsoft.com/office/drawing/2014/chart" uri="{C3380CC4-5D6E-409C-BE32-E72D297353CC}">
              <c16:uniqueId val="{00000002-B27A-4F02-903E-6F69F57B462D}"/>
            </c:ext>
          </c:extLst>
        </c:ser>
        <c:ser>
          <c:idx val="3"/>
          <c:order val="3"/>
          <c:tx>
            <c:strRef>
              <c:f>'TaxaSummary (2)'!$T$6</c:f>
              <c:strCache>
                <c:ptCount val="1"/>
                <c:pt idx="0">
                  <c:v>p__Bacteroidetes</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'TaxaSummary (2)'!$U$2:$Z$2</c:f>
              <c:strCache>
                <c:ptCount val="6"/>
                <c:pt idx="0">
                  <c:v>Hallway B</c:v>
                </c:pt>
                <c:pt idx="1">
                  <c:v>Classroom B</c:v>
                </c:pt>
                <c:pt idx="2">
                  <c:v>Lunchroom B</c:v>
                </c:pt>
                <c:pt idx="3">
                  <c:v>Lunchroom A</c:v>
                </c:pt>
                <c:pt idx="4">
                  <c:v>Classroom A</c:v>
                </c:pt>
                <c:pt idx="5">
                  <c:v>Hallway A</c:v>
                </c:pt>
              </c:strCache>
            </c:strRef>
          </c:cat>
          <c:val>
            <c:numRef>
              <c:f>'TaxaSummary (2)'!$U$6:$Z$6</c:f>
              <c:numCache>
                <c:formatCode>General</c:formatCode>
                <c:ptCount val="6"/>
                <c:pt idx="0">
                  <c:v>1.2741835693902E-2</c:v>
                </c:pt>
                <c:pt idx="1">
                  <c:v>1.8710880276959999E-2</c:v>
                </c:pt>
                <c:pt idx="2">
                  <c:v>1.810066009719E-2</c:v>
                </c:pt>
                <c:pt idx="3">
                  <c:v>3.5917456776319995E-2</c:v>
                </c:pt>
                <c:pt idx="4">
                  <c:v>3.0802373483460002E-2</c:v>
                </c:pt>
                <c:pt idx="5">
                  <c:v>1.885588714826E-2</c:v>
                </c:pt>
              </c:numCache>
            </c:numRef>
          </c:val>
          <c:extLst>
            <c:ext xmlns:c16="http://schemas.microsoft.com/office/drawing/2014/chart" uri="{C3380CC4-5D6E-409C-BE32-E72D297353CC}">
              <c16:uniqueId val="{00000003-B27A-4F02-903E-6F69F57B462D}"/>
            </c:ext>
          </c:extLst>
        </c:ser>
        <c:ser>
          <c:idx val="4"/>
          <c:order val="4"/>
          <c:tx>
            <c:strRef>
              <c:f>'TaxaSummary (2)'!$T$7</c:f>
              <c:strCache>
                <c:ptCount val="1"/>
                <c:pt idx="0">
                  <c:v>p__[Thermi]</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'TaxaSummary (2)'!$U$2:$Z$2</c:f>
              <c:strCache>
                <c:ptCount val="6"/>
                <c:pt idx="0">
                  <c:v>Hallway B</c:v>
                </c:pt>
                <c:pt idx="1">
                  <c:v>Classroom B</c:v>
                </c:pt>
                <c:pt idx="2">
                  <c:v>Lunchroom B</c:v>
                </c:pt>
                <c:pt idx="3">
                  <c:v>Lunchroom A</c:v>
                </c:pt>
                <c:pt idx="4">
                  <c:v>Classroom A</c:v>
                </c:pt>
                <c:pt idx="5">
                  <c:v>Hallway A</c:v>
                </c:pt>
              </c:strCache>
            </c:strRef>
          </c:cat>
          <c:val>
            <c:numRef>
              <c:f>'TaxaSummary (2)'!$U$7:$Z$7</c:f>
              <c:numCache>
                <c:formatCode>General</c:formatCode>
                <c:ptCount val="6"/>
                <c:pt idx="0">
                  <c:v>1.32267611993E-2</c:v>
                </c:pt>
                <c:pt idx="1">
                  <c:v>1.70906023882E-2</c:v>
                </c:pt>
                <c:pt idx="2">
                  <c:v>4.2367271282900002E-3</c:v>
                </c:pt>
                <c:pt idx="3">
                  <c:v>5.74456218628E-3</c:v>
                </c:pt>
                <c:pt idx="4">
                  <c:v>6.7462867077400001E-3</c:v>
                </c:pt>
                <c:pt idx="5">
                  <c:v>4.0405472460500001E-3</c:v>
                </c:pt>
              </c:numCache>
            </c:numRef>
          </c:val>
          <c:extLst>
            <c:ext xmlns:c16="http://schemas.microsoft.com/office/drawing/2014/chart" uri="{C3380CC4-5D6E-409C-BE32-E72D297353CC}">
              <c16:uniqueId val="{00000004-B27A-4F02-903E-6F69F57B462D}"/>
            </c:ext>
          </c:extLst>
        </c:ser>
        <c:ser>
          <c:idx val="5"/>
          <c:order val="5"/>
          <c:tx>
            <c:strRef>
              <c:f>'TaxaSummary (2)'!$T$8</c:f>
              <c:strCache>
                <c:ptCount val="1"/>
                <c:pt idx="0">
                  <c:v>p__Cyanobacteria</c:v>
                </c:pt>
              </c:strCache>
            </c:strRef>
          </c:tx>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'TaxaSummary (2)'!$U$2:$Z$2</c:f>
              <c:strCache>
                <c:ptCount val="6"/>
                <c:pt idx="0">
                  <c:v>Hallway B</c:v>
                </c:pt>
                <c:pt idx="1">
                  <c:v>Classroom B</c:v>
                </c:pt>
                <c:pt idx="2">
                  <c:v>Lunchroom B</c:v>
                </c:pt>
                <c:pt idx="3">
                  <c:v>Lunchroom A</c:v>
                </c:pt>
                <c:pt idx="4">
                  <c:v>Classroom A</c:v>
                </c:pt>
                <c:pt idx="5">
                  <c:v>Hallway A</c:v>
                </c:pt>
              </c:strCache>
            </c:strRef>
          </c:cat>
          <c:val>
            <c:numRef>
              <c:f>'TaxaSummary (2)'!$U$8:$Z$8</c:f>
              <c:numCache>
                <c:formatCode>General</c:formatCode>
                <c:ptCount val="6"/>
                <c:pt idx="0">
                  <c:v>1.354447101316E-3</c:v>
                </c:pt>
                <c:pt idx="1">
                  <c:v>4.84973587251E-3</c:v>
                </c:pt>
                <c:pt idx="2">
                  <c:v>7.8398365833799999E-3</c:v>
                </c:pt>
                <c:pt idx="3">
                  <c:v>1.2841606246520001E-2</c:v>
                </c:pt>
                <c:pt idx="4">
                  <c:v>1.2812275596200001E-2</c:v>
                </c:pt>
                <c:pt idx="5">
                  <c:v>1.2405188913299999E-2</c:v>
                </c:pt>
              </c:numCache>
            </c:numRef>
          </c:val>
          <c:extLst>
            <c:ext xmlns:c16="http://schemas.microsoft.com/office/drawing/2014/chart" uri="{C3380CC4-5D6E-409C-BE32-E72D297353CC}">
              <c16:uniqueId val="{00000005-B27A-4F02-903E-6F69F57B462D}"/>
            </c:ext>
          </c:extLst>
        </c:ser>
        <c:ser>
          <c:idx val="6"/>
          <c:order val="6"/>
          <c:tx>
            <c:strRef>
              <c:f>'TaxaSummary (2)'!$T$9</c:f>
              <c:strCache>
                <c:ptCount val="1"/>
                <c:pt idx="0">
                  <c:v>p__Acidobacteria</c:v>
                </c:pt>
              </c:strCache>
            </c:strRef>
          </c:tx>
          <c:spPr>
            <a:gradFill rotWithShape="1">
              <a:gsLst>
                <a:gs pos="0">
                  <a:schemeClr val="accent1">
                    <a:lumMod val="60000"/>
                    <a:tint val="100000"/>
                    <a:shade val="100000"/>
                    <a:satMod val="130000"/>
                  </a:schemeClr>
                </a:gs>
                <a:gs pos="100000">
                  <a:schemeClr val="accent1">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'TaxaSummary (2)'!$U$2:$Z$2</c:f>
              <c:strCache>
                <c:ptCount val="6"/>
                <c:pt idx="0">
                  <c:v>Hallway B</c:v>
                </c:pt>
                <c:pt idx="1">
                  <c:v>Classroom B</c:v>
                </c:pt>
                <c:pt idx="2">
                  <c:v>Lunchroom B</c:v>
                </c:pt>
                <c:pt idx="3">
                  <c:v>Lunchroom A</c:v>
                </c:pt>
                <c:pt idx="4">
                  <c:v>Classroom A</c:v>
                </c:pt>
                <c:pt idx="5">
                  <c:v>Hallway A</c:v>
                </c:pt>
              </c:strCache>
            </c:strRef>
          </c:cat>
          <c:val>
            <c:numRef>
              <c:f>'TaxaSummary (2)'!$U$9:$Z$9</c:f>
              <c:numCache>
                <c:formatCode>General</c:formatCode>
                <c:ptCount val="6"/>
                <c:pt idx="0">
                  <c:v>8.0263531929800004E-4</c:v>
                </c:pt>
                <c:pt idx="1">
                  <c:v>2.3083411017899998E-3</c:v>
                </c:pt>
                <c:pt idx="2">
                  <c:v>1.2388644058199999E-2</c:v>
                </c:pt>
                <c:pt idx="3">
                  <c:v>2.3284997211400001E-3</c:v>
                </c:pt>
                <c:pt idx="4">
                  <c:v>4.4975244718199999E-3</c:v>
                </c:pt>
                <c:pt idx="5">
                  <c:v>6.3798114411299997E-3</c:v>
                </c:pt>
              </c:numCache>
            </c:numRef>
          </c:val>
          <c:extLst>
            <c:ext xmlns:c16="http://schemas.microsoft.com/office/drawing/2014/chart" uri="{C3380CC4-5D6E-409C-BE32-E72D297353CC}">
              <c16:uniqueId val="{00000006-B27A-4F02-903E-6F69F57B462D}"/>
            </c:ext>
          </c:extLst>
        </c:ser>
        <c:ser>
          <c:idx val="7"/>
          <c:order val="7"/>
          <c:tx>
            <c:strRef>
              <c:f>'TaxaSummary (2)'!$T$10</c:f>
              <c:strCache>
                <c:ptCount val="1"/>
                <c:pt idx="0">
                  <c:v>Other</c:v>
                </c:pt>
              </c:strCache>
            </c:strRef>
          </c:tx>
          <c:spPr>
            <a:gradFill rotWithShape="1">
              <a:gsLst>
                <a:gs pos="0">
                  <a:schemeClr val="accent2">
                    <a:lumMod val="60000"/>
                    <a:tint val="100000"/>
                    <a:shade val="100000"/>
                    <a:satMod val="130000"/>
                  </a:schemeClr>
                </a:gs>
                <a:gs pos="100000">
                  <a:schemeClr val="accent2">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'TaxaSummary (2)'!$U$2:$Z$2</c:f>
              <c:strCache>
                <c:ptCount val="6"/>
                <c:pt idx="0">
                  <c:v>Hallway B</c:v>
                </c:pt>
                <c:pt idx="1">
                  <c:v>Classroom B</c:v>
                </c:pt>
                <c:pt idx="2">
                  <c:v>Lunchroom B</c:v>
                </c:pt>
                <c:pt idx="3">
                  <c:v>Lunchroom A</c:v>
                </c:pt>
                <c:pt idx="4">
                  <c:v>Classroom A</c:v>
                </c:pt>
                <c:pt idx="5">
                  <c:v>Hallway A</c:v>
                </c:pt>
              </c:strCache>
            </c:strRef>
          </c:cat>
          <c:val>
            <c:numRef>
              <c:f>'TaxaSummary (2)'!$U$10:$Z$10</c:f>
              <c:numCache>
                <c:formatCode>General</c:formatCode>
                <c:ptCount val="6"/>
                <c:pt idx="0">
                  <c:v>7.685233182223683E-2</c:v>
                </c:pt>
                <c:pt idx="1">
                  <c:v>0.32267945132501197</c:v>
                </c:pt>
                <c:pt idx="2">
                  <c:v>0.14944865805471186</c:v>
                </c:pt>
                <c:pt idx="3">
                  <c:v>0.24684885666530543</c:v>
                </c:pt>
                <c:pt idx="4">
                  <c:v>0.35949960315976193</c:v>
                </c:pt>
                <c:pt idx="5">
                  <c:v>0.31480825122239664</c:v>
                </c:pt>
              </c:numCache>
            </c:numRef>
          </c:val>
          <c:extLst>
            <c:ext xmlns:c16="http://schemas.microsoft.com/office/drawing/2014/chart" uri="{C3380CC4-5D6E-409C-BE32-E72D297353CC}">
              <c16:uniqueId val="{00000007-B27A-4F02-903E-6F69F57B462D}"/>
            </c:ext>
          </c:extLst>
        </c:ser>
        <c:dLbls>
          <c:showLegendKey val="0"/>
          <c:showVal val="0"/>
          <c:showCatName val="0"/>
          <c:showSerName val="0"/>
          <c:showPercent val="0"/>
          <c:showBubbleSize val="0"/>
        </c:dLbls>
        <c:gapWidth val="150"/>
        <c:overlap val="100"/>
        <c:axId val="586396024"/>
        <c:axId val="586402104"/>
      </c:barChart>
      <c:catAx>
        <c:axId val="586396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6402104"/>
        <c:crosses val="autoZero"/>
        <c:auto val="1"/>
        <c:lblAlgn val="ctr"/>
        <c:lblOffset val="100"/>
        <c:noMultiLvlLbl val="0"/>
      </c:catAx>
      <c:valAx>
        <c:axId val="586402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6396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Biodiversity:</a:t>
            </a:r>
          </a:p>
          <a:p>
            <a:pPr>
              <a:defRPr/>
            </a:pPr>
            <a:r>
              <a:rPr lang="en-US"/>
              <a:t>Alpha Diversity - Within Sample Diversity</a:t>
            </a:r>
          </a:p>
        </c:rich>
      </c:tx>
      <c:layout>
        <c:manualLayout>
          <c:xMode val="edge"/>
          <c:yMode val="edge"/>
          <c:x val="0.28448275862069"/>
          <c:y val="2.6315789473684199E-2"/>
        </c:manualLayout>
      </c:layout>
      <c:overlay val="0"/>
    </c:title>
    <c:autoTitleDeleted val="0"/>
    <c:plotArea>
      <c:layout/>
      <c:barChart>
        <c:barDir val="col"/>
        <c:grouping val="clustered"/>
        <c:varyColors val="0"/>
        <c:ser>
          <c:idx val="0"/>
          <c:order val="0"/>
          <c:spPr>
            <a:solidFill>
              <a:schemeClr val="tx2"/>
            </a:solidFill>
          </c:spPr>
          <c:invertIfNegative val="0"/>
          <c:cat>
            <c:strRef>
              <c:f>AlphaDiversity!$B$2:$B$9</c:f>
              <c:strCache>
                <c:ptCount val="8"/>
                <c:pt idx="0">
                  <c:v>AREM.E.MockDNA1.even</c:v>
                </c:pt>
                <c:pt idx="1">
                  <c:v>AREM.S.MockDNA2.staggered</c:v>
                </c:pt>
                <c:pt idx="2">
                  <c:v>Muth.UBRP.1</c:v>
                </c:pt>
                <c:pt idx="3">
                  <c:v>Muth.UBRP.2</c:v>
                </c:pt>
                <c:pt idx="4">
                  <c:v>Muth.UBRP.3</c:v>
                </c:pt>
                <c:pt idx="5">
                  <c:v>Muth.UBRP.4</c:v>
                </c:pt>
                <c:pt idx="6">
                  <c:v>Muth.UBRP.5</c:v>
                </c:pt>
                <c:pt idx="7">
                  <c:v>Muth.UBRP.6</c:v>
                </c:pt>
              </c:strCache>
            </c:strRef>
          </c:cat>
          <c:val>
            <c:numRef>
              <c:f>AlphaDiversity!$E$2:$E$9</c:f>
              <c:numCache>
                <c:formatCode>General</c:formatCode>
                <c:ptCount val="8"/>
                <c:pt idx="0">
                  <c:v>8.2242887946100005</c:v>
                </c:pt>
                <c:pt idx="1">
                  <c:v>4.9928629047599999</c:v>
                </c:pt>
                <c:pt idx="2">
                  <c:v>7.5369520693499998</c:v>
                </c:pt>
                <c:pt idx="3">
                  <c:v>9.6216936948999994</c:v>
                </c:pt>
                <c:pt idx="4">
                  <c:v>8.4938898159100003</c:v>
                </c:pt>
                <c:pt idx="5">
                  <c:v>8.7802711711200008</c:v>
                </c:pt>
                <c:pt idx="6">
                  <c:v>9.6014312997399998</c:v>
                </c:pt>
                <c:pt idx="7">
                  <c:v>8.5187640701399996</c:v>
                </c:pt>
              </c:numCache>
            </c:numRef>
          </c:val>
          <c:extLst>
            <c:ext xmlns:c16="http://schemas.microsoft.com/office/drawing/2014/chart" uri="{C3380CC4-5D6E-409C-BE32-E72D297353CC}">
              <c16:uniqueId val="{00000000-C9B5-4279-836D-9F70418EFBC8}"/>
            </c:ext>
          </c:extLst>
        </c:ser>
        <c:dLbls>
          <c:showLegendKey val="0"/>
          <c:showVal val="0"/>
          <c:showCatName val="0"/>
          <c:showSerName val="0"/>
          <c:showPercent val="0"/>
          <c:showBubbleSize val="0"/>
        </c:dLbls>
        <c:gapWidth val="150"/>
        <c:axId val="-2082267960"/>
        <c:axId val="-2082266168"/>
      </c:barChart>
      <c:catAx>
        <c:axId val="-2082267960"/>
        <c:scaling>
          <c:orientation val="minMax"/>
        </c:scaling>
        <c:delete val="0"/>
        <c:axPos val="b"/>
        <c:numFmt formatCode="General" sourceLinked="0"/>
        <c:majorTickMark val="out"/>
        <c:minorTickMark val="none"/>
        <c:tickLblPos val="nextTo"/>
        <c:crossAx val="-2082266168"/>
        <c:crosses val="autoZero"/>
        <c:auto val="1"/>
        <c:lblAlgn val="ctr"/>
        <c:lblOffset val="100"/>
        <c:noMultiLvlLbl val="0"/>
      </c:catAx>
      <c:valAx>
        <c:axId val="-2082266168"/>
        <c:scaling>
          <c:orientation val="minMax"/>
        </c:scaling>
        <c:delete val="0"/>
        <c:axPos val="l"/>
        <c:numFmt formatCode="General" sourceLinked="1"/>
        <c:majorTickMark val="out"/>
        <c:minorTickMark val="none"/>
        <c:tickLblPos val="nextTo"/>
        <c:crossAx val="-2082267960"/>
        <c:crosses val="autoZero"/>
        <c:crossBetween val="between"/>
      </c:valAx>
    </c:plotArea>
    <c:plotVisOnly val="1"/>
    <c:dispBlanksAs val="gap"/>
    <c:showDLblsOverMax val="0"/>
  </c:chart>
  <c:txPr>
    <a:bodyPr/>
    <a:lstStyle/>
    <a:p>
      <a:pPr>
        <a:defRPr sz="1050">
          <a:latin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MacConkey Agar: 95%</a:t>
            </a:r>
            <a:r>
              <a:rPr lang="en-US" baseline="0"/>
              <a:t> CI of the colony count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Sheet1!$E$1:$E$2</c:f>
              <c:strCache>
                <c:ptCount val="2"/>
                <c:pt idx="0">
                  <c:v>McCokey Agar</c:v>
                </c:pt>
                <c:pt idx="1">
                  <c:v>Number of Colonies</c:v>
                </c:pt>
              </c:strCache>
            </c:strRef>
          </c:tx>
          <c:spPr>
            <a:ln w="19050" cap="rnd">
              <a:noFill/>
              <a:round/>
            </a:ln>
            <a:effectLst/>
          </c:spPr>
          <c:marker>
            <c:symbol val="circle"/>
            <c:size val="5"/>
            <c:spPr>
              <a:solidFill>
                <a:schemeClr val="accent1"/>
              </a:solidFill>
              <a:ln w="9525">
                <a:solidFill>
                  <a:schemeClr val="accent1"/>
                </a:solidFill>
              </a:ln>
              <a:effectLst/>
            </c:spPr>
          </c:marker>
          <c:errBars>
            <c:errDir val="y"/>
            <c:errBarType val="both"/>
            <c:errValType val="fixedVal"/>
            <c:noEndCap val="0"/>
            <c:val val="110.856579"/>
            <c:spPr>
              <a:noFill/>
              <a:ln w="9525" cap="flat" cmpd="sng" algn="ctr">
                <a:solidFill>
                  <a:schemeClr val="tx1">
                    <a:lumMod val="65000"/>
                    <a:lumOff val="35000"/>
                  </a:schemeClr>
                </a:solidFill>
                <a:round/>
              </a:ln>
              <a:effectLst/>
            </c:spPr>
          </c:errBars>
          <c:xVal>
            <c:numRef>
              <c:f>Sheet1!$D$3:$D$32</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Sheet1!$E$3:$E$32</c:f>
              <c:numCache>
                <c:formatCode>General</c:formatCode>
                <c:ptCount val="30"/>
                <c:pt idx="0">
                  <c:v>800</c:v>
                </c:pt>
                <c:pt idx="1">
                  <c:v>100</c:v>
                </c:pt>
                <c:pt idx="2">
                  <c:v>240</c:v>
                </c:pt>
                <c:pt idx="3">
                  <c:v>152</c:v>
                </c:pt>
                <c:pt idx="4">
                  <c:v>112</c:v>
                </c:pt>
                <c:pt idx="5">
                  <c:v>10</c:v>
                </c:pt>
                <c:pt idx="6">
                  <c:v>120</c:v>
                </c:pt>
                <c:pt idx="7">
                  <c:v>27</c:v>
                </c:pt>
                <c:pt idx="8">
                  <c:v>40</c:v>
                </c:pt>
                <c:pt idx="9">
                  <c:v>6</c:v>
                </c:pt>
                <c:pt idx="10">
                  <c:v>72</c:v>
                </c:pt>
                <c:pt idx="11">
                  <c:v>20</c:v>
                </c:pt>
                <c:pt idx="12">
                  <c:v>184</c:v>
                </c:pt>
                <c:pt idx="13">
                  <c:v>208</c:v>
                </c:pt>
                <c:pt idx="14">
                  <c:v>624</c:v>
                </c:pt>
                <c:pt idx="15">
                  <c:v>144</c:v>
                </c:pt>
                <c:pt idx="16">
                  <c:v>400</c:v>
                </c:pt>
                <c:pt idx="17">
                  <c:v>136</c:v>
                </c:pt>
                <c:pt idx="18">
                  <c:v>152</c:v>
                </c:pt>
                <c:pt idx="19">
                  <c:v>96</c:v>
                </c:pt>
                <c:pt idx="20">
                  <c:v>80</c:v>
                </c:pt>
                <c:pt idx="21">
                  <c:v>4</c:v>
                </c:pt>
                <c:pt idx="22">
                  <c:v>1000</c:v>
                </c:pt>
                <c:pt idx="23">
                  <c:v>7</c:v>
                </c:pt>
                <c:pt idx="24">
                  <c:v>64</c:v>
                </c:pt>
                <c:pt idx="25">
                  <c:v>170</c:v>
                </c:pt>
                <c:pt idx="26">
                  <c:v>1100</c:v>
                </c:pt>
                <c:pt idx="27">
                  <c:v>4</c:v>
                </c:pt>
                <c:pt idx="28">
                  <c:v>1</c:v>
                </c:pt>
                <c:pt idx="29">
                  <c:v>3</c:v>
                </c:pt>
              </c:numCache>
            </c:numRef>
          </c:yVal>
          <c:smooth val="0"/>
          <c:extLst>
            <c:ext xmlns:c16="http://schemas.microsoft.com/office/drawing/2014/chart" uri="{C3380CC4-5D6E-409C-BE32-E72D297353CC}">
              <c16:uniqueId val="{00000000-2DE9-44AF-A63B-C251FE153AE3}"/>
            </c:ext>
          </c:extLst>
        </c:ser>
        <c:dLbls>
          <c:showLegendKey val="0"/>
          <c:showVal val="0"/>
          <c:showCatName val="0"/>
          <c:showSerName val="0"/>
          <c:showPercent val="0"/>
          <c:showBubbleSize val="0"/>
        </c:dLbls>
        <c:axId val="519395704"/>
        <c:axId val="519397944"/>
      </c:scatterChart>
      <c:valAx>
        <c:axId val="5193957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Samples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9397944"/>
        <c:crosses val="autoZero"/>
        <c:crossBetween val="midCat"/>
      </c:valAx>
      <c:valAx>
        <c:axId val="519397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ColColonies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939570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Nutrient Agar: Number of Colonies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Sheet1!$B$1:$B$2</c:f>
              <c:strCache>
                <c:ptCount val="2"/>
                <c:pt idx="0">
                  <c:v>Nutrient Agar</c:v>
                </c:pt>
                <c:pt idx="1">
                  <c:v>Number of Colonies</c:v>
                </c:pt>
              </c:strCache>
            </c:strRef>
          </c:tx>
          <c:spPr>
            <a:solidFill>
              <a:schemeClr val="accent1"/>
            </a:solidFill>
            <a:ln>
              <a:noFill/>
            </a:ln>
            <a:effectLst/>
          </c:spPr>
          <c:invertIfNegative val="0"/>
          <c:cat>
            <c:numRef>
              <c:f>Sheet1!$A$3:$A$32</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Sheet1!$B$3:$B$32</c:f>
              <c:numCache>
                <c:formatCode>General</c:formatCode>
                <c:ptCount val="30"/>
                <c:pt idx="0">
                  <c:v>192</c:v>
                </c:pt>
                <c:pt idx="1">
                  <c:v>56</c:v>
                </c:pt>
                <c:pt idx="2">
                  <c:v>172</c:v>
                </c:pt>
                <c:pt idx="3">
                  <c:v>314</c:v>
                </c:pt>
                <c:pt idx="4">
                  <c:v>120</c:v>
                </c:pt>
                <c:pt idx="5">
                  <c:v>48</c:v>
                </c:pt>
                <c:pt idx="6">
                  <c:v>640</c:v>
                </c:pt>
                <c:pt idx="7">
                  <c:v>288</c:v>
                </c:pt>
                <c:pt idx="8">
                  <c:v>136</c:v>
                </c:pt>
                <c:pt idx="9">
                  <c:v>320</c:v>
                </c:pt>
                <c:pt idx="10">
                  <c:v>352</c:v>
                </c:pt>
                <c:pt idx="11">
                  <c:v>80</c:v>
                </c:pt>
                <c:pt idx="12">
                  <c:v>296</c:v>
                </c:pt>
                <c:pt idx="13">
                  <c:v>448</c:v>
                </c:pt>
                <c:pt idx="14">
                  <c:v>350</c:v>
                </c:pt>
                <c:pt idx="15">
                  <c:v>290</c:v>
                </c:pt>
                <c:pt idx="16">
                  <c:v>780</c:v>
                </c:pt>
                <c:pt idx="17">
                  <c:v>456</c:v>
                </c:pt>
                <c:pt idx="18">
                  <c:v>290</c:v>
                </c:pt>
                <c:pt idx="19">
                  <c:v>36</c:v>
                </c:pt>
                <c:pt idx="20">
                  <c:v>144</c:v>
                </c:pt>
                <c:pt idx="21">
                  <c:v>72</c:v>
                </c:pt>
                <c:pt idx="22">
                  <c:v>1000</c:v>
                </c:pt>
                <c:pt idx="23">
                  <c:v>80</c:v>
                </c:pt>
                <c:pt idx="24">
                  <c:v>14</c:v>
                </c:pt>
                <c:pt idx="25">
                  <c:v>160</c:v>
                </c:pt>
                <c:pt idx="26">
                  <c:v>400</c:v>
                </c:pt>
                <c:pt idx="27">
                  <c:v>19</c:v>
                </c:pt>
                <c:pt idx="28">
                  <c:v>152</c:v>
                </c:pt>
                <c:pt idx="29">
                  <c:v>416</c:v>
                </c:pt>
              </c:numCache>
            </c:numRef>
          </c:val>
          <c:extLst>
            <c:ext xmlns:c16="http://schemas.microsoft.com/office/drawing/2014/chart" uri="{C3380CC4-5D6E-409C-BE32-E72D297353CC}">
              <c16:uniqueId val="{00000000-AB4D-43D8-8ABA-D1D8C10FCEC0}"/>
            </c:ext>
          </c:extLst>
        </c:ser>
        <c:dLbls>
          <c:showLegendKey val="0"/>
          <c:showVal val="0"/>
          <c:showCatName val="0"/>
          <c:showSerName val="0"/>
          <c:showPercent val="0"/>
          <c:showBubbleSize val="0"/>
        </c:dLbls>
        <c:gapWidth val="219"/>
        <c:overlap val="-27"/>
        <c:axId val="530403448"/>
        <c:axId val="530403768"/>
      </c:barChart>
      <c:catAx>
        <c:axId val="5304034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Samples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0403768"/>
        <c:crosses val="autoZero"/>
        <c:auto val="1"/>
        <c:lblAlgn val="ctr"/>
        <c:lblOffset val="100"/>
        <c:noMultiLvlLbl val="0"/>
      </c:catAx>
      <c:valAx>
        <c:axId val="530403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Colonies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0403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Tetracycline Agar: 95% CI of the</a:t>
            </a:r>
            <a:r>
              <a:rPr lang="en-US" baseline="0"/>
              <a:t> colony count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Sheet1!$H$1:$H$2</c:f>
              <c:strCache>
                <c:ptCount val="2"/>
                <c:pt idx="0">
                  <c:v>Tetracycline Agar</c:v>
                </c:pt>
                <c:pt idx="1">
                  <c:v>Number of Colonies</c:v>
                </c:pt>
              </c:strCache>
            </c:strRef>
          </c:tx>
          <c:spPr>
            <a:ln w="19050" cap="rnd">
              <a:noFill/>
              <a:round/>
            </a:ln>
            <a:effectLst/>
          </c:spPr>
          <c:marker>
            <c:symbol val="circle"/>
            <c:size val="5"/>
            <c:spPr>
              <a:solidFill>
                <a:schemeClr val="accent1"/>
              </a:solidFill>
              <a:ln w="9525">
                <a:solidFill>
                  <a:schemeClr val="accent1"/>
                </a:solidFill>
              </a:ln>
              <a:effectLst/>
            </c:spPr>
          </c:marker>
          <c:errBars>
            <c:errDir val="y"/>
            <c:errBarType val="both"/>
            <c:errValType val="fixedVal"/>
            <c:noEndCap val="0"/>
            <c:val val="8.578062126999999"/>
            <c:spPr>
              <a:noFill/>
              <a:ln w="9525" cap="flat" cmpd="sng" algn="ctr">
                <a:solidFill>
                  <a:schemeClr val="tx1">
                    <a:lumMod val="65000"/>
                    <a:lumOff val="35000"/>
                  </a:schemeClr>
                </a:solidFill>
                <a:round/>
              </a:ln>
              <a:effectLst/>
            </c:spPr>
          </c:errBars>
          <c:xVal>
            <c:numRef>
              <c:f>Sheet1!$G$3:$G$32</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Sheet1!$H$3:$H$32</c:f>
              <c:numCache>
                <c:formatCode>General</c:formatCode>
                <c:ptCount val="30"/>
                <c:pt idx="0">
                  <c:v>1</c:v>
                </c:pt>
                <c:pt idx="1">
                  <c:v>2</c:v>
                </c:pt>
                <c:pt idx="2">
                  <c:v>5</c:v>
                </c:pt>
                <c:pt idx="3">
                  <c:v>104</c:v>
                </c:pt>
                <c:pt idx="4">
                  <c:v>5</c:v>
                </c:pt>
                <c:pt idx="5">
                  <c:v>4</c:v>
                </c:pt>
                <c:pt idx="6">
                  <c:v>32</c:v>
                </c:pt>
                <c:pt idx="7">
                  <c:v>4</c:v>
                </c:pt>
                <c:pt idx="8">
                  <c:v>8</c:v>
                </c:pt>
                <c:pt idx="9">
                  <c:v>24</c:v>
                </c:pt>
                <c:pt idx="10">
                  <c:v>5</c:v>
                </c:pt>
                <c:pt idx="11">
                  <c:v>5</c:v>
                </c:pt>
                <c:pt idx="12">
                  <c:v>1</c:v>
                </c:pt>
                <c:pt idx="13">
                  <c:v>18</c:v>
                </c:pt>
                <c:pt idx="14">
                  <c:v>70</c:v>
                </c:pt>
                <c:pt idx="15">
                  <c:v>1</c:v>
                </c:pt>
                <c:pt idx="16">
                  <c:v>25</c:v>
                </c:pt>
                <c:pt idx="17">
                  <c:v>6</c:v>
                </c:pt>
                <c:pt idx="18">
                  <c:v>10</c:v>
                </c:pt>
                <c:pt idx="19">
                  <c:v>3</c:v>
                </c:pt>
                <c:pt idx="20">
                  <c:v>0</c:v>
                </c:pt>
                <c:pt idx="21">
                  <c:v>20</c:v>
                </c:pt>
                <c:pt idx="22">
                  <c:v>48</c:v>
                </c:pt>
                <c:pt idx="23">
                  <c:v>2</c:v>
                </c:pt>
                <c:pt idx="24">
                  <c:v>0</c:v>
                </c:pt>
                <c:pt idx="25">
                  <c:v>8</c:v>
                </c:pt>
                <c:pt idx="26">
                  <c:v>12</c:v>
                </c:pt>
                <c:pt idx="27">
                  <c:v>1</c:v>
                </c:pt>
                <c:pt idx="28">
                  <c:v>1</c:v>
                </c:pt>
                <c:pt idx="29">
                  <c:v>0</c:v>
                </c:pt>
              </c:numCache>
            </c:numRef>
          </c:yVal>
          <c:smooth val="0"/>
          <c:extLst>
            <c:ext xmlns:c16="http://schemas.microsoft.com/office/drawing/2014/chart" uri="{C3380CC4-5D6E-409C-BE32-E72D297353CC}">
              <c16:uniqueId val="{00000000-4E80-4EDF-A34B-1ED3D074FE26}"/>
            </c:ext>
          </c:extLst>
        </c:ser>
        <c:dLbls>
          <c:showLegendKey val="0"/>
          <c:showVal val="0"/>
          <c:showCatName val="0"/>
          <c:showSerName val="0"/>
          <c:showPercent val="0"/>
          <c:showBubbleSize val="0"/>
        </c:dLbls>
        <c:axId val="506227448"/>
        <c:axId val="506222648"/>
      </c:scatterChart>
      <c:valAx>
        <c:axId val="5062274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Samples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222648"/>
        <c:crosses val="autoZero"/>
        <c:crossBetween val="midCat"/>
      </c:valAx>
      <c:valAx>
        <c:axId val="506222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Colonies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2274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Biodiversity: </a:t>
            </a:r>
          </a:p>
          <a:p>
            <a:pPr>
              <a:defRPr/>
            </a:pPr>
            <a:r>
              <a:rPr lang="en-US"/>
              <a:t>Beta Diversity - Between Samples</a:t>
            </a:r>
          </a:p>
        </c:rich>
      </c:tx>
      <c:layout>
        <c:manualLayout>
          <c:xMode val="edge"/>
          <c:yMode val="edge"/>
          <c:x val="0.20821653930426801"/>
          <c:y val="1.24319314297376E-2"/>
        </c:manualLayout>
      </c:layout>
      <c:overlay val="0"/>
    </c:title>
    <c:autoTitleDeleted val="0"/>
    <c:plotArea>
      <c:layout>
        <c:manualLayout>
          <c:layoutTarget val="inner"/>
          <c:xMode val="edge"/>
          <c:yMode val="edge"/>
          <c:x val="0.182488272189226"/>
          <c:y val="0.151612980195657"/>
          <c:w val="0.66592366579177598"/>
          <c:h val="0.71269192913385804"/>
        </c:manualLayout>
      </c:layout>
      <c:scatterChart>
        <c:scatterStyle val="lineMarker"/>
        <c:varyColors val="0"/>
        <c:ser>
          <c:idx val="1"/>
          <c:order val="0"/>
          <c:spPr>
            <a:ln w="47625">
              <a:noFill/>
            </a:ln>
          </c:spPr>
          <c:xVal>
            <c:numRef>
              <c:f>BetaDiversity!$B$10:$B$11</c:f>
              <c:numCache>
                <c:formatCode>General</c:formatCode>
                <c:ptCount val="2"/>
                <c:pt idx="0">
                  <c:v>-0.247373066749</c:v>
                </c:pt>
                <c:pt idx="1">
                  <c:v>-0.449691262536</c:v>
                </c:pt>
              </c:numCache>
            </c:numRef>
          </c:xVal>
          <c:yVal>
            <c:numRef>
              <c:f>BetaDiversity!$C$10:$C$11</c:f>
              <c:numCache>
                <c:formatCode>General</c:formatCode>
                <c:ptCount val="2"/>
                <c:pt idx="0">
                  <c:v>0.25685401451399997</c:v>
                </c:pt>
                <c:pt idx="1">
                  <c:v>-0.24063651274200001</c:v>
                </c:pt>
              </c:numCache>
            </c:numRef>
          </c:yVal>
          <c:smooth val="0"/>
          <c:extLst>
            <c:ext xmlns:c16="http://schemas.microsoft.com/office/drawing/2014/chart" uri="{C3380CC4-5D6E-409C-BE32-E72D297353CC}">
              <c16:uniqueId val="{00000000-2789-4C13-BBDF-B20405F7FBFB}"/>
            </c:ext>
          </c:extLst>
        </c:ser>
        <c:ser>
          <c:idx val="0"/>
          <c:order val="1"/>
          <c:spPr>
            <a:ln w="47625">
              <a:noFill/>
            </a:ln>
          </c:spPr>
          <c:xVal>
            <c:numRef>
              <c:f>BetaDiversity!$B$12:$B$17</c:f>
              <c:numCache>
                <c:formatCode>General</c:formatCode>
                <c:ptCount val="6"/>
                <c:pt idx="0">
                  <c:v>0.196962806105</c:v>
                </c:pt>
                <c:pt idx="1">
                  <c:v>0.13207887194000001</c:v>
                </c:pt>
                <c:pt idx="2">
                  <c:v>0.14860738970699999</c:v>
                </c:pt>
                <c:pt idx="3">
                  <c:v>6.7319595162400006E-2</c:v>
                </c:pt>
                <c:pt idx="4">
                  <c:v>5.7390118642999997E-2</c:v>
                </c:pt>
                <c:pt idx="5">
                  <c:v>9.4705547727900005E-2</c:v>
                </c:pt>
              </c:numCache>
            </c:numRef>
          </c:xVal>
          <c:yVal>
            <c:numRef>
              <c:f>BetaDiversity!$C$12:$C$17</c:f>
              <c:numCache>
                <c:formatCode>General</c:formatCode>
                <c:ptCount val="6"/>
                <c:pt idx="0">
                  <c:v>-0.25192191188500002</c:v>
                </c:pt>
                <c:pt idx="1">
                  <c:v>6.6916582429499993E-2</c:v>
                </c:pt>
                <c:pt idx="2">
                  <c:v>-0.17713425927500001</c:v>
                </c:pt>
                <c:pt idx="3">
                  <c:v>7.5021274108300007E-2</c:v>
                </c:pt>
                <c:pt idx="4">
                  <c:v>0.22176198838899999</c:v>
                </c:pt>
                <c:pt idx="5">
                  <c:v>4.9138824461E-2</c:v>
                </c:pt>
              </c:numCache>
            </c:numRef>
          </c:yVal>
          <c:smooth val="0"/>
          <c:extLst>
            <c:ext xmlns:c16="http://schemas.microsoft.com/office/drawing/2014/chart" uri="{C3380CC4-5D6E-409C-BE32-E72D297353CC}">
              <c16:uniqueId val="{00000001-2789-4C13-BBDF-B20405F7FBFB}"/>
            </c:ext>
          </c:extLst>
        </c:ser>
        <c:dLbls>
          <c:showLegendKey val="0"/>
          <c:showVal val="0"/>
          <c:showCatName val="0"/>
          <c:showSerName val="0"/>
          <c:showPercent val="0"/>
          <c:showBubbleSize val="0"/>
        </c:dLbls>
        <c:axId val="-2082244888"/>
        <c:axId val="-2082241928"/>
      </c:scatterChart>
      <c:valAx>
        <c:axId val="-2082244888"/>
        <c:scaling>
          <c:orientation val="minMax"/>
          <c:max val="0.45"/>
          <c:min val="-0.45"/>
        </c:scaling>
        <c:delete val="0"/>
        <c:axPos val="b"/>
        <c:title>
          <c:tx>
            <c:rich>
              <a:bodyPr/>
              <a:lstStyle/>
              <a:p>
                <a:pPr>
                  <a:defRPr/>
                </a:pPr>
                <a:r>
                  <a:rPr lang="en-US"/>
                  <a:t>Principal Component 1 </a:t>
                </a:r>
              </a:p>
              <a:p>
                <a:pPr>
                  <a:defRPr/>
                </a:pPr>
                <a:r>
                  <a:rPr lang="en-US"/>
                  <a:t>(35% variation explained)</a:t>
                </a:r>
              </a:p>
            </c:rich>
          </c:tx>
          <c:layout>
            <c:manualLayout>
              <c:xMode val="edge"/>
              <c:yMode val="edge"/>
              <c:x val="0.356969596105639"/>
              <c:y val="0.91239669421487601"/>
            </c:manualLayout>
          </c:layout>
          <c:overlay val="0"/>
        </c:title>
        <c:numFmt formatCode="General" sourceLinked="1"/>
        <c:majorTickMark val="out"/>
        <c:minorTickMark val="none"/>
        <c:tickLblPos val="nextTo"/>
        <c:crossAx val="-2082241928"/>
        <c:crossesAt val="-0.7"/>
        <c:crossBetween val="midCat"/>
        <c:majorUnit val="0.2"/>
      </c:valAx>
      <c:valAx>
        <c:axId val="-2082241928"/>
        <c:scaling>
          <c:orientation val="minMax"/>
          <c:max val="0.45"/>
          <c:min val="-0.45"/>
        </c:scaling>
        <c:delete val="0"/>
        <c:axPos val="l"/>
        <c:title>
          <c:tx>
            <c:rich>
              <a:bodyPr rot="-5400000" vert="horz"/>
              <a:lstStyle/>
              <a:p>
                <a:pPr>
                  <a:defRPr/>
                </a:pPr>
                <a:r>
                  <a:rPr lang="en-US"/>
                  <a:t>Principal Compoonent 2 </a:t>
                </a:r>
              </a:p>
              <a:p>
                <a:pPr>
                  <a:defRPr/>
                </a:pPr>
                <a:r>
                  <a:rPr lang="en-US"/>
                  <a:t>(27% variation explained)</a:t>
                </a:r>
              </a:p>
            </c:rich>
          </c:tx>
          <c:layout>
            <c:manualLayout>
              <c:xMode val="edge"/>
              <c:yMode val="edge"/>
              <c:x val="1.7920510926887099E-2"/>
              <c:y val="0.314128543849374"/>
            </c:manualLayout>
          </c:layout>
          <c:overlay val="0"/>
        </c:title>
        <c:numFmt formatCode="General" sourceLinked="1"/>
        <c:majorTickMark val="out"/>
        <c:minorTickMark val="none"/>
        <c:tickLblPos val="nextTo"/>
        <c:crossAx val="-2082244888"/>
        <c:crossesAt val="-0.7"/>
        <c:crossBetween val="midCat"/>
      </c:valAx>
      <c:spPr>
        <a:effectLst/>
      </c:spPr>
    </c:plotArea>
    <c:plotVisOnly val="1"/>
    <c:dispBlanksAs val="gap"/>
    <c:showDLblsOverMax val="0"/>
  </c:chart>
  <c:txPr>
    <a:bodyPr/>
    <a:lstStyle/>
    <a:p>
      <a:pPr>
        <a:defRPr sz="1400">
          <a:latin typeface="Times New Roman"/>
          <a:cs typeface="Times New Roman"/>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0.51553</cdr:x>
      <cdr:y>0.20659</cdr:y>
    </cdr:from>
    <cdr:to>
      <cdr:x>0.59357</cdr:x>
      <cdr:y>0.5323</cdr:y>
    </cdr:to>
    <cdr:sp macro="" textlink="">
      <cdr:nvSpPr>
        <cdr:cNvPr id="2" name="Oval 1">
          <a:extLst xmlns:a="http://schemas.openxmlformats.org/drawingml/2006/main">
            <a:ext uri="{FF2B5EF4-FFF2-40B4-BE49-F238E27FC236}">
              <a16:creationId xmlns:a16="http://schemas.microsoft.com/office/drawing/2014/main" id="{73BC2B8A-B28E-4E12-858A-14CA37A324BB}"/>
            </a:ext>
          </a:extLst>
        </cdr:cNvPr>
        <cdr:cNvSpPr/>
      </cdr:nvSpPr>
      <cdr:spPr>
        <a:xfrm xmlns:a="http://schemas.openxmlformats.org/drawingml/2006/main" rot="20825592">
          <a:off x="3327399" y="1193800"/>
          <a:ext cx="503712" cy="1882104"/>
        </a:xfrm>
        <a:prstGeom xmlns:a="http://schemas.openxmlformats.org/drawingml/2006/main" prst="ellipse">
          <a:avLst/>
        </a:prstGeom>
        <a:noFill xmlns:a="http://schemas.openxmlformats.org/drawingml/2006/main"/>
        <a:ln xmlns:a="http://schemas.openxmlformats.org/drawingml/2006/main">
          <a:solidFill>
            <a:schemeClr val="tx1"/>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0.60703</cdr:x>
      <cdr:y>0.42747</cdr:y>
    </cdr:from>
    <cdr:to>
      <cdr:x>0.68507</cdr:x>
      <cdr:y>0.75318</cdr:y>
    </cdr:to>
    <cdr:sp macro="" textlink="">
      <cdr:nvSpPr>
        <cdr:cNvPr id="4" name="Oval 3">
          <a:extLst xmlns:a="http://schemas.openxmlformats.org/drawingml/2006/main">
            <a:ext uri="{FF2B5EF4-FFF2-40B4-BE49-F238E27FC236}">
              <a16:creationId xmlns:a16="http://schemas.microsoft.com/office/drawing/2014/main" id="{77DEBB7C-DC81-486B-B26F-7D3FBA02D183}"/>
            </a:ext>
          </a:extLst>
        </cdr:cNvPr>
        <cdr:cNvSpPr/>
      </cdr:nvSpPr>
      <cdr:spPr>
        <a:xfrm xmlns:a="http://schemas.openxmlformats.org/drawingml/2006/main" rot="21016189">
          <a:off x="3917950" y="2470151"/>
          <a:ext cx="503712" cy="1882105"/>
        </a:xfrm>
        <a:prstGeom xmlns:a="http://schemas.openxmlformats.org/drawingml/2006/main" prst="ellipse">
          <a:avLst/>
        </a:prstGeom>
        <a:noFill xmlns:a="http://schemas.openxmlformats.org/drawingml/2006/main"/>
        <a:ln xmlns:a="http://schemas.openxmlformats.org/drawingml/2006/main">
          <a:solidFill>
            <a:schemeClr val="tx1"/>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0.70738</cdr:x>
      <cdr:y>0.21978</cdr:y>
    </cdr:from>
    <cdr:to>
      <cdr:x>0.91693</cdr:x>
      <cdr:y>0.36506</cdr:y>
    </cdr:to>
    <cdr:sp macro="" textlink="">
      <cdr:nvSpPr>
        <cdr:cNvPr id="5" name="TextBox 1">
          <a:extLst xmlns:a="http://schemas.openxmlformats.org/drawingml/2006/main">
            <a:ext uri="{FF2B5EF4-FFF2-40B4-BE49-F238E27FC236}">
              <a16:creationId xmlns:a16="http://schemas.microsoft.com/office/drawing/2014/main" id="{6110973D-AD56-4572-946C-38F1FFAC007D}"/>
            </a:ext>
          </a:extLst>
        </cdr:cNvPr>
        <cdr:cNvSpPr txBox="1"/>
      </cdr:nvSpPr>
      <cdr:spPr>
        <a:xfrm xmlns:a="http://schemas.openxmlformats.org/drawingml/2006/main">
          <a:off x="4565650" y="1270000"/>
          <a:ext cx="1352518" cy="8395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a:t>High Shcool A</a:t>
          </a:r>
        </a:p>
      </cdr:txBody>
    </cdr:sp>
  </cdr:relSizeAnchor>
  <cdr:relSizeAnchor xmlns:cdr="http://schemas.openxmlformats.org/drawingml/2006/chartDrawing">
    <cdr:from>
      <cdr:x>0.60998</cdr:x>
      <cdr:y>0.28242</cdr:y>
    </cdr:from>
    <cdr:to>
      <cdr:x>0.69263</cdr:x>
      <cdr:y>0.28902</cdr:y>
    </cdr:to>
    <cdr:cxnSp macro="">
      <cdr:nvCxnSpPr>
        <cdr:cNvPr id="6" name="Straight Arrow Connector 5">
          <a:extLst xmlns:a="http://schemas.openxmlformats.org/drawingml/2006/main">
            <a:ext uri="{FF2B5EF4-FFF2-40B4-BE49-F238E27FC236}">
              <a16:creationId xmlns:a16="http://schemas.microsoft.com/office/drawing/2014/main" id="{E87F6B5B-CE08-4049-AC89-997B99C38978}"/>
            </a:ext>
          </a:extLst>
        </cdr:cNvPr>
        <cdr:cNvCxnSpPr/>
      </cdr:nvCxnSpPr>
      <cdr:spPr>
        <a:xfrm xmlns:a="http://schemas.openxmlformats.org/drawingml/2006/main" flipV="1">
          <a:off x="3937000" y="1631950"/>
          <a:ext cx="533458" cy="38137"/>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dr:relSizeAnchor xmlns:cdr="http://schemas.openxmlformats.org/drawingml/2006/chartDrawing">
    <cdr:from>
      <cdr:x>0.70049</cdr:x>
      <cdr:y>0.55363</cdr:y>
    </cdr:from>
    <cdr:to>
      <cdr:x>0.77723</cdr:x>
      <cdr:y>0.55363</cdr:y>
    </cdr:to>
    <cdr:cxnSp macro="">
      <cdr:nvCxnSpPr>
        <cdr:cNvPr id="7" name="Straight Arrow Connector 6">
          <a:extLst xmlns:a="http://schemas.openxmlformats.org/drawingml/2006/main">
            <a:ext uri="{FF2B5EF4-FFF2-40B4-BE49-F238E27FC236}">
              <a16:creationId xmlns:a16="http://schemas.microsoft.com/office/drawing/2014/main" id="{BE8E25C3-B2E5-4BCE-ADA1-1D8396750FCE}"/>
            </a:ext>
          </a:extLst>
        </cdr:cNvPr>
        <cdr:cNvCxnSpPr/>
      </cdr:nvCxnSpPr>
      <cdr:spPr>
        <a:xfrm xmlns:a="http://schemas.openxmlformats.org/drawingml/2006/main">
          <a:off x="4521178" y="3199125"/>
          <a:ext cx="495316"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dr:relSizeAnchor xmlns:cdr="http://schemas.openxmlformats.org/drawingml/2006/chartDrawing">
    <cdr:from>
      <cdr:x>0.77864</cdr:x>
      <cdr:y>0.49341</cdr:y>
    </cdr:from>
    <cdr:to>
      <cdr:x>0.98819</cdr:x>
      <cdr:y>0.6387</cdr:y>
    </cdr:to>
    <cdr:sp macro="" textlink="">
      <cdr:nvSpPr>
        <cdr:cNvPr id="8" name="TextBox 1">
          <a:extLst xmlns:a="http://schemas.openxmlformats.org/drawingml/2006/main">
            <a:ext uri="{FF2B5EF4-FFF2-40B4-BE49-F238E27FC236}">
              <a16:creationId xmlns:a16="http://schemas.microsoft.com/office/drawing/2014/main" id="{3C7C40F1-8AA5-4534-9E61-5370A4116FE7}"/>
            </a:ext>
          </a:extLst>
        </cdr:cNvPr>
        <cdr:cNvSpPr txBox="1"/>
      </cdr:nvSpPr>
      <cdr:spPr>
        <a:xfrm xmlns:a="http://schemas.openxmlformats.org/drawingml/2006/main">
          <a:off x="5025602" y="2851150"/>
          <a:ext cx="1352519" cy="8395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a:t>High Shcool B</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406" indent="0" algn="ctr">
              <a:buNone/>
              <a:defRPr>
                <a:solidFill>
                  <a:schemeClr val="tx1">
                    <a:tint val="75000"/>
                  </a:schemeClr>
                </a:solidFill>
              </a:defRPr>
            </a:lvl2pPr>
            <a:lvl3pPr marL="4388811" indent="0" algn="ctr">
              <a:buNone/>
              <a:defRPr>
                <a:solidFill>
                  <a:schemeClr val="tx1">
                    <a:tint val="75000"/>
                  </a:schemeClr>
                </a:solidFill>
              </a:defRPr>
            </a:lvl3pPr>
            <a:lvl4pPr marL="6583217" indent="0" algn="ctr">
              <a:buNone/>
              <a:defRPr>
                <a:solidFill>
                  <a:schemeClr val="tx1">
                    <a:tint val="75000"/>
                  </a:schemeClr>
                </a:solidFill>
              </a:defRPr>
            </a:lvl4pPr>
            <a:lvl5pPr marL="8777623" indent="0" algn="ctr">
              <a:buNone/>
              <a:defRPr>
                <a:solidFill>
                  <a:schemeClr val="tx1">
                    <a:tint val="75000"/>
                  </a:schemeClr>
                </a:solidFill>
              </a:defRPr>
            </a:lvl5pPr>
            <a:lvl6pPr marL="10972029" indent="0" algn="ctr">
              <a:buNone/>
              <a:defRPr>
                <a:solidFill>
                  <a:schemeClr val="tx1">
                    <a:tint val="75000"/>
                  </a:schemeClr>
                </a:solidFill>
              </a:defRPr>
            </a:lvl6pPr>
            <a:lvl7pPr marL="13166434" indent="0" algn="ctr">
              <a:buNone/>
              <a:defRPr>
                <a:solidFill>
                  <a:schemeClr val="tx1">
                    <a:tint val="75000"/>
                  </a:schemeClr>
                </a:solidFill>
              </a:defRPr>
            </a:lvl7pPr>
            <a:lvl8pPr marL="15360840" indent="0" algn="ctr">
              <a:buNone/>
              <a:defRPr>
                <a:solidFill>
                  <a:schemeClr val="tx1">
                    <a:tint val="75000"/>
                  </a:schemeClr>
                </a:solidFill>
              </a:defRPr>
            </a:lvl8pPr>
            <a:lvl9pPr marL="1755524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DA9FA-688F-B042-A36A-9CF7AA496E45}"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6"/>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406" indent="0">
              <a:buNone/>
              <a:defRPr sz="8600">
                <a:solidFill>
                  <a:schemeClr val="tx1">
                    <a:tint val="75000"/>
                  </a:schemeClr>
                </a:solidFill>
              </a:defRPr>
            </a:lvl2pPr>
            <a:lvl3pPr marL="4388811" indent="0">
              <a:buNone/>
              <a:defRPr sz="7600">
                <a:solidFill>
                  <a:schemeClr val="tx1">
                    <a:tint val="75000"/>
                  </a:schemeClr>
                </a:solidFill>
              </a:defRPr>
            </a:lvl3pPr>
            <a:lvl4pPr marL="6583217" indent="0">
              <a:buNone/>
              <a:defRPr sz="6700">
                <a:solidFill>
                  <a:schemeClr val="tx1">
                    <a:tint val="75000"/>
                  </a:schemeClr>
                </a:solidFill>
              </a:defRPr>
            </a:lvl4pPr>
            <a:lvl5pPr marL="8777623" indent="0">
              <a:buNone/>
              <a:defRPr sz="6700">
                <a:solidFill>
                  <a:schemeClr val="tx1">
                    <a:tint val="75000"/>
                  </a:schemeClr>
                </a:solidFill>
              </a:defRPr>
            </a:lvl5pPr>
            <a:lvl6pPr marL="10972029" indent="0">
              <a:buNone/>
              <a:defRPr sz="6700">
                <a:solidFill>
                  <a:schemeClr val="tx1">
                    <a:tint val="75000"/>
                  </a:schemeClr>
                </a:solidFill>
              </a:defRPr>
            </a:lvl6pPr>
            <a:lvl7pPr marL="13166434" indent="0">
              <a:buNone/>
              <a:defRPr sz="6700">
                <a:solidFill>
                  <a:schemeClr val="tx1">
                    <a:tint val="75000"/>
                  </a:schemeClr>
                </a:solidFill>
              </a:defRPr>
            </a:lvl7pPr>
            <a:lvl8pPr marL="15360840" indent="0">
              <a:buNone/>
              <a:defRPr sz="6700">
                <a:solidFill>
                  <a:schemeClr val="tx1">
                    <a:tint val="75000"/>
                  </a:schemeClr>
                </a:solidFill>
              </a:defRPr>
            </a:lvl8pPr>
            <a:lvl9pPr marL="17555245"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DA9FA-688F-B042-A36A-9CF7AA496E45}" type="datetimeFigureOut">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4"/>
            <a:ext cx="19392902"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4"/>
            <a:ext cx="19400520"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DA9FA-688F-B042-A36A-9CF7AA496E45}" type="datetimeFigureOut">
              <a:rPr lang="en-US" smtClean="0"/>
              <a:pPr/>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DA9FA-688F-B042-A36A-9CF7AA496E45}" type="datetimeFigureOut">
              <a:rPr lang="en-US" smtClean="0"/>
              <a:pPr/>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5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406" indent="0">
              <a:buNone/>
              <a:defRPr sz="13500"/>
            </a:lvl2pPr>
            <a:lvl3pPr marL="4388811" indent="0">
              <a:buNone/>
              <a:defRPr sz="11500"/>
            </a:lvl3pPr>
            <a:lvl4pPr marL="6583217" indent="0">
              <a:buNone/>
              <a:defRPr sz="9600"/>
            </a:lvl4pPr>
            <a:lvl5pPr marL="8777623" indent="0">
              <a:buNone/>
              <a:defRPr sz="9600"/>
            </a:lvl5pPr>
            <a:lvl6pPr marL="10972029" indent="0">
              <a:buNone/>
              <a:defRPr sz="9600"/>
            </a:lvl6pPr>
            <a:lvl7pPr marL="13166434" indent="0">
              <a:buNone/>
              <a:defRPr sz="9600"/>
            </a:lvl7pPr>
            <a:lvl8pPr marL="15360840" indent="0">
              <a:buNone/>
              <a:defRPr sz="9600"/>
            </a:lvl8pPr>
            <a:lvl9pPr marL="17555245"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882" tIns="219441" rIns="438882" bIns="219441"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882" tIns="219441" rIns="438882" bIns="2194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882" tIns="219441" rIns="438882" bIns="219441" rtlCol="0" anchor="ctr"/>
          <a:lstStyle>
            <a:lvl1pPr algn="l">
              <a:defRPr sz="5700">
                <a:solidFill>
                  <a:schemeClr val="tx1">
                    <a:tint val="75000"/>
                  </a:schemeClr>
                </a:solidFill>
              </a:defRPr>
            </a:lvl1pPr>
          </a:lstStyle>
          <a:p>
            <a:fld id="{9A8DA9FA-688F-B042-A36A-9CF7AA496E45}" type="datetimeFigureOut">
              <a:rPr lang="en-US" smtClean="0"/>
              <a:pPr/>
              <a:t>5/17/2018</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882" tIns="219441" rIns="438882" bIns="21944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882" tIns="219441" rIns="438882" bIns="219441" rtlCol="0" anchor="ctr"/>
          <a:lstStyle>
            <a:lvl1pPr algn="r">
              <a:defRPr sz="57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406" rtl="0" eaLnBrk="1" latinLnBrk="0" hangingPunct="1">
        <a:spcBef>
          <a:spcPct val="0"/>
        </a:spcBef>
        <a:buNone/>
        <a:defRPr sz="21100" kern="1200">
          <a:solidFill>
            <a:schemeClr val="tx1"/>
          </a:solidFill>
          <a:latin typeface="+mj-lt"/>
          <a:ea typeface="+mj-ea"/>
          <a:cs typeface="+mj-cs"/>
        </a:defRPr>
      </a:lvl1pPr>
    </p:titleStyle>
    <p:bodyStyle>
      <a:lvl1pPr marL="1645804" indent="-1645804" algn="l" defTabSz="2194406" rtl="0" eaLnBrk="1" latinLnBrk="0" hangingPunct="1">
        <a:spcBef>
          <a:spcPct val="20000"/>
        </a:spcBef>
        <a:buFont typeface="Arial"/>
        <a:buChar char="•"/>
        <a:defRPr sz="15400" kern="1200">
          <a:solidFill>
            <a:schemeClr val="tx1"/>
          </a:solidFill>
          <a:latin typeface="+mn-lt"/>
          <a:ea typeface="+mn-ea"/>
          <a:cs typeface="+mn-cs"/>
        </a:defRPr>
      </a:lvl1pPr>
      <a:lvl2pPr marL="3565909" indent="-1371503" algn="l" defTabSz="2194406" rtl="0" eaLnBrk="1" latinLnBrk="0" hangingPunct="1">
        <a:spcBef>
          <a:spcPct val="20000"/>
        </a:spcBef>
        <a:buFont typeface="Arial"/>
        <a:buChar char="–"/>
        <a:defRPr sz="13500" kern="1200">
          <a:solidFill>
            <a:schemeClr val="tx1"/>
          </a:solidFill>
          <a:latin typeface="+mn-lt"/>
          <a:ea typeface="+mn-ea"/>
          <a:cs typeface="+mn-cs"/>
        </a:defRPr>
      </a:lvl2pPr>
      <a:lvl3pPr marL="5486014" indent="-1097203" algn="l" defTabSz="2194406" rtl="0" eaLnBrk="1" latinLnBrk="0" hangingPunct="1">
        <a:spcBef>
          <a:spcPct val="20000"/>
        </a:spcBef>
        <a:buFont typeface="Arial"/>
        <a:buChar char="•"/>
        <a:defRPr sz="11500" kern="1200">
          <a:solidFill>
            <a:schemeClr val="tx1"/>
          </a:solidFill>
          <a:latin typeface="+mn-lt"/>
          <a:ea typeface="+mn-ea"/>
          <a:cs typeface="+mn-cs"/>
        </a:defRPr>
      </a:lvl3pPr>
      <a:lvl4pPr marL="7680421" indent="-1097203" algn="l" defTabSz="2194406" rtl="0" eaLnBrk="1" latinLnBrk="0" hangingPunct="1">
        <a:spcBef>
          <a:spcPct val="20000"/>
        </a:spcBef>
        <a:buFont typeface="Arial"/>
        <a:buChar char="–"/>
        <a:defRPr sz="9600" kern="1200">
          <a:solidFill>
            <a:schemeClr val="tx1"/>
          </a:solidFill>
          <a:latin typeface="+mn-lt"/>
          <a:ea typeface="+mn-ea"/>
          <a:cs typeface="+mn-cs"/>
        </a:defRPr>
      </a:lvl4pPr>
      <a:lvl5pPr marL="9874826" indent="-1097203" algn="l" defTabSz="2194406" rtl="0" eaLnBrk="1" latinLnBrk="0" hangingPunct="1">
        <a:spcBef>
          <a:spcPct val="20000"/>
        </a:spcBef>
        <a:buFont typeface="Arial"/>
        <a:buChar char="»"/>
        <a:defRPr sz="9600" kern="1200">
          <a:solidFill>
            <a:schemeClr val="tx1"/>
          </a:solidFill>
          <a:latin typeface="+mn-lt"/>
          <a:ea typeface="+mn-ea"/>
          <a:cs typeface="+mn-cs"/>
        </a:defRPr>
      </a:lvl5pPr>
      <a:lvl6pPr marL="12069232" indent="-1097203" algn="l" defTabSz="2194406" rtl="0" eaLnBrk="1" latinLnBrk="0" hangingPunct="1">
        <a:spcBef>
          <a:spcPct val="20000"/>
        </a:spcBef>
        <a:buFont typeface="Arial"/>
        <a:buChar char="•"/>
        <a:defRPr sz="9600" kern="1200">
          <a:solidFill>
            <a:schemeClr val="tx1"/>
          </a:solidFill>
          <a:latin typeface="+mn-lt"/>
          <a:ea typeface="+mn-ea"/>
          <a:cs typeface="+mn-cs"/>
        </a:defRPr>
      </a:lvl6pPr>
      <a:lvl7pPr marL="14263637" indent="-1097203" algn="l" defTabSz="2194406" rtl="0" eaLnBrk="1" latinLnBrk="0" hangingPunct="1">
        <a:spcBef>
          <a:spcPct val="20000"/>
        </a:spcBef>
        <a:buFont typeface="Arial"/>
        <a:buChar char="•"/>
        <a:defRPr sz="9600" kern="1200">
          <a:solidFill>
            <a:schemeClr val="tx1"/>
          </a:solidFill>
          <a:latin typeface="+mn-lt"/>
          <a:ea typeface="+mn-ea"/>
          <a:cs typeface="+mn-cs"/>
        </a:defRPr>
      </a:lvl7pPr>
      <a:lvl8pPr marL="16458043" indent="-1097203" algn="l" defTabSz="2194406" rtl="0" eaLnBrk="1" latinLnBrk="0" hangingPunct="1">
        <a:spcBef>
          <a:spcPct val="20000"/>
        </a:spcBef>
        <a:buFont typeface="Arial"/>
        <a:buChar char="•"/>
        <a:defRPr sz="9600" kern="1200">
          <a:solidFill>
            <a:schemeClr val="tx1"/>
          </a:solidFill>
          <a:latin typeface="+mn-lt"/>
          <a:ea typeface="+mn-ea"/>
          <a:cs typeface="+mn-cs"/>
        </a:defRPr>
      </a:lvl8pPr>
      <a:lvl9pPr marL="18652448" indent="-1097203" algn="l" defTabSz="2194406"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chart" Target="../charts/chart3.xml"/><Relationship Id="rId12" Type="http://schemas.openxmlformats.org/officeDocument/2006/relationships/image" Target="../media/image5.PNG"/><Relationship Id="rId2" Type="http://schemas.openxmlformats.org/officeDocument/2006/relationships/image" Target="../media/image1.png"/><Relationship Id="rId16"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chart" Target="../charts/chart2.xml"/><Relationship Id="rId11" Type="http://schemas.openxmlformats.org/officeDocument/2006/relationships/image" Target="../media/image4.PNG"/><Relationship Id="rId5" Type="http://schemas.openxmlformats.org/officeDocument/2006/relationships/chart" Target="../charts/chart1.xml"/><Relationship Id="rId15" Type="http://schemas.openxmlformats.org/officeDocument/2006/relationships/image" Target="../media/image8.jpg"/><Relationship Id="rId10" Type="http://schemas.openxmlformats.org/officeDocument/2006/relationships/chart" Target="../charts/chart6.xml"/><Relationship Id="rId4" Type="http://schemas.openxmlformats.org/officeDocument/2006/relationships/image" Target="../media/image3.jpeg"/><Relationship Id="rId9" Type="http://schemas.openxmlformats.org/officeDocument/2006/relationships/chart" Target="../charts/chart5.xml"/><Relationship Id="rId1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17811" y="935589"/>
            <a:ext cx="31623662" cy="1640930"/>
          </a:xfrm>
          <a:prstGeom prst="rect">
            <a:avLst/>
          </a:prstGeom>
          <a:noFill/>
        </p:spPr>
        <p:txBody>
          <a:bodyPr wrap="square" lIns="101059" tIns="50530" rIns="101059" bIns="50530" rtlCol="0">
            <a:spAutoFit/>
          </a:bodyPr>
          <a:lstStyle/>
          <a:p>
            <a:pPr algn="ctr"/>
            <a:r>
              <a:rPr lang="en-US" sz="10000" b="1" dirty="0"/>
              <a:t>Hot Zone: Bacterial Content of Two NYC Public High Schools</a:t>
            </a:r>
            <a:endParaRPr lang="en-US" sz="10000" dirty="0"/>
          </a:p>
        </p:txBody>
      </p:sp>
      <p:sp>
        <p:nvSpPr>
          <p:cNvPr id="5" name="TextBox 4"/>
          <p:cNvSpPr txBox="1"/>
          <p:nvPr/>
        </p:nvSpPr>
        <p:spPr>
          <a:xfrm>
            <a:off x="6208878" y="2758212"/>
            <a:ext cx="31708986" cy="1086932"/>
          </a:xfrm>
          <a:prstGeom prst="rect">
            <a:avLst/>
          </a:prstGeom>
          <a:noFill/>
        </p:spPr>
        <p:txBody>
          <a:bodyPr wrap="square" lIns="101059" tIns="50530" rIns="101059" bIns="50530" rtlCol="0">
            <a:spAutoFit/>
          </a:bodyPr>
          <a:lstStyle/>
          <a:p>
            <a:pPr algn="ctr"/>
            <a:r>
              <a:rPr lang="en-US" sz="3200" b="1" dirty="0"/>
              <a:t>Authors: </a:t>
            </a:r>
            <a:r>
              <a:rPr lang="en-US" sz="3200" dirty="0"/>
              <a:t>Nasreen </a:t>
            </a:r>
            <a:r>
              <a:rPr lang="en-US" sz="3200" dirty="0" err="1"/>
              <a:t>Duqmaq</a:t>
            </a:r>
            <a:r>
              <a:rPr lang="en-US" sz="3200" dirty="0"/>
              <a:t> </a:t>
            </a:r>
            <a:r>
              <a:rPr lang="en-US" sz="3200" baseline="30000" dirty="0"/>
              <a:t>1</a:t>
            </a:r>
            <a:r>
              <a:rPr lang="en-US" sz="3200" dirty="0"/>
              <a:t>, </a:t>
            </a:r>
            <a:r>
              <a:rPr lang="en-US" sz="3200" dirty="0" err="1"/>
              <a:t>Sevara</a:t>
            </a:r>
            <a:r>
              <a:rPr lang="en-US" sz="3200" dirty="0"/>
              <a:t> </a:t>
            </a:r>
            <a:r>
              <a:rPr lang="en-US" sz="3200" dirty="0" err="1"/>
              <a:t>Mallaboeva</a:t>
            </a:r>
            <a:r>
              <a:rPr lang="en-US" sz="3200" dirty="0"/>
              <a:t> </a:t>
            </a:r>
            <a:r>
              <a:rPr lang="en-US" sz="3200" baseline="30000" dirty="0"/>
              <a:t>2  </a:t>
            </a:r>
            <a:r>
              <a:rPr lang="en-US" sz="3200" b="1" dirty="0"/>
              <a:t>Mentor: </a:t>
            </a:r>
            <a:r>
              <a:rPr lang="en-US" sz="3200" dirty="0"/>
              <a:t>Dr. Theodore Muth </a:t>
            </a:r>
            <a:r>
              <a:rPr lang="en-US" sz="3200" baseline="30000" dirty="0"/>
              <a:t>3</a:t>
            </a:r>
            <a:endParaRPr lang="en-US" sz="3200" dirty="0"/>
          </a:p>
          <a:p>
            <a:r>
              <a:rPr lang="en-US" sz="3200" baseline="30000" dirty="0"/>
              <a:t>1 </a:t>
            </a:r>
            <a:r>
              <a:rPr lang="en-US" sz="3200" i="1" dirty="0"/>
              <a:t>Scholars’ Academy  320 Beach 104th St, Rockaway Park, NY 11694; </a:t>
            </a:r>
            <a:r>
              <a:rPr lang="en-US" sz="3200" baseline="30000" dirty="0"/>
              <a:t>2 </a:t>
            </a:r>
            <a:r>
              <a:rPr lang="en-US" sz="3200" i="1" dirty="0"/>
              <a:t>Midwood High School </a:t>
            </a:r>
            <a:r>
              <a:rPr lang="nb-NO" sz="3200" i="1" dirty="0"/>
              <a:t>2839 Bedford Ave, Brooklyn, NY 11210; </a:t>
            </a:r>
            <a:r>
              <a:rPr lang="en-US" sz="3200" baseline="30000" dirty="0"/>
              <a:t>3 </a:t>
            </a:r>
            <a:r>
              <a:rPr lang="nb-NO" sz="3200" i="1" dirty="0"/>
              <a:t>Brooklyn College 2900 Bedford Ave Brooklyn, NY 11210</a:t>
            </a:r>
            <a:endParaRPr lang="en-US" sz="3200" i="1" dirty="0"/>
          </a:p>
        </p:txBody>
      </p:sp>
      <p:pic>
        <p:nvPicPr>
          <p:cNvPr id="20" name="Picture 19"/>
          <p:cNvPicPr>
            <a:picLocks noChangeAspect="1"/>
          </p:cNvPicPr>
          <p:nvPr/>
        </p:nvPicPr>
        <p:blipFill>
          <a:blip r:embed="rId2"/>
          <a:stretch>
            <a:fillRect/>
          </a:stretch>
        </p:blipFill>
        <p:spPr>
          <a:xfrm>
            <a:off x="489711" y="1756054"/>
            <a:ext cx="5060536" cy="2920199"/>
          </a:xfrm>
          <a:prstGeom prst="rect">
            <a:avLst/>
          </a:prstGeom>
        </p:spPr>
      </p:pic>
      <p:pic>
        <p:nvPicPr>
          <p:cNvPr id="35" name="Shape 243"/>
          <p:cNvPicPr preferRelativeResize="0"/>
          <p:nvPr/>
        </p:nvPicPr>
        <p:blipFill rotWithShape="1">
          <a:blip r:embed="rId3">
            <a:alphaModFix/>
          </a:blip>
          <a:srcRect/>
          <a:stretch/>
        </p:blipFill>
        <p:spPr>
          <a:xfrm>
            <a:off x="673407" y="413817"/>
            <a:ext cx="5506676" cy="1043543"/>
          </a:xfrm>
          <a:prstGeom prst="rect">
            <a:avLst/>
          </a:prstGeom>
          <a:noFill/>
          <a:ln>
            <a:noFill/>
          </a:ln>
        </p:spPr>
      </p:pic>
      <p:sp>
        <p:nvSpPr>
          <p:cNvPr id="7" name="TextBox 6"/>
          <p:cNvSpPr txBox="1"/>
          <p:nvPr/>
        </p:nvSpPr>
        <p:spPr>
          <a:xfrm>
            <a:off x="489711" y="8906211"/>
            <a:ext cx="10635915" cy="1061829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txBody>
          <a:bodyPr wrap="square" rtlCol="0">
            <a:spAutoFit/>
          </a:bodyPr>
          <a:lstStyle/>
          <a:p>
            <a:r>
              <a:rPr lang="en-US" sz="6000" dirty="0"/>
              <a:t>Introduction</a:t>
            </a:r>
          </a:p>
          <a:p>
            <a:r>
              <a:rPr lang="en-US" sz="2500" dirty="0"/>
              <a:t>Previous research has investigated the connection between human skin, classroom objects, and bacteria, there are no studies that compare the bacterial content of two high schools (Meadow, 2014).</a:t>
            </a:r>
          </a:p>
          <a:p>
            <a:r>
              <a:rPr lang="en-US" sz="2500" dirty="0"/>
              <a:t>An experiment was setup to compare the bacterial communities on the floors of a high school where students predominantly use public transportation versus a school where there is minimal use of public transportation by students. The question centering the research is</a:t>
            </a:r>
            <a:r>
              <a:rPr lang="en-US" sz="2500" b="1" dirty="0"/>
              <a:t> “</a:t>
            </a:r>
            <a:r>
              <a:rPr lang="en-US" sz="2500" dirty="0"/>
              <a:t>How does the bacterial content of the floors of commuter vs. non-commuter high schools compare to one another?” If the floor of two high schools (commuter vs. non-commuter) are swabbed, then there will be potential similarities, but distinct differences between the bacteria communities, since public transportation is densely populated with potentially harmful bacteria. It’s hypothesized that there will be a large quantity of colonies for nutrient agar plates, a moderate amount of colonies for MacConkey agar, and barely any (at most 10) colonies for the tetracycline agar. In addition, it’s assumed that the microorganisms possibly found from the sequencing will be bacteria found on human skin, streptococcus, and soil bacteria.</a:t>
            </a:r>
          </a:p>
          <a:p>
            <a:r>
              <a:rPr lang="en-US" sz="2500" dirty="0"/>
              <a:t>Our purpose was to gain a more in depth knowledge of the sanitary conditions within public high school environments, while also making high school students more cognizant of the bacteria they encounter on a daily basis. Bacteria is a congenital aspect of our environment, thus analyzing the relatedness of bacterial communities in certain locations can illustrate to what degree, if any, people are the vectors of transport for bacteria (Hays, 2015), thus the research can potentially improve the health literacy of students and increase the sterility within NYC high schools. </a:t>
            </a:r>
            <a:endParaRPr lang="en-US" sz="2400" dirty="0"/>
          </a:p>
        </p:txBody>
      </p:sp>
      <p:sp>
        <p:nvSpPr>
          <p:cNvPr id="8" name="TextBox 7"/>
          <p:cNvSpPr txBox="1"/>
          <p:nvPr/>
        </p:nvSpPr>
        <p:spPr>
          <a:xfrm>
            <a:off x="454769" y="19710015"/>
            <a:ext cx="10670857" cy="90947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txBody>
          <a:bodyPr wrap="square" rtlCol="0">
            <a:spAutoFit/>
          </a:bodyPr>
          <a:lstStyle/>
          <a:p>
            <a:r>
              <a:rPr lang="en-US" sz="6000" dirty="0"/>
              <a:t>Materials &amp; Procedure</a:t>
            </a:r>
          </a:p>
          <a:p>
            <a:r>
              <a:rPr lang="en-US" sz="2500" dirty="0"/>
              <a:t>First, a floor plan of the two high schools were made. Then the plates were prepared using standard Nutrient agar, MacConkey agar, and Tetracycline agar plate procedures for a total of ninety plates, or thirty plates for each type of agar. They were left for a day to solidify. During that twenty-four hour period, the samples were collected from the two locations, using the floor plans as a guide. An area as large as a palm of a hand was swabbed; the swab was then placed in a fifteen ml Falcon tube. Eighteen samples from the commuter high school and twelve from the non-commuter high school were taken. In order to plate the samples, a nutrient agar plate was obtained. The bottom of the plate was labeled with the appropriate identifying information. One hundred microliters of the bacterial DNA sample was pipetted and placed in the center of the plate. The bacteria was gently spread all over the plate with a plastic utility. After usage, the utility was dipped in ethanol and placed over the Bunsen burner; this procedure was done to ensure sterility. This was repeated for Mac + Tet plate and MacConkey plate using the same sample. These procedures were repeated for all the samples. The lids were closed, they were stacked, and placed at room temperature for 2 days (Nutrient agar and MacConkey), or 3-4 days (Tetracycline). The number of colonies in each plate was counted, taking note of the differing conditions. The DNA extraction was done next using the instructions of Qiagen PowerSoil kit. The amplification and the sequencing steps were done in the sequencing facility.</a:t>
            </a:r>
          </a:p>
        </p:txBody>
      </p:sp>
      <p:sp>
        <p:nvSpPr>
          <p:cNvPr id="9" name="TextBox 8"/>
          <p:cNvSpPr txBox="1"/>
          <p:nvPr/>
        </p:nvSpPr>
        <p:spPr>
          <a:xfrm>
            <a:off x="29215405" y="8906211"/>
            <a:ext cx="13956632" cy="1103379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txBody>
          <a:bodyPr wrap="square" rtlCol="0">
            <a:spAutoFit/>
          </a:bodyPr>
          <a:lstStyle/>
          <a:p>
            <a:r>
              <a:rPr lang="en-US" sz="6000" dirty="0"/>
              <a:t>Results</a:t>
            </a:r>
          </a:p>
          <a:p>
            <a:r>
              <a:rPr lang="en-US" sz="2600" dirty="0"/>
              <a:t>     </a:t>
            </a:r>
            <a:r>
              <a:rPr lang="en-US" sz="2500" dirty="0"/>
              <a:t>   Based on the Alpha diversity graph, it can be seen that the bacteria population in all three sites are largely diverse. All six samples have relatively the same sample diversity with the exception of sample 1 (hallways from School B); it’s slightly less diverse than the rest of the samples. Although the samples may be all may contain approximately equal diversity, there are still differences in the types of species found at each site. The Beta diversity graph displays a cluster of the samples from high school A and a cluster of the samples from high school B. However, samples 2, 4, and 6 were relatively close to each other, despite the clusters. Sample 2 is from the classrooms of School B, sample 4 is from the lunchroom of School A, and sample 6 is from the hallways of school A. There seems to be a big similarity between the species found in these three locations. Further investigation must be done to understand why. </a:t>
            </a:r>
          </a:p>
          <a:p>
            <a:r>
              <a:rPr lang="en-US" sz="2500" dirty="0"/>
              <a:t>        The 100% segmented bar graph illustrates a common abundant bacteria found in almost all the samples under the phylum level. Proteobacteria made up the greatest percentage of population except for sample 5 where proteobacteria made up 24% while the “other” outnumbered it with 36%. Two samples had proteobacteria as more than half of the proportion; sample 1 had 84% while sample 3 had 72%. The other three samples had relatively similar percentages of the phylum, below 50%. The other portion of the type of bacteria found was the second greatest amount of percentage that made up the graphs, with the exception of sample 5. In four samples (sample 2, 4, 5, 6), firmicutes was a third largest proportion of bacteria. Another largely found phylum was actinobacteria in samples 2, 5, and 6. Although the samples don’t have very similar percentages of bacteria, they all have a comparable trend of abundant bacteria. </a:t>
            </a:r>
          </a:p>
          <a:p>
            <a:r>
              <a:rPr lang="en-US" sz="2500" dirty="0"/>
              <a:t>        The 95% confidence interval for both the MacConkey and Tetracycline agars have similar data centering one particular range of numbers of colonies. In both graphs, there are at least two outliers. MacConkey agar ranged from 0 - 400 colonies while containing four outliers: 624, 800, 1000, and 1100. Tetracycline agar ranged from 0 - 32 colonies with outliers at 48, 70, and 104. The nutrient agar bar graph illustrates that there is diverse population of bacteria in all the swabbed sites. However, there were some locations where there was a very low concentration of colonies compared to the rest of the samples; samples 2, 6, 12, 20, 22, 24, 25, and 28. This suggests that these locations are more sanitary than the rest of the school (comparing the samples with the two high schools).</a:t>
            </a:r>
          </a:p>
        </p:txBody>
      </p:sp>
      <p:sp>
        <p:nvSpPr>
          <p:cNvPr id="10" name="TextBox 9"/>
          <p:cNvSpPr txBox="1"/>
          <p:nvPr/>
        </p:nvSpPr>
        <p:spPr>
          <a:xfrm>
            <a:off x="29215405" y="20123328"/>
            <a:ext cx="13956632" cy="83253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txBody>
          <a:bodyPr wrap="square" rtlCol="0">
            <a:spAutoFit/>
          </a:bodyPr>
          <a:lstStyle/>
          <a:p>
            <a:r>
              <a:rPr lang="en-US" sz="6000" dirty="0"/>
              <a:t>Discussion</a:t>
            </a:r>
          </a:p>
          <a:p>
            <a:r>
              <a:rPr lang="en-US" sz="2500" dirty="0"/>
              <a:t>        Based on the results, it can be concluded that the bacterial content between the two high schools are very distinct but there are possible similarities which supports the hypothesis previously made. The beta diversity graphs provides evidence that the species found in the two high schools are very different. However, both high schools are equally diverse, according to the alpha diversity graph. There are both tetracycline resistant and gram negative bacteria found in both schools. A high number of colonies were found in the MacConkey agar. Moreover, the tetracycline agar, on average, contained few colonies with the exception of few large proportion of colonies. The outliers found in the bar graph and the 95% CI graphs indicate that there are possible hotspots around school, but this could also be due to sources of error (incorrect swabbing technique and underrepresentation of the school). Further research must be done to analyze these high quantity colonies in these sites.</a:t>
            </a:r>
          </a:p>
          <a:p>
            <a:r>
              <a:rPr lang="en-US" sz="2500" dirty="0"/>
              <a:t>        The sequences illustrate that there is a high quantity of pathogenic bacteria because proteobacteria contains a numerous amount of  pathogens, such as Escherichia, Salmonella, Vibrio, and many others. Firmicutes are second most abundant bacteria found among the samples. Such bacteria are able to survive extreme conditions and they include some pathogens; in addition they play a role in the spoilage of beer, wine, and cider. A third most abundant bacteria is actinobacteria. Actinobacteria are found in soil; they play an important role in decomposition and humus formation. These bacteria show that the two high schools are contaminated with pathogenic bacteria that could potentially harm the students which leads to the purpose that it’s important to understand the contamination and sanitation of New York City public high schools. </a:t>
            </a:r>
          </a:p>
        </p:txBody>
      </p:sp>
      <p:sp>
        <p:nvSpPr>
          <p:cNvPr id="11" name="TextBox 10"/>
          <p:cNvSpPr txBox="1"/>
          <p:nvPr/>
        </p:nvSpPr>
        <p:spPr>
          <a:xfrm>
            <a:off x="25066416" y="28637413"/>
            <a:ext cx="18694224" cy="39703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txBody>
          <a:bodyPr wrap="square" rtlCol="0">
            <a:spAutoFit/>
          </a:bodyPr>
          <a:lstStyle/>
          <a:p>
            <a:r>
              <a:rPr lang="en-US" sz="6000" dirty="0"/>
              <a:t>References</a:t>
            </a:r>
          </a:p>
          <a:p>
            <a:pPr marL="457200" indent="-457200">
              <a:buFont typeface="Arial" panose="020B0604020202020204" pitchFamily="34" charset="0"/>
              <a:buChar char="•"/>
            </a:pPr>
            <a:r>
              <a:rPr lang="en-US" sz="2400" dirty="0"/>
              <a:t>Hannigan, G. D., &amp; Grice, E. A. (2018). Microbial Ecology of the Skin in the Era of Metagenomics and Molecular Microbiology. </a:t>
            </a:r>
            <a:r>
              <a:rPr lang="en-US" sz="2400" i="1" dirty="0"/>
              <a:t> Cold Spring </a:t>
            </a:r>
            <a:r>
              <a:rPr lang="en-US" sz="2400" i="1" dirty="0" err="1"/>
              <a:t>Harb</a:t>
            </a:r>
            <a:r>
              <a:rPr lang="en-US" sz="2400" i="1" dirty="0"/>
              <a:t> </a:t>
            </a:r>
            <a:r>
              <a:rPr lang="en-US" sz="2400" i="1" dirty="0" err="1"/>
              <a:t>Perspect</a:t>
            </a:r>
            <a:r>
              <a:rPr lang="en-US" sz="2400" i="1" dirty="0"/>
              <a:t> Med. 3:a015362. </a:t>
            </a:r>
            <a:r>
              <a:rPr lang="en-US" sz="2400" dirty="0" err="1"/>
              <a:t>doi</a:t>
            </a:r>
            <a:r>
              <a:rPr lang="en-US" sz="2400" dirty="0"/>
              <a:t>: 10.1101/cshperspect.a015362</a:t>
            </a:r>
          </a:p>
          <a:p>
            <a:pPr marL="457200" indent="-457200">
              <a:buFont typeface="Arial" panose="020B0604020202020204" pitchFamily="34" charset="0"/>
              <a:buChar char="•"/>
            </a:pPr>
            <a:r>
              <a:rPr lang="en-US" sz="2400" dirty="0"/>
              <a:t>Hays, B. (2015, Feb. 6). High school scientists find drug-resistant bacteria in NYC subway. </a:t>
            </a:r>
            <a:r>
              <a:rPr lang="en-US" sz="2400" i="1" dirty="0"/>
              <a:t>UPI. </a:t>
            </a:r>
            <a:r>
              <a:rPr lang="en-US" sz="2400" dirty="0"/>
              <a:t>Retrieved from https://www.upi.com/Science_News/2015/02/06/High-school-scientists-find-drug-resistant-bacteria-in-NYC-subway/5381423231403/</a:t>
            </a:r>
          </a:p>
          <a:p>
            <a:pPr marL="457200" indent="-457200">
              <a:buFont typeface="Arial" panose="020B0604020202020204" pitchFamily="34" charset="0"/>
              <a:buChar char="•"/>
            </a:pPr>
            <a:r>
              <a:rPr lang="en-US" sz="2400" dirty="0" err="1"/>
              <a:t>Irimia</a:t>
            </a:r>
            <a:r>
              <a:rPr lang="en-US" sz="2400" dirty="0"/>
              <a:t>, R.E., &amp; </a:t>
            </a:r>
            <a:r>
              <a:rPr lang="en-US" sz="2400" dirty="0" err="1"/>
              <a:t>Gottschling</a:t>
            </a:r>
            <a:r>
              <a:rPr lang="en-US" sz="2400" dirty="0"/>
              <a:t>, M. (2016). Taxonomic revision of </a:t>
            </a:r>
            <a:r>
              <a:rPr lang="en-US" sz="2400" dirty="0" err="1"/>
              <a:t>Rochefortia</a:t>
            </a:r>
            <a:r>
              <a:rPr lang="en-US" sz="2400" dirty="0"/>
              <a:t> Sw. (</a:t>
            </a:r>
            <a:r>
              <a:rPr lang="en-US" sz="2400" dirty="0" err="1"/>
              <a:t>Ehretiaceae</a:t>
            </a:r>
            <a:r>
              <a:rPr lang="en-US" sz="2400" dirty="0"/>
              <a:t>, </a:t>
            </a:r>
            <a:r>
              <a:rPr lang="en-US" sz="2400" dirty="0" err="1"/>
              <a:t>Boraginales</a:t>
            </a:r>
            <a:r>
              <a:rPr lang="en-US" sz="2400" dirty="0"/>
              <a:t>). </a:t>
            </a:r>
            <a:r>
              <a:rPr lang="en-US" sz="2400" i="1" dirty="0"/>
              <a:t>Biodiversity Data Journal. 4: e7720.</a:t>
            </a:r>
            <a:r>
              <a:rPr lang="en-US" sz="2400" dirty="0"/>
              <a:t> doi:10.3897/BDJ.4.e7720</a:t>
            </a:r>
          </a:p>
          <a:p>
            <a:pPr marL="457200" indent="-457200">
              <a:buFont typeface="Arial" panose="020B0604020202020204" pitchFamily="34" charset="0"/>
              <a:buChar char="•"/>
            </a:pPr>
            <a:r>
              <a:rPr lang="en-US" sz="2400" dirty="0"/>
              <a:t>Meadow, J. F. et al. (2014). </a:t>
            </a:r>
            <a:r>
              <a:rPr lang="en-US" sz="2400" i="1" dirty="0"/>
              <a:t>Microbiome. 2:7. </a:t>
            </a:r>
            <a:r>
              <a:rPr lang="en-US" sz="2400" dirty="0"/>
              <a:t>https://doi.org/10.1186/2049-2618-2-7</a:t>
            </a:r>
          </a:p>
          <a:p>
            <a:pPr marL="457200" indent="-457200">
              <a:buFont typeface="Arial" panose="020B0604020202020204" pitchFamily="34" charset="0"/>
              <a:buChar char="•"/>
            </a:pPr>
            <a:r>
              <a:rPr lang="en-US" sz="2400" dirty="0"/>
              <a:t>Rogers, K., &amp; </a:t>
            </a:r>
            <a:r>
              <a:rPr lang="en-US" sz="2400" dirty="0" err="1"/>
              <a:t>Kadner</a:t>
            </a:r>
            <a:r>
              <a:rPr lang="en-US" sz="2400" dirty="0"/>
              <a:t>, R. J. (2018, Feb. 22) . Bacteria</a:t>
            </a:r>
            <a:r>
              <a:rPr lang="en-US" sz="2400" i="1" dirty="0"/>
              <a:t>. Encyclopedia Britannica.</a:t>
            </a:r>
            <a:r>
              <a:rPr lang="en-US" sz="2400" dirty="0"/>
              <a:t> Retrieved from</a:t>
            </a:r>
            <a:r>
              <a:rPr lang="en-US" sz="2400" i="1" dirty="0"/>
              <a:t> </a:t>
            </a:r>
            <a:r>
              <a:rPr lang="en-US" sz="2400" dirty="0"/>
              <a:t>https://www.britannica.com/science/bacteria</a:t>
            </a:r>
          </a:p>
        </p:txBody>
      </p:sp>
      <p:pic>
        <p:nvPicPr>
          <p:cNvPr id="1026" name="Picture 2" descr="Image result for brooklyn college logo"/>
          <p:cNvPicPr>
            <a:picLocks noChangeAspect="1" noChangeArrowheads="1"/>
          </p:cNvPicPr>
          <p:nvPr/>
        </p:nvPicPr>
        <p:blipFill rotWithShape="1">
          <a:blip r:embed="rId4">
            <a:extLst>
              <a:ext uri="{28A0092B-C50C-407E-A947-70E740481C1C}">
                <a14:useLocalDpi xmlns:a14="http://schemas.microsoft.com/office/drawing/2010/main" val="0"/>
              </a:ext>
            </a:extLst>
          </a:blip>
          <a:srcRect l="10326" t="17814" r="8612" b="14542"/>
          <a:stretch/>
        </p:blipFill>
        <p:spPr bwMode="auto">
          <a:xfrm>
            <a:off x="37917864" y="2323660"/>
            <a:ext cx="5842776" cy="29201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Chart 26">
            <a:extLst>
              <a:ext uri="{FF2B5EF4-FFF2-40B4-BE49-F238E27FC236}">
                <a16:creationId xmlns:a16="http://schemas.microsoft.com/office/drawing/2014/main" id="{928F373A-F62B-4E3A-B0ED-41B221B0E4DB}"/>
              </a:ext>
            </a:extLst>
          </p:cNvPr>
          <p:cNvGraphicFramePr>
            <a:graphicFrameLocks/>
          </p:cNvGraphicFramePr>
          <p:nvPr>
            <p:extLst>
              <p:ext uri="{D42A27DB-BD31-4B8C-83A1-F6EECF244321}">
                <p14:modId xmlns:p14="http://schemas.microsoft.com/office/powerpoint/2010/main" val="224253696"/>
              </p:ext>
            </p:extLst>
          </p:nvPr>
        </p:nvGraphicFramePr>
        <p:xfrm>
          <a:off x="17948563" y="26704798"/>
          <a:ext cx="6691313" cy="45327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294412874"/>
              </p:ext>
            </p:extLst>
          </p:nvPr>
        </p:nvGraphicFramePr>
        <p:xfrm>
          <a:off x="11494242" y="18635736"/>
          <a:ext cx="6756400" cy="47085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Chart 30">
            <a:extLst>
              <a:ext uri="{FF2B5EF4-FFF2-40B4-BE49-F238E27FC236}">
                <a16:creationId xmlns:a16="http://schemas.microsoft.com/office/drawing/2014/main" id="{72DAC096-639F-4CB2-B7A3-A5E1248C6500}"/>
              </a:ext>
            </a:extLst>
          </p:cNvPr>
          <p:cNvGraphicFramePr>
            <a:graphicFrameLocks/>
          </p:cNvGraphicFramePr>
          <p:nvPr>
            <p:extLst>
              <p:ext uri="{D42A27DB-BD31-4B8C-83A1-F6EECF244321}">
                <p14:modId xmlns:p14="http://schemas.microsoft.com/office/powerpoint/2010/main" val="2876227339"/>
              </p:ext>
            </p:extLst>
          </p:nvPr>
        </p:nvGraphicFramePr>
        <p:xfrm>
          <a:off x="17777567" y="13738932"/>
          <a:ext cx="5705316" cy="38814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Chart 31">
            <a:extLst>
              <a:ext uri="{FF2B5EF4-FFF2-40B4-BE49-F238E27FC236}">
                <a16:creationId xmlns:a16="http://schemas.microsoft.com/office/drawing/2014/main" id="{364A6B79-70D0-4B89-973A-8900F3E0378E}"/>
              </a:ext>
            </a:extLst>
          </p:cNvPr>
          <p:cNvGraphicFramePr>
            <a:graphicFrameLocks/>
          </p:cNvGraphicFramePr>
          <p:nvPr>
            <p:extLst>
              <p:ext uri="{D42A27DB-BD31-4B8C-83A1-F6EECF244321}">
                <p14:modId xmlns:p14="http://schemas.microsoft.com/office/powerpoint/2010/main" val="1336684734"/>
              </p:ext>
            </p:extLst>
          </p:nvPr>
        </p:nvGraphicFramePr>
        <p:xfrm>
          <a:off x="11967317" y="13738932"/>
          <a:ext cx="5810250" cy="388143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3" name="Chart 32">
            <a:extLst>
              <a:ext uri="{FF2B5EF4-FFF2-40B4-BE49-F238E27FC236}">
                <a16:creationId xmlns:a16="http://schemas.microsoft.com/office/drawing/2014/main" id="{A0F6EC0D-C336-4220-AC02-03494149FAFA}"/>
              </a:ext>
            </a:extLst>
          </p:cNvPr>
          <p:cNvGraphicFramePr>
            <a:graphicFrameLocks/>
          </p:cNvGraphicFramePr>
          <p:nvPr>
            <p:extLst>
              <p:ext uri="{D42A27DB-BD31-4B8C-83A1-F6EECF244321}">
                <p14:modId xmlns:p14="http://schemas.microsoft.com/office/powerpoint/2010/main" val="726587001"/>
              </p:ext>
            </p:extLst>
          </p:nvPr>
        </p:nvGraphicFramePr>
        <p:xfrm>
          <a:off x="23520679" y="13735655"/>
          <a:ext cx="5352212" cy="383621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4" name="Chart 33">
            <a:extLst>
              <a:ext uri="{FF2B5EF4-FFF2-40B4-BE49-F238E27FC236}">
                <a16:creationId xmlns:a16="http://schemas.microsoft.com/office/drawing/2014/main" id="{92DE0630-FAEB-413B-BD39-4AE592F3A630}"/>
              </a:ext>
            </a:extLst>
          </p:cNvPr>
          <p:cNvGraphicFramePr>
            <a:graphicFrameLocks/>
          </p:cNvGraphicFramePr>
          <p:nvPr>
            <p:extLst>
              <p:ext uri="{D42A27DB-BD31-4B8C-83A1-F6EECF244321}">
                <p14:modId xmlns:p14="http://schemas.microsoft.com/office/powerpoint/2010/main" val="2731067077"/>
              </p:ext>
            </p:extLst>
          </p:nvPr>
        </p:nvGraphicFramePr>
        <p:xfrm>
          <a:off x="11494242" y="24646156"/>
          <a:ext cx="6454321" cy="5778500"/>
        </p:xfrm>
        <a:graphic>
          <a:graphicData uri="http://schemas.openxmlformats.org/drawingml/2006/chart">
            <c:chart xmlns:c="http://schemas.openxmlformats.org/drawingml/2006/chart" xmlns:r="http://schemas.openxmlformats.org/officeDocument/2006/relationships" r:id="rId10"/>
          </a:graphicData>
        </a:graphic>
      </p:graphicFrame>
      <p:pic>
        <p:nvPicPr>
          <p:cNvPr id="3" name="Picture 2">
            <a:extLst>
              <a:ext uri="{FF2B5EF4-FFF2-40B4-BE49-F238E27FC236}">
                <a16:creationId xmlns:a16="http://schemas.microsoft.com/office/drawing/2014/main" id="{82A559E9-D999-473D-8CA8-56B258076A04}"/>
              </a:ext>
            </a:extLst>
          </p:cNvPr>
          <p:cNvPicPr>
            <a:picLocks noChangeAspect="1"/>
          </p:cNvPicPr>
          <p:nvPr/>
        </p:nvPicPr>
        <p:blipFill>
          <a:blip r:embed="rId11"/>
          <a:stretch>
            <a:fillRect/>
          </a:stretch>
        </p:blipFill>
        <p:spPr>
          <a:xfrm>
            <a:off x="16091465" y="8967928"/>
            <a:ext cx="4112042" cy="2998364"/>
          </a:xfrm>
          <a:prstGeom prst="rect">
            <a:avLst/>
          </a:prstGeom>
        </p:spPr>
      </p:pic>
      <p:pic>
        <p:nvPicPr>
          <p:cNvPr id="23" name="Picture 22">
            <a:extLst>
              <a:ext uri="{FF2B5EF4-FFF2-40B4-BE49-F238E27FC236}">
                <a16:creationId xmlns:a16="http://schemas.microsoft.com/office/drawing/2014/main" id="{E1AC5E97-25DD-4A34-B3EE-4A7EBA646A75}"/>
              </a:ext>
            </a:extLst>
          </p:cNvPr>
          <p:cNvPicPr>
            <a:picLocks noChangeAspect="1"/>
          </p:cNvPicPr>
          <p:nvPr/>
        </p:nvPicPr>
        <p:blipFill>
          <a:blip r:embed="rId12"/>
          <a:stretch>
            <a:fillRect/>
          </a:stretch>
        </p:blipFill>
        <p:spPr>
          <a:xfrm>
            <a:off x="11967317" y="8969129"/>
            <a:ext cx="4112042" cy="2997563"/>
          </a:xfrm>
          <a:prstGeom prst="rect">
            <a:avLst/>
          </a:prstGeom>
        </p:spPr>
      </p:pic>
      <p:pic>
        <p:nvPicPr>
          <p:cNvPr id="38" name="Picture 37">
            <a:extLst>
              <a:ext uri="{FF2B5EF4-FFF2-40B4-BE49-F238E27FC236}">
                <a16:creationId xmlns:a16="http://schemas.microsoft.com/office/drawing/2014/main" id="{6188FBC9-A630-493B-82CE-4589D8DA6144}"/>
              </a:ext>
            </a:extLst>
          </p:cNvPr>
          <p:cNvPicPr>
            <a:picLocks noChangeAspect="1"/>
          </p:cNvPicPr>
          <p:nvPr/>
        </p:nvPicPr>
        <p:blipFill>
          <a:blip r:embed="rId13"/>
          <a:stretch>
            <a:fillRect/>
          </a:stretch>
        </p:blipFill>
        <p:spPr>
          <a:xfrm>
            <a:off x="20215613" y="9040032"/>
            <a:ext cx="4112042" cy="3041663"/>
          </a:xfrm>
          <a:prstGeom prst="rect">
            <a:avLst/>
          </a:prstGeom>
        </p:spPr>
      </p:pic>
      <p:sp>
        <p:nvSpPr>
          <p:cNvPr id="39" name="TextBox 38">
            <a:extLst>
              <a:ext uri="{FF2B5EF4-FFF2-40B4-BE49-F238E27FC236}">
                <a16:creationId xmlns:a16="http://schemas.microsoft.com/office/drawing/2014/main" id="{888AE249-1075-4098-A0B8-0BB7C8778CD7}"/>
              </a:ext>
            </a:extLst>
          </p:cNvPr>
          <p:cNvSpPr txBox="1"/>
          <p:nvPr/>
        </p:nvSpPr>
        <p:spPr>
          <a:xfrm>
            <a:off x="11967693" y="12238835"/>
            <a:ext cx="12359962" cy="1200329"/>
          </a:xfrm>
          <a:prstGeom prst="rect">
            <a:avLst/>
          </a:prstGeom>
          <a:noFill/>
        </p:spPr>
        <p:txBody>
          <a:bodyPr wrap="square" rtlCol="0">
            <a:spAutoFit/>
          </a:bodyPr>
          <a:lstStyle/>
          <a:p>
            <a:r>
              <a:rPr lang="en-US" sz="2400" b="1" dirty="0"/>
              <a:t>Figure 1: </a:t>
            </a:r>
            <a:r>
              <a:rPr lang="en-US" sz="2400" dirty="0"/>
              <a:t>Heat map of School B</a:t>
            </a:r>
          </a:p>
          <a:p>
            <a:r>
              <a:rPr lang="en-US" sz="2400" u="sng" dirty="0"/>
              <a:t>Key: </a:t>
            </a:r>
            <a:r>
              <a:rPr lang="en-US" sz="2400" dirty="0"/>
              <a:t>green - low percentage of bacteria, blue - some percentage of bacteria, yellow - moderate percentage of bacteria, red - high percentage of bacteria</a:t>
            </a:r>
          </a:p>
        </p:txBody>
      </p:sp>
      <p:sp>
        <p:nvSpPr>
          <p:cNvPr id="40" name="TextBox 39">
            <a:extLst>
              <a:ext uri="{FF2B5EF4-FFF2-40B4-BE49-F238E27FC236}">
                <a16:creationId xmlns:a16="http://schemas.microsoft.com/office/drawing/2014/main" id="{8B043955-732C-45DF-A118-461BAE3227BA}"/>
              </a:ext>
            </a:extLst>
          </p:cNvPr>
          <p:cNvSpPr txBox="1"/>
          <p:nvPr/>
        </p:nvSpPr>
        <p:spPr>
          <a:xfrm>
            <a:off x="11967693" y="17568706"/>
            <a:ext cx="5088027" cy="892552"/>
          </a:xfrm>
          <a:prstGeom prst="rect">
            <a:avLst/>
          </a:prstGeom>
          <a:noFill/>
        </p:spPr>
        <p:txBody>
          <a:bodyPr wrap="square" rtlCol="0">
            <a:spAutoFit/>
          </a:bodyPr>
          <a:lstStyle/>
          <a:p>
            <a:r>
              <a:rPr lang="en-US" sz="2600" b="1" dirty="0"/>
              <a:t>Figure 2: </a:t>
            </a:r>
            <a:r>
              <a:rPr lang="en-US" sz="2600" dirty="0"/>
              <a:t>Colony count derived from the nutrient agar plates.</a:t>
            </a:r>
          </a:p>
        </p:txBody>
      </p:sp>
      <p:sp>
        <p:nvSpPr>
          <p:cNvPr id="42" name="TextBox 41">
            <a:extLst>
              <a:ext uri="{FF2B5EF4-FFF2-40B4-BE49-F238E27FC236}">
                <a16:creationId xmlns:a16="http://schemas.microsoft.com/office/drawing/2014/main" id="{1CED3CAF-75BF-4589-8959-8C2CD76F4BEC}"/>
              </a:ext>
            </a:extLst>
          </p:cNvPr>
          <p:cNvSpPr txBox="1"/>
          <p:nvPr/>
        </p:nvSpPr>
        <p:spPr>
          <a:xfrm>
            <a:off x="18147486" y="17620370"/>
            <a:ext cx="5088027" cy="1292662"/>
          </a:xfrm>
          <a:prstGeom prst="rect">
            <a:avLst/>
          </a:prstGeom>
          <a:noFill/>
        </p:spPr>
        <p:txBody>
          <a:bodyPr wrap="square" rtlCol="0">
            <a:spAutoFit/>
          </a:bodyPr>
          <a:lstStyle/>
          <a:p>
            <a:r>
              <a:rPr lang="en-US" sz="2600" b="1" dirty="0"/>
              <a:t>Figure 3: </a:t>
            </a:r>
            <a:r>
              <a:rPr lang="en-US" sz="2600" dirty="0"/>
              <a:t>95% confidence interval for the colony count from the MacConkey agar plates.</a:t>
            </a:r>
          </a:p>
        </p:txBody>
      </p:sp>
      <p:sp>
        <p:nvSpPr>
          <p:cNvPr id="43" name="TextBox 42">
            <a:extLst>
              <a:ext uri="{FF2B5EF4-FFF2-40B4-BE49-F238E27FC236}">
                <a16:creationId xmlns:a16="http://schemas.microsoft.com/office/drawing/2014/main" id="{9C7F041D-F239-4C2A-B4FD-55617A1FF1D2}"/>
              </a:ext>
            </a:extLst>
          </p:cNvPr>
          <p:cNvSpPr txBox="1"/>
          <p:nvPr/>
        </p:nvSpPr>
        <p:spPr>
          <a:xfrm>
            <a:off x="23605432" y="17620370"/>
            <a:ext cx="5088027" cy="1292662"/>
          </a:xfrm>
          <a:prstGeom prst="rect">
            <a:avLst/>
          </a:prstGeom>
          <a:noFill/>
        </p:spPr>
        <p:txBody>
          <a:bodyPr wrap="square" rtlCol="0">
            <a:spAutoFit/>
          </a:bodyPr>
          <a:lstStyle/>
          <a:p>
            <a:r>
              <a:rPr lang="en-US" sz="2600" b="1" dirty="0"/>
              <a:t>Figure 4: </a:t>
            </a:r>
            <a:r>
              <a:rPr lang="en-US" sz="2600" dirty="0"/>
              <a:t>95% confidence interval for the colony count from the Tetracycline agar plates.</a:t>
            </a:r>
          </a:p>
        </p:txBody>
      </p:sp>
      <p:sp>
        <p:nvSpPr>
          <p:cNvPr id="41" name="TextBox 40">
            <a:extLst>
              <a:ext uri="{FF2B5EF4-FFF2-40B4-BE49-F238E27FC236}">
                <a16:creationId xmlns:a16="http://schemas.microsoft.com/office/drawing/2014/main" id="{8E3978B4-A366-4E5A-B21B-D2DF80536BE5}"/>
              </a:ext>
            </a:extLst>
          </p:cNvPr>
          <p:cNvSpPr txBox="1"/>
          <p:nvPr/>
        </p:nvSpPr>
        <p:spPr>
          <a:xfrm>
            <a:off x="11752490" y="23518739"/>
            <a:ext cx="6623126" cy="830997"/>
          </a:xfrm>
          <a:prstGeom prst="rect">
            <a:avLst/>
          </a:prstGeom>
          <a:noFill/>
        </p:spPr>
        <p:txBody>
          <a:bodyPr wrap="square" rtlCol="0">
            <a:spAutoFit/>
          </a:bodyPr>
          <a:lstStyle/>
          <a:p>
            <a:r>
              <a:rPr lang="en-US" sz="2400" b="1" dirty="0"/>
              <a:t>Figure 5: </a:t>
            </a:r>
            <a:r>
              <a:rPr lang="en-US" sz="2400" dirty="0"/>
              <a:t>Alpha diversity graph describes the level of diversity between the samples.</a:t>
            </a:r>
            <a:endParaRPr lang="en-US" sz="2400" b="1" dirty="0"/>
          </a:p>
        </p:txBody>
      </p:sp>
      <p:sp>
        <p:nvSpPr>
          <p:cNvPr id="44" name="TextBox 43">
            <a:extLst>
              <a:ext uri="{FF2B5EF4-FFF2-40B4-BE49-F238E27FC236}">
                <a16:creationId xmlns:a16="http://schemas.microsoft.com/office/drawing/2014/main" id="{DFACF246-B91C-4AA7-89B1-37004EBA0E2B}"/>
              </a:ext>
            </a:extLst>
          </p:cNvPr>
          <p:cNvSpPr txBox="1"/>
          <p:nvPr/>
        </p:nvSpPr>
        <p:spPr>
          <a:xfrm>
            <a:off x="11752490" y="30721076"/>
            <a:ext cx="6454321" cy="1200329"/>
          </a:xfrm>
          <a:prstGeom prst="rect">
            <a:avLst/>
          </a:prstGeom>
          <a:noFill/>
        </p:spPr>
        <p:txBody>
          <a:bodyPr wrap="square" rtlCol="0">
            <a:spAutoFit/>
          </a:bodyPr>
          <a:lstStyle/>
          <a:p>
            <a:r>
              <a:rPr lang="en-US" sz="2400" b="1" dirty="0"/>
              <a:t>Figure 6: </a:t>
            </a:r>
            <a:r>
              <a:rPr lang="en-US" sz="2400" dirty="0"/>
              <a:t>Beta diversity graph illustrates the diversity among the species found in the all six samples.</a:t>
            </a:r>
            <a:endParaRPr lang="en-US" sz="2400" b="1" dirty="0"/>
          </a:p>
        </p:txBody>
      </p:sp>
      <p:sp>
        <p:nvSpPr>
          <p:cNvPr id="45" name="TextBox 44">
            <a:extLst>
              <a:ext uri="{FF2B5EF4-FFF2-40B4-BE49-F238E27FC236}">
                <a16:creationId xmlns:a16="http://schemas.microsoft.com/office/drawing/2014/main" id="{FCA57238-64B2-4BB3-87FC-7B62B6403EB0}"/>
              </a:ext>
            </a:extLst>
          </p:cNvPr>
          <p:cNvSpPr txBox="1"/>
          <p:nvPr/>
        </p:nvSpPr>
        <p:spPr>
          <a:xfrm>
            <a:off x="17777567" y="31407402"/>
            <a:ext cx="6609397" cy="1200329"/>
          </a:xfrm>
          <a:prstGeom prst="rect">
            <a:avLst/>
          </a:prstGeom>
          <a:noFill/>
        </p:spPr>
        <p:txBody>
          <a:bodyPr wrap="square" rtlCol="0">
            <a:spAutoFit/>
          </a:bodyPr>
          <a:lstStyle/>
          <a:p>
            <a:r>
              <a:rPr lang="en-US" sz="2400" b="1" dirty="0"/>
              <a:t>Figure 7: </a:t>
            </a:r>
            <a:r>
              <a:rPr lang="en-US" sz="2400" dirty="0"/>
              <a:t>100% segmented bar graph displays the percentage of the top seven bacteria found within the samples as well as the “other” bacteria.</a:t>
            </a:r>
          </a:p>
        </p:txBody>
      </p:sp>
      <p:pic>
        <p:nvPicPr>
          <p:cNvPr id="18" name="Picture 17">
            <a:extLst>
              <a:ext uri="{FF2B5EF4-FFF2-40B4-BE49-F238E27FC236}">
                <a16:creationId xmlns:a16="http://schemas.microsoft.com/office/drawing/2014/main" id="{FA79D6E6-7615-4252-B49F-FF08677F6D40}"/>
              </a:ext>
            </a:extLst>
          </p:cNvPr>
          <p:cNvPicPr>
            <a:picLocks noChangeAspect="1"/>
          </p:cNvPicPr>
          <p:nvPr/>
        </p:nvPicPr>
        <p:blipFill>
          <a:blip r:embed="rId14"/>
          <a:stretch>
            <a:fillRect/>
          </a:stretch>
        </p:blipFill>
        <p:spPr>
          <a:xfrm>
            <a:off x="25182882" y="8963457"/>
            <a:ext cx="2634618" cy="1975963"/>
          </a:xfrm>
          <a:prstGeom prst="rect">
            <a:avLst/>
          </a:prstGeom>
        </p:spPr>
      </p:pic>
      <p:pic>
        <p:nvPicPr>
          <p:cNvPr id="21" name="Picture 20">
            <a:extLst>
              <a:ext uri="{FF2B5EF4-FFF2-40B4-BE49-F238E27FC236}">
                <a16:creationId xmlns:a16="http://schemas.microsoft.com/office/drawing/2014/main" id="{54EBF2FF-24C6-47D4-9C4F-BB9D08DA3758}"/>
              </a:ext>
            </a:extLst>
          </p:cNvPr>
          <p:cNvPicPr>
            <a:picLocks noChangeAspect="1"/>
          </p:cNvPicPr>
          <p:nvPr/>
        </p:nvPicPr>
        <p:blipFill>
          <a:blip r:embed="rId15"/>
          <a:stretch>
            <a:fillRect/>
          </a:stretch>
        </p:blipFill>
        <p:spPr>
          <a:xfrm rot="5400000">
            <a:off x="24572261" y="11249674"/>
            <a:ext cx="2218722" cy="1664042"/>
          </a:xfrm>
          <a:prstGeom prst="rect">
            <a:avLst/>
          </a:prstGeom>
        </p:spPr>
      </p:pic>
      <p:pic>
        <p:nvPicPr>
          <p:cNvPr id="24" name="Picture 23">
            <a:extLst>
              <a:ext uri="{FF2B5EF4-FFF2-40B4-BE49-F238E27FC236}">
                <a16:creationId xmlns:a16="http://schemas.microsoft.com/office/drawing/2014/main" id="{DF22DECF-E708-4CC7-A943-EC7ADE957E00}"/>
              </a:ext>
            </a:extLst>
          </p:cNvPr>
          <p:cNvPicPr>
            <a:picLocks noChangeAspect="1"/>
          </p:cNvPicPr>
          <p:nvPr/>
        </p:nvPicPr>
        <p:blipFill>
          <a:blip r:embed="rId16"/>
          <a:stretch>
            <a:fillRect/>
          </a:stretch>
        </p:blipFill>
        <p:spPr>
          <a:xfrm rot="5400000">
            <a:off x="26407836" y="11265262"/>
            <a:ext cx="2218722" cy="1664042"/>
          </a:xfrm>
          <a:prstGeom prst="rect">
            <a:avLst/>
          </a:prstGeom>
        </p:spPr>
      </p:pic>
      <p:sp>
        <p:nvSpPr>
          <p:cNvPr id="26" name="TextBox 25">
            <a:extLst>
              <a:ext uri="{FF2B5EF4-FFF2-40B4-BE49-F238E27FC236}">
                <a16:creationId xmlns:a16="http://schemas.microsoft.com/office/drawing/2014/main" id="{DAF613F1-0F2D-47C8-94D5-C40C963FBA01}"/>
              </a:ext>
            </a:extLst>
          </p:cNvPr>
          <p:cNvSpPr txBox="1"/>
          <p:nvPr/>
        </p:nvSpPr>
        <p:spPr>
          <a:xfrm>
            <a:off x="454769" y="5119712"/>
            <a:ext cx="42380477" cy="36009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r>
              <a:rPr lang="en-US" sz="6000" dirty="0"/>
              <a:t>Abstract</a:t>
            </a:r>
          </a:p>
          <a:p>
            <a:r>
              <a:rPr lang="en-US" sz="2400" dirty="0"/>
              <a:t>Despite having a thicker peptidoglycan layer than gram-negative bacteria, gram-positive bacteria are more receptive to antibiotics since they lack an outer membrane; the cell membrane of gram-negative bacteria is thin, but difficult to penetrate especially in conjunction with their outer membrane, making them resistant to antibiotics and other antibacterial interventions. Considering the prevalence of bacteria and NYC high school students’ lack of knowledge regarding how such microorganisms can impact their health, public high schools in NYC were surveyed to discern the types of bacterial communities that are present. Samples were collected from the lunchroom and hallways in High School A and High School B. It was hypothesized that there will be a large quantity of colonies for nutrient agar plates, a moderate amount of colonies for MacConkey agar, and barely any (at most 10) colonies for the tetracycline agar. In addition, it was assumed that the bacteria possibly found from the sequencing will be bacteria found on human skin, streptococcus, and soil bacteria. A Qiagen PowerSoil kit was used to extract DNA from the samples so that it could be sequenced. The bacteria was also grown in a culture dependent environment in petri dishes with different conditions including: nutrient agar, gram negative, and tetracycline. The bacteria populations at both schools were largely diverse; according to the Alpha Diversity graph, all six samples have relatively the same sample diversity with the exception of sample 1. The Beta diversity graph showed that the samples from high school 1 clustered, while the samples from high school 2 clustered. Proteobacteria consisted of the greatest percentage of population except for sample 5 where proteobacteria made up 24% while the “other” category outnumbered it with 36%. The 95% confidence interval for both the MacConkey and Tetracycline agars had  outliers that suggested that there are possible hotspots around school, although further investigation would have to be conducted to confirm. The data suggests that while the bacterial communities at High School A and High School B are distinct, they still share some key similarities. The investigation aims to increase awareness of health literacy and sanitation in public high schools in NYC.</a:t>
            </a:r>
          </a:p>
        </p:txBody>
      </p:sp>
      <p:sp>
        <p:nvSpPr>
          <p:cNvPr id="28" name="TextBox 27">
            <a:extLst>
              <a:ext uri="{FF2B5EF4-FFF2-40B4-BE49-F238E27FC236}">
                <a16:creationId xmlns:a16="http://schemas.microsoft.com/office/drawing/2014/main" id="{CD14ECA3-2BEA-4746-8421-975F74074D06}"/>
              </a:ext>
            </a:extLst>
          </p:cNvPr>
          <p:cNvSpPr txBox="1"/>
          <p:nvPr/>
        </p:nvSpPr>
        <p:spPr>
          <a:xfrm>
            <a:off x="489711" y="29058038"/>
            <a:ext cx="10635915" cy="3416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r>
              <a:rPr lang="en-US" sz="6000" dirty="0"/>
              <a:t>Acknowledgements</a:t>
            </a:r>
          </a:p>
          <a:p>
            <a:r>
              <a:rPr lang="en-US" sz="2600" dirty="0"/>
              <a:t>We thank our mentor Dr. Theodore Muth for teaching us about the various microbiological procedures used throughout this project and guiding us through this fascinating investigation. We also would like to give acknowledgement to Harlem DNA Lab and Cold Spring Harbor Laboratory for allowing students like us to participate in the UBRP. In addition, we thank Pinkerton Foundation and Simons Foundation for their support for the UBRP.</a:t>
            </a:r>
          </a:p>
        </p:txBody>
      </p:sp>
      <p:sp>
        <p:nvSpPr>
          <p:cNvPr id="30" name="TextBox 29">
            <a:extLst>
              <a:ext uri="{FF2B5EF4-FFF2-40B4-BE49-F238E27FC236}">
                <a16:creationId xmlns:a16="http://schemas.microsoft.com/office/drawing/2014/main" id="{6DF130D2-5D07-40B6-B73D-CAC456118F99}"/>
              </a:ext>
            </a:extLst>
          </p:cNvPr>
          <p:cNvSpPr txBox="1"/>
          <p:nvPr/>
        </p:nvSpPr>
        <p:spPr>
          <a:xfrm>
            <a:off x="18499322" y="19225828"/>
            <a:ext cx="5181763" cy="6740307"/>
          </a:xfrm>
          <a:prstGeom prst="rect">
            <a:avLst/>
          </a:prstGeom>
          <a:noFill/>
          <a:ln>
            <a:solidFill>
              <a:schemeClr val="tx1"/>
            </a:solidFill>
          </a:ln>
        </p:spPr>
        <p:txBody>
          <a:bodyPr wrap="square" rtlCol="0">
            <a:spAutoFit/>
          </a:bodyPr>
          <a:lstStyle/>
          <a:p>
            <a:r>
              <a:rPr lang="en-US" sz="2400" dirty="0"/>
              <a:t>Key for Nutrient agar bar graph and 95% CI graphs:</a:t>
            </a:r>
          </a:p>
          <a:p>
            <a:pPr marL="457200" indent="-457200" fontAlgn="base">
              <a:buFont typeface="+mj-lt"/>
              <a:buAutoNum type="arabicPeriod"/>
            </a:pPr>
            <a:r>
              <a:rPr lang="en-US" sz="2400" dirty="0"/>
              <a:t>2nd Floor - Hallway </a:t>
            </a:r>
          </a:p>
          <a:p>
            <a:pPr marL="457200" indent="-457200" fontAlgn="base">
              <a:buFont typeface="+mj-lt"/>
              <a:buAutoNum type="arabicPeriod"/>
            </a:pPr>
            <a:r>
              <a:rPr lang="en-US" sz="2400" dirty="0"/>
              <a:t>2nd Floor - Library </a:t>
            </a:r>
          </a:p>
          <a:p>
            <a:pPr marL="457200" indent="-457200" fontAlgn="base">
              <a:buFont typeface="+mj-lt"/>
              <a:buAutoNum type="arabicPeriod"/>
            </a:pPr>
            <a:r>
              <a:rPr lang="en-US" sz="2400" dirty="0"/>
              <a:t>2nd Floor - Hallway</a:t>
            </a:r>
          </a:p>
          <a:p>
            <a:pPr marL="457200" indent="-457200" fontAlgn="base">
              <a:buFont typeface="+mj-lt"/>
              <a:buAutoNum type="arabicPeriod"/>
            </a:pPr>
            <a:r>
              <a:rPr lang="en-US" sz="2400" dirty="0"/>
              <a:t>3rd Floor - Hallway </a:t>
            </a:r>
          </a:p>
          <a:p>
            <a:pPr marL="457200" indent="-457200" fontAlgn="base">
              <a:buFont typeface="+mj-lt"/>
              <a:buAutoNum type="arabicPeriod"/>
            </a:pPr>
            <a:r>
              <a:rPr lang="en-US" sz="2400" dirty="0"/>
              <a:t>3rd Floor - Room 302 </a:t>
            </a:r>
          </a:p>
          <a:p>
            <a:pPr marL="457200" indent="-457200" fontAlgn="base">
              <a:buFont typeface="+mj-lt"/>
              <a:buAutoNum type="arabicPeriod"/>
            </a:pPr>
            <a:r>
              <a:rPr lang="en-US" sz="2400" dirty="0"/>
              <a:t>3rd Floor - Hallway</a:t>
            </a:r>
          </a:p>
          <a:p>
            <a:pPr marL="457200" indent="-457200" fontAlgn="base">
              <a:buFont typeface="+mj-lt"/>
              <a:buAutoNum type="arabicPeriod"/>
            </a:pPr>
            <a:r>
              <a:rPr lang="en-US" sz="2400" dirty="0"/>
              <a:t>1st Floor - Side Entrance (exit 9)</a:t>
            </a:r>
          </a:p>
          <a:p>
            <a:pPr marL="457200" indent="-457200" fontAlgn="base">
              <a:buFont typeface="+mj-lt"/>
              <a:buAutoNum type="arabicPeriod"/>
            </a:pPr>
            <a:r>
              <a:rPr lang="en-US" sz="2400" dirty="0"/>
              <a:t>1st Floor - Gym </a:t>
            </a:r>
          </a:p>
          <a:p>
            <a:pPr marL="457200" indent="-457200" fontAlgn="base">
              <a:buFont typeface="+mj-lt"/>
              <a:buAutoNum type="arabicPeriod"/>
            </a:pPr>
            <a:r>
              <a:rPr lang="en-US" sz="2400" dirty="0"/>
              <a:t>1st Floor - Main Entrance (exit 1)</a:t>
            </a:r>
          </a:p>
          <a:p>
            <a:pPr marL="457200" indent="-457200" fontAlgn="base">
              <a:buFont typeface="+mj-lt"/>
              <a:buAutoNum type="arabicPeriod"/>
            </a:pPr>
            <a:r>
              <a:rPr lang="en-US" sz="2400" dirty="0"/>
              <a:t>1st Floor - Cafeteria (outside kitchen)</a:t>
            </a:r>
          </a:p>
          <a:p>
            <a:pPr marL="457200" indent="-457200" fontAlgn="base">
              <a:buFont typeface="+mj-lt"/>
              <a:buAutoNum type="arabicPeriod"/>
            </a:pPr>
            <a:r>
              <a:rPr lang="en-US" sz="2400" dirty="0"/>
              <a:t>1st Floor - Cafeteria (entrance)</a:t>
            </a:r>
          </a:p>
          <a:p>
            <a:pPr marL="457200" indent="-457200" fontAlgn="base">
              <a:buFont typeface="+mj-lt"/>
              <a:buAutoNum type="arabicPeriod"/>
            </a:pPr>
            <a:r>
              <a:rPr lang="en-US" sz="2400" dirty="0"/>
              <a:t>Auditorium - (entrance + aisles)</a:t>
            </a:r>
          </a:p>
          <a:p>
            <a:pPr marL="457200" indent="-457200" fontAlgn="base">
              <a:buFont typeface="+mj-lt"/>
              <a:buAutoNum type="arabicPeriod"/>
            </a:pPr>
            <a:r>
              <a:rPr lang="en-US" sz="2400" dirty="0"/>
              <a:t>Lunch room 1</a:t>
            </a:r>
          </a:p>
          <a:p>
            <a:pPr marL="457200" indent="-457200" fontAlgn="base">
              <a:buFont typeface="+mj-lt"/>
              <a:buAutoNum type="arabicPeriod"/>
            </a:pPr>
            <a:r>
              <a:rPr lang="en-US" sz="2400" dirty="0"/>
              <a:t>Lunchroom 2</a:t>
            </a:r>
          </a:p>
          <a:p>
            <a:pPr marL="457200" indent="-457200" fontAlgn="base">
              <a:buFont typeface="+mj-lt"/>
              <a:buAutoNum type="arabicPeriod"/>
            </a:pPr>
            <a:r>
              <a:rPr lang="en-US" sz="2400" dirty="0"/>
              <a:t>Basement classroom: rm B32C</a:t>
            </a:r>
          </a:p>
        </p:txBody>
      </p:sp>
      <p:sp>
        <p:nvSpPr>
          <p:cNvPr id="36" name="TextBox 35">
            <a:extLst>
              <a:ext uri="{FF2B5EF4-FFF2-40B4-BE49-F238E27FC236}">
                <a16:creationId xmlns:a16="http://schemas.microsoft.com/office/drawing/2014/main" id="{4453421A-2293-4C44-9A48-00D508751D9C}"/>
              </a:ext>
            </a:extLst>
          </p:cNvPr>
          <p:cNvSpPr txBox="1"/>
          <p:nvPr/>
        </p:nvSpPr>
        <p:spPr>
          <a:xfrm>
            <a:off x="23713475" y="19225828"/>
            <a:ext cx="5181762" cy="7478970"/>
          </a:xfrm>
          <a:prstGeom prst="rect">
            <a:avLst/>
          </a:prstGeom>
          <a:noFill/>
          <a:ln>
            <a:solidFill>
              <a:schemeClr val="tx1"/>
            </a:solidFill>
          </a:ln>
        </p:spPr>
        <p:txBody>
          <a:bodyPr wrap="square" rtlCol="0">
            <a:spAutoFit/>
          </a:bodyPr>
          <a:lstStyle/>
          <a:p>
            <a:r>
              <a:rPr lang="en-US" sz="2400" dirty="0"/>
              <a:t>16. Basement hallway</a:t>
            </a:r>
            <a:br>
              <a:rPr lang="en-US" sz="2400" dirty="0"/>
            </a:br>
            <a:r>
              <a:rPr lang="en-US" sz="2400" dirty="0"/>
              <a:t>17. Front entrance</a:t>
            </a:r>
            <a:br>
              <a:rPr lang="en-US" sz="2400" dirty="0"/>
            </a:br>
            <a:r>
              <a:rPr lang="en-US" sz="2400" dirty="0"/>
              <a:t>18. 1 classroom: rm 154</a:t>
            </a:r>
            <a:br>
              <a:rPr lang="en-US" sz="2400" dirty="0"/>
            </a:br>
            <a:r>
              <a:rPr lang="en-US" sz="2400" dirty="0"/>
              <a:t>19. 2 hallway</a:t>
            </a:r>
            <a:br>
              <a:rPr lang="en-US" sz="2400" dirty="0"/>
            </a:br>
            <a:r>
              <a:rPr lang="en-US" sz="2400" dirty="0"/>
              <a:t>20. 2 classroom: rm 245</a:t>
            </a:r>
            <a:br>
              <a:rPr lang="en-US" sz="2400" dirty="0"/>
            </a:br>
            <a:r>
              <a:rPr lang="en-US" sz="2400" dirty="0"/>
              <a:t>21. 3 hallway</a:t>
            </a:r>
            <a:br>
              <a:rPr lang="en-US" sz="2400" dirty="0"/>
            </a:br>
            <a:r>
              <a:rPr lang="en-US" sz="2400" dirty="0"/>
              <a:t>22. 3 classroom: rm 332</a:t>
            </a:r>
            <a:br>
              <a:rPr lang="en-US" sz="2400" dirty="0"/>
            </a:br>
            <a:r>
              <a:rPr lang="en-US" sz="2400" dirty="0"/>
              <a:t>23. 4 hallway</a:t>
            </a:r>
          </a:p>
          <a:p>
            <a:r>
              <a:rPr lang="en-US" sz="2400" dirty="0"/>
              <a:t>24. 4 classroom: rm 454</a:t>
            </a:r>
            <a:br>
              <a:rPr lang="en-US" sz="2400" dirty="0"/>
            </a:br>
            <a:r>
              <a:rPr lang="en-US" sz="2400" dirty="0"/>
              <a:t>25. A1 classroom: rm A115</a:t>
            </a:r>
            <a:br>
              <a:rPr lang="en-US" sz="2400" dirty="0"/>
            </a:br>
            <a:r>
              <a:rPr lang="en-US" sz="2400" dirty="0"/>
              <a:t>26. A1 hallway</a:t>
            </a:r>
            <a:br>
              <a:rPr lang="en-US" sz="2400" dirty="0"/>
            </a:br>
            <a:r>
              <a:rPr lang="en-US" sz="2400" dirty="0"/>
              <a:t>27. A2 hallway</a:t>
            </a:r>
            <a:br>
              <a:rPr lang="en-US" sz="2400" dirty="0"/>
            </a:br>
            <a:r>
              <a:rPr lang="en-US" sz="2400" dirty="0"/>
              <a:t>28. A2 classroom: rm A216</a:t>
            </a:r>
            <a:br>
              <a:rPr lang="en-US" sz="2400" dirty="0"/>
            </a:br>
            <a:r>
              <a:rPr lang="en-US" sz="2400" dirty="0"/>
              <a:t>29. A3 classroom: rm A319</a:t>
            </a:r>
            <a:br>
              <a:rPr lang="en-US" sz="2400" dirty="0"/>
            </a:br>
            <a:r>
              <a:rPr lang="en-US" sz="2400" dirty="0"/>
              <a:t>30. A3 hallway</a:t>
            </a:r>
          </a:p>
          <a:p>
            <a:br>
              <a:rPr lang="en-US" sz="800" dirty="0"/>
            </a:br>
            <a:r>
              <a:rPr lang="en-US" sz="2400" dirty="0"/>
              <a:t>*”A” represents Annex building of school B</a:t>
            </a:r>
          </a:p>
          <a:p>
            <a:r>
              <a:rPr lang="en-US" sz="2400" dirty="0"/>
              <a:t>** Numbers in the front represent the floor number</a:t>
            </a:r>
          </a:p>
        </p:txBody>
      </p:sp>
    </p:spTree>
    <p:extLst>
      <p:ext uri="{BB962C8B-B14F-4D97-AF65-F5344CB8AC3E}">
        <p14:creationId xmlns:p14="http://schemas.microsoft.com/office/powerpoint/2010/main" val="36500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2147</Words>
  <Application>Microsoft Office PowerPoint</Application>
  <PresentationFormat>Custom</PresentationFormat>
  <Paragraphs>74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AMNH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Sevy Mal</cp:lastModifiedBy>
  <cp:revision>80</cp:revision>
  <cp:lastPrinted>2016-03-28T20:27:59Z</cp:lastPrinted>
  <dcterms:created xsi:type="dcterms:W3CDTF">2011-05-13T20:15:01Z</dcterms:created>
  <dcterms:modified xsi:type="dcterms:W3CDTF">2018-05-18T03:32:38Z</dcterms:modified>
</cp:coreProperties>
</file>