
<file path=[Content_Types].xml><?xml version="1.0" encoding="utf-8"?>
<Types xmlns="http://schemas.openxmlformats.org/package/2006/content-types">
  <Override PartName="/ppt/slideMasters/slideMaster1.xml" ContentType="application/vnd.openxmlformats-officedocument.presentationml.slideMaster+xml"/>
  <Override PartName="/docProps/core.xml" ContentType="application/vnd.openxmlformats-package.core-properties+xml"/>
  <Override PartName="/ppt/theme/theme2.xml" ContentType="application/vnd.openxmlformats-officedocument.theme+xml"/>
  <Override PartName="/docProps/app.xml" ContentType="application/vnd.openxmlformats-officedocument.extended-properties+xml"/>
  <Override PartName="/ppt/notesMasters/notesMaster1.xml" ContentType="application/vnd.openxmlformats-officedocument.presentationml.notesMaster+xml"/>
  <Default Extension="jpeg" ContentType="image/jpeg"/>
  <Default Extension="xml" ContentType="application/xml"/>
  <Default Extension="bin" ContentType="application/vnd.openxmlformats-officedocument.presentationml.printerSettings"/>
  <Override PartName="/ppt/slides/slide1.xml" ContentType="application/vnd.openxmlformats-officedocument.presentationml.slide+xml"/>
  <Default Extension="png" ContentType="image/png"/>
  <Override PartName="/ppt/presentation.xml" ContentType="application/vnd.openxmlformats-officedocument.presentationml.presentation.main+xml"/>
  <Override PartName="/ppt/tableStyles.xml" ContentType="application/vnd.openxmlformats-officedocument.presentationml.tableStyles+xml"/>
  <Override PartName="/ppt/viewProps.xml" ContentType="application/vnd.openxmlformats-officedocument.presentationml.viewProps+xml"/>
  <Default Extension="rels" ContentType="application/vnd.openxmlformats-package.relationships+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9" r:id="rId1"/>
  </p:sldMasterIdLst>
  <p:notesMasterIdLst>
    <p:notesMasterId r:id="rId3"/>
  </p:notesMasterIdLst>
  <p:sldIdLst>
    <p:sldId id="256" r:id="rId2"/>
  </p:sldIdLst>
  <p:sldSz cx="43891200" cy="32918400"/>
  <p:notesSz cx="700405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0368">
          <p15:clr>
            <a:srgbClr val="000000"/>
          </p15:clr>
        </p15:guide>
        <p15:guide id="2" pos="13824">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clrMru>
    <a:srgbClr val="C085E0"/>
    <a:srgbClr val="45890C"/>
    <a:srgbClr val="C08400"/>
    <a:srgbClr val="8314EB"/>
  </p:clrMru>
</p:presentationPr>
</file>

<file path=ppt/tableStyles.xml><?xml version="1.0" encoding="utf-8"?>
<a:tblStyleLst xmlns:a="http://schemas.openxmlformats.org/drawingml/2006/main" def="{0CD26BB1-5602-44CB-B880-5000A04A2948}">
  <a:tblStyle styleId="{0CD26BB1-5602-44CB-B880-5000A04A294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napToGrid="0">
      <p:cViewPr>
        <p:scale>
          <a:sx n="56" d="100"/>
          <a:sy n="56" d="100"/>
        </p:scale>
        <p:origin x="-3800" y="5256"/>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67575" y="696275"/>
            <a:ext cx="4669600" cy="3481374"/>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00400" y="4409750"/>
            <a:ext cx="5603225" cy="4177649"/>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700400" y="4409750"/>
            <a:ext cx="5603225" cy="4177649"/>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endParaRPr sz="1400"/>
          </a:p>
          <a:p>
            <a:pPr marL="0" lvl="0" indent="0" rtl="0">
              <a:spcBef>
                <a:spcPts val="0"/>
              </a:spcBef>
              <a:spcAft>
                <a:spcPts val="0"/>
              </a:spcAft>
              <a:buClr>
                <a:schemeClr val="dk1"/>
              </a:buClr>
              <a:buSzPts val="1100"/>
              <a:buFont typeface="Arial"/>
              <a:buNone/>
            </a:pPr>
            <a:endParaRPr>
              <a:latin typeface="Times"/>
              <a:ea typeface="Times"/>
              <a:cs typeface="Times"/>
              <a:sym typeface="Times"/>
            </a:endParaRPr>
          </a:p>
        </p:txBody>
      </p:sp>
      <p:sp>
        <p:nvSpPr>
          <p:cNvPr id="19" name="Shape 19"/>
          <p:cNvSpPr>
            <a:spLocks noGrp="1" noRot="1" noChangeAspect="1"/>
          </p:cNvSpPr>
          <p:nvPr>
            <p:ph type="sldImg" idx="2"/>
          </p:nvPr>
        </p:nvSpPr>
        <p:spPr>
          <a:xfrm>
            <a:off x="1181100"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Slide">
  <p:cSld name="Title Slide">
    <p:spTree>
      <p:nvGrpSpPr>
        <p:cNvPr id="1" name="Shape 12"/>
        <p:cNvGrpSpPr/>
        <p:nvPr/>
      </p:nvGrpSpPr>
      <p:grpSpPr>
        <a:xfrm>
          <a:off x="0" y="0"/>
          <a:ext cx="0" cy="0"/>
          <a:chOff x="0" y="0"/>
          <a:chExt cx="0" cy="0"/>
        </a:xfrm>
      </p:grpSpPr>
      <p:sp>
        <p:nvSpPr>
          <p:cNvPr id="13" name="Shape 13"/>
          <p:cNvSpPr/>
          <p:nvPr/>
        </p:nvSpPr>
        <p:spPr>
          <a:xfrm>
            <a:off x="-10515600" y="0"/>
            <a:ext cx="9601200" cy="32918401"/>
          </a:xfrm>
          <a:prstGeom prst="rect">
            <a:avLst/>
          </a:prstGeom>
          <a:solidFill>
            <a:srgbClr val="D8D8D8"/>
          </a:solidFill>
          <a:ln>
            <a:noFill/>
          </a:ln>
        </p:spPr>
        <p:txBody>
          <a:bodyPr spcFirstLastPara="1" wrap="square" lIns="171400" tIns="171400" rIns="171400" bIns="171400" anchor="t" anchorCtr="0">
            <a:noAutofit/>
          </a:bodyPr>
          <a:lstStyle/>
          <a:p>
            <a:pPr marL="0" marR="0" lvl="0" indent="0" algn="l" rtl="0">
              <a:lnSpc>
                <a:spcPct val="100000"/>
              </a:lnSpc>
              <a:spcBef>
                <a:spcPts val="0"/>
              </a:spcBef>
              <a:spcAft>
                <a:spcPts val="0"/>
              </a:spcAft>
              <a:buClr>
                <a:srgbClr val="7F7F7F"/>
              </a:buClr>
              <a:buSzPts val="1800"/>
              <a:buFont typeface="Calibri"/>
              <a:buNone/>
            </a:pPr>
            <a:r>
              <a:rPr lang="en-US" sz="7200" b="0" i="0" u="none" strike="noStrike" cap="none">
                <a:solidFill>
                  <a:srgbClr val="7F7F7F"/>
                </a:solidFill>
                <a:latin typeface="Calibri"/>
                <a:ea typeface="Calibri"/>
                <a:cs typeface="Calibri"/>
                <a:sym typeface="Calibri"/>
              </a:rPr>
              <a:t>Poster Print Size:</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This poster template is 36” high by 48” wide. It can be used to print any poster with a 3:4 aspect ratio.</a:t>
            </a:r>
            <a:endParaRPr/>
          </a:p>
          <a:p>
            <a:pPr marL="0" marR="0" lvl="0" indent="0" algn="l" rtl="0">
              <a:lnSpc>
                <a:spcPct val="100000"/>
              </a:lnSpc>
              <a:spcBef>
                <a:spcPts val="1800"/>
              </a:spcBef>
              <a:spcAft>
                <a:spcPts val="0"/>
              </a:spcAft>
              <a:buClr>
                <a:srgbClr val="7F7F7F"/>
              </a:buClr>
              <a:buSzPts val="1800"/>
              <a:buFont typeface="Calibri"/>
              <a:buNone/>
            </a:pPr>
            <a:r>
              <a:rPr lang="en-US" sz="7200" b="0" i="0" u="none" strike="noStrike" cap="none">
                <a:solidFill>
                  <a:srgbClr val="7F7F7F"/>
                </a:solidFill>
                <a:latin typeface="Calibri"/>
                <a:ea typeface="Calibri"/>
                <a:cs typeface="Calibri"/>
                <a:sym typeface="Calibri"/>
              </a:rPr>
              <a:t>Placeholders:</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The various elements included in this poster are ones we often see in medical, research, and scientific posters. Feel free to edit, move,  add, and delete items, or change the layout to suit your needs. Always check with your conference organizer for specific requirements.</a:t>
            </a:r>
            <a:endParaRPr/>
          </a:p>
          <a:p>
            <a:pPr marL="0" marR="0" lvl="0" indent="0" algn="l" rtl="0">
              <a:lnSpc>
                <a:spcPct val="100000"/>
              </a:lnSpc>
              <a:spcBef>
                <a:spcPts val="1800"/>
              </a:spcBef>
              <a:spcAft>
                <a:spcPts val="0"/>
              </a:spcAft>
              <a:buClr>
                <a:srgbClr val="7F7F7F"/>
              </a:buClr>
              <a:buSzPts val="1800"/>
              <a:buFont typeface="Calibri"/>
              <a:buNone/>
            </a:pPr>
            <a:r>
              <a:rPr lang="en-US" sz="7200" b="0" i="0" u="none" strike="noStrike" cap="none">
                <a:solidFill>
                  <a:srgbClr val="7F7F7F"/>
                </a:solidFill>
                <a:latin typeface="Calibri"/>
                <a:ea typeface="Calibri"/>
                <a:cs typeface="Calibri"/>
                <a:sym typeface="Calibri"/>
              </a:rPr>
              <a:t>Image Quality:</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You can place digital photos or logo art in your poster file by selecting the </a:t>
            </a:r>
            <a:r>
              <a:rPr lang="en-US" sz="4900" b="1" i="0" u="none" strike="noStrike" cap="none">
                <a:solidFill>
                  <a:srgbClr val="7F7F7F"/>
                </a:solidFill>
                <a:latin typeface="Calibri"/>
                <a:ea typeface="Calibri"/>
                <a:cs typeface="Calibri"/>
                <a:sym typeface="Calibri"/>
              </a:rPr>
              <a:t>Insert, Picture</a:t>
            </a:r>
            <a:r>
              <a:rPr lang="en-US" sz="4900" b="0" i="0" u="none" strike="noStrike" cap="none">
                <a:solidFill>
                  <a:srgbClr val="7F7F7F"/>
                </a:solidFill>
                <a:latin typeface="Calibri"/>
                <a:ea typeface="Calibri"/>
                <a:cs typeface="Calibri"/>
                <a:sym typeface="Calibri"/>
              </a:rPr>
              <a:t> command, or by using standard copy &amp; paste. For best results, all graphic elements should be at least </a:t>
            </a:r>
            <a:r>
              <a:rPr lang="en-US" sz="4900" b="1" i="0" u="none" strike="noStrike" cap="none">
                <a:solidFill>
                  <a:srgbClr val="7F7F7F"/>
                </a:solidFill>
                <a:latin typeface="Calibri"/>
                <a:ea typeface="Calibri"/>
                <a:cs typeface="Calibri"/>
                <a:sym typeface="Calibri"/>
              </a:rPr>
              <a:t>150-200 pixels per inch in their final printed size</a:t>
            </a:r>
            <a:r>
              <a:rPr lang="en-US" sz="4900" b="0" i="0" u="none" strike="noStrike" cap="none">
                <a:solidFill>
                  <a:srgbClr val="7F7F7F"/>
                </a:solidFill>
                <a:latin typeface="Calibri"/>
                <a:ea typeface="Calibri"/>
                <a:cs typeface="Calibri"/>
                <a:sym typeface="Calibri"/>
              </a:rPr>
              <a:t>. For instance, a 1600 x 1200 pixel photo will usually look fine up to 8“-10” wide on your printed poster.</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Please note that graphics from websites (such as the logo on your hospital's or university's home page) will only be 72dpi and not suitable for printing.</a:t>
            </a:r>
            <a:endParaRPr/>
          </a:p>
          <a:p>
            <a:pPr marL="0" marR="0" lvl="0" indent="0" algn="ctr" rtl="0">
              <a:lnSpc>
                <a:spcPct val="100000"/>
              </a:lnSpc>
              <a:spcBef>
                <a:spcPts val="1800"/>
              </a:spcBef>
              <a:spcAft>
                <a:spcPts val="0"/>
              </a:spcAft>
              <a:buClr>
                <a:srgbClr val="7F7F7F"/>
              </a:buClr>
              <a:buSzPts val="900"/>
              <a:buFont typeface="Calibri"/>
              <a:buNone/>
            </a:pPr>
            <a:r>
              <a:rPr lang="en-US" sz="3600" b="0" i="0" u="none" strike="noStrike" cap="none">
                <a:solidFill>
                  <a:srgbClr val="7F7F7F"/>
                </a:solidFill>
                <a:latin typeface="Calibri"/>
                <a:ea typeface="Calibri"/>
                <a:cs typeface="Calibri"/>
                <a:sym typeface="Calibri"/>
              </a:rPr>
              <a:t/>
            </a:r>
            <a:br>
              <a:rPr lang="en-US" sz="3600" b="0" i="0" u="none" strike="noStrike" cap="none">
                <a:solidFill>
                  <a:srgbClr val="7F7F7F"/>
                </a:solidFill>
                <a:latin typeface="Calibri"/>
                <a:ea typeface="Calibri"/>
                <a:cs typeface="Calibri"/>
                <a:sym typeface="Calibri"/>
              </a:rPr>
            </a:br>
            <a:r>
              <a:rPr lang="en-US" sz="3600" b="0" i="0" u="none" strike="noStrike" cap="none">
                <a:solidFill>
                  <a:srgbClr val="7F7F7F"/>
                </a:solidFill>
                <a:latin typeface="Calibri"/>
                <a:ea typeface="Calibri"/>
                <a:cs typeface="Calibri"/>
                <a:sym typeface="Calibri"/>
              </a:rPr>
              <a:t>[This sidebar area does not print.]</a:t>
            </a:r>
            <a:endParaRPr/>
          </a:p>
        </p:txBody>
      </p:sp>
      <p:grpSp>
        <p:nvGrpSpPr>
          <p:cNvPr id="14" name="Shape 14"/>
          <p:cNvGrpSpPr/>
          <p:nvPr/>
        </p:nvGrpSpPr>
        <p:grpSpPr>
          <a:xfrm>
            <a:off x="44805600" y="0"/>
            <a:ext cx="9601199" cy="32918399"/>
            <a:chOff x="33832800" y="0"/>
            <a:chExt cx="12801599" cy="43891199"/>
          </a:xfrm>
        </p:grpSpPr>
        <p:sp>
          <p:nvSpPr>
            <p:cNvPr id="15" name="Shape 15"/>
            <p:cNvSpPr/>
            <p:nvPr/>
          </p:nvSpPr>
          <p:spPr>
            <a:xfrm>
              <a:off x="33832800" y="0"/>
              <a:ext cx="12801599" cy="43891199"/>
            </a:xfrm>
            <a:prstGeom prst="rect">
              <a:avLst/>
            </a:prstGeom>
            <a:solidFill>
              <a:srgbClr val="D8D8D8"/>
            </a:solidFill>
            <a:ln>
              <a:noFill/>
            </a:ln>
          </p:spPr>
          <p:txBody>
            <a:bodyPr spcFirstLastPara="1" wrap="square" lIns="228600" tIns="228600" rIns="228600" bIns="228600" anchor="t" anchorCtr="0">
              <a:noAutofit/>
            </a:bodyPr>
            <a:lstStyle/>
            <a:p>
              <a:pPr marL="0" marR="0" lvl="0" indent="0" algn="l" rtl="0">
                <a:lnSpc>
                  <a:spcPct val="100000"/>
                </a:lnSpc>
                <a:spcBef>
                  <a:spcPts val="0"/>
                </a:spcBef>
                <a:spcAft>
                  <a:spcPts val="0"/>
                </a:spcAft>
                <a:buClr>
                  <a:srgbClr val="7F7F7F"/>
                </a:buClr>
                <a:buSzPts val="1800"/>
                <a:buFont typeface="Calibri"/>
                <a:buNone/>
              </a:pPr>
              <a:r>
                <a:rPr lang="en-US" sz="7200" b="0" i="0" u="none" strike="noStrike" cap="none">
                  <a:solidFill>
                    <a:srgbClr val="7F7F7F"/>
                  </a:solidFill>
                  <a:latin typeface="Calibri"/>
                  <a:ea typeface="Calibri"/>
                  <a:cs typeface="Calibri"/>
                  <a:sym typeface="Calibri"/>
                </a:rPr>
                <a:t>Change Color Theme:</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This template is designed to use the built-in color themes in the newer versions of PowerPoint.</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To change the color theme, select the </a:t>
              </a:r>
              <a:r>
                <a:rPr lang="en-US" sz="4900" b="1" i="0" u="none" strike="noStrike" cap="none">
                  <a:solidFill>
                    <a:srgbClr val="7F7F7F"/>
                  </a:solidFill>
                  <a:latin typeface="Calibri"/>
                  <a:ea typeface="Calibri"/>
                  <a:cs typeface="Calibri"/>
                  <a:sym typeface="Calibri"/>
                </a:rPr>
                <a:t>Design</a:t>
              </a:r>
              <a:r>
                <a:rPr lang="en-US" sz="4900" b="0" i="0" u="none" strike="noStrike" cap="none">
                  <a:solidFill>
                    <a:srgbClr val="7F7F7F"/>
                  </a:solidFill>
                  <a:latin typeface="Calibri"/>
                  <a:ea typeface="Calibri"/>
                  <a:cs typeface="Calibri"/>
                  <a:sym typeface="Calibri"/>
                </a:rPr>
                <a:t> tab, then select the </a:t>
              </a:r>
              <a:r>
                <a:rPr lang="en-US" sz="4900" b="1" i="0" u="none" strike="noStrike" cap="none">
                  <a:solidFill>
                    <a:srgbClr val="7F7F7F"/>
                  </a:solidFill>
                  <a:latin typeface="Calibri"/>
                  <a:ea typeface="Calibri"/>
                  <a:cs typeface="Calibri"/>
                  <a:sym typeface="Calibri"/>
                </a:rPr>
                <a:t>Colors</a:t>
              </a:r>
              <a:r>
                <a:rPr lang="en-US" sz="4900" b="0" i="0" u="none" strike="noStrike" cap="none">
                  <a:solidFill>
                    <a:srgbClr val="7F7F7F"/>
                  </a:solidFill>
                  <a:latin typeface="Calibri"/>
                  <a:ea typeface="Calibri"/>
                  <a:cs typeface="Calibri"/>
                  <a:sym typeface="Calibri"/>
                </a:rPr>
                <a:t> drop-down list.</a:t>
              </a:r>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The default color theme for this template is “Office”, so you can always return to that after trying some of the alternatives.</a:t>
              </a:r>
              <a:endParaRPr/>
            </a:p>
            <a:p>
              <a:pPr marL="0" marR="0" lvl="0" indent="0" algn="l" rtl="0">
                <a:lnSpc>
                  <a:spcPct val="100000"/>
                </a:lnSpc>
                <a:spcBef>
                  <a:spcPts val="1800"/>
                </a:spcBef>
                <a:spcAft>
                  <a:spcPts val="0"/>
                </a:spcAft>
                <a:buClr>
                  <a:srgbClr val="7F7F7F"/>
                </a:buClr>
                <a:buSzPts val="1800"/>
                <a:buFont typeface="Calibri"/>
                <a:buNone/>
              </a:pPr>
              <a:r>
                <a:rPr lang="en-US" sz="7200" b="0" i="0" u="none" strike="noStrike" cap="none">
                  <a:solidFill>
                    <a:srgbClr val="7F7F7F"/>
                  </a:solidFill>
                  <a:latin typeface="Calibri"/>
                  <a:ea typeface="Calibri"/>
                  <a:cs typeface="Calibri"/>
                  <a:sym typeface="Calibri"/>
                </a:rPr>
                <a:t>Printing Your Poster:</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Once your poster file is ready, visit </a:t>
              </a:r>
              <a:r>
                <a:rPr lang="en-US" sz="4900" b="1" i="0" u="none" strike="noStrike" cap="none">
                  <a:solidFill>
                    <a:srgbClr val="7F7F7F"/>
                  </a:solidFill>
                  <a:latin typeface="Calibri"/>
                  <a:ea typeface="Calibri"/>
                  <a:cs typeface="Calibri"/>
                  <a:sym typeface="Calibri"/>
                </a:rPr>
                <a:t>www.genigraphics.com</a:t>
              </a:r>
              <a:r>
                <a:rPr lang="en-US" sz="4900" b="0" i="0" u="none" strike="noStrike" cap="none">
                  <a:solidFill>
                    <a:srgbClr val="7F7F7F"/>
                  </a:solidFill>
                  <a:latin typeface="Calibri"/>
                  <a:ea typeface="Calibri"/>
                  <a:cs typeface="Calibri"/>
                  <a:sym typeface="Calibri"/>
                </a:rPr>
                <a:t> to order a high-quality, affordable poster print. Every order receives a free design review and we can deliver as fast as next business day within the US and Canada. </a:t>
              </a:r>
              <a:endParaRPr/>
            </a:p>
            <a:p>
              <a:pPr marL="0" marR="0" lvl="0" indent="0" algn="l" rtl="0">
                <a:lnSpc>
                  <a:spcPct val="100000"/>
                </a:lnSpc>
                <a:spcBef>
                  <a:spcPts val="180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Genigraphics® has been producing output from PowerPoint® longer than anyone in the industry; dating back to when we helped Microsoft® design the PowerPoint® software. </a:t>
              </a:r>
              <a:endParaRPr/>
            </a:p>
            <a:p>
              <a:pPr marL="0" marR="0" lvl="0" indent="0" algn="l" rtl="0">
                <a:lnSpc>
                  <a:spcPct val="100000"/>
                </a:lnSpc>
                <a:spcBef>
                  <a:spcPts val="1800"/>
                </a:spcBef>
                <a:spcAft>
                  <a:spcPts val="0"/>
                </a:spcAft>
                <a:buClr>
                  <a:srgbClr val="000000"/>
                </a:buClr>
                <a:buSzPts val="4900"/>
                <a:buFont typeface="Arial"/>
                <a:buNone/>
              </a:pPr>
              <a:endParaRPr sz="4900" b="0" i="0" u="none" strike="noStrike" cap="none">
                <a:solidFill>
                  <a:srgbClr val="7F7F7F"/>
                </a:solidFill>
                <a:latin typeface="Calibri"/>
                <a:ea typeface="Calibri"/>
                <a:cs typeface="Calibri"/>
                <a:sym typeface="Calibri"/>
              </a:endParaRPr>
            </a:p>
            <a:p>
              <a:pPr marL="0" marR="0" lvl="0" indent="0" algn="ctr" rtl="0">
                <a:lnSpc>
                  <a:spcPct val="100000"/>
                </a:lnSpc>
                <a:spcBef>
                  <a:spcPts val="0"/>
                </a:spcBef>
                <a:spcAft>
                  <a:spcPts val="0"/>
                </a:spcAft>
                <a:buClr>
                  <a:srgbClr val="7F7F7F"/>
                </a:buClr>
                <a:buSzPts val="1225"/>
                <a:buFont typeface="Calibri"/>
                <a:buNone/>
              </a:pPr>
              <a:r>
                <a:rPr lang="en-US" sz="4900" b="0" i="0" u="none" strike="noStrike" cap="none">
                  <a:solidFill>
                    <a:srgbClr val="7F7F7F"/>
                  </a:solidFill>
                  <a:latin typeface="Calibri"/>
                  <a:ea typeface="Calibri"/>
                  <a:cs typeface="Calibri"/>
                  <a:sym typeface="Calibri"/>
                </a:rPr>
                <a:t>US and Canada:  1-800-790-4001</a:t>
              </a:r>
              <a:br>
                <a:rPr lang="en-US" sz="4900" b="0" i="0" u="none" strike="noStrike" cap="none">
                  <a:solidFill>
                    <a:srgbClr val="7F7F7F"/>
                  </a:solidFill>
                  <a:latin typeface="Calibri"/>
                  <a:ea typeface="Calibri"/>
                  <a:cs typeface="Calibri"/>
                  <a:sym typeface="Calibri"/>
                </a:rPr>
              </a:br>
              <a:r>
                <a:rPr lang="en-US" sz="4900" b="0" i="0" u="none" strike="noStrike" cap="none">
                  <a:solidFill>
                    <a:srgbClr val="7F7F7F"/>
                  </a:solidFill>
                  <a:latin typeface="Calibri"/>
                  <a:ea typeface="Calibri"/>
                  <a:cs typeface="Calibri"/>
                  <a:sym typeface="Calibri"/>
                </a:rPr>
                <a:t>Email: info@genigraphics.com</a:t>
              </a:r>
              <a:endParaRPr/>
            </a:p>
            <a:p>
              <a:pPr marL="0" marR="0" lvl="0" indent="0" algn="ctr" rtl="0">
                <a:lnSpc>
                  <a:spcPct val="100000"/>
                </a:lnSpc>
                <a:spcBef>
                  <a:spcPts val="0"/>
                </a:spcBef>
                <a:spcAft>
                  <a:spcPts val="0"/>
                </a:spcAft>
                <a:buClr>
                  <a:srgbClr val="7F7F7F"/>
                </a:buClr>
                <a:buSzPts val="900"/>
                <a:buFont typeface="Calibri"/>
                <a:buNone/>
              </a:pPr>
              <a:r>
                <a:rPr lang="en-US" sz="3600" b="0" i="0" u="none" strike="noStrike" cap="none">
                  <a:solidFill>
                    <a:srgbClr val="7F7F7F"/>
                  </a:solidFill>
                  <a:latin typeface="Calibri"/>
                  <a:ea typeface="Calibri"/>
                  <a:cs typeface="Calibri"/>
                  <a:sym typeface="Calibri"/>
                </a:rPr>
                <a:t/>
              </a:r>
              <a:br>
                <a:rPr lang="en-US" sz="3600" b="0" i="0" u="none" strike="noStrike" cap="none">
                  <a:solidFill>
                    <a:srgbClr val="7F7F7F"/>
                  </a:solidFill>
                  <a:latin typeface="Calibri"/>
                  <a:ea typeface="Calibri"/>
                  <a:cs typeface="Calibri"/>
                  <a:sym typeface="Calibri"/>
                </a:rPr>
              </a:br>
              <a:r>
                <a:rPr lang="en-US" sz="3600" b="0" i="0" u="none" strike="noStrike" cap="none">
                  <a:solidFill>
                    <a:srgbClr val="7F7F7F"/>
                  </a:solidFill>
                  <a:latin typeface="Calibri"/>
                  <a:ea typeface="Calibri"/>
                  <a:cs typeface="Calibri"/>
                  <a:sym typeface="Calibri"/>
                </a:rPr>
                <a:t>[This sidebar area does not print.]</a:t>
              </a:r>
              <a:endParaRPr/>
            </a:p>
          </p:txBody>
        </p:sp>
        <p:pic>
          <p:nvPicPr>
            <p:cNvPr id="16" name="Shape 16"/>
            <p:cNvPicPr preferRelativeResize="0"/>
            <p:nvPr/>
          </p:nvPicPr>
          <p:blipFill rotWithShape="1">
            <a:blip r:embed="rId2">
              <a:alphaModFix/>
            </a:blip>
            <a:srcRect/>
            <a:stretch/>
          </p:blipFill>
          <p:spPr>
            <a:xfrm>
              <a:off x="34281341" y="9260274"/>
              <a:ext cx="11904514" cy="10246926"/>
            </a:xfrm>
            <a:prstGeom prst="rect">
              <a:avLst/>
            </a:prstGeom>
            <a:noFill/>
            <a:ln>
              <a:noFill/>
            </a:ln>
          </p:spPr>
        </p:pic>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5"/>
        <p:cNvGrpSpPr/>
        <p:nvPr/>
      </p:nvGrpSpPr>
      <p:grpSpPr>
        <a:xfrm>
          <a:off x="0" y="0"/>
          <a:ext cx="0" cy="0"/>
          <a:chOff x="0" y="0"/>
          <a:chExt cx="0" cy="0"/>
        </a:xfrm>
      </p:grpSpPr>
      <p:sp>
        <p:nvSpPr>
          <p:cNvPr id="6" name="Shape 6"/>
          <p:cNvSpPr/>
          <p:nvPr/>
        </p:nvSpPr>
        <p:spPr>
          <a:xfrm>
            <a:off x="0" y="5483223"/>
            <a:ext cx="9140825" cy="27432000"/>
          </a:xfrm>
          <a:prstGeom prst="rect">
            <a:avLst/>
          </a:prstGeom>
          <a:solidFill>
            <a:srgbClr val="366092"/>
          </a:solidFill>
          <a:ln>
            <a:noFill/>
          </a:ln>
        </p:spPr>
        <p:txBody>
          <a:bodyPr spcFirstLastPara="1" wrap="square" lIns="457200" tIns="228600" rIns="457200" bIns="457200" anchor="t" anchorCtr="0">
            <a:noAutofit/>
          </a:bodyPr>
          <a:lstStyle/>
          <a:p>
            <a:pPr marL="0" marR="0" lvl="0" indent="0" algn="ctr" rtl="0">
              <a:lnSpc>
                <a:spcPct val="100000"/>
              </a:lnSpc>
              <a:spcBef>
                <a:spcPts val="0"/>
              </a:spcBef>
              <a:spcAft>
                <a:spcPts val="0"/>
              </a:spcAft>
              <a:buClr>
                <a:srgbClr val="000000"/>
              </a:buClr>
              <a:buSzPts val="4800"/>
              <a:buFont typeface="Arial"/>
              <a:buNone/>
            </a:pPr>
            <a:endParaRPr sz="4800" b="0" i="0" u="none" strike="noStrike" cap="none">
              <a:solidFill>
                <a:schemeClr val="dk1"/>
              </a:solidFill>
              <a:latin typeface="Calibri"/>
              <a:ea typeface="Calibri"/>
              <a:cs typeface="Calibri"/>
              <a:sym typeface="Calibri"/>
            </a:endParaRPr>
          </a:p>
        </p:txBody>
      </p:sp>
      <p:sp>
        <p:nvSpPr>
          <p:cNvPr id="7" name="Shape 7"/>
          <p:cNvSpPr/>
          <p:nvPr/>
        </p:nvSpPr>
        <p:spPr>
          <a:xfrm>
            <a:off x="9140825" y="0"/>
            <a:ext cx="34747201" cy="5484813"/>
          </a:xfrm>
          <a:prstGeom prst="rect">
            <a:avLst/>
          </a:prstGeom>
          <a:solidFill>
            <a:srgbClr val="366092"/>
          </a:solidFill>
          <a:ln>
            <a:noFill/>
          </a:ln>
        </p:spPr>
        <p:txBody>
          <a:bodyPr spcFirstLastPara="1" wrap="square" lIns="457200" tIns="457200" rIns="457200" bIns="4572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8" name="Shape 8"/>
          <p:cNvSpPr/>
          <p:nvPr/>
        </p:nvSpPr>
        <p:spPr>
          <a:xfrm>
            <a:off x="9140825" y="5483223"/>
            <a:ext cx="34747201" cy="27432000"/>
          </a:xfrm>
          <a:prstGeom prst="rect">
            <a:avLst/>
          </a:prstGeom>
          <a:solidFill>
            <a:schemeClr val="lt2"/>
          </a:solidFill>
          <a:ln>
            <a:noFill/>
          </a:ln>
        </p:spPr>
        <p:txBody>
          <a:bodyPr spcFirstLastPara="1" wrap="square" lIns="457200" tIns="457200" rIns="457200" bIns="4572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chemeClr val="dk1"/>
              </a:solidFill>
              <a:latin typeface="Calibri"/>
              <a:ea typeface="Calibri"/>
              <a:cs typeface="Calibri"/>
              <a:sym typeface="Calibri"/>
            </a:endParaRPr>
          </a:p>
        </p:txBody>
      </p:sp>
      <p:cxnSp>
        <p:nvCxnSpPr>
          <p:cNvPr id="9" name="Shape 9"/>
          <p:cNvCxnSpPr/>
          <p:nvPr/>
        </p:nvCxnSpPr>
        <p:spPr>
          <a:xfrm>
            <a:off x="9144000" y="0"/>
            <a:ext cx="0" cy="32918401"/>
          </a:xfrm>
          <a:prstGeom prst="straightConnector1">
            <a:avLst/>
          </a:prstGeom>
          <a:noFill/>
          <a:ln w="76200" cap="flat" cmpd="sng">
            <a:solidFill>
              <a:schemeClr val="dk1"/>
            </a:solidFill>
            <a:prstDash val="solid"/>
            <a:round/>
            <a:headEnd type="none" w="sm" len="sm"/>
            <a:tailEnd type="none" w="sm" len="sm"/>
          </a:ln>
        </p:spPr>
      </p:cxnSp>
      <p:cxnSp>
        <p:nvCxnSpPr>
          <p:cNvPr id="10" name="Shape 10"/>
          <p:cNvCxnSpPr/>
          <p:nvPr/>
        </p:nvCxnSpPr>
        <p:spPr>
          <a:xfrm>
            <a:off x="0" y="5486400"/>
            <a:ext cx="43891199" cy="0"/>
          </a:xfrm>
          <a:prstGeom prst="straightConnector1">
            <a:avLst/>
          </a:prstGeom>
          <a:noFill/>
          <a:ln w="76200" cap="flat" cmpd="sng">
            <a:solidFill>
              <a:schemeClr val="dk1"/>
            </a:solidFill>
            <a:prstDash val="solid"/>
            <a:round/>
            <a:headEnd type="none" w="sm" len="sm"/>
            <a:tailEnd type="none" w="sm" len="sm"/>
          </a:ln>
        </p:spPr>
      </p:cxnSp>
      <p:pic>
        <p:nvPicPr>
          <p:cNvPr id="11" name="Shape 11"/>
          <p:cNvPicPr preferRelativeResize="0"/>
          <p:nvPr/>
        </p:nvPicPr>
        <p:blipFill rotWithShape="1">
          <a:blip r:embed="rId3">
            <a:alphaModFix/>
          </a:blip>
          <a:srcRect/>
          <a:stretch/>
        </p:blipFill>
        <p:spPr>
          <a:xfrm>
            <a:off x="38404800" y="32613600"/>
            <a:ext cx="5297435" cy="18592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8.png"/><Relationship Id="rId13" Type="http://schemas.openxmlformats.org/officeDocument/2006/relationships/image" Target="../media/image9.png"/><Relationship Id="rId14" Type="http://schemas.openxmlformats.org/officeDocument/2006/relationships/image" Target="../media/image10.png"/><Relationship Id="rId15"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theplantlist.org/" TargetMode="External"/><Relationship Id="rId4" Type="http://schemas.openxmlformats.org/officeDocument/2006/relationships/hyperlink" Target="https://dnasubway.cyverse.org" TargetMode="External"/><Relationship Id="rId5" Type="http://schemas.openxmlformats.org/officeDocument/2006/relationships/hyperlink" Target="https://www.geneious.com/tutorials/metagenomic-analysis/" TargetMode="External"/><Relationship Id="rId6" Type="http://schemas.openxmlformats.org/officeDocument/2006/relationships/image" Target="../media/image3.png"/><Relationship Id="rId7" Type="http://schemas.openxmlformats.org/officeDocument/2006/relationships/image" Target="../media/image4.jpeg"/><Relationship Id="rId8" Type="http://schemas.openxmlformats.org/officeDocument/2006/relationships/image" Target="../media/image5.jpeg"/><Relationship Id="rId9" Type="http://schemas.openxmlformats.org/officeDocument/2006/relationships/image" Target="../media/image6.jpeg"/><Relationship Id="rId10" Type="http://schemas.openxmlformats.org/officeDocument/2006/relationships/hyperlink" Target="https://ag.ny.gov/press-release/ag-schneiderman-asks-major-retailers-halt-sales-certain-herbal-supplements-dna-test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0"/>
        <p:cNvGrpSpPr/>
        <p:nvPr/>
      </p:nvGrpSpPr>
      <p:grpSpPr>
        <a:xfrm>
          <a:off x="0" y="0"/>
          <a:ext cx="0" cy="0"/>
          <a:chOff x="0" y="0"/>
          <a:chExt cx="0" cy="0"/>
        </a:xfrm>
      </p:grpSpPr>
      <p:sp>
        <p:nvSpPr>
          <p:cNvPr id="21" name="Shape 21"/>
          <p:cNvSpPr/>
          <p:nvPr/>
        </p:nvSpPr>
        <p:spPr>
          <a:xfrm>
            <a:off x="621252" y="2781825"/>
            <a:ext cx="3825000" cy="22023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2" name="Shape 22"/>
          <p:cNvGrpSpPr/>
          <p:nvPr/>
        </p:nvGrpSpPr>
        <p:grpSpPr>
          <a:xfrm>
            <a:off x="-6" y="9"/>
            <a:ext cx="43891206" cy="32918391"/>
            <a:chOff x="-90708" y="0"/>
            <a:chExt cx="43891206" cy="32918391"/>
          </a:xfrm>
        </p:grpSpPr>
        <p:sp>
          <p:nvSpPr>
            <p:cNvPr id="23" name="Shape 23"/>
            <p:cNvSpPr txBox="1"/>
            <p:nvPr/>
          </p:nvSpPr>
          <p:spPr>
            <a:xfrm>
              <a:off x="22105656" y="23961473"/>
              <a:ext cx="8026500" cy="851100"/>
            </a:xfrm>
            <a:prstGeom prst="rect">
              <a:avLst/>
            </a:prstGeom>
            <a:noFill/>
            <a:ln>
              <a:noFill/>
            </a:ln>
          </p:spPr>
          <p:txBody>
            <a:bodyPr spcFirstLastPara="1" wrap="square" lIns="228600" tIns="228600" rIns="228600" bIns="228600" anchor="ctr" anchorCtr="1">
              <a:noAutofit/>
            </a:bodyPr>
            <a:lstStyle/>
            <a:p>
              <a:pPr marL="0" marR="0" lvl="0" indent="0" algn="l" rtl="0">
                <a:lnSpc>
                  <a:spcPct val="100000"/>
                </a:lnSpc>
                <a:spcBef>
                  <a:spcPts val="0"/>
                </a:spcBef>
                <a:spcAft>
                  <a:spcPts val="0"/>
                </a:spcAft>
                <a:buClr>
                  <a:srgbClr val="000000"/>
                </a:buClr>
                <a:buSzPts val="1200"/>
                <a:buFont typeface="Arial"/>
                <a:buNone/>
              </a:pPr>
              <a:endParaRPr sz="4800" b="1" i="0" u="none" strike="noStrike" cap="none">
                <a:solidFill>
                  <a:srgbClr val="244061"/>
                </a:solidFill>
                <a:latin typeface="Calibri"/>
                <a:ea typeface="Calibri"/>
                <a:cs typeface="Calibri"/>
                <a:sym typeface="Calibri"/>
              </a:endParaRPr>
            </a:p>
          </p:txBody>
        </p:sp>
        <p:sp>
          <p:nvSpPr>
            <p:cNvPr id="24" name="Shape 24"/>
            <p:cNvSpPr txBox="1"/>
            <p:nvPr/>
          </p:nvSpPr>
          <p:spPr>
            <a:xfrm>
              <a:off x="18416938" y="28709322"/>
              <a:ext cx="8254800" cy="1043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4800"/>
                <a:buFont typeface="Arial"/>
                <a:buNone/>
              </a:pPr>
              <a:endParaRPr sz="4800" b="1" i="0" u="none" strike="noStrike" cap="none">
                <a:solidFill>
                  <a:srgbClr val="244061"/>
                </a:solidFill>
                <a:latin typeface="Calibri"/>
                <a:ea typeface="Calibri"/>
                <a:cs typeface="Calibri"/>
                <a:sym typeface="Calibri"/>
              </a:endParaRPr>
            </a:p>
          </p:txBody>
        </p:sp>
        <p:sp>
          <p:nvSpPr>
            <p:cNvPr id="25" name="Shape 25"/>
            <p:cNvSpPr/>
            <p:nvPr/>
          </p:nvSpPr>
          <p:spPr>
            <a:xfrm>
              <a:off x="-90702" y="5361591"/>
              <a:ext cx="43891200" cy="27556800"/>
            </a:xfrm>
            <a:prstGeom prst="rect">
              <a:avLst/>
            </a:prstGeom>
            <a:solidFill>
              <a:srgbClr val="DDD9C3"/>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7" name="Shape 27"/>
            <p:cNvSpPr txBox="1"/>
            <p:nvPr/>
          </p:nvSpPr>
          <p:spPr>
            <a:xfrm>
              <a:off x="926972" y="29983043"/>
              <a:ext cx="20577000" cy="1465800"/>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chemeClr val="dk1"/>
                </a:buClr>
                <a:buSzPts val="1100"/>
                <a:buFont typeface="Arial"/>
                <a:buNone/>
              </a:pPr>
              <a:r>
                <a:rPr lang="en-US" sz="2200" b="1" dirty="0">
                  <a:solidFill>
                    <a:schemeClr val="dk1"/>
                  </a:solidFill>
                  <a:latin typeface="Times"/>
                  <a:ea typeface="Times"/>
                  <a:cs typeface="Times"/>
                  <a:sym typeface="Times"/>
                </a:rPr>
                <a:t>Table 1</a:t>
              </a:r>
              <a:r>
                <a:rPr lang="en-US" sz="2200" b="1" dirty="0" smtClean="0">
                  <a:solidFill>
                    <a:schemeClr val="dk1"/>
                  </a:solidFill>
                  <a:latin typeface="Times"/>
                  <a:ea typeface="Times"/>
                  <a:cs typeface="Times"/>
                  <a:sym typeface="Times"/>
                </a:rPr>
                <a:t>. Seven </a:t>
              </a:r>
              <a:r>
                <a:rPr lang="en-US" sz="2200" b="1" dirty="0">
                  <a:solidFill>
                    <a:schemeClr val="dk1"/>
                  </a:solidFill>
                  <a:latin typeface="Times"/>
                  <a:ea typeface="Times"/>
                  <a:cs typeface="Times"/>
                  <a:sym typeface="Times"/>
                </a:rPr>
                <a:t>of </a:t>
              </a:r>
              <a:r>
                <a:rPr lang="en-US" sz="2200" b="1" dirty="0" smtClean="0">
                  <a:solidFill>
                    <a:schemeClr val="dk1"/>
                  </a:solidFill>
                  <a:latin typeface="Times"/>
                  <a:ea typeface="Times"/>
                  <a:cs typeface="Times"/>
                  <a:sym typeface="Times"/>
                </a:rPr>
                <a:t>the 26 </a:t>
              </a:r>
              <a:r>
                <a:rPr lang="en-US" sz="2200" b="1" dirty="0">
                  <a:solidFill>
                    <a:schemeClr val="dk1"/>
                  </a:solidFill>
                  <a:latin typeface="Times"/>
                  <a:ea typeface="Times"/>
                  <a:cs typeface="Times"/>
                  <a:sym typeface="Times"/>
                </a:rPr>
                <a:t>single-ingredient </a:t>
              </a:r>
              <a:r>
                <a:rPr lang="en-US" sz="2200" b="1" dirty="0" err="1">
                  <a:solidFill>
                    <a:schemeClr val="dk1"/>
                  </a:solidFill>
                  <a:latin typeface="Times"/>
                  <a:ea typeface="Times"/>
                  <a:cs typeface="Times"/>
                  <a:sym typeface="Times"/>
                </a:rPr>
                <a:t>HMPs</a:t>
              </a:r>
              <a:r>
                <a:rPr lang="en-US" sz="2200" b="1" dirty="0">
                  <a:solidFill>
                    <a:schemeClr val="dk1"/>
                  </a:solidFill>
                  <a:latin typeface="Times"/>
                  <a:ea typeface="Times"/>
                  <a:cs typeface="Times"/>
                  <a:sym typeface="Times"/>
                </a:rPr>
                <a:t> bought from various herbal stores in NYC. </a:t>
              </a:r>
              <a:r>
                <a:rPr lang="en-US" sz="2200" dirty="0">
                  <a:solidFill>
                    <a:schemeClr val="dk1"/>
                  </a:solidFill>
                  <a:latin typeface="Times"/>
                  <a:ea typeface="Times"/>
                  <a:cs typeface="Times"/>
                  <a:sym typeface="Times"/>
                </a:rPr>
                <a:t>The common name, expected scientific names, and botanical family are provided. Taxonomic identifications (ID) of </a:t>
              </a:r>
              <a:r>
                <a:rPr lang="en-US" sz="2200" dirty="0" err="1">
                  <a:solidFill>
                    <a:schemeClr val="dk1"/>
                  </a:solidFill>
                  <a:latin typeface="Times"/>
                  <a:ea typeface="Times"/>
                  <a:cs typeface="Times"/>
                  <a:sym typeface="Times"/>
                </a:rPr>
                <a:t>HMPs</a:t>
              </a:r>
              <a:r>
                <a:rPr lang="en-US" sz="2200" dirty="0">
                  <a:solidFill>
                    <a:schemeClr val="dk1"/>
                  </a:solidFill>
                  <a:latin typeface="Times"/>
                  <a:ea typeface="Times"/>
                  <a:cs typeface="Times"/>
                  <a:sym typeface="Times"/>
                </a:rPr>
                <a:t> from web BLAST and/or phylogenetic analysis (indicated with “P”) and from DNA Subway BLAST are indicated for ITS2 DNA barcodes. Scientific names refer to the accepted species names from The Plant List (</a:t>
              </a:r>
              <a:r>
                <a:rPr lang="en-US" sz="2200" u="sng" dirty="0">
                  <a:solidFill>
                    <a:srgbClr val="0000FF"/>
                  </a:solidFill>
                  <a:latin typeface="Times"/>
                  <a:ea typeface="Times"/>
                  <a:cs typeface="Times"/>
                  <a:sym typeface="Times"/>
                  <a:hlinkClick r:id="rId3"/>
                </a:rPr>
                <a:t>http://www.theplantlist.org/</a:t>
              </a:r>
              <a:r>
                <a:rPr lang="en-US" sz="2200" dirty="0">
                  <a:solidFill>
                    <a:schemeClr val="dk1"/>
                  </a:solidFill>
                  <a:latin typeface="Times"/>
                  <a:ea typeface="Times"/>
                  <a:cs typeface="Times"/>
                  <a:sym typeface="Times"/>
                </a:rPr>
                <a:t>). “spp.” refers to multiple species within the genus.</a:t>
              </a:r>
              <a:r>
                <a:rPr lang="en-US" sz="2200" dirty="0" smtClean="0">
                  <a:solidFill>
                    <a:schemeClr val="dk1"/>
                  </a:solidFill>
                  <a:latin typeface="Times"/>
                  <a:ea typeface="Times"/>
                  <a:cs typeface="Times"/>
                  <a:sym typeface="Times"/>
                </a:rPr>
                <a:t> Potentially </a:t>
              </a:r>
              <a:r>
                <a:rPr lang="en-US" sz="2200" dirty="0">
                  <a:solidFill>
                    <a:schemeClr val="dk1"/>
                  </a:solidFill>
                  <a:latin typeface="Times"/>
                  <a:ea typeface="Times"/>
                  <a:cs typeface="Times"/>
                  <a:sym typeface="Times"/>
                </a:rPr>
                <a:t>contaminated/ substituted </a:t>
              </a:r>
              <a:r>
                <a:rPr lang="en-US" sz="2200" dirty="0" err="1">
                  <a:solidFill>
                    <a:schemeClr val="dk1"/>
                  </a:solidFill>
                  <a:latin typeface="Times"/>
                  <a:ea typeface="Times"/>
                  <a:cs typeface="Times"/>
                  <a:sym typeface="Times"/>
                </a:rPr>
                <a:t>HMPs</a:t>
              </a:r>
              <a:r>
                <a:rPr lang="en-US" sz="2200" dirty="0">
                  <a:solidFill>
                    <a:schemeClr val="dk1"/>
                  </a:solidFill>
                  <a:latin typeface="Times"/>
                  <a:ea typeface="Times"/>
                  <a:cs typeface="Times"/>
                  <a:sym typeface="Times"/>
                </a:rPr>
                <a:t> (i.e. HMP not in the same family as expected species) are indicated with !!!</a:t>
              </a:r>
              <a:endParaRPr sz="2200" dirty="0">
                <a:solidFill>
                  <a:schemeClr val="dk1"/>
                </a:solidFill>
                <a:latin typeface="Times"/>
                <a:ea typeface="Times"/>
                <a:cs typeface="Times"/>
                <a:sym typeface="Times"/>
              </a:endParaRPr>
            </a:p>
            <a:p>
              <a:pPr marL="0" marR="0" lvl="0" indent="0" algn="ctr" rtl="0">
                <a:lnSpc>
                  <a:spcPct val="115000"/>
                </a:lnSpc>
                <a:spcBef>
                  <a:spcPts val="0"/>
                </a:spcBef>
                <a:spcAft>
                  <a:spcPts val="0"/>
                </a:spcAft>
                <a:buClr>
                  <a:srgbClr val="000000"/>
                </a:buClr>
                <a:buSzPts val="2000"/>
                <a:buFont typeface="Times"/>
                <a:buNone/>
              </a:pPr>
              <a:endParaRPr sz="2200" dirty="0">
                <a:latin typeface="Times"/>
                <a:ea typeface="Times"/>
                <a:cs typeface="Times"/>
                <a:sym typeface="Times"/>
              </a:endParaRPr>
            </a:p>
          </p:txBody>
        </p:sp>
        <p:sp>
          <p:nvSpPr>
            <p:cNvPr id="28" name="Shape 28"/>
            <p:cNvSpPr txBox="1"/>
            <p:nvPr/>
          </p:nvSpPr>
          <p:spPr>
            <a:xfrm>
              <a:off x="-90708" y="0"/>
              <a:ext cx="21772200" cy="5361600"/>
            </a:xfrm>
            <a:prstGeom prst="rect">
              <a:avLst/>
            </a:prstGeom>
            <a:solidFill>
              <a:srgbClr val="366092"/>
            </a:solidFill>
            <a:ln>
              <a:noFill/>
            </a:ln>
          </p:spPr>
          <p:txBody>
            <a:bodyPr spcFirstLastPara="1" wrap="square" lIns="182875" tIns="182875" rIns="182875" bIns="182875"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a:solidFill>
                  <a:schemeClr val="lt1"/>
                </a:solidFill>
                <a:latin typeface="Calibri"/>
                <a:ea typeface="Calibri"/>
                <a:cs typeface="Calibri"/>
                <a:sym typeface="Calibri"/>
              </a:endParaRPr>
            </a:p>
          </p:txBody>
        </p:sp>
        <p:sp>
          <p:nvSpPr>
            <p:cNvPr id="29" name="Shape 29"/>
            <p:cNvSpPr txBox="1"/>
            <p:nvPr/>
          </p:nvSpPr>
          <p:spPr>
            <a:xfrm>
              <a:off x="3942186" y="144931"/>
              <a:ext cx="35940900" cy="2741700"/>
            </a:xfrm>
            <a:prstGeom prst="rect">
              <a:avLst/>
            </a:prstGeom>
            <a:noFill/>
            <a:ln>
              <a:noFill/>
            </a:ln>
          </p:spPr>
          <p:txBody>
            <a:bodyPr spcFirstLastPara="1" wrap="square" lIns="457200" tIns="914400" rIns="457200" bIns="457200" anchor="ctr" anchorCtr="1">
              <a:noAutofit/>
            </a:bodyPr>
            <a:lstStyle/>
            <a:p>
              <a:pPr marL="0" lvl="0" indent="0" algn="ctr" rtl="0">
                <a:spcBef>
                  <a:spcPts val="0"/>
                </a:spcBef>
                <a:spcAft>
                  <a:spcPts val="0"/>
                </a:spcAft>
                <a:buClr>
                  <a:schemeClr val="dk1"/>
                </a:buClr>
                <a:buSzPts val="1100"/>
                <a:buFont typeface="Arial"/>
                <a:buNone/>
              </a:pPr>
              <a:r>
                <a:rPr lang="en-US" sz="7200" b="1" dirty="0">
                  <a:solidFill>
                    <a:schemeClr val="lt1"/>
                  </a:solidFill>
                  <a:latin typeface="Calibri"/>
                  <a:ea typeface="Calibri"/>
                  <a:cs typeface="Calibri"/>
                  <a:sym typeface="Calibri"/>
                </a:rPr>
                <a:t>DNA barcoding of herbal supplements sold in New York City promotes </a:t>
              </a:r>
              <a:r>
                <a:rPr lang="en-US" sz="7200" b="1" dirty="0" err="1">
                  <a:solidFill>
                    <a:schemeClr val="lt1"/>
                  </a:solidFill>
                  <a:latin typeface="Calibri"/>
                  <a:ea typeface="Calibri"/>
                  <a:cs typeface="Calibri"/>
                  <a:sym typeface="Calibri"/>
                </a:rPr>
                <a:t>pharmacovigilance</a:t>
              </a:r>
              <a:r>
                <a:rPr lang="en-US" sz="7200" b="1" dirty="0">
                  <a:solidFill>
                    <a:schemeClr val="lt1"/>
                  </a:solidFill>
                  <a:latin typeface="Calibri"/>
                  <a:ea typeface="Calibri"/>
                  <a:cs typeface="Calibri"/>
                  <a:sym typeface="Calibri"/>
                </a:rPr>
                <a:t> among high school students</a:t>
              </a:r>
              <a:endParaRPr sz="7200" dirty="0">
                <a:solidFill>
                  <a:schemeClr val="lt1"/>
                </a:solidFill>
                <a:latin typeface="Calibri"/>
                <a:ea typeface="Calibri"/>
                <a:cs typeface="Calibri"/>
                <a:sym typeface="Calibri"/>
              </a:endParaRPr>
            </a:p>
          </p:txBody>
        </p:sp>
        <p:sp>
          <p:nvSpPr>
            <p:cNvPr id="30" name="Shape 30"/>
            <p:cNvSpPr txBox="1"/>
            <p:nvPr/>
          </p:nvSpPr>
          <p:spPr>
            <a:xfrm>
              <a:off x="4536439" y="2673249"/>
              <a:ext cx="34736100" cy="2741700"/>
            </a:xfrm>
            <a:prstGeom prst="rect">
              <a:avLst/>
            </a:prstGeom>
            <a:noFill/>
            <a:ln>
              <a:noFill/>
            </a:ln>
          </p:spPr>
          <p:txBody>
            <a:bodyPr spcFirstLastPara="1" wrap="square" lIns="457200" tIns="457200" rIns="457200" bIns="457200" anchor="ctr" anchorCtr="1">
              <a:noAutofit/>
            </a:bodyPr>
            <a:lstStyle/>
            <a:p>
              <a:pPr marL="0" marR="0" lvl="0" indent="0" algn="ctr" rtl="0">
                <a:lnSpc>
                  <a:spcPct val="100000"/>
                </a:lnSpc>
                <a:spcBef>
                  <a:spcPts val="0"/>
                </a:spcBef>
                <a:spcAft>
                  <a:spcPts val="0"/>
                </a:spcAft>
                <a:buClr>
                  <a:schemeClr val="lt1"/>
                </a:buClr>
                <a:buSzPts val="1350"/>
                <a:buFont typeface="Calibri"/>
                <a:buNone/>
              </a:pPr>
              <a:r>
                <a:rPr lang="en-US" sz="5400" dirty="0" err="1">
                  <a:solidFill>
                    <a:schemeClr val="lt1"/>
                  </a:solidFill>
                  <a:latin typeface="Calibri"/>
                  <a:ea typeface="Calibri"/>
                  <a:cs typeface="Calibri"/>
                  <a:sym typeface="Calibri"/>
                </a:rPr>
                <a:t>Yandel</a:t>
              </a:r>
              <a:r>
                <a:rPr lang="en-US" sz="5400" dirty="0">
                  <a:solidFill>
                    <a:schemeClr val="lt1"/>
                  </a:solidFill>
                  <a:latin typeface="Calibri"/>
                  <a:ea typeface="Calibri"/>
                  <a:cs typeface="Calibri"/>
                  <a:sym typeface="Calibri"/>
                </a:rPr>
                <a:t> Morel</a:t>
              </a:r>
              <a:r>
                <a:rPr lang="en-US" sz="5400" b="0" i="0" u="none" strike="noStrike" cap="none" baseline="30000" dirty="0">
                  <a:solidFill>
                    <a:schemeClr val="lt1"/>
                  </a:solidFill>
                  <a:latin typeface="Calibri"/>
                  <a:ea typeface="Calibri"/>
                  <a:cs typeface="Calibri"/>
                  <a:sym typeface="Calibri"/>
                </a:rPr>
                <a:t>1</a:t>
              </a:r>
              <a:r>
                <a:rPr lang="en-US" sz="5400" b="0" i="0" u="none" strike="noStrike" cap="none" dirty="0">
                  <a:solidFill>
                    <a:schemeClr val="lt1"/>
                  </a:solidFill>
                  <a:latin typeface="Calibri"/>
                  <a:ea typeface="Calibri"/>
                  <a:cs typeface="Calibri"/>
                  <a:sym typeface="Calibri"/>
                </a:rPr>
                <a:t>, </a:t>
              </a:r>
              <a:r>
                <a:rPr lang="en-US" sz="5400" dirty="0" err="1">
                  <a:solidFill>
                    <a:schemeClr val="lt1"/>
                  </a:solidFill>
                  <a:latin typeface="Calibri"/>
                  <a:ea typeface="Calibri"/>
                  <a:cs typeface="Calibri"/>
                  <a:sym typeface="Calibri"/>
                </a:rPr>
                <a:t>Ena</a:t>
              </a:r>
              <a:r>
                <a:rPr lang="en-US" sz="5400" dirty="0">
                  <a:solidFill>
                    <a:schemeClr val="lt1"/>
                  </a:solidFill>
                  <a:latin typeface="Calibri"/>
                  <a:ea typeface="Calibri"/>
                  <a:cs typeface="Calibri"/>
                  <a:sym typeface="Calibri"/>
                </a:rPr>
                <a:t> Smith</a:t>
              </a:r>
              <a:r>
                <a:rPr lang="en-US" sz="5400" b="0" i="0" u="none" strike="noStrike" cap="none" baseline="30000" dirty="0">
                  <a:solidFill>
                    <a:schemeClr val="lt1"/>
                  </a:solidFill>
                  <a:latin typeface="Calibri"/>
                  <a:ea typeface="Calibri"/>
                  <a:cs typeface="Calibri"/>
                  <a:sym typeface="Calibri"/>
                </a:rPr>
                <a:t>2</a:t>
              </a:r>
              <a:r>
                <a:rPr lang="en-US" sz="5400" b="0" i="0" u="none" strike="noStrike" cap="none" dirty="0">
                  <a:solidFill>
                    <a:schemeClr val="lt1"/>
                  </a:solidFill>
                  <a:latin typeface="Calibri"/>
                  <a:ea typeface="Calibri"/>
                  <a:cs typeface="Calibri"/>
                  <a:sym typeface="Calibri"/>
                </a:rPr>
                <a:t>, </a:t>
              </a:r>
              <a:r>
                <a:rPr lang="en-US" sz="5400" b="0" i="0" u="none" strike="noStrike" cap="none" dirty="0" err="1">
                  <a:solidFill>
                    <a:schemeClr val="lt1"/>
                  </a:solidFill>
                  <a:latin typeface="Calibri"/>
                  <a:ea typeface="Calibri"/>
                  <a:cs typeface="Calibri"/>
                  <a:sym typeface="Calibri"/>
                </a:rPr>
                <a:t>Jeanmaire</a:t>
              </a:r>
              <a:r>
                <a:rPr lang="en-US" sz="5400" b="0" i="0" u="none" strike="noStrike" cap="none" dirty="0">
                  <a:solidFill>
                    <a:schemeClr val="lt1"/>
                  </a:solidFill>
                  <a:latin typeface="Calibri"/>
                  <a:ea typeface="Calibri"/>
                  <a:cs typeface="Calibri"/>
                  <a:sym typeface="Calibri"/>
                </a:rPr>
                <a:t> </a:t>
              </a:r>
              <a:r>
                <a:rPr lang="en-US" sz="5400" b="0" i="0" u="none" strike="noStrike" cap="none" dirty="0" smtClean="0">
                  <a:solidFill>
                    <a:schemeClr val="lt1"/>
                  </a:solidFill>
                  <a:latin typeface="Calibri"/>
                  <a:ea typeface="Calibri"/>
                  <a:cs typeface="Calibri"/>
                  <a:sym typeface="Calibri"/>
                </a:rPr>
                <a:t>Molina (mentor)</a:t>
              </a:r>
              <a:r>
                <a:rPr lang="en-US" sz="5400" baseline="30000" dirty="0" smtClean="0">
                  <a:solidFill>
                    <a:schemeClr val="lt1"/>
                  </a:solidFill>
                  <a:latin typeface="Calibri"/>
                  <a:ea typeface="Calibri"/>
                  <a:cs typeface="Calibri"/>
                  <a:sym typeface="Calibri"/>
                </a:rPr>
                <a:t>3</a:t>
              </a:r>
              <a:endParaRPr dirty="0"/>
            </a:p>
            <a:p>
              <a:pPr marL="0" marR="0" lvl="0" indent="0" algn="ctr" rtl="0">
                <a:lnSpc>
                  <a:spcPct val="100000"/>
                </a:lnSpc>
                <a:spcBef>
                  <a:spcPts val="0"/>
                </a:spcBef>
                <a:spcAft>
                  <a:spcPts val="0"/>
                </a:spcAft>
                <a:buClr>
                  <a:schemeClr val="lt1"/>
                </a:buClr>
                <a:buSzPts val="1350"/>
                <a:buFont typeface="Calibri"/>
                <a:buNone/>
              </a:pPr>
              <a:r>
                <a:rPr lang="en-US" sz="5400" b="0" i="1" u="none" strike="noStrike" cap="none" baseline="30000" dirty="0">
                  <a:solidFill>
                    <a:schemeClr val="lt1"/>
                  </a:solidFill>
                  <a:latin typeface="Calibri"/>
                  <a:ea typeface="Calibri"/>
                  <a:cs typeface="Calibri"/>
                  <a:sym typeface="Calibri"/>
                </a:rPr>
                <a:t>1</a:t>
              </a:r>
              <a:r>
                <a:rPr lang="en-US" sz="5400" i="1" dirty="0">
                  <a:solidFill>
                    <a:schemeClr val="lt1"/>
                  </a:solidFill>
                  <a:latin typeface="Calibri"/>
                  <a:ea typeface="Calibri"/>
                  <a:cs typeface="Calibri"/>
                  <a:sym typeface="Calibri"/>
                </a:rPr>
                <a:t>Long Island City </a:t>
              </a:r>
              <a:r>
                <a:rPr lang="en-US" sz="5400" b="0" i="1" u="none" strike="noStrike" cap="none" dirty="0">
                  <a:solidFill>
                    <a:schemeClr val="lt1"/>
                  </a:solidFill>
                  <a:latin typeface="Calibri"/>
                  <a:ea typeface="Calibri"/>
                  <a:cs typeface="Calibri"/>
                  <a:sym typeface="Calibri"/>
                </a:rPr>
                <a:t>High School</a:t>
              </a:r>
              <a:r>
                <a:rPr lang="en-US" sz="5400" b="0" i="1" u="none" strike="noStrike" cap="none" dirty="0" smtClean="0">
                  <a:solidFill>
                    <a:schemeClr val="lt1"/>
                  </a:solidFill>
                  <a:latin typeface="Calibri"/>
                  <a:ea typeface="Calibri"/>
                  <a:cs typeface="Calibri"/>
                  <a:sym typeface="Calibri"/>
                </a:rPr>
                <a:t>, </a:t>
              </a:r>
              <a:r>
                <a:rPr lang="en-US" sz="5400" i="1" baseline="30000" dirty="0" smtClean="0">
                  <a:solidFill>
                    <a:schemeClr val="lt1"/>
                  </a:solidFill>
                  <a:latin typeface="Calibri"/>
                  <a:ea typeface="Calibri"/>
                  <a:cs typeface="Calibri"/>
                  <a:sym typeface="Calibri"/>
                </a:rPr>
                <a:t>2</a:t>
              </a:r>
              <a:r>
                <a:rPr lang="en-US" sz="5400" b="0" i="1" u="none" strike="noStrike" cap="none" dirty="0" smtClean="0">
                  <a:solidFill>
                    <a:schemeClr val="lt1"/>
                  </a:solidFill>
                  <a:latin typeface="Calibri"/>
                  <a:ea typeface="Calibri"/>
                  <a:cs typeface="Calibri"/>
                  <a:sym typeface="Calibri"/>
                </a:rPr>
                <a:t>P</a:t>
              </a:r>
              <a:r>
                <a:rPr lang="en-US" sz="5400" i="1" dirty="0" smtClean="0">
                  <a:solidFill>
                    <a:schemeClr val="lt1"/>
                  </a:solidFill>
                  <a:latin typeface="Calibri"/>
                  <a:ea typeface="Calibri"/>
                  <a:cs typeface="Calibri"/>
                  <a:sym typeface="Calibri"/>
                </a:rPr>
                <a:t>rogress </a:t>
              </a:r>
              <a:r>
                <a:rPr lang="en-US" sz="5400" i="1" dirty="0">
                  <a:solidFill>
                    <a:schemeClr val="lt1"/>
                  </a:solidFill>
                  <a:latin typeface="Calibri"/>
                  <a:ea typeface="Calibri"/>
                  <a:cs typeface="Calibri"/>
                  <a:sym typeface="Calibri"/>
                </a:rPr>
                <a:t>High School, </a:t>
              </a:r>
              <a:r>
                <a:rPr lang="en-US" sz="5400" i="1" baseline="30000" dirty="0">
                  <a:solidFill>
                    <a:schemeClr val="lt1"/>
                  </a:solidFill>
                  <a:latin typeface="Calibri"/>
                  <a:ea typeface="Calibri"/>
                  <a:cs typeface="Calibri"/>
                  <a:sym typeface="Calibri"/>
                </a:rPr>
                <a:t>3</a:t>
              </a:r>
              <a:r>
                <a:rPr lang="en-US" sz="5400" b="0" i="1" u="none" strike="noStrike" cap="none" dirty="0">
                  <a:solidFill>
                    <a:schemeClr val="lt1"/>
                  </a:solidFill>
                  <a:latin typeface="Calibri"/>
                  <a:ea typeface="Calibri"/>
                  <a:cs typeface="Calibri"/>
                  <a:sym typeface="Calibri"/>
                </a:rPr>
                <a:t>Long Island University-Brooklyn</a:t>
              </a:r>
              <a:endParaRPr dirty="0"/>
            </a:p>
          </p:txBody>
        </p:sp>
        <p:sp>
          <p:nvSpPr>
            <p:cNvPr id="31" name="Shape 31"/>
            <p:cNvSpPr txBox="1"/>
            <p:nvPr/>
          </p:nvSpPr>
          <p:spPr>
            <a:xfrm>
              <a:off x="9870366" y="11493916"/>
              <a:ext cx="10055100" cy="1371600"/>
            </a:xfrm>
            <a:prstGeom prst="rect">
              <a:avLst/>
            </a:prstGeom>
            <a:noFill/>
            <a:ln w="9525" cap="flat" cmpd="sng">
              <a:solidFill>
                <a:schemeClr val="dk2">
                  <a:alpha val="0"/>
                </a:schemeClr>
              </a:solidFill>
              <a:prstDash val="solid"/>
              <a:round/>
              <a:headEnd type="none" w="sm" len="sm"/>
              <a:tailEnd type="none" w="sm" len="sm"/>
            </a:ln>
          </p:spPr>
          <p:txBody>
            <a:bodyPr spcFirstLastPara="1" wrap="square" lIns="228600" tIns="228600" rIns="228600" bIns="228600" anchor="ctr" anchorCtr="1">
              <a:noAutofit/>
            </a:bodyPr>
            <a:lstStyle/>
            <a:p>
              <a:pPr marL="0" marR="0" lvl="0" indent="0" algn="l" rtl="0">
                <a:lnSpc>
                  <a:spcPct val="100000"/>
                </a:lnSpc>
                <a:spcBef>
                  <a:spcPts val="0"/>
                </a:spcBef>
                <a:spcAft>
                  <a:spcPts val="0"/>
                </a:spcAft>
                <a:buClr>
                  <a:srgbClr val="000000"/>
                </a:buClr>
                <a:buSzPts val="1200"/>
                <a:buFont typeface="Arial"/>
                <a:buNone/>
              </a:pPr>
              <a:endParaRPr sz="4800" b="1" i="0" u="none" strike="noStrike" cap="none">
                <a:solidFill>
                  <a:srgbClr val="244061"/>
                </a:solidFill>
                <a:latin typeface="Calibri"/>
                <a:ea typeface="Calibri"/>
                <a:cs typeface="Calibri"/>
                <a:sym typeface="Calibri"/>
              </a:endParaRPr>
            </a:p>
          </p:txBody>
        </p:sp>
        <p:sp>
          <p:nvSpPr>
            <p:cNvPr id="32" name="Shape 32"/>
            <p:cNvSpPr txBox="1"/>
            <p:nvPr/>
          </p:nvSpPr>
          <p:spPr>
            <a:xfrm>
              <a:off x="9870379" y="20132591"/>
              <a:ext cx="10055100" cy="1371600"/>
            </a:xfrm>
            <a:prstGeom prst="rect">
              <a:avLst/>
            </a:prstGeom>
            <a:noFill/>
            <a:ln>
              <a:noFill/>
            </a:ln>
          </p:spPr>
          <p:txBody>
            <a:bodyPr spcFirstLastPara="1" wrap="square" lIns="228600" tIns="228600" rIns="228600" bIns="228600" anchor="ctr" anchorCtr="1">
              <a:noAutofit/>
            </a:bodyPr>
            <a:lstStyle/>
            <a:p>
              <a:pPr marL="0" marR="0" lvl="0" indent="0" algn="l" rtl="0">
                <a:lnSpc>
                  <a:spcPct val="100000"/>
                </a:lnSpc>
                <a:spcBef>
                  <a:spcPts val="0"/>
                </a:spcBef>
                <a:spcAft>
                  <a:spcPts val="0"/>
                </a:spcAft>
                <a:buClr>
                  <a:srgbClr val="000000"/>
                </a:buClr>
                <a:buSzPts val="1200"/>
                <a:buFont typeface="Arial"/>
                <a:buNone/>
              </a:pPr>
              <a:endParaRPr sz="4800" b="1" i="0" u="none" strike="noStrike" cap="none">
                <a:solidFill>
                  <a:srgbClr val="244061"/>
                </a:solidFill>
                <a:latin typeface="Calibri"/>
                <a:ea typeface="Calibri"/>
                <a:cs typeface="Calibri"/>
                <a:sym typeface="Calibri"/>
              </a:endParaRPr>
            </a:p>
          </p:txBody>
        </p:sp>
        <p:sp>
          <p:nvSpPr>
            <p:cNvPr id="33" name="Shape 33"/>
            <p:cNvSpPr txBox="1"/>
            <p:nvPr/>
          </p:nvSpPr>
          <p:spPr>
            <a:xfrm>
              <a:off x="29178228" y="5483225"/>
              <a:ext cx="10055100" cy="1043400"/>
            </a:xfrm>
            <a:prstGeom prst="rect">
              <a:avLst/>
            </a:prstGeom>
            <a:noFill/>
            <a:ln>
              <a:noFill/>
            </a:ln>
          </p:spPr>
          <p:txBody>
            <a:bodyPr spcFirstLastPara="1" wrap="square" lIns="228600" tIns="228600" rIns="228600" bIns="228600" anchor="ctr" anchorCtr="1">
              <a:noAutofit/>
            </a:bodyPr>
            <a:lstStyle/>
            <a:p>
              <a:pPr marL="0" marR="0" lvl="0" indent="0" algn="l" rtl="0">
                <a:lnSpc>
                  <a:spcPct val="100000"/>
                </a:lnSpc>
                <a:spcBef>
                  <a:spcPts val="0"/>
                </a:spcBef>
                <a:spcAft>
                  <a:spcPts val="0"/>
                </a:spcAft>
                <a:buClr>
                  <a:srgbClr val="000000"/>
                </a:buClr>
                <a:buSzPts val="1200"/>
                <a:buFont typeface="Arial"/>
                <a:buNone/>
              </a:pPr>
              <a:endParaRPr sz="4800" b="1" i="0" u="none" strike="noStrike" cap="none">
                <a:solidFill>
                  <a:srgbClr val="244061"/>
                </a:solidFill>
                <a:latin typeface="Calibri"/>
                <a:ea typeface="Calibri"/>
                <a:cs typeface="Calibri"/>
                <a:sym typeface="Calibri"/>
              </a:endParaRPr>
            </a:p>
          </p:txBody>
        </p:sp>
        <p:sp>
          <p:nvSpPr>
            <p:cNvPr id="34" name="Shape 34"/>
            <p:cNvSpPr txBox="1"/>
            <p:nvPr/>
          </p:nvSpPr>
          <p:spPr>
            <a:xfrm>
              <a:off x="749478" y="5483225"/>
              <a:ext cx="7315200" cy="1371600"/>
            </a:xfrm>
            <a:prstGeom prst="rect">
              <a:avLst/>
            </a:prstGeom>
            <a:noFill/>
            <a:ln>
              <a:noFill/>
            </a:ln>
          </p:spPr>
          <p:txBody>
            <a:bodyPr spcFirstLastPara="1" wrap="square" lIns="228600" tIns="228600" rIns="228600" bIns="2286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4800" b="0" i="0" u="none" strike="noStrike" cap="none">
                <a:solidFill>
                  <a:schemeClr val="lt1"/>
                </a:solidFill>
                <a:latin typeface="Calibri"/>
                <a:ea typeface="Calibri"/>
                <a:cs typeface="Calibri"/>
                <a:sym typeface="Calibri"/>
              </a:endParaRPr>
            </a:p>
          </p:txBody>
        </p:sp>
        <p:sp>
          <p:nvSpPr>
            <p:cNvPr id="35" name="Shape 35"/>
            <p:cNvSpPr txBox="1"/>
            <p:nvPr/>
          </p:nvSpPr>
          <p:spPr>
            <a:xfrm>
              <a:off x="22772520" y="10049548"/>
              <a:ext cx="5897700" cy="1238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44061"/>
                </a:buClr>
                <a:buSzPts val="500"/>
                <a:buFont typeface="Times New Roman"/>
                <a:buNone/>
              </a:pPr>
              <a:r>
                <a:rPr lang="en-US" sz="2400" dirty="0">
                  <a:latin typeface="Times New Roman"/>
                  <a:ea typeface="Times New Roman"/>
                  <a:cs typeface="Times New Roman"/>
                  <a:sym typeface="Times New Roman"/>
                </a:rPr>
                <a:t>Fig. 1. Proportion of single ingredient </a:t>
              </a:r>
              <a:r>
                <a:rPr lang="en-US" sz="2400" dirty="0" err="1">
                  <a:latin typeface="Times New Roman"/>
                  <a:ea typeface="Times New Roman"/>
                  <a:cs typeface="Times New Roman"/>
                  <a:sym typeface="Times New Roman"/>
                </a:rPr>
                <a:t>HMPs</a:t>
              </a:r>
              <a:r>
                <a:rPr lang="en-US" sz="2400" dirty="0">
                  <a:latin typeface="Times New Roman"/>
                  <a:ea typeface="Times New Roman"/>
                  <a:cs typeface="Times New Roman"/>
                  <a:sym typeface="Times New Roman"/>
                </a:rPr>
                <a:t> that were taxonomically authentic, possibly substituted, and not </a:t>
              </a:r>
              <a:r>
                <a:rPr lang="en-US" sz="2400" dirty="0" err="1">
                  <a:latin typeface="Times New Roman"/>
                  <a:ea typeface="Times New Roman"/>
                  <a:cs typeface="Times New Roman"/>
                  <a:sym typeface="Times New Roman"/>
                </a:rPr>
                <a:t>barcoded</a:t>
              </a:r>
              <a:r>
                <a:rPr lang="en-US" sz="2400" dirty="0">
                  <a:latin typeface="Times New Roman"/>
                  <a:ea typeface="Times New Roman"/>
                  <a:cs typeface="Times New Roman"/>
                  <a:sym typeface="Times New Roman"/>
                </a:rPr>
                <a:t> (=no </a:t>
              </a:r>
              <a:r>
                <a:rPr lang="en-US" sz="2400" dirty="0" err="1">
                  <a:latin typeface="Times New Roman"/>
                  <a:ea typeface="Times New Roman"/>
                  <a:cs typeface="Times New Roman"/>
                  <a:sym typeface="Times New Roman"/>
                </a:rPr>
                <a:t>amplicon</a:t>
              </a:r>
              <a:r>
                <a:rPr lang="en-US" sz="2400" dirty="0">
                  <a:latin typeface="Times New Roman"/>
                  <a:ea typeface="Times New Roman"/>
                  <a:cs typeface="Times New Roman"/>
                  <a:sym typeface="Times New Roman"/>
                </a:rPr>
                <a:t>)</a:t>
              </a:r>
              <a:endParaRPr sz="2400" dirty="0">
                <a:latin typeface="Times New Roman"/>
                <a:ea typeface="Times New Roman"/>
                <a:cs typeface="Times New Roman"/>
                <a:sym typeface="Times New Roman"/>
              </a:endParaRPr>
            </a:p>
          </p:txBody>
        </p:sp>
        <p:sp>
          <p:nvSpPr>
            <p:cNvPr id="36" name="Shape 36"/>
            <p:cNvSpPr txBox="1"/>
            <p:nvPr/>
          </p:nvSpPr>
          <p:spPr>
            <a:xfrm>
              <a:off x="802391" y="5863196"/>
              <a:ext cx="20597700" cy="5538825"/>
            </a:xfrm>
            <a:prstGeom prst="rect">
              <a:avLst/>
            </a:prstGeom>
            <a:ln/>
          </p:spPr>
          <p:style>
            <a:lnRef idx="1">
              <a:schemeClr val="accent3"/>
            </a:lnRef>
            <a:fillRef idx="2">
              <a:schemeClr val="accent3"/>
            </a:fillRef>
            <a:effectRef idx="1">
              <a:schemeClr val="accent3"/>
            </a:effectRef>
            <a:fontRef idx="minor">
              <a:schemeClr val="dk1"/>
            </a:fontRef>
          </p:style>
          <p:txBody>
            <a:bodyPr spcFirstLastPara="1" wrap="square" lIns="182875" tIns="182875" rIns="182875" bIns="182875" anchor="t" anchorCtr="0">
              <a:noAutofit/>
            </a:bodyPr>
            <a:lstStyle/>
            <a:p>
              <a:pPr marL="0" marR="0" lvl="0" indent="0" algn="ctr" rtl="0">
                <a:lnSpc>
                  <a:spcPct val="100000"/>
                </a:lnSpc>
                <a:spcBef>
                  <a:spcPts val="0"/>
                </a:spcBef>
                <a:spcAft>
                  <a:spcPts val="0"/>
                </a:spcAft>
                <a:buClr>
                  <a:srgbClr val="FFFFFF"/>
                </a:buClr>
                <a:buSzPts val="1200"/>
                <a:buFont typeface="Calibri"/>
                <a:buNone/>
              </a:pPr>
              <a:r>
                <a:rPr lang="en-US" sz="4800" b="1" i="0" u="none" strike="noStrike" cap="none" dirty="0" smtClean="0">
                  <a:solidFill>
                    <a:schemeClr val="tx1"/>
                  </a:solidFill>
                  <a:latin typeface="Calibri"/>
                  <a:ea typeface="Calibri"/>
                  <a:cs typeface="Calibri"/>
                  <a:sym typeface="Calibri"/>
                </a:rPr>
                <a:t>ABSTRACT</a:t>
              </a:r>
            </a:p>
            <a:p>
              <a:pPr marL="0" marR="0" lvl="0" indent="0" algn="ctr" rtl="0">
                <a:lnSpc>
                  <a:spcPct val="100000"/>
                </a:lnSpc>
                <a:spcBef>
                  <a:spcPts val="0"/>
                </a:spcBef>
                <a:spcAft>
                  <a:spcPts val="0"/>
                </a:spcAft>
                <a:buClr>
                  <a:srgbClr val="FFFFFF"/>
                </a:buClr>
                <a:buSzPts val="1200"/>
                <a:buFont typeface="Calibri"/>
                <a:buNone/>
              </a:pPr>
              <a:endParaRPr sz="1500" b="1" i="0" u="none" strike="noStrike" cap="none" dirty="0" smtClean="0">
                <a:solidFill>
                  <a:schemeClr val="tx1"/>
                </a:solidFill>
                <a:latin typeface="Times New Roman"/>
                <a:ea typeface="Times New Roman"/>
                <a:cs typeface="Times New Roman"/>
                <a:sym typeface="Times New Roman"/>
              </a:endParaRPr>
            </a:p>
            <a:p>
              <a:pPr marL="0" lvl="0" indent="0" rtl="0">
                <a:spcBef>
                  <a:spcPts val="0"/>
                </a:spcBef>
                <a:spcAft>
                  <a:spcPts val="0"/>
                </a:spcAft>
                <a:buClr>
                  <a:schemeClr val="dk1"/>
                </a:buClr>
                <a:buSzPts val="1100"/>
                <a:buFont typeface="Arial"/>
                <a:buNone/>
              </a:pPr>
              <a:r>
                <a:rPr lang="en-US" sz="2800" dirty="0">
                  <a:solidFill>
                    <a:schemeClr val="tx1"/>
                  </a:solidFill>
                  <a:latin typeface="Times New Roman"/>
                  <a:ea typeface="Times New Roman"/>
                  <a:cs typeface="Times New Roman"/>
                  <a:sym typeface="Times New Roman"/>
                </a:rPr>
                <a:t>The herbal medicine industry is a multibillion-dollar industry in the US alone. However, the US Food and Drug Administration (FDA) does not strictly regulate herbal supplements, which has resulted in fraudulent products that do not contain the declared species. The lack of FDA oversight in herbal products presents the opportunity to crowd-source DNA barcoding as a form of </a:t>
              </a:r>
              <a:r>
                <a:rPr lang="en-US" sz="2800" dirty="0" err="1">
                  <a:solidFill>
                    <a:schemeClr val="tx1"/>
                  </a:solidFill>
                  <a:latin typeface="Times New Roman"/>
                  <a:ea typeface="Times New Roman"/>
                  <a:cs typeface="Times New Roman"/>
                  <a:sym typeface="Times New Roman"/>
                </a:rPr>
                <a:t>pharmacovigilance</a:t>
              </a:r>
              <a:r>
                <a:rPr lang="en-US" sz="2800" dirty="0">
                  <a:solidFill>
                    <a:schemeClr val="tx1"/>
                  </a:solidFill>
                  <a:latin typeface="Times New Roman"/>
                  <a:ea typeface="Times New Roman"/>
                  <a:cs typeface="Times New Roman"/>
                  <a:sym typeface="Times New Roman"/>
                </a:rPr>
                <a:t> among American consumers, including high school students participating in the Urban Barcode Research Program (UBRP). As part of UBRP, an initiative to engage students in scientific research, we validated the taxonomic identity of the plant species contained in herbal medicinal products (</a:t>
              </a:r>
              <a:r>
                <a:rPr lang="en-US" sz="2800" dirty="0" err="1">
                  <a:solidFill>
                    <a:schemeClr val="tx1"/>
                  </a:solidFill>
                  <a:latin typeface="Times New Roman"/>
                  <a:ea typeface="Times New Roman"/>
                  <a:cs typeface="Times New Roman"/>
                  <a:sym typeface="Times New Roman"/>
                </a:rPr>
                <a:t>HMPs</a:t>
              </a:r>
              <a:r>
                <a:rPr lang="en-US" sz="2800" dirty="0">
                  <a:solidFill>
                    <a:schemeClr val="tx1"/>
                  </a:solidFill>
                  <a:latin typeface="Times New Roman"/>
                  <a:ea typeface="Times New Roman"/>
                  <a:cs typeface="Times New Roman"/>
                  <a:sym typeface="Times New Roman"/>
                </a:rPr>
                <a:t>) sold in New York City using DNA barcoding.  Sanger sequencing was used for barcodes obtained from single-species </a:t>
              </a:r>
              <a:r>
                <a:rPr lang="en-US" sz="2800" dirty="0" err="1">
                  <a:solidFill>
                    <a:schemeClr val="tx1"/>
                  </a:solidFill>
                  <a:latin typeface="Times New Roman"/>
                  <a:ea typeface="Times New Roman"/>
                  <a:cs typeface="Times New Roman"/>
                  <a:sym typeface="Times New Roman"/>
                </a:rPr>
                <a:t>HMPs</a:t>
              </a:r>
              <a:r>
                <a:rPr lang="en-US" sz="2800" dirty="0">
                  <a:solidFill>
                    <a:schemeClr val="tx1"/>
                  </a:solidFill>
                  <a:latin typeface="Times New Roman"/>
                  <a:ea typeface="Times New Roman"/>
                  <a:cs typeface="Times New Roman"/>
                  <a:sym typeface="Times New Roman"/>
                </a:rPr>
                <a:t>, while next-generation sequencing using the Ion Torrent platform was used to sequence barcodes obtained from multi-species </a:t>
              </a:r>
              <a:r>
                <a:rPr lang="en-US" sz="2800" dirty="0" err="1">
                  <a:solidFill>
                    <a:schemeClr val="tx1"/>
                  </a:solidFill>
                  <a:latin typeface="Times New Roman"/>
                  <a:ea typeface="Times New Roman"/>
                  <a:cs typeface="Times New Roman"/>
                  <a:sym typeface="Times New Roman"/>
                </a:rPr>
                <a:t>HMPs</a:t>
              </a:r>
              <a:r>
                <a:rPr lang="en-US" sz="2800" dirty="0">
                  <a:solidFill>
                    <a:schemeClr val="tx1"/>
                  </a:solidFill>
                  <a:latin typeface="Times New Roman"/>
                  <a:ea typeface="Times New Roman"/>
                  <a:cs typeface="Times New Roman"/>
                  <a:sym typeface="Times New Roman"/>
                </a:rPr>
                <a:t>.  Five of 26 (19%) single-ingredient </a:t>
              </a:r>
              <a:r>
                <a:rPr lang="en-US" sz="2800" dirty="0" err="1">
                  <a:solidFill>
                    <a:schemeClr val="tx1"/>
                  </a:solidFill>
                  <a:latin typeface="Times New Roman"/>
                  <a:ea typeface="Times New Roman"/>
                  <a:cs typeface="Times New Roman"/>
                  <a:sym typeface="Times New Roman"/>
                </a:rPr>
                <a:t>HMPs</a:t>
              </a:r>
              <a:r>
                <a:rPr lang="en-US" sz="2800" dirty="0">
                  <a:solidFill>
                    <a:schemeClr val="tx1"/>
                  </a:solidFill>
                  <a:latin typeface="Times New Roman"/>
                  <a:ea typeface="Times New Roman"/>
                  <a:cs typeface="Times New Roman"/>
                  <a:sym typeface="Times New Roman"/>
                </a:rPr>
                <a:t> did</a:t>
              </a:r>
              <a:r>
                <a:rPr lang="en-US" sz="2800" dirty="0" smtClean="0">
                  <a:solidFill>
                    <a:schemeClr val="tx1"/>
                  </a:solidFill>
                  <a:latin typeface="Times New Roman"/>
                  <a:ea typeface="Times New Roman"/>
                  <a:cs typeface="Times New Roman"/>
                  <a:sym typeface="Times New Roman"/>
                </a:rPr>
                <a:t> not match </a:t>
              </a:r>
              <a:r>
                <a:rPr lang="en-US" sz="2800" dirty="0">
                  <a:solidFill>
                    <a:schemeClr val="tx1"/>
                  </a:solidFill>
                  <a:latin typeface="Times New Roman"/>
                  <a:ea typeface="Times New Roman"/>
                  <a:cs typeface="Times New Roman"/>
                  <a:sym typeface="Times New Roman"/>
                </a:rPr>
                <a:t>the declared species on the label. All three multi-species </a:t>
              </a:r>
              <a:r>
                <a:rPr lang="en-US" sz="2800" dirty="0" err="1">
                  <a:solidFill>
                    <a:schemeClr val="tx1"/>
                  </a:solidFill>
                  <a:latin typeface="Times New Roman"/>
                  <a:ea typeface="Times New Roman"/>
                  <a:cs typeface="Times New Roman"/>
                  <a:sym typeface="Times New Roman"/>
                </a:rPr>
                <a:t>HMPs</a:t>
              </a:r>
              <a:r>
                <a:rPr lang="en-US" sz="2800" dirty="0">
                  <a:solidFill>
                    <a:schemeClr val="tx1"/>
                  </a:solidFill>
                  <a:latin typeface="Times New Roman"/>
                  <a:ea typeface="Times New Roman"/>
                  <a:cs typeface="Times New Roman"/>
                  <a:sym typeface="Times New Roman"/>
                </a:rPr>
                <a:t> also contained a great proportion of undeclared species including traces of poisonous plants. These results motivate us to be more </a:t>
              </a:r>
              <a:r>
                <a:rPr lang="en-US" sz="2800" dirty="0" err="1">
                  <a:solidFill>
                    <a:schemeClr val="tx1"/>
                  </a:solidFill>
                  <a:latin typeface="Times New Roman"/>
                  <a:ea typeface="Times New Roman"/>
                  <a:cs typeface="Times New Roman"/>
                  <a:sym typeface="Times New Roman"/>
                </a:rPr>
                <a:t>pharmacovigilant</a:t>
              </a:r>
              <a:r>
                <a:rPr lang="en-US" sz="2800" dirty="0">
                  <a:solidFill>
                    <a:schemeClr val="tx1"/>
                  </a:solidFill>
                  <a:latin typeface="Times New Roman"/>
                  <a:ea typeface="Times New Roman"/>
                  <a:cs typeface="Times New Roman"/>
                  <a:sym typeface="Times New Roman"/>
                </a:rPr>
                <a:t> and more careful of the </a:t>
              </a:r>
              <a:r>
                <a:rPr lang="en-US" sz="2800" dirty="0" err="1">
                  <a:solidFill>
                    <a:schemeClr val="tx1"/>
                  </a:solidFill>
                  <a:latin typeface="Times New Roman"/>
                  <a:ea typeface="Times New Roman"/>
                  <a:cs typeface="Times New Roman"/>
                  <a:sym typeface="Times New Roman"/>
                </a:rPr>
                <a:t>HMPs</a:t>
              </a:r>
              <a:r>
                <a:rPr lang="en-US" sz="2800" dirty="0">
                  <a:solidFill>
                    <a:schemeClr val="tx1"/>
                  </a:solidFill>
                  <a:latin typeface="Times New Roman"/>
                  <a:ea typeface="Times New Roman"/>
                  <a:cs typeface="Times New Roman"/>
                  <a:sym typeface="Times New Roman"/>
                </a:rPr>
                <a:t> we consume. </a:t>
              </a:r>
              <a:endParaRPr sz="2800" dirty="0">
                <a:solidFill>
                  <a:schemeClr val="tx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chemeClr val="tx1"/>
                </a:solidFill>
                <a:latin typeface="Calibri"/>
                <a:ea typeface="Calibri"/>
                <a:cs typeface="Calibri"/>
                <a:sym typeface="Calibri"/>
              </a:endParaRPr>
            </a:p>
          </p:txBody>
        </p:sp>
        <p:sp>
          <p:nvSpPr>
            <p:cNvPr id="37" name="Shape 37"/>
            <p:cNvSpPr txBox="1"/>
            <p:nvPr/>
          </p:nvSpPr>
          <p:spPr>
            <a:xfrm>
              <a:off x="22287073" y="13518734"/>
              <a:ext cx="20886900" cy="8897326"/>
            </a:xfrm>
            <a:prstGeom prst="rect">
              <a:avLst/>
            </a:prstGeom>
            <a:solidFill>
              <a:schemeClr val="lt1"/>
            </a:solidFill>
            <a:ln>
              <a:noFill/>
            </a:ln>
          </p:spPr>
          <p:txBody>
            <a:bodyPr spcFirstLastPara="1" wrap="square" lIns="182875" tIns="182875" rIns="182875" bIns="182875" anchor="t" anchorCtr="0">
              <a:noAutofit/>
            </a:bodyPr>
            <a:lstStyle/>
            <a:p>
              <a:pPr marL="0" marR="0" lvl="0" indent="0" algn="ctr" rtl="0">
                <a:lnSpc>
                  <a:spcPct val="100000"/>
                </a:lnSpc>
                <a:spcBef>
                  <a:spcPts val="0"/>
                </a:spcBef>
                <a:spcAft>
                  <a:spcPts val="0"/>
                </a:spcAft>
                <a:buClr>
                  <a:srgbClr val="244061"/>
                </a:buClr>
                <a:buSzPts val="875"/>
                <a:buFont typeface="Calibri"/>
                <a:buNone/>
              </a:pPr>
              <a:r>
                <a:rPr lang="en-US" sz="3500" b="1" i="0" u="none" strike="noStrike" cap="none" dirty="0">
                  <a:solidFill>
                    <a:srgbClr val="244061"/>
                  </a:solidFill>
                  <a:latin typeface="Calibri"/>
                  <a:ea typeface="Calibri"/>
                  <a:cs typeface="Calibri"/>
                  <a:sym typeface="Calibri"/>
                </a:rPr>
                <a:t>RESULTS &amp; </a:t>
              </a:r>
              <a:r>
                <a:rPr lang="en-US" sz="3500" b="1" i="0" u="none" strike="noStrike" cap="none" dirty="0" smtClean="0">
                  <a:solidFill>
                    <a:srgbClr val="244061"/>
                  </a:solidFill>
                  <a:latin typeface="Calibri"/>
                  <a:ea typeface="Calibri"/>
                  <a:cs typeface="Calibri"/>
                  <a:sym typeface="Calibri"/>
                </a:rPr>
                <a:t>DISCUSSION</a:t>
              </a:r>
            </a:p>
            <a:p>
              <a:pPr marL="0" marR="0" lvl="0" indent="0" algn="ctr" rtl="0">
                <a:lnSpc>
                  <a:spcPct val="100000"/>
                </a:lnSpc>
                <a:spcBef>
                  <a:spcPts val="0"/>
                </a:spcBef>
                <a:spcAft>
                  <a:spcPts val="0"/>
                </a:spcAft>
                <a:buClr>
                  <a:srgbClr val="244061"/>
                </a:buClr>
                <a:buSzPts val="875"/>
                <a:buFont typeface="Calibri"/>
                <a:buNone/>
              </a:pPr>
              <a:endParaRPr sz="1500" dirty="0" smtClean="0">
                <a:latin typeface="Times New Roman"/>
                <a:ea typeface="Times New Roman"/>
                <a:cs typeface="Times New Roman"/>
                <a:sym typeface="Times New Roman"/>
              </a:endParaRPr>
            </a:p>
            <a:p>
              <a:pPr marL="457200" indent="-457200">
                <a:lnSpc>
                  <a:spcPct val="115000"/>
                </a:lnSpc>
                <a:buClr>
                  <a:schemeClr val="dk1"/>
                </a:buClr>
                <a:buSzPts val="3600"/>
                <a:buFont typeface="Arial"/>
                <a:buChar char="•"/>
              </a:pPr>
              <a:r>
                <a:rPr lang="en-US" sz="2400" dirty="0">
                  <a:solidFill>
                    <a:schemeClr val="dk1"/>
                  </a:solidFill>
                  <a:latin typeface="Times New Roman"/>
                  <a:ea typeface="Times New Roman"/>
                  <a:cs typeface="Times New Roman"/>
                  <a:sym typeface="Times New Roman"/>
                </a:rPr>
                <a:t>Out of 26 single-ingredient </a:t>
              </a:r>
              <a:r>
                <a:rPr lang="en-US" sz="2400" dirty="0" err="1">
                  <a:solidFill>
                    <a:schemeClr val="dk1"/>
                  </a:solidFill>
                  <a:latin typeface="Times New Roman"/>
                  <a:ea typeface="Times New Roman"/>
                  <a:cs typeface="Times New Roman"/>
                  <a:sym typeface="Times New Roman"/>
                </a:rPr>
                <a:t>HMPs</a:t>
              </a:r>
              <a:r>
                <a:rPr lang="en-US" sz="2400" dirty="0">
                  <a:solidFill>
                    <a:schemeClr val="dk1"/>
                  </a:solidFill>
                  <a:latin typeface="Times New Roman"/>
                  <a:ea typeface="Times New Roman"/>
                  <a:cs typeface="Times New Roman"/>
                  <a:sym typeface="Times New Roman"/>
                </a:rPr>
                <a:t>, 19 were successfully </a:t>
              </a:r>
              <a:r>
                <a:rPr lang="en-US" sz="2400" dirty="0" err="1">
                  <a:solidFill>
                    <a:schemeClr val="dk1"/>
                  </a:solidFill>
                  <a:latin typeface="Times New Roman"/>
                  <a:ea typeface="Times New Roman"/>
                  <a:cs typeface="Times New Roman"/>
                  <a:sym typeface="Times New Roman"/>
                </a:rPr>
                <a:t>barcoded</a:t>
              </a:r>
              <a:r>
                <a:rPr lang="en-US" sz="2400" dirty="0">
                  <a:solidFill>
                    <a:schemeClr val="dk1"/>
                  </a:solidFill>
                  <a:latin typeface="Times New Roman"/>
                  <a:ea typeface="Times New Roman"/>
                  <a:cs typeface="Times New Roman"/>
                  <a:sym typeface="Times New Roman"/>
                </a:rPr>
                <a:t> for ITS2 (73%).</a:t>
              </a:r>
              <a:r>
                <a:rPr lang="en-US" sz="2400" dirty="0" smtClean="0">
                  <a:solidFill>
                    <a:schemeClr val="dk1"/>
                  </a:solidFill>
                  <a:latin typeface="Times New Roman"/>
                  <a:ea typeface="Times New Roman"/>
                  <a:cs typeface="Times New Roman"/>
                  <a:sym typeface="Times New Roman"/>
                </a:rPr>
                <a:t> Seven could not be </a:t>
              </a:r>
              <a:r>
                <a:rPr lang="en-US" sz="2400" dirty="0" err="1" smtClean="0">
                  <a:solidFill>
                    <a:schemeClr val="dk1"/>
                  </a:solidFill>
                  <a:latin typeface="Times New Roman"/>
                  <a:ea typeface="Times New Roman"/>
                  <a:cs typeface="Times New Roman"/>
                  <a:sym typeface="Times New Roman"/>
                </a:rPr>
                <a:t>barcoded</a:t>
              </a:r>
              <a:r>
                <a:rPr lang="en-US" sz="2400" dirty="0" smtClean="0">
                  <a:solidFill>
                    <a:schemeClr val="dk1"/>
                  </a:solidFill>
                  <a:latin typeface="Times New Roman"/>
                  <a:ea typeface="Times New Roman"/>
                  <a:cs typeface="Times New Roman"/>
                  <a:sym typeface="Times New Roman"/>
                </a:rPr>
                <a:t> (no </a:t>
              </a:r>
              <a:r>
                <a:rPr lang="en-US" sz="2400" dirty="0" err="1" smtClean="0">
                  <a:solidFill>
                    <a:schemeClr val="dk1"/>
                  </a:solidFill>
                  <a:latin typeface="Times New Roman"/>
                  <a:ea typeface="Times New Roman"/>
                  <a:cs typeface="Times New Roman"/>
                  <a:sym typeface="Times New Roman"/>
                </a:rPr>
                <a:t>amplicon</a:t>
              </a:r>
              <a:r>
                <a:rPr lang="en-US" sz="2400" dirty="0" smtClean="0">
                  <a:solidFill>
                    <a:schemeClr val="dk1"/>
                  </a:solidFill>
                  <a:latin typeface="Times New Roman"/>
                  <a:ea typeface="Times New Roman"/>
                  <a:cs typeface="Times New Roman"/>
                  <a:sym typeface="Times New Roman"/>
                </a:rPr>
                <a:t>) in spite of multiple amplification attempts. Fourteen </a:t>
              </a:r>
              <a:r>
                <a:rPr lang="en-US" sz="2400" dirty="0">
                  <a:solidFill>
                    <a:schemeClr val="dk1"/>
                  </a:solidFill>
                  <a:latin typeface="Times New Roman"/>
                  <a:ea typeface="Times New Roman"/>
                  <a:cs typeface="Times New Roman"/>
                  <a:sym typeface="Times New Roman"/>
                </a:rPr>
                <a:t>contained the expected species (54%), while 5 did not match the expected species on the </a:t>
              </a:r>
              <a:r>
                <a:rPr lang="en-US" sz="2400" dirty="0" smtClean="0">
                  <a:solidFill>
                    <a:schemeClr val="dk1"/>
                  </a:solidFill>
                  <a:latin typeface="Times New Roman"/>
                  <a:ea typeface="Times New Roman"/>
                  <a:cs typeface="Times New Roman"/>
                  <a:sym typeface="Times New Roman"/>
                </a:rPr>
                <a:t>label (19%; see Table 1 and Fig. 1). This can be detrimental to the health of unsuspecting consumers due to potential allergic reactions and/or interactions with other medications they are taking, not to mention, lack of therapeutic effect since a different plant was used. </a:t>
              </a:r>
            </a:p>
            <a:p>
              <a:pPr marL="457200" indent="-457200">
                <a:lnSpc>
                  <a:spcPct val="115000"/>
                </a:lnSpc>
                <a:buClr>
                  <a:schemeClr val="dk1"/>
                </a:buClr>
                <a:buSzPts val="3600"/>
                <a:buFont typeface="Arial"/>
                <a:buChar char="•"/>
              </a:pPr>
              <a:endParaRPr lang="en-US" sz="1500" dirty="0" smtClean="0">
                <a:solidFill>
                  <a:schemeClr val="dk1"/>
                </a:solidFill>
                <a:latin typeface="Times New Roman"/>
                <a:ea typeface="Times New Roman"/>
                <a:cs typeface="Times New Roman"/>
                <a:sym typeface="Times New Roman"/>
              </a:endParaRPr>
            </a:p>
            <a:p>
              <a:pPr marL="457200" indent="-457200">
                <a:lnSpc>
                  <a:spcPct val="115000"/>
                </a:lnSpc>
                <a:buClr>
                  <a:schemeClr val="dk1"/>
                </a:buClr>
                <a:buSzPts val="3600"/>
                <a:buFont typeface="Arial"/>
                <a:buChar char="•"/>
              </a:pPr>
              <a:r>
                <a:rPr lang="en-US" sz="2400" dirty="0" smtClean="0">
                  <a:solidFill>
                    <a:schemeClr val="dk1"/>
                  </a:solidFill>
                  <a:latin typeface="Times New Roman"/>
                  <a:ea typeface="Times New Roman"/>
                  <a:cs typeface="Times New Roman"/>
                  <a:sym typeface="Times New Roman"/>
                </a:rPr>
                <a:t>Most of the time species results from DNA Subway matched </a:t>
              </a:r>
              <a:r>
                <a:rPr lang="en-US" sz="2400" dirty="0" err="1" smtClean="0">
                  <a:solidFill>
                    <a:schemeClr val="dk1"/>
                  </a:solidFill>
                  <a:latin typeface="Times New Roman"/>
                  <a:ea typeface="Times New Roman"/>
                  <a:cs typeface="Times New Roman"/>
                  <a:sym typeface="Times New Roman"/>
                </a:rPr>
                <a:t>Genbank</a:t>
              </a:r>
              <a:r>
                <a:rPr lang="en-US" sz="2400" dirty="0" smtClean="0">
                  <a:solidFill>
                    <a:schemeClr val="dk1"/>
                  </a:solidFill>
                  <a:latin typeface="Times New Roman"/>
                  <a:ea typeface="Times New Roman"/>
                  <a:cs typeface="Times New Roman"/>
                  <a:sym typeface="Times New Roman"/>
                </a:rPr>
                <a:t> BLAST results except for 2 species. For example, the expected species of Jamaican dogwood, </a:t>
              </a:r>
              <a:r>
                <a:rPr lang="en-US" sz="2400" i="1" dirty="0" err="1" smtClean="0">
                  <a:solidFill>
                    <a:schemeClr val="dk1"/>
                  </a:solidFill>
                  <a:latin typeface="Times New Roman"/>
                  <a:ea typeface="Times New Roman"/>
                  <a:cs typeface="Times New Roman"/>
                  <a:sym typeface="Times New Roman"/>
                </a:rPr>
                <a:t>Piscidia</a:t>
              </a:r>
              <a:r>
                <a:rPr lang="en-US" sz="2400" i="1" dirty="0" smtClean="0">
                  <a:solidFill>
                    <a:schemeClr val="dk1"/>
                  </a:solidFill>
                  <a:latin typeface="Times New Roman"/>
                  <a:ea typeface="Times New Roman"/>
                  <a:cs typeface="Times New Roman"/>
                  <a:sym typeface="Times New Roman"/>
                </a:rPr>
                <a:t> </a:t>
              </a:r>
              <a:r>
                <a:rPr lang="en-US" sz="2400" i="1" dirty="0" err="1" smtClean="0">
                  <a:solidFill>
                    <a:schemeClr val="dk1"/>
                  </a:solidFill>
                  <a:latin typeface="Times New Roman"/>
                  <a:ea typeface="Times New Roman"/>
                  <a:cs typeface="Times New Roman"/>
                  <a:sym typeface="Times New Roman"/>
                </a:rPr>
                <a:t>piscipula</a:t>
              </a:r>
              <a:r>
                <a:rPr lang="en-US" sz="2400" dirty="0" smtClean="0">
                  <a:solidFill>
                    <a:schemeClr val="dk1"/>
                  </a:solidFill>
                  <a:latin typeface="Times New Roman"/>
                  <a:ea typeface="Times New Roman"/>
                  <a:cs typeface="Times New Roman"/>
                  <a:sym typeface="Times New Roman"/>
                </a:rPr>
                <a:t> (</a:t>
              </a:r>
              <a:r>
                <a:rPr lang="en-US" sz="2400" dirty="0" err="1" smtClean="0">
                  <a:solidFill>
                    <a:schemeClr val="dk1"/>
                  </a:solidFill>
                  <a:latin typeface="Times New Roman"/>
                  <a:ea typeface="Times New Roman"/>
                  <a:cs typeface="Times New Roman"/>
                  <a:sym typeface="Times New Roman"/>
                </a:rPr>
                <a:t>Fabaceae</a:t>
              </a:r>
              <a:r>
                <a:rPr lang="en-US" sz="2400" dirty="0" smtClean="0">
                  <a:solidFill>
                    <a:schemeClr val="dk1"/>
                  </a:solidFill>
                  <a:latin typeface="Times New Roman"/>
                  <a:ea typeface="Times New Roman"/>
                  <a:cs typeface="Times New Roman"/>
                  <a:sym typeface="Times New Roman"/>
                </a:rPr>
                <a:t>) showed up as a top hit in</a:t>
              </a:r>
              <a:r>
                <a:rPr lang="en-US" sz="2400" dirty="0" smtClean="0">
                  <a:solidFill>
                    <a:schemeClr val="dk1"/>
                  </a:solidFill>
                  <a:latin typeface="Times New Roman"/>
                  <a:ea typeface="Times New Roman"/>
                  <a:cs typeface="Times New Roman"/>
                  <a:sym typeface="Times New Roman"/>
                </a:rPr>
                <a:t> </a:t>
              </a:r>
              <a:r>
                <a:rPr lang="en-US" sz="2400" dirty="0" smtClean="0">
                  <a:solidFill>
                    <a:schemeClr val="dk1"/>
                  </a:solidFill>
                  <a:latin typeface="Times New Roman"/>
                  <a:ea typeface="Times New Roman"/>
                  <a:cs typeface="Times New Roman"/>
                  <a:sym typeface="Times New Roman"/>
                </a:rPr>
                <a:t>web</a:t>
              </a:r>
              <a:r>
                <a:rPr lang="en-US" sz="2400" dirty="0" smtClean="0">
                  <a:solidFill>
                    <a:schemeClr val="dk1"/>
                  </a:solidFill>
                  <a:latin typeface="Times New Roman"/>
                  <a:ea typeface="Times New Roman"/>
                  <a:cs typeface="Times New Roman"/>
                  <a:sym typeface="Times New Roman"/>
                </a:rPr>
                <a:t> </a:t>
              </a:r>
              <a:r>
                <a:rPr lang="en-US" sz="2400" dirty="0" smtClean="0">
                  <a:solidFill>
                    <a:schemeClr val="dk1"/>
                  </a:solidFill>
                  <a:latin typeface="Times New Roman"/>
                  <a:ea typeface="Times New Roman"/>
                  <a:cs typeface="Times New Roman"/>
                  <a:sym typeface="Times New Roman"/>
                </a:rPr>
                <a:t>BLAST, but in DNA Subway, other species of </a:t>
              </a:r>
              <a:r>
                <a:rPr lang="en-US" sz="2400" dirty="0" err="1" smtClean="0">
                  <a:solidFill>
                    <a:schemeClr val="dk1"/>
                  </a:solidFill>
                  <a:latin typeface="Times New Roman"/>
                  <a:ea typeface="Times New Roman"/>
                  <a:cs typeface="Times New Roman"/>
                  <a:sym typeface="Times New Roman"/>
                </a:rPr>
                <a:t>Fabaceae</a:t>
              </a:r>
              <a:r>
                <a:rPr lang="en-US" sz="2400" dirty="0" smtClean="0">
                  <a:solidFill>
                    <a:schemeClr val="dk1"/>
                  </a:solidFill>
                  <a:latin typeface="Times New Roman"/>
                  <a:ea typeface="Times New Roman"/>
                  <a:cs typeface="Times New Roman"/>
                  <a:sym typeface="Times New Roman"/>
                </a:rPr>
                <a:t> were top hits. Phylogenetic analysis was necessary to confirm that the herb was </a:t>
              </a:r>
              <a:r>
                <a:rPr lang="en-US" sz="2400" i="1" dirty="0" err="1" smtClean="0">
                  <a:solidFill>
                    <a:schemeClr val="dk1"/>
                  </a:solidFill>
                  <a:latin typeface="Times New Roman"/>
                  <a:ea typeface="Times New Roman"/>
                  <a:cs typeface="Times New Roman"/>
                  <a:sym typeface="Times New Roman"/>
                </a:rPr>
                <a:t>Piscidia</a:t>
              </a:r>
              <a:r>
                <a:rPr lang="en-US" sz="2400" i="1" dirty="0" smtClean="0">
                  <a:solidFill>
                    <a:schemeClr val="dk1"/>
                  </a:solidFill>
                  <a:latin typeface="Times New Roman"/>
                  <a:ea typeface="Times New Roman"/>
                  <a:cs typeface="Times New Roman"/>
                  <a:sym typeface="Times New Roman"/>
                </a:rPr>
                <a:t> </a:t>
              </a:r>
              <a:r>
                <a:rPr lang="en-US" sz="2400" i="1" dirty="0" err="1" smtClean="0">
                  <a:solidFill>
                    <a:schemeClr val="dk1"/>
                  </a:solidFill>
                  <a:latin typeface="Times New Roman"/>
                  <a:ea typeface="Times New Roman"/>
                  <a:cs typeface="Times New Roman"/>
                  <a:sym typeface="Times New Roman"/>
                </a:rPr>
                <a:t>piscipula</a:t>
              </a:r>
              <a:r>
                <a:rPr lang="en-US" sz="2400" i="1" dirty="0" smtClean="0">
                  <a:solidFill>
                    <a:schemeClr val="dk1"/>
                  </a:solidFill>
                  <a:latin typeface="Times New Roman"/>
                  <a:ea typeface="Times New Roman"/>
                  <a:cs typeface="Times New Roman"/>
                  <a:sym typeface="Times New Roman"/>
                </a:rPr>
                <a:t>. </a:t>
              </a:r>
              <a:r>
                <a:rPr lang="en-US" sz="2400" dirty="0" smtClean="0">
                  <a:solidFill>
                    <a:schemeClr val="dk1"/>
                  </a:solidFill>
                  <a:latin typeface="Times New Roman"/>
                  <a:ea typeface="Times New Roman"/>
                  <a:cs typeface="Times New Roman"/>
                  <a:sym typeface="Times New Roman"/>
                </a:rPr>
                <a:t>Thus, it is advisable to compare DNA Subway results to</a:t>
              </a:r>
              <a:r>
                <a:rPr lang="en-US" sz="2400" dirty="0" smtClean="0">
                  <a:solidFill>
                    <a:schemeClr val="dk1"/>
                  </a:solidFill>
                  <a:latin typeface="Times New Roman"/>
                  <a:ea typeface="Times New Roman"/>
                  <a:cs typeface="Times New Roman"/>
                  <a:sym typeface="Times New Roman"/>
                </a:rPr>
                <a:t> web </a:t>
              </a:r>
              <a:r>
                <a:rPr lang="en-US" sz="2400" dirty="0" smtClean="0">
                  <a:solidFill>
                    <a:schemeClr val="dk1"/>
                  </a:solidFill>
                  <a:latin typeface="Times New Roman"/>
                  <a:ea typeface="Times New Roman"/>
                  <a:cs typeface="Times New Roman"/>
                  <a:sym typeface="Times New Roman"/>
                </a:rPr>
                <a:t>BLAST and/or conduct phylogenetic analysis especially when the expected species does not appear among the BLAST results in DNA Subway. </a:t>
              </a:r>
            </a:p>
            <a:p>
              <a:pPr marL="457200" indent="-457200">
                <a:lnSpc>
                  <a:spcPct val="115000"/>
                </a:lnSpc>
                <a:buClr>
                  <a:schemeClr val="dk1"/>
                </a:buClr>
                <a:buSzPts val="3600"/>
                <a:buFont typeface="Arial"/>
                <a:buChar char="•"/>
              </a:pPr>
              <a:endParaRPr sz="1500" i="1" dirty="0" smtClean="0">
                <a:solidFill>
                  <a:schemeClr val="dk1"/>
                </a:solidFill>
                <a:latin typeface="Times New Roman"/>
                <a:ea typeface="Times New Roman"/>
                <a:cs typeface="Times New Roman"/>
                <a:sym typeface="Times New Roman"/>
              </a:endParaRPr>
            </a:p>
            <a:p>
              <a:pPr marL="457200" indent="-457200">
                <a:lnSpc>
                  <a:spcPct val="115000"/>
                </a:lnSpc>
                <a:buClr>
                  <a:schemeClr val="dk1"/>
                </a:buClr>
                <a:buSzPts val="3600"/>
                <a:buFont typeface="Arial"/>
                <a:buChar char="•"/>
              </a:pPr>
              <a:r>
                <a:rPr lang="en-US" sz="2400" dirty="0" smtClean="0">
                  <a:solidFill>
                    <a:schemeClr val="dk1"/>
                  </a:solidFill>
                  <a:latin typeface="Times New Roman"/>
                  <a:ea typeface="Times New Roman"/>
                  <a:cs typeface="Times New Roman"/>
                  <a:sym typeface="Times New Roman"/>
                </a:rPr>
                <a:t>ITS2 Sanger-based DNA barcoding worked well for single-ingredient herbs, but it is limiting because it cannot be used for mixed-species herbal products (</a:t>
              </a:r>
              <a:r>
                <a:rPr lang="en-US" sz="2400" dirty="0" err="1" smtClean="0">
                  <a:solidFill>
                    <a:schemeClr val="dk1"/>
                  </a:solidFill>
                  <a:latin typeface="Times New Roman"/>
                  <a:ea typeface="Times New Roman"/>
                  <a:cs typeface="Times New Roman"/>
                  <a:sym typeface="Times New Roman"/>
                </a:rPr>
                <a:t>Ivanova</a:t>
              </a:r>
              <a:r>
                <a:rPr lang="en-US" sz="2400" dirty="0" smtClean="0">
                  <a:solidFill>
                    <a:schemeClr val="dk1"/>
                  </a:solidFill>
                  <a:latin typeface="Times New Roman"/>
                  <a:ea typeface="Times New Roman"/>
                  <a:cs typeface="Times New Roman"/>
                  <a:sym typeface="Times New Roman"/>
                </a:rPr>
                <a:t> et al. 2016). </a:t>
              </a:r>
              <a:r>
                <a:rPr lang="en-US" sz="2400" dirty="0" smtClean="0">
                  <a:latin typeface="Times"/>
                  <a:cs typeface="Times"/>
                </a:rPr>
                <a:t>Thus, we also </a:t>
              </a:r>
              <a:r>
                <a:rPr lang="en-US" sz="2400" dirty="0" err="1" smtClean="0">
                  <a:latin typeface="Times"/>
                  <a:cs typeface="Times"/>
                </a:rPr>
                <a:t>barcoded</a:t>
              </a:r>
              <a:r>
                <a:rPr lang="en-US" sz="2400" dirty="0" smtClean="0">
                  <a:latin typeface="Times"/>
                  <a:cs typeface="Times"/>
                </a:rPr>
                <a:t> </a:t>
              </a:r>
              <a:r>
                <a:rPr lang="en-US" sz="2400" dirty="0" smtClean="0">
                  <a:latin typeface="Times"/>
                  <a:cs typeface="Times"/>
                </a:rPr>
                <a:t>mixed-species </a:t>
              </a:r>
              <a:r>
                <a:rPr lang="en-US" sz="2400" dirty="0" err="1" smtClean="0">
                  <a:latin typeface="Times"/>
                  <a:cs typeface="Times"/>
                </a:rPr>
                <a:t>HMPs</a:t>
              </a:r>
              <a:r>
                <a:rPr lang="en-US" sz="2400" dirty="0" smtClean="0">
                  <a:latin typeface="Times"/>
                  <a:cs typeface="Times"/>
                </a:rPr>
                <a:t> using next-generation sequencing (NGS) on the Ion Torrent platform. Many species on the product labels were not detected in the NGS results (Fig. 2). This may be due to two reasons: 1) the expected species were not actually included in the HMP; or 2) the primers used were unable to amplify ITS2 in the expected species, though they may be present in the HMP. </a:t>
              </a:r>
              <a:r>
                <a:rPr lang="en-US" sz="2400" dirty="0" smtClean="0">
                  <a:solidFill>
                    <a:schemeClr val="dk1"/>
                  </a:solidFill>
                  <a:latin typeface="Times New Roman"/>
                  <a:ea typeface="Times New Roman"/>
                  <a:cs typeface="Times New Roman"/>
                  <a:sym typeface="Times New Roman"/>
                </a:rPr>
                <a:t>Regardless, it is disconcerting that a great proportion of undeclared species were found in the mixed </a:t>
              </a:r>
              <a:r>
                <a:rPr lang="en-US" sz="2400" dirty="0" err="1" smtClean="0">
                  <a:solidFill>
                    <a:schemeClr val="dk1"/>
                  </a:solidFill>
                  <a:latin typeface="Times New Roman"/>
                  <a:ea typeface="Times New Roman"/>
                  <a:cs typeface="Times New Roman"/>
                  <a:sym typeface="Times New Roman"/>
                </a:rPr>
                <a:t>HMPs</a:t>
              </a:r>
              <a:r>
                <a:rPr lang="en-US" sz="2400" dirty="0" smtClean="0">
                  <a:solidFill>
                    <a:schemeClr val="dk1"/>
                  </a:solidFill>
                  <a:latin typeface="Times New Roman"/>
                  <a:ea typeface="Times New Roman"/>
                  <a:cs typeface="Times New Roman"/>
                  <a:sym typeface="Times New Roman"/>
                </a:rPr>
                <a:t>. Even more concerning was that there were traces of poisonous </a:t>
              </a:r>
              <a:r>
                <a:rPr lang="en-US" sz="2400" dirty="0" smtClean="0">
                  <a:solidFill>
                    <a:schemeClr val="dk1"/>
                  </a:solidFill>
                  <a:latin typeface="Times New Roman"/>
                  <a:ea typeface="Times New Roman"/>
                  <a:cs typeface="Times New Roman"/>
                  <a:sym typeface="Times New Roman"/>
                </a:rPr>
                <a:t>plants including poinsettia </a:t>
              </a:r>
              <a:r>
                <a:rPr lang="en-US" sz="2400" dirty="0" smtClean="0">
                  <a:solidFill>
                    <a:schemeClr val="dk1"/>
                  </a:solidFill>
                  <a:latin typeface="Times New Roman"/>
                  <a:ea typeface="Times New Roman"/>
                  <a:cs typeface="Times New Roman"/>
                  <a:sym typeface="Times New Roman"/>
                </a:rPr>
                <a:t>and milkweed</a:t>
              </a:r>
              <a:r>
                <a:rPr lang="en-US" sz="2400" dirty="0" smtClean="0">
                  <a:solidFill>
                    <a:schemeClr val="dk1"/>
                  </a:solidFill>
                  <a:latin typeface="Times New Roman"/>
                  <a:ea typeface="Times New Roman"/>
                  <a:cs typeface="Times New Roman"/>
                  <a:sym typeface="Times New Roman"/>
                </a:rPr>
                <a:t>!</a:t>
              </a:r>
              <a:endParaRPr lang="en-US" sz="2400" dirty="0" smtClean="0">
                <a:solidFill>
                  <a:schemeClr val="dk1"/>
                </a:solidFill>
                <a:latin typeface="Times New Roman"/>
                <a:ea typeface="Times New Roman"/>
                <a:cs typeface="Times New Roman"/>
                <a:sym typeface="Times New Roman"/>
              </a:endParaRPr>
            </a:p>
            <a:p>
              <a:pPr marL="457200" indent="-457200">
                <a:lnSpc>
                  <a:spcPct val="115000"/>
                </a:lnSpc>
                <a:buClr>
                  <a:schemeClr val="dk1"/>
                </a:buClr>
                <a:buSzPts val="3600"/>
                <a:buFont typeface="Arial"/>
                <a:buChar char="•"/>
              </a:pPr>
              <a:endParaRPr sz="1500" dirty="0" smtClean="0">
                <a:solidFill>
                  <a:schemeClr val="dk1"/>
                </a:solidFill>
                <a:latin typeface="Times New Roman"/>
                <a:ea typeface="Times New Roman"/>
                <a:cs typeface="Times New Roman"/>
                <a:sym typeface="Times New Roman"/>
              </a:endParaRPr>
            </a:p>
            <a:p>
              <a:pPr marL="457200" lvl="0" indent="-457200">
                <a:buClr>
                  <a:schemeClr val="dk1"/>
                </a:buClr>
                <a:buSzPts val="3600"/>
                <a:buFont typeface="Arial"/>
                <a:buChar char="•"/>
              </a:pPr>
              <a:r>
                <a:rPr lang="en-US" sz="2400" dirty="0" err="1" smtClean="0">
                  <a:solidFill>
                    <a:schemeClr val="dk1"/>
                  </a:solidFill>
                  <a:latin typeface="Times New Roman"/>
                  <a:ea typeface="Times New Roman"/>
                  <a:cs typeface="Times New Roman"/>
                  <a:sym typeface="Times New Roman"/>
                </a:rPr>
                <a:t>HMPs</a:t>
              </a:r>
              <a:r>
                <a:rPr lang="en-US" sz="2400" dirty="0" smtClean="0">
                  <a:solidFill>
                    <a:schemeClr val="dk1"/>
                  </a:solidFill>
                  <a:latin typeface="Times New Roman"/>
                  <a:ea typeface="Times New Roman"/>
                  <a:cs typeface="Times New Roman"/>
                  <a:sym typeface="Times New Roman"/>
                </a:rPr>
                <a:t> </a:t>
              </a:r>
              <a:r>
                <a:rPr lang="en-US" sz="2400" dirty="0">
                  <a:solidFill>
                    <a:schemeClr val="dk1"/>
                  </a:solidFill>
                  <a:latin typeface="Times New Roman"/>
                  <a:ea typeface="Times New Roman"/>
                  <a:cs typeface="Times New Roman"/>
                  <a:sym typeface="Times New Roman"/>
                </a:rPr>
                <a:t>in the American market, due to the lack of stringent government regulation, do not always contain the declared species on the label</a:t>
              </a:r>
              <a:r>
                <a:rPr lang="en-US" sz="2400" dirty="0">
                  <a:solidFill>
                    <a:schemeClr val="dk1"/>
                  </a:solidFill>
                  <a:latin typeface="Times"/>
                  <a:ea typeface="Times New Roman"/>
                  <a:cs typeface="Times"/>
                  <a:sym typeface="Times New Roman"/>
                </a:rPr>
                <a:t>s</a:t>
              </a:r>
              <a:r>
                <a:rPr lang="en-US" sz="2400" dirty="0" smtClean="0">
                  <a:solidFill>
                    <a:schemeClr val="dk1"/>
                  </a:solidFill>
                  <a:latin typeface="Times"/>
                  <a:ea typeface="Times New Roman"/>
                  <a:cs typeface="Times"/>
                  <a:sym typeface="Times New Roman"/>
                </a:rPr>
                <a:t>. </a:t>
              </a:r>
              <a:r>
                <a:rPr lang="en-US" sz="2400" dirty="0" smtClean="0">
                  <a:latin typeface="Times"/>
                  <a:cs typeface="Times"/>
                </a:rPr>
                <a:t>This project motivated us to be more </a:t>
              </a:r>
              <a:r>
                <a:rPr lang="en-US" sz="2400" dirty="0" err="1" smtClean="0">
                  <a:latin typeface="Times"/>
                  <a:cs typeface="Times"/>
                </a:rPr>
                <a:t>pharmacovigilant</a:t>
              </a:r>
              <a:r>
                <a:rPr lang="en-US" sz="2400" dirty="0" smtClean="0">
                  <a:latin typeface="Times"/>
                  <a:cs typeface="Times"/>
                </a:rPr>
                <a:t>, and be more careful of </a:t>
              </a:r>
              <a:r>
                <a:rPr lang="en-US" sz="2400" dirty="0" err="1" smtClean="0">
                  <a:latin typeface="Times"/>
                  <a:cs typeface="Times"/>
                </a:rPr>
                <a:t>HMPs</a:t>
              </a:r>
              <a:r>
                <a:rPr lang="en-US" sz="2400" dirty="0" smtClean="0">
                  <a:latin typeface="Times"/>
                  <a:cs typeface="Times"/>
                </a:rPr>
                <a:t> we consume. UBRP gave us the opportunity to </a:t>
              </a:r>
              <a:r>
                <a:rPr lang="en-US" sz="2400" dirty="0" err="1" smtClean="0">
                  <a:latin typeface="Times"/>
                  <a:cs typeface="Times"/>
                </a:rPr>
                <a:t>crowdsource</a:t>
              </a:r>
              <a:r>
                <a:rPr lang="en-US" sz="2400" dirty="0" smtClean="0">
                  <a:latin typeface="Times"/>
                  <a:cs typeface="Times"/>
                </a:rPr>
                <a:t> DNA barcoding and promote </a:t>
              </a:r>
              <a:r>
                <a:rPr lang="en-US" sz="2400" dirty="0" err="1" smtClean="0">
                  <a:latin typeface="Times"/>
                  <a:cs typeface="Times"/>
                </a:rPr>
                <a:t>pharmacovigilance</a:t>
              </a:r>
              <a:r>
                <a:rPr lang="en-US" sz="2400" dirty="0" smtClean="0">
                  <a:latin typeface="Times"/>
                  <a:cs typeface="Times"/>
                </a:rPr>
                <a:t> in high school labs (Molina et al. 2018), so that we can inform our families and friends before they pick out an herbal supplement from the health foods aisle. </a:t>
              </a:r>
              <a:endParaRPr sz="2400" b="1" dirty="0" smtClean="0">
                <a:solidFill>
                  <a:schemeClr val="dk1"/>
                </a:solidFill>
                <a:latin typeface="Times"/>
                <a:ea typeface="Times New Roman"/>
                <a:cs typeface="Times"/>
                <a:sym typeface="Times New Roman"/>
              </a:endParaRPr>
            </a:p>
            <a:p>
              <a:pPr marL="0" marR="0" lvl="0" indent="0" algn="l" rtl="0">
                <a:lnSpc>
                  <a:spcPct val="115000"/>
                </a:lnSpc>
                <a:spcBef>
                  <a:spcPts val="10"/>
                </a:spcBef>
                <a:spcAft>
                  <a:spcPts val="0"/>
                </a:spcAft>
                <a:buClr>
                  <a:srgbClr val="000000"/>
                </a:buClr>
                <a:buSzPts val="1400"/>
                <a:buFont typeface="Arial"/>
                <a:buNone/>
              </a:pPr>
              <a:endParaRPr sz="1400" b="0" i="0" u="none" strike="noStrike" cap="none" dirty="0">
                <a:solidFill>
                  <a:schemeClr val="dk1"/>
                </a:solidFill>
                <a:latin typeface="Times"/>
                <a:ea typeface="Times"/>
                <a:cs typeface="Times"/>
                <a:sym typeface="Times"/>
              </a:endParaRPr>
            </a:p>
            <a:p>
              <a:pPr marL="0" marR="0" lvl="0" indent="0" algn="l" rtl="0">
                <a:lnSpc>
                  <a:spcPct val="115000"/>
                </a:lnSpc>
                <a:spcBef>
                  <a:spcPts val="0"/>
                </a:spcBef>
                <a:spcAft>
                  <a:spcPts val="0"/>
                </a:spcAft>
                <a:buClr>
                  <a:srgbClr val="000000"/>
                </a:buClr>
                <a:buSzPts val="1200"/>
                <a:buFont typeface="Arial"/>
                <a:buNone/>
              </a:pPr>
              <a:endParaRPr sz="1200" b="0" i="0" u="none" strike="noStrike" cap="none" dirty="0">
                <a:solidFill>
                  <a:schemeClr val="dk1"/>
                </a:solidFill>
                <a:latin typeface="Times"/>
                <a:ea typeface="Times"/>
                <a:cs typeface="Times"/>
                <a:sym typeface="Times"/>
              </a:endParaRPr>
            </a:p>
          </p:txBody>
        </p:sp>
        <p:sp>
          <p:nvSpPr>
            <p:cNvPr id="38" name="Shape 38"/>
            <p:cNvSpPr txBox="1"/>
            <p:nvPr/>
          </p:nvSpPr>
          <p:spPr>
            <a:xfrm>
              <a:off x="813785" y="18175499"/>
              <a:ext cx="20586300" cy="7027486"/>
            </a:xfrm>
            <a:prstGeom prst="rect">
              <a:avLst/>
            </a:prstGeom>
            <a:solidFill>
              <a:schemeClr val="lt1"/>
            </a:solidFill>
            <a:ln>
              <a:noFill/>
            </a:ln>
          </p:spPr>
          <p:txBody>
            <a:bodyPr spcFirstLastPara="1" wrap="square" lIns="182875" tIns="182875" rIns="182875" bIns="182875" anchor="t" anchorCtr="0">
              <a:noAutofit/>
            </a:bodyPr>
            <a:lstStyle/>
            <a:p>
              <a:pPr marL="0" marR="0" lvl="0" indent="0" algn="ctr" rtl="0">
                <a:lnSpc>
                  <a:spcPct val="100000"/>
                </a:lnSpc>
                <a:spcBef>
                  <a:spcPts val="0"/>
                </a:spcBef>
                <a:spcAft>
                  <a:spcPts val="0"/>
                </a:spcAft>
                <a:buClr>
                  <a:srgbClr val="244061"/>
                </a:buClr>
                <a:buSzPts val="875"/>
                <a:buFont typeface="Calibri"/>
                <a:buNone/>
              </a:pPr>
              <a:r>
                <a:rPr lang="en-US" sz="3500" b="1" i="0" u="none" strike="noStrike" cap="none" dirty="0">
                  <a:solidFill>
                    <a:srgbClr val="244061"/>
                  </a:solidFill>
                  <a:latin typeface="Calibri"/>
                  <a:ea typeface="Calibri"/>
                  <a:cs typeface="Calibri"/>
                  <a:sym typeface="Calibri"/>
                </a:rPr>
                <a:t>MATERIALS &amp; </a:t>
              </a:r>
              <a:r>
                <a:rPr lang="en-US" sz="3500" b="1" i="0" u="none" strike="noStrike" cap="none" dirty="0" smtClean="0">
                  <a:solidFill>
                    <a:srgbClr val="244061"/>
                  </a:solidFill>
                  <a:latin typeface="Calibri"/>
                  <a:ea typeface="Calibri"/>
                  <a:cs typeface="Calibri"/>
                  <a:sym typeface="Calibri"/>
                </a:rPr>
                <a:t>METHODS</a:t>
              </a:r>
            </a:p>
            <a:p>
              <a:pPr marL="0" marR="0" lvl="0" indent="0" algn="ctr" rtl="0">
                <a:lnSpc>
                  <a:spcPct val="100000"/>
                </a:lnSpc>
                <a:spcBef>
                  <a:spcPts val="0"/>
                </a:spcBef>
                <a:spcAft>
                  <a:spcPts val="0"/>
                </a:spcAft>
                <a:buClr>
                  <a:srgbClr val="244061"/>
                </a:buClr>
                <a:buSzPts val="875"/>
                <a:buFont typeface="Calibri"/>
                <a:buNone/>
              </a:pPr>
              <a:endParaRPr sz="1500" dirty="0" smtClean="0"/>
            </a:p>
            <a:p>
              <a:pPr marL="457200" lvl="0" indent="-381000" rtl="0">
                <a:spcBef>
                  <a:spcPts val="0"/>
                </a:spcBef>
                <a:spcAft>
                  <a:spcPts val="0"/>
                </a:spcAft>
                <a:buClr>
                  <a:schemeClr val="dk1"/>
                </a:buClr>
                <a:buSzPts val="2400"/>
                <a:buFont typeface="Times New Roman"/>
                <a:buChar char="●"/>
              </a:pPr>
              <a:r>
                <a:rPr lang="en-US" sz="2400" dirty="0">
                  <a:solidFill>
                    <a:schemeClr val="dk1"/>
                  </a:solidFill>
                  <a:latin typeface="Times New Roman"/>
                  <a:ea typeface="Times New Roman"/>
                  <a:cs typeface="Times New Roman"/>
                  <a:sym typeface="Times New Roman"/>
                </a:rPr>
                <a:t>Twenty-</a:t>
              </a:r>
              <a:r>
                <a:rPr lang="en-US" sz="2400" dirty="0" smtClean="0">
                  <a:solidFill>
                    <a:schemeClr val="dk1"/>
                  </a:solidFill>
                  <a:latin typeface="Times New Roman"/>
                  <a:ea typeface="Times New Roman"/>
                  <a:cs typeface="Times New Roman"/>
                  <a:sym typeface="Times New Roman"/>
                </a:rPr>
                <a:t>nine </a:t>
              </a:r>
              <a:r>
                <a:rPr lang="en-US" sz="2400" dirty="0" err="1" smtClean="0">
                  <a:solidFill>
                    <a:schemeClr val="dk1"/>
                  </a:solidFill>
                  <a:latin typeface="Times New Roman"/>
                  <a:ea typeface="Times New Roman"/>
                  <a:cs typeface="Times New Roman"/>
                  <a:sym typeface="Times New Roman"/>
                </a:rPr>
                <a:t>HMPs</a:t>
              </a:r>
              <a:r>
                <a:rPr lang="en-US" sz="2400" dirty="0" smtClean="0">
                  <a:solidFill>
                    <a:schemeClr val="dk1"/>
                  </a:solidFill>
                  <a:latin typeface="Times New Roman"/>
                  <a:ea typeface="Times New Roman"/>
                  <a:cs typeface="Times New Roman"/>
                  <a:sym typeface="Times New Roman"/>
                </a:rPr>
                <a:t> </a:t>
              </a:r>
              <a:r>
                <a:rPr lang="en-US" sz="2400" dirty="0">
                  <a:solidFill>
                    <a:schemeClr val="dk1"/>
                  </a:solidFill>
                  <a:latin typeface="Times New Roman"/>
                  <a:ea typeface="Times New Roman"/>
                  <a:cs typeface="Times New Roman"/>
                  <a:sym typeface="Times New Roman"/>
                </a:rPr>
                <a:t>were purchased throughout New York City (12 from Manhattan, 11 from Brooklyn, 6 from Queens),</a:t>
              </a:r>
              <a:r>
                <a:rPr lang="en-US" sz="2400" dirty="0" smtClean="0">
                  <a:solidFill>
                    <a:schemeClr val="dk1"/>
                  </a:solidFill>
                  <a:latin typeface="Times New Roman"/>
                  <a:ea typeface="Times New Roman"/>
                  <a:cs typeface="Times New Roman"/>
                  <a:sym typeface="Times New Roman"/>
                </a:rPr>
                <a:t> with 26 containing a single plant ingredient and 3 being </a:t>
              </a:r>
              <a:r>
                <a:rPr lang="en-US" sz="2400" dirty="0">
                  <a:solidFill>
                    <a:schemeClr val="dk1"/>
                  </a:solidFill>
                  <a:latin typeface="Times New Roman"/>
                  <a:ea typeface="Times New Roman"/>
                  <a:cs typeface="Times New Roman"/>
                  <a:sym typeface="Times New Roman"/>
                </a:rPr>
                <a:t>multispecies </a:t>
              </a:r>
              <a:r>
                <a:rPr lang="en-US" sz="2400" dirty="0" err="1" smtClean="0">
                  <a:solidFill>
                    <a:schemeClr val="dk1"/>
                  </a:solidFill>
                  <a:latin typeface="Times New Roman"/>
                  <a:ea typeface="Times New Roman"/>
                  <a:cs typeface="Times New Roman"/>
                  <a:sym typeface="Times New Roman"/>
                </a:rPr>
                <a:t>HMPs</a:t>
              </a:r>
              <a:r>
                <a:rPr lang="en-US" sz="2400" dirty="0" smtClean="0">
                  <a:solidFill>
                    <a:schemeClr val="dk1"/>
                  </a:solidFill>
                  <a:latin typeface="Times New Roman"/>
                  <a:ea typeface="Times New Roman"/>
                  <a:cs typeface="Times New Roman"/>
                  <a:sym typeface="Times New Roman"/>
                </a:rPr>
                <a:t>. </a:t>
              </a:r>
              <a:r>
                <a:rPr lang="en-US" sz="2400" dirty="0" smtClean="0">
                  <a:solidFill>
                    <a:schemeClr val="dk1"/>
                  </a:solidFill>
                  <a:latin typeface="Times"/>
                  <a:ea typeface="Times"/>
                  <a:cs typeface="Times"/>
                  <a:sym typeface="Times"/>
                </a:rPr>
                <a:t>DNA </a:t>
              </a:r>
              <a:r>
                <a:rPr lang="en-US" sz="2400" dirty="0">
                  <a:solidFill>
                    <a:schemeClr val="dk1"/>
                  </a:solidFill>
                  <a:latin typeface="Times"/>
                  <a:ea typeface="Times"/>
                  <a:cs typeface="Times"/>
                  <a:sym typeface="Times"/>
                </a:rPr>
                <a:t>extraction was conducted using the </a:t>
              </a:r>
              <a:r>
                <a:rPr lang="en-US" sz="2400" dirty="0" err="1">
                  <a:solidFill>
                    <a:schemeClr val="dk1"/>
                  </a:solidFill>
                  <a:latin typeface="Times"/>
                  <a:ea typeface="Times"/>
                  <a:cs typeface="Times"/>
                  <a:sym typeface="Times"/>
                </a:rPr>
                <a:t>Qiagen</a:t>
              </a:r>
              <a:r>
                <a:rPr lang="en-US" sz="2400" dirty="0">
                  <a:solidFill>
                    <a:schemeClr val="dk1"/>
                  </a:solidFill>
                  <a:latin typeface="Times"/>
                  <a:ea typeface="Times"/>
                  <a:cs typeface="Times"/>
                  <a:sym typeface="Times"/>
                </a:rPr>
                <a:t> </a:t>
              </a:r>
              <a:r>
                <a:rPr lang="en-US" sz="2400" dirty="0" err="1">
                  <a:solidFill>
                    <a:schemeClr val="dk1"/>
                  </a:solidFill>
                  <a:latin typeface="Times"/>
                  <a:ea typeface="Times"/>
                  <a:cs typeface="Times"/>
                  <a:sym typeface="Times"/>
                </a:rPr>
                <a:t>DNeasy</a:t>
              </a:r>
              <a:r>
                <a:rPr lang="en-US" sz="2400" dirty="0">
                  <a:solidFill>
                    <a:schemeClr val="dk1"/>
                  </a:solidFill>
                  <a:latin typeface="Times"/>
                  <a:ea typeface="Times"/>
                  <a:cs typeface="Times"/>
                  <a:sym typeface="Times"/>
                </a:rPr>
                <a:t> Plant Mini Kit or </a:t>
              </a:r>
              <a:r>
                <a:rPr lang="en-US" sz="2400" dirty="0" err="1">
                  <a:solidFill>
                    <a:schemeClr val="dk1"/>
                  </a:solidFill>
                  <a:latin typeface="Times"/>
                  <a:ea typeface="Times"/>
                  <a:cs typeface="Times"/>
                  <a:sym typeface="Times"/>
                </a:rPr>
                <a:t>Phire</a:t>
              </a:r>
              <a:r>
                <a:rPr lang="en-US" sz="2400" dirty="0">
                  <a:solidFill>
                    <a:schemeClr val="dk1"/>
                  </a:solidFill>
                  <a:latin typeface="Times"/>
                  <a:ea typeface="Times"/>
                  <a:cs typeface="Times"/>
                  <a:sym typeface="Times"/>
                </a:rPr>
                <a:t> Plant Direct PCR </a:t>
              </a:r>
              <a:r>
                <a:rPr lang="en-US" sz="2400" dirty="0" smtClean="0">
                  <a:solidFill>
                    <a:schemeClr val="dk1"/>
                  </a:solidFill>
                  <a:latin typeface="Times"/>
                  <a:ea typeface="Times"/>
                  <a:cs typeface="Times"/>
                  <a:sym typeface="Times"/>
                </a:rPr>
                <a:t>kit. Extracted </a:t>
              </a:r>
              <a:r>
                <a:rPr lang="en-US" sz="2400" dirty="0">
                  <a:solidFill>
                    <a:schemeClr val="dk1"/>
                  </a:solidFill>
                  <a:latin typeface="Times"/>
                  <a:ea typeface="Times"/>
                  <a:cs typeface="Times"/>
                  <a:sym typeface="Times"/>
                </a:rPr>
                <a:t>DNA was PCR-amplified using ITS2 </a:t>
              </a:r>
              <a:r>
                <a:rPr lang="en-US" sz="2400" dirty="0" smtClean="0">
                  <a:solidFill>
                    <a:schemeClr val="dk1"/>
                  </a:solidFill>
                  <a:latin typeface="Times"/>
                  <a:ea typeface="Times"/>
                  <a:cs typeface="Times"/>
                  <a:sym typeface="Times"/>
                </a:rPr>
                <a:t>primers (see Molina et al. 2018). </a:t>
              </a:r>
              <a:r>
                <a:rPr lang="en-US" sz="2400" dirty="0">
                  <a:solidFill>
                    <a:schemeClr val="dk1"/>
                  </a:solidFill>
                  <a:latin typeface="Times"/>
                  <a:ea typeface="Times"/>
                  <a:cs typeface="Times"/>
                  <a:sym typeface="Times"/>
                </a:rPr>
                <a:t>Potentially adulterated </a:t>
              </a:r>
              <a:r>
                <a:rPr lang="en-US" sz="2400" dirty="0" err="1">
                  <a:solidFill>
                    <a:schemeClr val="dk1"/>
                  </a:solidFill>
                  <a:latin typeface="Times"/>
                  <a:ea typeface="Times"/>
                  <a:cs typeface="Times"/>
                  <a:sym typeface="Times"/>
                </a:rPr>
                <a:t>HMPs</a:t>
              </a:r>
              <a:r>
                <a:rPr lang="en-US" sz="2400" dirty="0">
                  <a:solidFill>
                    <a:schemeClr val="dk1"/>
                  </a:solidFill>
                  <a:latin typeface="Times"/>
                  <a:ea typeface="Times"/>
                  <a:cs typeface="Times"/>
                  <a:sym typeface="Times"/>
                </a:rPr>
                <a:t> were extracted, amplified and sequenced twice for ITS2 to confirm the result.</a:t>
              </a:r>
              <a:endParaRPr dirty="0"/>
            </a:p>
            <a:p>
              <a:pPr marL="0" marR="0" lvl="0" indent="0" algn="l" rtl="0">
                <a:lnSpc>
                  <a:spcPct val="115000"/>
                </a:lnSpc>
                <a:spcBef>
                  <a:spcPts val="0"/>
                </a:spcBef>
                <a:spcAft>
                  <a:spcPts val="0"/>
                </a:spcAft>
                <a:buClr>
                  <a:srgbClr val="000000"/>
                </a:buClr>
                <a:buSzPts val="1500"/>
                <a:buFont typeface="Arial"/>
                <a:buNone/>
              </a:pPr>
              <a:endParaRPr sz="1500" b="0" i="0" u="none" strike="noStrike" cap="none" dirty="0">
                <a:solidFill>
                  <a:schemeClr val="dk1"/>
                </a:solidFill>
                <a:latin typeface="Times New Roman"/>
                <a:ea typeface="Times New Roman"/>
                <a:cs typeface="Times New Roman"/>
                <a:sym typeface="Times New Roman"/>
              </a:endParaRPr>
            </a:p>
            <a:p>
              <a:pPr marL="457200" lvl="0" indent="-381000" rtl="0">
                <a:spcBef>
                  <a:spcPts val="0"/>
                </a:spcBef>
                <a:spcAft>
                  <a:spcPts val="0"/>
                </a:spcAft>
                <a:buClr>
                  <a:schemeClr val="dk1"/>
                </a:buClr>
                <a:buSzPts val="2400"/>
                <a:buFont typeface="Times New Roman"/>
                <a:buChar char="●"/>
              </a:pPr>
              <a:r>
                <a:rPr lang="en-US" sz="2400" dirty="0">
                  <a:solidFill>
                    <a:schemeClr val="dk1"/>
                  </a:solidFill>
                  <a:latin typeface="Times"/>
                  <a:ea typeface="Times"/>
                  <a:cs typeface="Times"/>
                  <a:sym typeface="Times"/>
                </a:rPr>
                <a:t>PCR </a:t>
              </a:r>
              <a:r>
                <a:rPr lang="en-US" sz="2400" dirty="0" err="1">
                  <a:solidFill>
                    <a:schemeClr val="dk1"/>
                  </a:solidFill>
                  <a:latin typeface="Times"/>
                  <a:ea typeface="Times"/>
                  <a:cs typeface="Times"/>
                  <a:sym typeface="Times"/>
                </a:rPr>
                <a:t>amplicons</a:t>
              </a:r>
              <a:r>
                <a:rPr lang="en-US" sz="2400" dirty="0">
                  <a:solidFill>
                    <a:schemeClr val="dk1"/>
                  </a:solidFill>
                  <a:latin typeface="Times"/>
                  <a:ea typeface="Times"/>
                  <a:cs typeface="Times"/>
                  <a:sym typeface="Times"/>
                </a:rPr>
                <a:t> were visualized using gel </a:t>
              </a:r>
              <a:r>
                <a:rPr lang="en-US" sz="2400" dirty="0" smtClean="0">
                  <a:solidFill>
                    <a:schemeClr val="dk1"/>
                  </a:solidFill>
                  <a:latin typeface="Times"/>
                  <a:ea typeface="Times"/>
                  <a:cs typeface="Times"/>
                  <a:sym typeface="Times"/>
                </a:rPr>
                <a:t>electrophoresis. </a:t>
              </a:r>
              <a:r>
                <a:rPr lang="en-US" sz="2400" dirty="0">
                  <a:solidFill>
                    <a:schemeClr val="dk1"/>
                  </a:solidFill>
                  <a:latin typeface="Times"/>
                  <a:ea typeface="Times"/>
                  <a:cs typeface="Times"/>
                  <a:sym typeface="Times"/>
                </a:rPr>
                <a:t>PCR </a:t>
              </a:r>
              <a:r>
                <a:rPr lang="en-US" sz="2400" dirty="0" err="1">
                  <a:solidFill>
                    <a:schemeClr val="dk1"/>
                  </a:solidFill>
                  <a:latin typeface="Times"/>
                  <a:ea typeface="Times"/>
                  <a:cs typeface="Times"/>
                  <a:sym typeface="Times"/>
                </a:rPr>
                <a:t>amplicons</a:t>
              </a:r>
              <a:r>
                <a:rPr lang="en-US" sz="2400" dirty="0">
                  <a:solidFill>
                    <a:schemeClr val="dk1"/>
                  </a:solidFill>
                  <a:latin typeface="Times"/>
                  <a:ea typeface="Times"/>
                  <a:cs typeface="Times"/>
                  <a:sym typeface="Times"/>
                </a:rPr>
                <a:t> obtained from single-species herbal products were submitted to </a:t>
              </a:r>
              <a:r>
                <a:rPr lang="en-US" sz="2400" dirty="0" err="1">
                  <a:solidFill>
                    <a:schemeClr val="dk1"/>
                  </a:solidFill>
                  <a:latin typeface="Times"/>
                  <a:ea typeface="Times"/>
                  <a:cs typeface="Times"/>
                  <a:sym typeface="Times"/>
                </a:rPr>
                <a:t>Genewiz</a:t>
              </a:r>
              <a:r>
                <a:rPr lang="en-US" sz="2400" dirty="0">
                  <a:solidFill>
                    <a:schemeClr val="dk1"/>
                  </a:solidFill>
                  <a:latin typeface="Times"/>
                  <a:ea typeface="Times"/>
                  <a:cs typeface="Times"/>
                  <a:sym typeface="Times"/>
                </a:rPr>
                <a:t> Inc. (South Plainfield, NJ) for Sanger sequencing, whereas PCR </a:t>
              </a:r>
              <a:r>
                <a:rPr lang="en-US" sz="2400" dirty="0" err="1">
                  <a:solidFill>
                    <a:schemeClr val="dk1"/>
                  </a:solidFill>
                  <a:latin typeface="Times"/>
                  <a:ea typeface="Times"/>
                  <a:cs typeface="Times"/>
                  <a:sym typeface="Times"/>
                </a:rPr>
                <a:t>amplicons</a:t>
              </a:r>
              <a:r>
                <a:rPr lang="en-US" sz="2400" dirty="0">
                  <a:solidFill>
                    <a:schemeClr val="dk1"/>
                  </a:solidFill>
                  <a:latin typeface="Times"/>
                  <a:ea typeface="Times"/>
                  <a:cs typeface="Times"/>
                  <a:sym typeface="Times"/>
                </a:rPr>
                <a:t> obtained from multispecies herbal products were sequenced on the Ion PGM at LIU following manufacturer’s protocols for </a:t>
              </a:r>
              <a:r>
                <a:rPr lang="en-US" sz="2400" dirty="0" err="1">
                  <a:solidFill>
                    <a:schemeClr val="dk1"/>
                  </a:solidFill>
                  <a:latin typeface="Times"/>
                  <a:ea typeface="Times"/>
                  <a:cs typeface="Times"/>
                  <a:sym typeface="Times"/>
                </a:rPr>
                <a:t>amplicon</a:t>
              </a:r>
              <a:r>
                <a:rPr lang="en-US" sz="2400" dirty="0">
                  <a:solidFill>
                    <a:schemeClr val="dk1"/>
                  </a:solidFill>
                  <a:latin typeface="Times"/>
                  <a:ea typeface="Times"/>
                  <a:cs typeface="Times"/>
                  <a:sym typeface="Times"/>
                </a:rPr>
                <a:t> sequencing.  </a:t>
              </a:r>
              <a:endParaRPr sz="2400" dirty="0"/>
            </a:p>
            <a:p>
              <a:pPr marL="457200" marR="0" lvl="0" indent="-285750" algn="l" rtl="0">
                <a:lnSpc>
                  <a:spcPct val="115000"/>
                </a:lnSpc>
                <a:spcBef>
                  <a:spcPts val="0"/>
                </a:spcBef>
                <a:spcAft>
                  <a:spcPts val="0"/>
                </a:spcAft>
                <a:buClr>
                  <a:schemeClr val="dk1"/>
                </a:buClr>
                <a:buSzPts val="1500"/>
                <a:buFont typeface="Times New Roman"/>
                <a:buNone/>
              </a:pPr>
              <a:endParaRPr sz="1500" b="0" i="0" u="none" strike="noStrike" cap="none" dirty="0">
                <a:solidFill>
                  <a:schemeClr val="dk1"/>
                </a:solidFill>
                <a:latin typeface="Times New Roman"/>
                <a:ea typeface="Times New Roman"/>
                <a:cs typeface="Times New Roman"/>
                <a:sym typeface="Times New Roman"/>
              </a:endParaRPr>
            </a:p>
            <a:p>
              <a:pPr marL="457200" indent="-381000">
                <a:buClr>
                  <a:schemeClr val="dk1"/>
                </a:buClr>
                <a:buSzPts val="2400"/>
                <a:buFont typeface="Times New Roman"/>
                <a:buChar char="●"/>
              </a:pPr>
              <a:r>
                <a:rPr lang="en-US" sz="2400" dirty="0">
                  <a:solidFill>
                    <a:schemeClr val="dk1"/>
                  </a:solidFill>
                  <a:latin typeface="Times"/>
                  <a:ea typeface="Times"/>
                  <a:cs typeface="Times"/>
                  <a:sym typeface="Times"/>
                </a:rPr>
                <a:t>Raw sequence chromatograms obtained from single-species herbal products were assembled, edited, and</a:t>
              </a:r>
              <a:r>
                <a:rPr lang="en-US" sz="2400" dirty="0" smtClean="0">
                  <a:solidFill>
                    <a:schemeClr val="dk1"/>
                  </a:solidFill>
                  <a:latin typeface="Times"/>
                  <a:ea typeface="Times"/>
                  <a:cs typeface="Times"/>
                  <a:sym typeface="Times"/>
                </a:rPr>
                <a:t> compared (BLAST) against a local nucleotide database using </a:t>
              </a:r>
              <a:r>
                <a:rPr lang="en-US" sz="2400" dirty="0">
                  <a:solidFill>
                    <a:schemeClr val="dk1"/>
                  </a:solidFill>
                  <a:latin typeface="Times"/>
                  <a:ea typeface="Times"/>
                  <a:cs typeface="Times"/>
                  <a:sym typeface="Times"/>
                </a:rPr>
                <a:t>DNA </a:t>
              </a:r>
              <a:r>
                <a:rPr lang="en-US" sz="2400" dirty="0" smtClean="0">
                  <a:solidFill>
                    <a:schemeClr val="dk1"/>
                  </a:solidFill>
                  <a:latin typeface="Times"/>
                  <a:ea typeface="Times"/>
                  <a:cs typeface="Times"/>
                  <a:sym typeface="Times"/>
                </a:rPr>
                <a:t>Subway (blue line, </a:t>
              </a:r>
              <a:r>
                <a:rPr lang="en-US" sz="2400" dirty="0" smtClean="0">
                  <a:solidFill>
                    <a:schemeClr val="dk1"/>
                  </a:solidFill>
                  <a:latin typeface="Times"/>
                  <a:ea typeface="Times"/>
                  <a:cs typeface="Times"/>
                  <a:sym typeface="Times"/>
                  <a:hlinkClick r:id="rId4"/>
                </a:rPr>
                <a:t>https://dnasubway.cyverse.org</a:t>
              </a:r>
              <a:r>
                <a:rPr lang="en-US" sz="2400" dirty="0" smtClean="0">
                  <a:solidFill>
                    <a:schemeClr val="dk1"/>
                  </a:solidFill>
                  <a:latin typeface="Times"/>
                  <a:ea typeface="Times"/>
                  <a:cs typeface="Times"/>
                  <a:sym typeface="Times"/>
                </a:rPr>
                <a:t>). BLAST </a:t>
              </a:r>
              <a:r>
                <a:rPr lang="en-US" sz="2400" dirty="0">
                  <a:solidFill>
                    <a:schemeClr val="dk1"/>
                  </a:solidFill>
                  <a:latin typeface="Times"/>
                  <a:ea typeface="Times"/>
                  <a:cs typeface="Times"/>
                  <a:sym typeface="Times"/>
                </a:rPr>
                <a:t>results from DNA Subway</a:t>
              </a:r>
              <a:r>
                <a:rPr lang="en-US" sz="2400" dirty="0" smtClean="0">
                  <a:solidFill>
                    <a:schemeClr val="dk1"/>
                  </a:solidFill>
                  <a:latin typeface="Times"/>
                  <a:ea typeface="Times"/>
                  <a:cs typeface="Times"/>
                  <a:sym typeface="Times"/>
                </a:rPr>
                <a:t> were compared with</a:t>
              </a:r>
              <a:r>
                <a:rPr lang="en-US" sz="2400" dirty="0" smtClean="0">
                  <a:solidFill>
                    <a:schemeClr val="dk1"/>
                  </a:solidFill>
                  <a:latin typeface="Times"/>
                  <a:ea typeface="Times"/>
                  <a:cs typeface="Times"/>
                  <a:sym typeface="Times"/>
                </a:rPr>
                <a:t> web BLAST results from the </a:t>
              </a:r>
              <a:r>
                <a:rPr lang="en-US" sz="2400" dirty="0" err="1" smtClean="0">
                  <a:solidFill>
                    <a:schemeClr val="dk1"/>
                  </a:solidFill>
                  <a:latin typeface="Times"/>
                  <a:ea typeface="Times"/>
                  <a:cs typeface="Times"/>
                  <a:sym typeface="Times"/>
                </a:rPr>
                <a:t>Genbank</a:t>
              </a:r>
              <a:r>
                <a:rPr lang="en-US" sz="2400" dirty="0" smtClean="0">
                  <a:solidFill>
                    <a:schemeClr val="dk1"/>
                  </a:solidFill>
                  <a:latin typeface="Times"/>
                  <a:ea typeface="Times"/>
                  <a:cs typeface="Times"/>
                  <a:sym typeface="Times"/>
                </a:rPr>
                <a:t> nucleotide database, </a:t>
              </a:r>
              <a:r>
                <a:rPr lang="en-US" sz="2400" dirty="0">
                  <a:solidFill>
                    <a:schemeClr val="dk1"/>
                  </a:solidFill>
                  <a:latin typeface="Times"/>
                  <a:ea typeface="Times"/>
                  <a:cs typeface="Times"/>
                  <a:sym typeface="Times"/>
                </a:rPr>
                <a:t>with top hits recorded as the taxonomic identity of the herb in the product. When there were multiple top hits, including the expected species, phylogenetic analysis was performed as in Molina et al. (2018)</a:t>
              </a:r>
              <a:r>
                <a:rPr lang="en-US" sz="2400" dirty="0" smtClean="0">
                  <a:solidFill>
                    <a:schemeClr val="dk1"/>
                  </a:solidFill>
                  <a:latin typeface="Times"/>
                  <a:ea typeface="Times"/>
                  <a:cs typeface="Times"/>
                  <a:sym typeface="Times"/>
                </a:rPr>
                <a:t>.</a:t>
              </a:r>
            </a:p>
            <a:p>
              <a:pPr marL="457200" indent="-381000">
                <a:buClr>
                  <a:schemeClr val="dk1"/>
                </a:buClr>
                <a:buSzPts val="2400"/>
                <a:buFont typeface="Times New Roman"/>
                <a:buChar char="●"/>
              </a:pPr>
              <a:endParaRPr lang="en-US" sz="1500" dirty="0" smtClean="0">
                <a:solidFill>
                  <a:schemeClr val="dk1"/>
                </a:solidFill>
                <a:latin typeface="Times"/>
                <a:ea typeface="Times"/>
                <a:cs typeface="Times"/>
                <a:sym typeface="Times"/>
              </a:endParaRPr>
            </a:p>
            <a:p>
              <a:pPr marL="457200" indent="-381000">
                <a:buClr>
                  <a:schemeClr val="dk1"/>
                </a:buClr>
                <a:buSzPts val="2400"/>
                <a:buFont typeface="Times New Roman"/>
                <a:buChar char="●"/>
              </a:pPr>
              <a:r>
                <a:rPr lang="en-US" sz="2400" dirty="0" smtClean="0">
                  <a:solidFill>
                    <a:schemeClr val="dk1"/>
                  </a:solidFill>
                  <a:latin typeface="Times New Roman"/>
                  <a:ea typeface="Times New Roman"/>
                  <a:cs typeface="Times New Roman"/>
                  <a:sym typeface="Times New Roman"/>
                </a:rPr>
                <a:t>Sequence reads obtained from the ION PGM for multispecies </a:t>
              </a:r>
              <a:r>
                <a:rPr lang="en-US" sz="2400" dirty="0" err="1" smtClean="0">
                  <a:solidFill>
                    <a:schemeClr val="dk1"/>
                  </a:solidFill>
                  <a:latin typeface="Times New Roman"/>
                  <a:ea typeface="Times New Roman"/>
                  <a:cs typeface="Times New Roman"/>
                  <a:sym typeface="Times New Roman"/>
                </a:rPr>
                <a:t>HMPs</a:t>
              </a:r>
              <a:r>
                <a:rPr lang="en-US" sz="2400" dirty="0" smtClean="0">
                  <a:solidFill>
                    <a:schemeClr val="dk1"/>
                  </a:solidFill>
                  <a:latin typeface="Times New Roman"/>
                  <a:ea typeface="Times New Roman"/>
                  <a:cs typeface="Times New Roman"/>
                  <a:sym typeface="Times New Roman"/>
                </a:rPr>
                <a:t> were analyzed following </a:t>
              </a:r>
              <a:r>
                <a:rPr lang="en-US" sz="2400" dirty="0" err="1" smtClean="0">
                  <a:solidFill>
                    <a:schemeClr val="dk1"/>
                  </a:solidFill>
                  <a:latin typeface="Times New Roman"/>
                  <a:ea typeface="Times New Roman"/>
                  <a:cs typeface="Times New Roman"/>
                  <a:sym typeface="Times New Roman"/>
                </a:rPr>
                <a:t>Geneious</a:t>
              </a:r>
              <a:r>
                <a:rPr lang="en-US" sz="2400" dirty="0" smtClean="0">
                  <a:solidFill>
                    <a:schemeClr val="dk1"/>
                  </a:solidFill>
                  <a:latin typeface="Times New Roman"/>
                  <a:ea typeface="Times New Roman"/>
                  <a:cs typeface="Times New Roman"/>
                  <a:sym typeface="Times New Roman"/>
                </a:rPr>
                <a:t>’ (</a:t>
              </a:r>
              <a:r>
                <a:rPr lang="en-US" sz="2400" dirty="0" err="1" smtClean="0">
                  <a:solidFill>
                    <a:schemeClr val="dk1"/>
                  </a:solidFill>
                  <a:latin typeface="Times New Roman"/>
                  <a:ea typeface="Times New Roman"/>
                  <a:cs typeface="Times New Roman"/>
                  <a:sym typeface="Times New Roman"/>
                </a:rPr>
                <a:t>v</a:t>
              </a:r>
              <a:r>
                <a:rPr lang="en-US" sz="2400" dirty="0" smtClean="0">
                  <a:solidFill>
                    <a:schemeClr val="dk1"/>
                  </a:solidFill>
                  <a:latin typeface="Times New Roman"/>
                  <a:ea typeface="Times New Roman"/>
                  <a:cs typeface="Times New Roman"/>
                  <a:sym typeface="Times New Roman"/>
                </a:rPr>
                <a:t>. 7.1.9, </a:t>
              </a:r>
              <a:r>
                <a:rPr lang="en-US" sz="2400" dirty="0" err="1" smtClean="0">
                  <a:solidFill>
                    <a:schemeClr val="dk1"/>
                  </a:solidFill>
                  <a:latin typeface="Times New Roman"/>
                  <a:ea typeface="Times New Roman"/>
                  <a:cs typeface="Times New Roman"/>
                  <a:sym typeface="Times New Roman"/>
                </a:rPr>
                <a:t>Biomatters</a:t>
              </a:r>
              <a:r>
                <a:rPr lang="en-US" sz="2400" dirty="0" smtClean="0">
                  <a:solidFill>
                    <a:schemeClr val="dk1"/>
                  </a:solidFill>
                  <a:latin typeface="Times New Roman"/>
                  <a:ea typeface="Times New Roman"/>
                  <a:cs typeface="Times New Roman"/>
                  <a:sym typeface="Times New Roman"/>
                </a:rPr>
                <a:t> Ltd.) metagenomics analysis tutorial available online </a:t>
              </a:r>
              <a:r>
                <a:rPr lang="en-US" sz="2400" dirty="0" smtClean="0">
                  <a:solidFill>
                    <a:schemeClr val="dk1"/>
                  </a:solidFill>
                  <a:latin typeface="Times New Roman"/>
                  <a:ea typeface="Times New Roman"/>
                  <a:cs typeface="Times New Roman"/>
                  <a:sym typeface="Times New Roman"/>
                  <a:hlinkClick r:id="rId5"/>
                </a:rPr>
                <a:t>https://www.geneious.com/tutorials/metagenomic-analysis/</a:t>
              </a:r>
              <a:r>
                <a:rPr lang="en-US" sz="2400" dirty="0" smtClean="0">
                  <a:solidFill>
                    <a:schemeClr val="dk1"/>
                  </a:solidFill>
                  <a:latin typeface="Times New Roman"/>
                  <a:ea typeface="Times New Roman"/>
                  <a:cs typeface="Times New Roman"/>
                  <a:sym typeface="Times New Roman"/>
                </a:rPr>
                <a:t> . Resulting </a:t>
              </a:r>
              <a:r>
                <a:rPr lang="en-US" sz="2400" dirty="0" err="1" smtClean="0">
                  <a:solidFill>
                    <a:schemeClr val="dk1"/>
                  </a:solidFill>
                  <a:latin typeface="Times New Roman"/>
                  <a:ea typeface="Times New Roman"/>
                  <a:cs typeface="Times New Roman"/>
                  <a:sym typeface="Times New Roman"/>
                </a:rPr>
                <a:t>contigs</a:t>
              </a:r>
              <a:r>
                <a:rPr lang="en-US" sz="2400" dirty="0" smtClean="0">
                  <a:solidFill>
                    <a:schemeClr val="dk1"/>
                  </a:solidFill>
                  <a:latin typeface="Times New Roman"/>
                  <a:ea typeface="Times New Roman"/>
                  <a:cs typeface="Times New Roman"/>
                  <a:sym typeface="Times New Roman"/>
                </a:rPr>
                <a:t> were then individually blasted against the </a:t>
              </a:r>
              <a:r>
                <a:rPr lang="en-US" sz="2400" dirty="0" err="1" smtClean="0">
                  <a:solidFill>
                    <a:schemeClr val="dk1"/>
                  </a:solidFill>
                  <a:latin typeface="Times New Roman"/>
                  <a:ea typeface="Times New Roman"/>
                  <a:cs typeface="Times New Roman"/>
                  <a:sym typeface="Times New Roman"/>
                </a:rPr>
                <a:t>Genbank</a:t>
              </a:r>
              <a:r>
                <a:rPr lang="en-US" sz="2400" dirty="0" smtClean="0">
                  <a:solidFill>
                    <a:schemeClr val="dk1"/>
                  </a:solidFill>
                  <a:latin typeface="Times New Roman"/>
                  <a:ea typeface="Times New Roman"/>
                  <a:cs typeface="Times New Roman"/>
                  <a:sym typeface="Times New Roman"/>
                </a:rPr>
                <a:t> nucleotide database and the top species hits were compiled for each </a:t>
              </a:r>
              <a:r>
                <a:rPr lang="en-US" sz="2400" dirty="0" err="1" smtClean="0">
                  <a:solidFill>
                    <a:schemeClr val="dk1"/>
                  </a:solidFill>
                  <a:latin typeface="Times New Roman"/>
                  <a:ea typeface="Times New Roman"/>
                  <a:cs typeface="Times New Roman"/>
                  <a:sym typeface="Times New Roman"/>
                </a:rPr>
                <a:t>contig</a:t>
              </a:r>
              <a:r>
                <a:rPr lang="en-US" sz="2400" dirty="0" smtClean="0">
                  <a:solidFill>
                    <a:schemeClr val="dk1"/>
                  </a:solidFill>
                  <a:latin typeface="Times New Roman"/>
                  <a:ea typeface="Times New Roman"/>
                  <a:cs typeface="Times New Roman"/>
                  <a:sym typeface="Times New Roman"/>
                </a:rPr>
                <a:t>.</a:t>
              </a:r>
            </a:p>
            <a:p>
              <a:pPr marL="457200" indent="-381000">
                <a:buClr>
                  <a:schemeClr val="dk1"/>
                </a:buClr>
                <a:buSzPts val="2400"/>
                <a:buFont typeface="Times New Roman"/>
                <a:buChar char="●"/>
              </a:pPr>
              <a:endParaRPr sz="2400" b="0" i="0" u="none" strike="noStrike" cap="none" dirty="0">
                <a:solidFill>
                  <a:schemeClr val="dk1"/>
                </a:solidFill>
                <a:latin typeface="Times New Roman"/>
                <a:ea typeface="Times New Roman"/>
                <a:cs typeface="Times New Roman"/>
                <a:sym typeface="Times New Roman"/>
              </a:endParaRPr>
            </a:p>
          </p:txBody>
        </p:sp>
        <p:pic>
          <p:nvPicPr>
            <p:cNvPr id="39" name="Shape 39"/>
            <p:cNvPicPr preferRelativeResize="0"/>
            <p:nvPr/>
          </p:nvPicPr>
          <p:blipFill rotWithShape="1">
            <a:blip r:embed="rId6">
              <a:alphaModFix/>
            </a:blip>
            <a:srcRect/>
            <a:stretch/>
          </p:blipFill>
          <p:spPr>
            <a:xfrm>
              <a:off x="39264119" y="200349"/>
              <a:ext cx="3851989" cy="2472900"/>
            </a:xfrm>
            <a:prstGeom prst="rect">
              <a:avLst/>
            </a:prstGeom>
            <a:noFill/>
            <a:ln>
              <a:noFill/>
            </a:ln>
          </p:spPr>
        </p:pic>
        <p:pic>
          <p:nvPicPr>
            <p:cNvPr id="40" name="Shape 40"/>
            <p:cNvPicPr preferRelativeResize="0"/>
            <p:nvPr/>
          </p:nvPicPr>
          <p:blipFill rotWithShape="1">
            <a:blip r:embed="rId7">
              <a:alphaModFix/>
            </a:blip>
            <a:srcRect/>
            <a:stretch/>
          </p:blipFill>
          <p:spPr>
            <a:xfrm>
              <a:off x="37911126" y="2838912"/>
              <a:ext cx="5260200" cy="1043400"/>
            </a:xfrm>
            <a:prstGeom prst="rect">
              <a:avLst/>
            </a:prstGeom>
            <a:noFill/>
            <a:ln>
              <a:noFill/>
            </a:ln>
          </p:spPr>
        </p:pic>
        <p:pic>
          <p:nvPicPr>
            <p:cNvPr id="41" name="Shape 41"/>
            <p:cNvPicPr preferRelativeResize="0"/>
            <p:nvPr/>
          </p:nvPicPr>
          <p:blipFill rotWithShape="1">
            <a:blip r:embed="rId8">
              <a:alphaModFix/>
            </a:blip>
            <a:srcRect/>
            <a:stretch/>
          </p:blipFill>
          <p:spPr>
            <a:xfrm>
              <a:off x="37944691" y="3882312"/>
              <a:ext cx="5260199" cy="1238400"/>
            </a:xfrm>
            <a:prstGeom prst="rect">
              <a:avLst/>
            </a:prstGeom>
            <a:noFill/>
            <a:ln>
              <a:noFill/>
            </a:ln>
          </p:spPr>
        </p:pic>
        <p:pic>
          <p:nvPicPr>
            <p:cNvPr id="42" name="Shape 42" descr="LIU-Logo-copy-300x215.jpg"/>
            <p:cNvPicPr preferRelativeResize="0"/>
            <p:nvPr/>
          </p:nvPicPr>
          <p:blipFill rotWithShape="1">
            <a:blip r:embed="rId9">
              <a:alphaModFix/>
            </a:blip>
            <a:srcRect/>
            <a:stretch/>
          </p:blipFill>
          <p:spPr>
            <a:xfrm>
              <a:off x="1186190" y="412849"/>
              <a:ext cx="3183384" cy="2281425"/>
            </a:xfrm>
            <a:prstGeom prst="rect">
              <a:avLst/>
            </a:prstGeom>
            <a:noFill/>
            <a:ln>
              <a:noFill/>
            </a:ln>
          </p:spPr>
        </p:pic>
        <p:sp>
          <p:nvSpPr>
            <p:cNvPr id="43" name="Shape 43"/>
            <p:cNvSpPr txBox="1"/>
            <p:nvPr/>
          </p:nvSpPr>
          <p:spPr>
            <a:xfrm>
              <a:off x="785565" y="11514914"/>
              <a:ext cx="20586300" cy="6575917"/>
            </a:xfrm>
            <a:prstGeom prst="rect">
              <a:avLst/>
            </a:prstGeom>
            <a:solidFill>
              <a:schemeClr val="lt1"/>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244061"/>
                </a:buClr>
                <a:buSzPts val="875"/>
                <a:buFont typeface="Calibri"/>
                <a:buNone/>
              </a:pPr>
              <a:r>
                <a:rPr lang="en-US" sz="3500" b="1" i="0" u="none" strike="noStrike" cap="none" dirty="0">
                  <a:solidFill>
                    <a:srgbClr val="244061"/>
                  </a:solidFill>
                  <a:latin typeface="Calibri"/>
                  <a:ea typeface="Calibri"/>
                  <a:cs typeface="Calibri"/>
                  <a:sym typeface="Calibri"/>
                </a:rPr>
                <a:t>INTRODUCTION</a:t>
              </a:r>
              <a:endParaRPr dirty="0"/>
            </a:p>
            <a:p>
              <a:pPr marL="457200" marR="0" lvl="0" indent="-381000" algn="l" rtl="0">
                <a:lnSpc>
                  <a:spcPct val="100000"/>
                </a:lnSpc>
                <a:spcBef>
                  <a:spcPts val="0"/>
                </a:spcBef>
                <a:spcAft>
                  <a:spcPts val="0"/>
                </a:spcAft>
                <a:buClr>
                  <a:srgbClr val="000000"/>
                </a:buClr>
                <a:buSzPts val="1500"/>
                <a:buFont typeface="Arial"/>
                <a:buNone/>
              </a:pPr>
              <a:endParaRPr sz="1500" b="0" i="0" u="none" strike="noStrike" cap="none" dirty="0">
                <a:solidFill>
                  <a:srgbClr val="000000"/>
                </a:solidFill>
                <a:latin typeface="Times New Roman"/>
                <a:ea typeface="Times New Roman"/>
                <a:cs typeface="Times New Roman"/>
                <a:sym typeface="Times New Roman"/>
              </a:endParaRPr>
            </a:p>
            <a:p>
              <a:pPr marL="457200" lvl="0" indent="-381000" rtl="0">
                <a:spcBef>
                  <a:spcPts val="0"/>
                </a:spcBef>
                <a:spcAft>
                  <a:spcPts val="0"/>
                </a:spcAft>
                <a:buClr>
                  <a:srgbClr val="000000"/>
                </a:buClr>
                <a:buSzPts val="2400"/>
                <a:buFont typeface="Times New Roman"/>
                <a:buChar char="●"/>
              </a:pPr>
              <a:r>
                <a:rPr lang="en-US" sz="2400" dirty="0">
                  <a:solidFill>
                    <a:schemeClr val="dk1"/>
                  </a:solidFill>
                  <a:latin typeface="Times"/>
                  <a:ea typeface="Times"/>
                  <a:cs typeface="Times"/>
                  <a:sym typeface="Times"/>
                </a:rPr>
                <a:t>As of 2008, approximately 20% of the American population have been using herbal supplements (Bent, 2008). The amount of revenue generated by this industry in the United States has been estimated to be $6 billion in </a:t>
              </a:r>
              <a:r>
                <a:rPr lang="en-US" sz="2400" dirty="0" smtClean="0">
                  <a:solidFill>
                    <a:schemeClr val="dk1"/>
                  </a:solidFill>
                  <a:latin typeface="Times"/>
                  <a:ea typeface="Times"/>
                  <a:cs typeface="Times"/>
                  <a:sym typeface="Times"/>
                </a:rPr>
                <a:t>2013. </a:t>
              </a:r>
              <a:r>
                <a:rPr lang="en-US" sz="2400" dirty="0">
                  <a:solidFill>
                    <a:schemeClr val="dk1"/>
                  </a:solidFill>
                  <a:latin typeface="Times"/>
                  <a:ea typeface="Times"/>
                  <a:cs typeface="Times"/>
                  <a:sym typeface="Times"/>
                </a:rPr>
                <a:t>The US Food &amp; Drug Administration (FDA) does not confirm the accuracy of product labels, so the establishment of an herbal supplement’s quality and safety is at the responsibility of the manufacturer, which may result in herbal supplements with poor quality (</a:t>
              </a:r>
              <a:r>
                <a:rPr lang="en-US" sz="2400" dirty="0" err="1">
                  <a:solidFill>
                    <a:schemeClr val="dk1"/>
                  </a:solidFill>
                  <a:latin typeface="Times"/>
                  <a:ea typeface="Times"/>
                  <a:cs typeface="Times"/>
                  <a:sym typeface="Times"/>
                </a:rPr>
                <a:t>Sarma</a:t>
              </a:r>
              <a:r>
                <a:rPr lang="en-US" sz="2400" dirty="0">
                  <a:solidFill>
                    <a:schemeClr val="dk1"/>
                  </a:solidFill>
                  <a:latin typeface="Times"/>
                  <a:ea typeface="Times"/>
                  <a:cs typeface="Times"/>
                  <a:sym typeface="Times"/>
                </a:rPr>
                <a:t>, 2016).</a:t>
              </a:r>
              <a:r>
                <a:rPr lang="en-US" sz="2400" dirty="0" smtClean="0">
                  <a:solidFill>
                    <a:schemeClr val="dk1"/>
                  </a:solidFill>
                  <a:latin typeface="Times"/>
                  <a:ea typeface="Times"/>
                  <a:cs typeface="Times"/>
                  <a:sym typeface="Times"/>
                </a:rPr>
                <a:t> </a:t>
              </a:r>
            </a:p>
            <a:p>
              <a:pPr marL="457200" lvl="0" indent="-381000" rtl="0">
                <a:spcBef>
                  <a:spcPts val="0"/>
                </a:spcBef>
                <a:spcAft>
                  <a:spcPts val="0"/>
                </a:spcAft>
                <a:buClr>
                  <a:srgbClr val="000000"/>
                </a:buClr>
                <a:buSzPts val="2400"/>
                <a:buFont typeface="Times New Roman"/>
                <a:buChar char="●"/>
              </a:pPr>
              <a:endParaRPr sz="1500" b="0" i="0" u="none" strike="noStrike" cap="none" dirty="0" smtClean="0">
                <a:solidFill>
                  <a:srgbClr val="000000"/>
                </a:solidFill>
                <a:latin typeface="Times"/>
                <a:ea typeface="Times New Roman"/>
                <a:cs typeface="Times"/>
                <a:sym typeface="Times New Roman"/>
              </a:endParaRPr>
            </a:p>
            <a:p>
              <a:pPr marL="457200" lvl="0" indent="-381000" rtl="0">
                <a:spcBef>
                  <a:spcPts val="0"/>
                </a:spcBef>
                <a:spcAft>
                  <a:spcPts val="0"/>
                </a:spcAft>
                <a:buClr>
                  <a:srgbClr val="000000"/>
                </a:buClr>
                <a:buSzPts val="2400"/>
                <a:buFont typeface="Times New Roman"/>
                <a:buChar char="●"/>
              </a:pPr>
              <a:r>
                <a:rPr lang="en-US" sz="2400" dirty="0" smtClean="0">
                  <a:solidFill>
                    <a:schemeClr val="dk1"/>
                  </a:solidFill>
                  <a:latin typeface="Times"/>
                  <a:ea typeface="Times"/>
                  <a:cs typeface="Times"/>
                  <a:sym typeface="Times"/>
                </a:rPr>
                <a:t>In fact, several studies have shown that adulterations and substitutions have been common in herbal medicinal products (</a:t>
              </a:r>
              <a:r>
                <a:rPr lang="en-US" sz="2400" dirty="0" err="1" smtClean="0">
                  <a:solidFill>
                    <a:schemeClr val="dk1"/>
                  </a:solidFill>
                  <a:latin typeface="Times"/>
                  <a:ea typeface="Times"/>
                  <a:cs typeface="Times"/>
                  <a:sym typeface="Times"/>
                </a:rPr>
                <a:t>HMPs</a:t>
              </a:r>
              <a:r>
                <a:rPr lang="en-US" sz="2400" dirty="0" smtClean="0">
                  <a:solidFill>
                    <a:schemeClr val="dk1"/>
                  </a:solidFill>
                  <a:latin typeface="Times"/>
                  <a:ea typeface="Times"/>
                  <a:cs typeface="Times"/>
                  <a:sym typeface="Times"/>
                </a:rPr>
                <a:t>) sold in the US, as revealed by the technology of DNA barcoding (</a:t>
              </a:r>
              <a:r>
                <a:rPr lang="en-US" sz="2400" dirty="0" err="1" smtClean="0">
                  <a:solidFill>
                    <a:schemeClr val="dk1"/>
                  </a:solidFill>
                  <a:latin typeface="Times"/>
                  <a:ea typeface="Times"/>
                  <a:cs typeface="Times"/>
                  <a:sym typeface="Times"/>
                </a:rPr>
                <a:t>Newmaster</a:t>
              </a:r>
              <a:r>
                <a:rPr lang="en-US" sz="2400" dirty="0" smtClean="0">
                  <a:solidFill>
                    <a:schemeClr val="dk1"/>
                  </a:solidFill>
                  <a:latin typeface="Times"/>
                  <a:ea typeface="Times"/>
                  <a:cs typeface="Times"/>
                  <a:sym typeface="Times"/>
                </a:rPr>
                <a:t> et al., 2013; NY City Press Office, 2015). In New York City, out of 38 herbal products </a:t>
              </a:r>
              <a:r>
                <a:rPr lang="en-US" sz="2400" dirty="0" err="1" smtClean="0">
                  <a:solidFill>
                    <a:schemeClr val="dk1"/>
                  </a:solidFill>
                  <a:latin typeface="Times"/>
                  <a:ea typeface="Times"/>
                  <a:cs typeface="Times"/>
                  <a:sym typeface="Times"/>
                </a:rPr>
                <a:t>barcoded</a:t>
              </a:r>
              <a:r>
                <a:rPr lang="en-US" sz="2400" dirty="0" smtClean="0">
                  <a:solidFill>
                    <a:schemeClr val="dk1"/>
                  </a:solidFill>
                  <a:latin typeface="Times"/>
                  <a:ea typeface="Times"/>
                  <a:cs typeface="Times"/>
                  <a:sym typeface="Times"/>
                </a:rPr>
                <a:t> from 8 herbal stores, 4 did not match the expected species (10.5% were fraudulent, Michel et al. 2016). </a:t>
              </a:r>
            </a:p>
            <a:p>
              <a:pPr marL="457200" lvl="0" indent="-381000" rtl="0">
                <a:spcBef>
                  <a:spcPts val="0"/>
                </a:spcBef>
                <a:spcAft>
                  <a:spcPts val="0"/>
                </a:spcAft>
                <a:buClr>
                  <a:srgbClr val="000000"/>
                </a:buClr>
                <a:buSzPts val="2400"/>
                <a:buFont typeface="Times New Roman"/>
                <a:buChar char="●"/>
              </a:pPr>
              <a:endParaRPr lang="en-US" sz="1500" dirty="0" smtClean="0">
                <a:solidFill>
                  <a:schemeClr val="dk1"/>
                </a:solidFill>
                <a:latin typeface="Times"/>
                <a:ea typeface="Times"/>
                <a:cs typeface="Times"/>
                <a:sym typeface="Times"/>
              </a:endParaRPr>
            </a:p>
            <a:p>
              <a:pPr marL="457200" indent="-381000">
                <a:buSzPts val="2400"/>
                <a:buFont typeface="Times New Roman"/>
                <a:buChar char="●"/>
              </a:pPr>
              <a:r>
                <a:rPr lang="en-US" sz="2400" dirty="0" smtClean="0">
                  <a:latin typeface="Times"/>
                  <a:cs typeface="Times"/>
                </a:rPr>
                <a:t>The lack of FDA oversight in herbal products presents the opportunity to crowd-source DNA barcoding as a form of </a:t>
              </a:r>
              <a:r>
                <a:rPr lang="en-US" sz="2400" dirty="0" err="1" smtClean="0">
                  <a:latin typeface="Times"/>
                  <a:cs typeface="Times"/>
                </a:rPr>
                <a:t>pharmacovigilance</a:t>
              </a:r>
              <a:r>
                <a:rPr lang="en-US" sz="2400" dirty="0" smtClean="0">
                  <a:latin typeface="Times"/>
                  <a:cs typeface="Times"/>
                </a:rPr>
                <a:t> among American consumers with former students of the Urban Barcode Research Program (UBRP) reporting that 4 out of 20 online herbal products sampled did not contain the declared species (Molina et al. 2018). </a:t>
              </a:r>
            </a:p>
            <a:p>
              <a:pPr marL="457200" indent="-381000">
                <a:buSzPts val="2400"/>
                <a:buFont typeface="Times New Roman"/>
                <a:buChar char="●"/>
              </a:pPr>
              <a:endParaRPr sz="1500" dirty="0" smtClean="0">
                <a:solidFill>
                  <a:schemeClr val="dk1"/>
                </a:solidFill>
                <a:latin typeface="Times"/>
                <a:ea typeface="Times"/>
                <a:cs typeface="Times"/>
                <a:sym typeface="Times"/>
              </a:endParaRPr>
            </a:p>
            <a:p>
              <a:pPr marL="457200" lvl="0" indent="-381000" rtl="0">
                <a:spcBef>
                  <a:spcPts val="0"/>
                </a:spcBef>
                <a:spcAft>
                  <a:spcPts val="0"/>
                </a:spcAft>
                <a:buClr>
                  <a:schemeClr val="dk1"/>
                </a:buClr>
                <a:buSzPts val="2400"/>
                <a:buFont typeface="Times"/>
                <a:buChar char="●"/>
              </a:pPr>
              <a:r>
                <a:rPr lang="en-US" sz="2400" dirty="0">
                  <a:solidFill>
                    <a:schemeClr val="dk1"/>
                  </a:solidFill>
                  <a:latin typeface="Times"/>
                  <a:ea typeface="Times"/>
                  <a:cs typeface="Times"/>
                  <a:sym typeface="Times"/>
                </a:rPr>
                <a:t>In this study</a:t>
              </a:r>
              <a:r>
                <a:rPr lang="en-US" sz="2400" dirty="0" smtClean="0">
                  <a:solidFill>
                    <a:schemeClr val="dk1"/>
                  </a:solidFill>
                  <a:latin typeface="Times"/>
                  <a:ea typeface="Times"/>
                  <a:cs typeface="Times"/>
                  <a:sym typeface="Times"/>
                </a:rPr>
                <a:t>, again as part of UBRP, we </a:t>
              </a:r>
              <a:r>
                <a:rPr lang="en-US" sz="2400" dirty="0">
                  <a:solidFill>
                    <a:schemeClr val="dk1"/>
                  </a:solidFill>
                  <a:latin typeface="Times"/>
                  <a:ea typeface="Times"/>
                  <a:cs typeface="Times"/>
                  <a:sym typeface="Times"/>
                </a:rPr>
                <a:t>used ITS2 DNA barcoding to confirm the taxonomic identity of single-ingredient herbal products sold in New York City. We also used the next-generation sequencer, Ion Torrent Personal Genome </a:t>
              </a:r>
              <a:r>
                <a:rPr lang="en-US" sz="2400" dirty="0" smtClean="0">
                  <a:solidFill>
                    <a:schemeClr val="dk1"/>
                  </a:solidFill>
                  <a:latin typeface="Times"/>
                  <a:ea typeface="Times"/>
                  <a:cs typeface="Times"/>
                  <a:sym typeface="Times"/>
                </a:rPr>
                <a:t>Machine </a:t>
              </a:r>
              <a:r>
                <a:rPr lang="en-US" sz="2400" dirty="0">
                  <a:solidFill>
                    <a:schemeClr val="dk1"/>
                  </a:solidFill>
                  <a:latin typeface="Times"/>
                  <a:ea typeface="Times"/>
                  <a:cs typeface="Times"/>
                  <a:sym typeface="Times"/>
                </a:rPr>
                <a:t>(PGM), housed in the Biology Department of Long Island University-Brooklyn (LIU) to sequence 3 multispecies herbal products.</a:t>
              </a:r>
              <a:endParaRPr sz="2400" dirty="0">
                <a:solidFill>
                  <a:schemeClr val="dk1"/>
                </a:solidFill>
                <a:latin typeface="Times"/>
                <a:ea typeface="Times"/>
                <a:cs typeface="Times"/>
                <a:sym typeface="Times"/>
              </a:endParaRPr>
            </a:p>
            <a:p>
              <a:pPr marL="0" lvl="0" indent="0" rtl="0">
                <a:spcBef>
                  <a:spcPts val="0"/>
                </a:spcBef>
                <a:spcAft>
                  <a:spcPts val="0"/>
                </a:spcAft>
                <a:buNone/>
              </a:pPr>
              <a:endParaRPr sz="2400" dirty="0">
                <a:solidFill>
                  <a:schemeClr val="dk1"/>
                </a:solidFill>
                <a:latin typeface="Times"/>
                <a:ea typeface="Times"/>
                <a:cs typeface="Times"/>
                <a:sym typeface="Times"/>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dirty="0">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dirty="0">
                <a:solidFill>
                  <a:srgbClr val="000000"/>
                </a:solidFill>
                <a:latin typeface="Times New Roman"/>
                <a:ea typeface="Times New Roman"/>
                <a:cs typeface="Times New Roman"/>
                <a:sym typeface="Times New Roman"/>
              </a:endParaRPr>
            </a:p>
            <a:p>
              <a:pPr marL="457200" marR="0" lvl="0" indent="-381000" algn="l" rtl="0">
                <a:lnSpc>
                  <a:spcPct val="100000"/>
                </a:lnSpc>
                <a:spcBef>
                  <a:spcPts val="0"/>
                </a:spcBef>
                <a:spcAft>
                  <a:spcPts val="0"/>
                </a:spcAft>
                <a:buClr>
                  <a:srgbClr val="000000"/>
                </a:buClr>
                <a:buSzPts val="2400"/>
                <a:buFont typeface="Times New Roman"/>
                <a:buNone/>
              </a:pPr>
              <a:r>
                <a:rPr lang="en-US" sz="2400" b="0" i="0" u="none" strike="noStrike" cap="none" dirty="0">
                  <a:solidFill>
                    <a:srgbClr val="000000"/>
                  </a:solidFill>
                  <a:latin typeface="Times New Roman"/>
                  <a:ea typeface="Times New Roman"/>
                  <a:cs typeface="Times New Roman"/>
                  <a:sym typeface="Times New Roman"/>
                </a:rPr>
                <a:t> </a:t>
              </a:r>
              <a:endParaRPr dirty="0"/>
            </a:p>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Times New Roman"/>
                <a:ea typeface="Times New Roman"/>
                <a:cs typeface="Times New Roman"/>
                <a:sym typeface="Times New Roman"/>
              </a:endParaRPr>
            </a:p>
          </p:txBody>
        </p:sp>
        <p:sp>
          <p:nvSpPr>
            <p:cNvPr id="45" name="Shape 45"/>
            <p:cNvSpPr txBox="1"/>
            <p:nvPr/>
          </p:nvSpPr>
          <p:spPr>
            <a:xfrm>
              <a:off x="28558663" y="8797482"/>
              <a:ext cx="619500" cy="307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Shape 46"/>
            <p:cNvSpPr txBox="1"/>
            <p:nvPr/>
          </p:nvSpPr>
          <p:spPr>
            <a:xfrm>
              <a:off x="22287066" y="29651250"/>
              <a:ext cx="11990761" cy="1833900"/>
            </a:xfrm>
            <a:prstGeom prst="rect">
              <a:avLst/>
            </a:prstGeom>
            <a:solidFill>
              <a:schemeClr val="lt1">
                <a:alpha val="56860"/>
              </a:schemeClr>
            </a:solidFill>
            <a:ln>
              <a:noFill/>
            </a:ln>
          </p:spPr>
          <p:txBody>
            <a:bodyPr spcFirstLastPara="1" wrap="square" lIns="182875" tIns="182875" rIns="182875" bIns="182875" anchor="t" anchorCtr="0">
              <a:noAutofit/>
            </a:bodyPr>
            <a:lstStyle/>
            <a:p>
              <a:pPr marL="0" marR="0" lvl="0" indent="0" algn="l" rtl="0">
                <a:lnSpc>
                  <a:spcPct val="100000"/>
                </a:lnSpc>
                <a:spcBef>
                  <a:spcPts val="0"/>
                </a:spcBef>
                <a:spcAft>
                  <a:spcPts val="0"/>
                </a:spcAft>
                <a:buClr>
                  <a:srgbClr val="244061"/>
                </a:buClr>
                <a:buSzPts val="3500"/>
                <a:buFont typeface="Calibri"/>
                <a:buNone/>
              </a:pPr>
              <a:r>
                <a:rPr lang="en-US" sz="3500" b="1" i="0" u="none" strike="noStrike" cap="none" dirty="0">
                  <a:solidFill>
                    <a:srgbClr val="244061"/>
                  </a:solidFill>
                  <a:latin typeface="Calibri"/>
                  <a:ea typeface="Calibri"/>
                  <a:cs typeface="Calibri"/>
                  <a:sym typeface="Calibri"/>
                </a:rPr>
                <a:t>ACKNOWLEDGMENTS</a:t>
              </a:r>
              <a:endParaRPr dirty="0"/>
            </a:p>
            <a:p>
              <a:pPr marL="0" marR="0" lvl="0" indent="0" algn="l" rtl="0">
                <a:lnSpc>
                  <a:spcPct val="100000"/>
                </a:lnSpc>
                <a:spcBef>
                  <a:spcPts val="0"/>
                </a:spcBef>
                <a:spcAft>
                  <a:spcPts val="0"/>
                </a:spcAft>
                <a:buClr>
                  <a:srgbClr val="000000"/>
                </a:buClr>
                <a:buSzPts val="600"/>
                <a:buFont typeface="Arial"/>
                <a:buNone/>
              </a:pPr>
              <a:endParaRPr sz="1500" b="0" i="0" u="none" strike="noStrike" cap="none" dirty="0">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600"/>
                <a:buFont typeface="Times New Roman"/>
                <a:buNone/>
              </a:pPr>
              <a:r>
                <a:rPr lang="en-US" sz="2400" b="0" i="0" u="none" strike="noStrike" cap="none" dirty="0" smtClean="0">
                  <a:solidFill>
                    <a:srgbClr val="000000"/>
                  </a:solidFill>
                  <a:latin typeface="Times New Roman"/>
                  <a:ea typeface="Times New Roman"/>
                  <a:cs typeface="Times New Roman"/>
                  <a:sym typeface="Times New Roman"/>
                </a:rPr>
                <a:t>We </a:t>
              </a:r>
              <a:r>
                <a:rPr lang="en-US" sz="2400" b="0" i="0" u="none" strike="noStrike" cap="none" dirty="0">
                  <a:solidFill>
                    <a:srgbClr val="000000"/>
                  </a:solidFill>
                  <a:latin typeface="Times New Roman"/>
                  <a:ea typeface="Times New Roman"/>
                  <a:cs typeface="Times New Roman"/>
                  <a:sym typeface="Times New Roman"/>
                </a:rPr>
                <a:t>thank</a:t>
              </a:r>
              <a:r>
                <a:rPr lang="en-US" sz="2400" b="0" i="0" u="none" strike="noStrike" cap="none" dirty="0" smtClean="0">
                  <a:solidFill>
                    <a:srgbClr val="000000"/>
                  </a:solidFill>
                  <a:latin typeface="Times New Roman"/>
                  <a:ea typeface="Times New Roman"/>
                  <a:cs typeface="Times New Roman"/>
                  <a:sym typeface="Times New Roman"/>
                </a:rPr>
                <a:t> UBRP of CSHL, Christine </a:t>
              </a:r>
              <a:r>
                <a:rPr lang="en-US" sz="2400" b="0" i="0" u="none" strike="noStrike" cap="none" dirty="0" err="1" smtClean="0">
                  <a:solidFill>
                    <a:srgbClr val="000000"/>
                  </a:solidFill>
                  <a:latin typeface="Times New Roman"/>
                  <a:ea typeface="Times New Roman"/>
                  <a:cs typeface="Times New Roman"/>
                  <a:sym typeface="Times New Roman"/>
                </a:rPr>
                <a:t>Marizzi</a:t>
              </a:r>
              <a:r>
                <a:rPr lang="en-US" sz="2400" b="0" i="0" u="none" strike="noStrike" cap="none" dirty="0" smtClean="0">
                  <a:solidFill>
                    <a:srgbClr val="000000"/>
                  </a:solidFill>
                  <a:latin typeface="Times New Roman"/>
                  <a:ea typeface="Times New Roman"/>
                  <a:cs typeface="Times New Roman"/>
                  <a:sym typeface="Times New Roman"/>
                </a:rPr>
                <a:t>, the </a:t>
              </a:r>
              <a:r>
                <a:rPr lang="en-US" sz="2400" b="0" i="0" u="none" strike="noStrike" cap="none" dirty="0">
                  <a:solidFill>
                    <a:srgbClr val="000000"/>
                  </a:solidFill>
                  <a:latin typeface="Times New Roman"/>
                  <a:ea typeface="Times New Roman"/>
                  <a:cs typeface="Times New Roman"/>
                  <a:sym typeface="Times New Roman"/>
                </a:rPr>
                <a:t>Pinkerton Foundation,</a:t>
              </a:r>
              <a:r>
                <a:rPr lang="en-US" sz="2400" b="0" i="0" u="none" strike="noStrike" cap="none" dirty="0" smtClean="0">
                  <a:solidFill>
                    <a:srgbClr val="000000"/>
                  </a:solidFill>
                  <a:latin typeface="Times New Roman"/>
                  <a:ea typeface="Times New Roman"/>
                  <a:cs typeface="Times New Roman"/>
                  <a:sym typeface="Times New Roman"/>
                </a:rPr>
                <a:t> and</a:t>
              </a:r>
              <a:r>
                <a:rPr lang="en-US" sz="2400" b="0" i="0" u="none" strike="noStrike" cap="none" dirty="0" smtClean="0">
                  <a:solidFill>
                    <a:srgbClr val="000000"/>
                  </a:solidFill>
                  <a:latin typeface="Times New Roman"/>
                  <a:ea typeface="Times New Roman"/>
                  <a:cs typeface="Times New Roman"/>
                  <a:sym typeface="Times New Roman"/>
                </a:rPr>
                <a:t> the Biology Dept. of LIU </a:t>
              </a:r>
              <a:r>
                <a:rPr lang="en-US" sz="2400" b="0" i="0" u="none" strike="noStrike" cap="none" dirty="0" smtClean="0">
                  <a:solidFill>
                    <a:srgbClr val="000000"/>
                  </a:solidFill>
                  <a:latin typeface="Times New Roman"/>
                  <a:ea typeface="Times New Roman"/>
                  <a:cs typeface="Times New Roman"/>
                  <a:sym typeface="Times New Roman"/>
                </a:rPr>
                <a:t>Brooklyn for support and sponsorship</a:t>
              </a:r>
              <a:r>
                <a:rPr lang="en-US" sz="2400" b="0" i="0" u="none" strike="noStrike" cap="none" dirty="0">
                  <a:solidFill>
                    <a:srgbClr val="000000"/>
                  </a:solidFill>
                  <a:latin typeface="Times New Roman"/>
                  <a:ea typeface="Times New Roman"/>
                  <a:cs typeface="Times New Roman"/>
                  <a:sym typeface="Times New Roman"/>
                </a:rPr>
                <a:t>.</a:t>
              </a:r>
              <a:endParaRPr dirty="0"/>
            </a:p>
            <a:p>
              <a:pPr marL="0" marR="0" lvl="0" indent="0" algn="l" rtl="0">
                <a:lnSpc>
                  <a:spcPct val="100000"/>
                </a:lnSpc>
                <a:spcBef>
                  <a:spcPts val="0"/>
                </a:spcBef>
                <a:spcAft>
                  <a:spcPts val="0"/>
                </a:spcAft>
                <a:buClr>
                  <a:srgbClr val="000000"/>
                </a:buClr>
                <a:buSzPts val="600"/>
                <a:buFont typeface="Arial"/>
                <a:buNone/>
              </a:pPr>
              <a:endParaRPr sz="2400" b="0" i="0" u="none" strike="noStrike" cap="none" dirty="0">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000000"/>
                </a:solidFill>
                <a:latin typeface="Calibri"/>
                <a:ea typeface="Calibri"/>
                <a:cs typeface="Calibri"/>
                <a:sym typeface="Calibri"/>
              </a:endParaRPr>
            </a:p>
          </p:txBody>
        </p:sp>
        <p:sp>
          <p:nvSpPr>
            <p:cNvPr id="47" name="Shape 47"/>
            <p:cNvSpPr txBox="1"/>
            <p:nvPr/>
          </p:nvSpPr>
          <p:spPr>
            <a:xfrm>
              <a:off x="22281142" y="23061200"/>
              <a:ext cx="11955300" cy="6192300"/>
            </a:xfrm>
            <a:prstGeom prst="rect">
              <a:avLst/>
            </a:prstGeom>
            <a:solidFill>
              <a:schemeClr val="lt1">
                <a:alpha val="56860"/>
              </a:schemeClr>
            </a:solidFill>
            <a:ln>
              <a:noFill/>
            </a:ln>
          </p:spPr>
          <p:txBody>
            <a:bodyPr spcFirstLastPara="1" wrap="square" lIns="182875" tIns="182875" rIns="182875" bIns="182875" anchor="t" anchorCtr="0">
              <a:noAutofit/>
            </a:bodyPr>
            <a:lstStyle/>
            <a:p>
              <a:pPr marL="0" marR="0" lvl="0" indent="0" algn="l" rtl="0">
                <a:lnSpc>
                  <a:spcPct val="100000"/>
                </a:lnSpc>
                <a:spcBef>
                  <a:spcPts val="0"/>
                </a:spcBef>
                <a:spcAft>
                  <a:spcPts val="0"/>
                </a:spcAft>
                <a:buClr>
                  <a:srgbClr val="244061"/>
                </a:buClr>
                <a:buSzPts val="900"/>
                <a:buFont typeface="Calibri"/>
                <a:buNone/>
              </a:pPr>
              <a:r>
                <a:rPr lang="en-US" sz="3500" b="1" i="0" u="none" strike="noStrike" cap="none" dirty="0" smtClean="0">
                  <a:solidFill>
                    <a:srgbClr val="244061"/>
                  </a:solidFill>
                  <a:latin typeface="Calibri"/>
                  <a:ea typeface="Calibri"/>
                  <a:cs typeface="Calibri"/>
                  <a:sym typeface="Calibri"/>
                </a:rPr>
                <a:t>REFERENCES</a:t>
              </a:r>
            </a:p>
            <a:p>
              <a:pPr marL="0" lvl="0" indent="0" rtl="0">
                <a:spcBef>
                  <a:spcPts val="0"/>
                </a:spcBef>
                <a:spcAft>
                  <a:spcPts val="0"/>
                </a:spcAft>
                <a:buClr>
                  <a:schemeClr val="dk1"/>
                </a:buClr>
                <a:buSzPts val="1100"/>
                <a:buFont typeface="Arial"/>
                <a:buNone/>
              </a:pPr>
              <a:endParaRPr sz="1500" dirty="0" smtClean="0">
                <a:solidFill>
                  <a:schemeClr val="dk1"/>
                </a:solidFill>
                <a:latin typeface="Times"/>
                <a:ea typeface="Times"/>
                <a:cs typeface="Times"/>
                <a:sym typeface="Times"/>
              </a:endParaRPr>
            </a:p>
            <a:p>
              <a:pPr marL="0" lvl="0" indent="0" rtl="0">
                <a:spcBef>
                  <a:spcPts val="0"/>
                </a:spcBef>
                <a:spcAft>
                  <a:spcPts val="0"/>
                </a:spcAft>
                <a:buClr>
                  <a:schemeClr val="dk1"/>
                </a:buClr>
                <a:buSzPts val="1100"/>
                <a:buFont typeface="Wingdings" charset="2"/>
                <a:buChar char="§"/>
              </a:pPr>
              <a:r>
                <a:rPr lang="en-US" sz="2000" dirty="0" smtClean="0">
                  <a:solidFill>
                    <a:schemeClr val="dk1"/>
                  </a:solidFill>
                  <a:latin typeface="Times"/>
                  <a:ea typeface="Times"/>
                  <a:cs typeface="Times"/>
                  <a:sym typeface="Times"/>
                </a:rPr>
                <a:t> Bent </a:t>
              </a:r>
              <a:r>
                <a:rPr lang="en-US" sz="2000" dirty="0">
                  <a:solidFill>
                    <a:schemeClr val="dk1"/>
                  </a:solidFill>
                  <a:latin typeface="Times"/>
                  <a:ea typeface="Times"/>
                  <a:cs typeface="Times"/>
                  <a:sym typeface="Times"/>
                </a:rPr>
                <a:t>S. 2008. Herbal medicine in the United States: review of efficacy, safety, and regulation: grand rounds at University of California, San Francisco Medical Center.</a:t>
              </a:r>
              <a:r>
                <a:rPr lang="en-US" sz="2000" i="1" dirty="0">
                  <a:solidFill>
                    <a:schemeClr val="dk1"/>
                  </a:solidFill>
                  <a:latin typeface="Times"/>
                  <a:ea typeface="Times"/>
                  <a:cs typeface="Times"/>
                  <a:sym typeface="Times"/>
                </a:rPr>
                <a:t> Int. J. Gen. Med.</a:t>
              </a:r>
              <a:r>
                <a:rPr lang="en-US" sz="2000" dirty="0">
                  <a:solidFill>
                    <a:schemeClr val="dk1"/>
                  </a:solidFill>
                  <a:latin typeface="Times"/>
                  <a:ea typeface="Times"/>
                  <a:cs typeface="Times"/>
                  <a:sym typeface="Times"/>
                </a:rPr>
                <a:t> 23: 854–859.</a:t>
              </a:r>
              <a:r>
                <a:rPr lang="en-US" sz="2000" dirty="0" smtClean="0">
                  <a:solidFill>
                    <a:schemeClr val="dk1"/>
                  </a:solidFill>
                  <a:latin typeface="Times"/>
                  <a:ea typeface="Times"/>
                  <a:cs typeface="Times"/>
                  <a:sym typeface="Times"/>
                </a:rPr>
                <a:t> </a:t>
              </a:r>
            </a:p>
            <a:p>
              <a:pPr marL="0" lvl="0" indent="0" rtl="0">
                <a:spcBef>
                  <a:spcPts val="0"/>
                </a:spcBef>
                <a:spcAft>
                  <a:spcPts val="0"/>
                </a:spcAft>
                <a:buClr>
                  <a:schemeClr val="dk1"/>
                </a:buClr>
                <a:buSzPts val="1100"/>
                <a:buFont typeface="Wingdings" charset="2"/>
                <a:buChar char="§"/>
              </a:pPr>
              <a:r>
                <a:rPr lang="en-US" sz="2000" dirty="0" smtClean="0">
                  <a:solidFill>
                    <a:schemeClr val="dk1"/>
                  </a:solidFill>
                  <a:latin typeface="Times"/>
                  <a:ea typeface="Times"/>
                  <a:cs typeface="Times"/>
                  <a:sym typeface="Times"/>
                </a:rPr>
                <a:t> </a:t>
              </a:r>
              <a:r>
                <a:rPr lang="en-US" sz="2000" dirty="0" err="1" smtClean="0">
                  <a:solidFill>
                    <a:schemeClr val="dk1"/>
                  </a:solidFill>
                  <a:latin typeface="Times"/>
                  <a:ea typeface="Times New Roman"/>
                  <a:cs typeface="Times"/>
                  <a:sym typeface="Times New Roman"/>
                </a:rPr>
                <a:t>Ivanova</a:t>
              </a:r>
              <a:r>
                <a:rPr lang="en-US" sz="2000" dirty="0">
                  <a:solidFill>
                    <a:schemeClr val="dk1"/>
                  </a:solidFill>
                  <a:latin typeface="Times"/>
                  <a:ea typeface="Times New Roman"/>
                  <a:cs typeface="Times"/>
                  <a:sym typeface="Times New Roman"/>
                </a:rPr>
                <a:t>, N. V., </a:t>
              </a:r>
              <a:r>
                <a:rPr lang="en-US" sz="2000" dirty="0" err="1">
                  <a:solidFill>
                    <a:schemeClr val="dk1"/>
                  </a:solidFill>
                  <a:latin typeface="Times"/>
                  <a:ea typeface="Times New Roman"/>
                  <a:cs typeface="Times"/>
                  <a:sym typeface="Times New Roman"/>
                </a:rPr>
                <a:t>Kuzmina</a:t>
              </a:r>
              <a:r>
                <a:rPr lang="en-US" sz="2000" dirty="0">
                  <a:solidFill>
                    <a:schemeClr val="dk1"/>
                  </a:solidFill>
                  <a:latin typeface="Times"/>
                  <a:ea typeface="Times New Roman"/>
                  <a:cs typeface="Times"/>
                  <a:sym typeface="Times New Roman"/>
                </a:rPr>
                <a:t>, M. L., </a:t>
              </a:r>
              <a:r>
                <a:rPr lang="en-US" sz="2000" dirty="0" err="1">
                  <a:solidFill>
                    <a:schemeClr val="dk1"/>
                  </a:solidFill>
                  <a:latin typeface="Times"/>
                  <a:ea typeface="Times New Roman"/>
                  <a:cs typeface="Times"/>
                  <a:sym typeface="Times New Roman"/>
                </a:rPr>
                <a:t>Braukmann</a:t>
              </a:r>
              <a:r>
                <a:rPr lang="en-US" sz="2000" dirty="0">
                  <a:solidFill>
                    <a:schemeClr val="dk1"/>
                  </a:solidFill>
                  <a:latin typeface="Times"/>
                  <a:ea typeface="Times New Roman"/>
                  <a:cs typeface="Times"/>
                  <a:sym typeface="Times New Roman"/>
                </a:rPr>
                <a:t>, T. W. A., </a:t>
              </a:r>
              <a:r>
                <a:rPr lang="en-US" sz="2000" dirty="0" err="1">
                  <a:solidFill>
                    <a:schemeClr val="dk1"/>
                  </a:solidFill>
                  <a:latin typeface="Times"/>
                  <a:ea typeface="Times New Roman"/>
                  <a:cs typeface="Times"/>
                  <a:sym typeface="Times New Roman"/>
                </a:rPr>
                <a:t>Borisenko</a:t>
              </a:r>
              <a:r>
                <a:rPr lang="en-US" sz="2000" dirty="0">
                  <a:solidFill>
                    <a:schemeClr val="dk1"/>
                  </a:solidFill>
                  <a:latin typeface="Times"/>
                  <a:ea typeface="Times New Roman"/>
                  <a:cs typeface="Times"/>
                  <a:sym typeface="Times New Roman"/>
                </a:rPr>
                <a:t>, A. V. &amp; </a:t>
              </a:r>
              <a:r>
                <a:rPr lang="en-US" sz="2000" dirty="0" err="1">
                  <a:solidFill>
                    <a:schemeClr val="dk1"/>
                  </a:solidFill>
                  <a:latin typeface="Times"/>
                  <a:ea typeface="Times New Roman"/>
                  <a:cs typeface="Times"/>
                  <a:sym typeface="Times New Roman"/>
                </a:rPr>
                <a:t>Zakharov</a:t>
              </a:r>
              <a:r>
                <a:rPr lang="en-US" sz="2000" dirty="0">
                  <a:solidFill>
                    <a:schemeClr val="dk1"/>
                  </a:solidFill>
                  <a:latin typeface="Times"/>
                  <a:ea typeface="Times New Roman"/>
                  <a:cs typeface="Times"/>
                  <a:sym typeface="Times New Roman"/>
                </a:rPr>
                <a:t>, E. V. 2016. Authentication of</a:t>
              </a:r>
              <a:r>
                <a:rPr lang="en-US" sz="2000" dirty="0" smtClean="0">
                  <a:solidFill>
                    <a:schemeClr val="dk1"/>
                  </a:solidFill>
                  <a:latin typeface="Times"/>
                  <a:ea typeface="Times New Roman"/>
                  <a:cs typeface="Times"/>
                  <a:sym typeface="Times New Roman"/>
                </a:rPr>
                <a:t> herbal supplements using next-generation sequencing. </a:t>
              </a:r>
              <a:r>
                <a:rPr lang="en-US" sz="2000" i="1" dirty="0" err="1">
                  <a:solidFill>
                    <a:schemeClr val="dk1"/>
                  </a:solidFill>
                  <a:latin typeface="Times"/>
                  <a:ea typeface="Times New Roman"/>
                  <a:cs typeface="Times"/>
                  <a:sym typeface="Times New Roman"/>
                </a:rPr>
                <a:t>Plos</a:t>
              </a:r>
              <a:r>
                <a:rPr lang="en-US" sz="2000" i="1" dirty="0">
                  <a:solidFill>
                    <a:schemeClr val="dk1"/>
                  </a:solidFill>
                  <a:latin typeface="Times"/>
                  <a:ea typeface="Times New Roman"/>
                  <a:cs typeface="Times"/>
                  <a:sym typeface="Times New Roman"/>
                </a:rPr>
                <a:t> </a:t>
              </a:r>
              <a:r>
                <a:rPr lang="en-US" sz="2000" i="1" dirty="0" smtClean="0">
                  <a:solidFill>
                    <a:schemeClr val="dk1"/>
                  </a:solidFill>
                  <a:latin typeface="Times"/>
                  <a:ea typeface="Times New Roman"/>
                  <a:cs typeface="Times"/>
                  <a:sym typeface="Times New Roman"/>
                </a:rPr>
                <a:t>One</a:t>
              </a:r>
              <a:r>
                <a:rPr lang="en-US" sz="2000" dirty="0" smtClean="0">
                  <a:solidFill>
                    <a:schemeClr val="dk1"/>
                  </a:solidFill>
                  <a:latin typeface="Times"/>
                  <a:ea typeface="Times New Roman"/>
                  <a:cs typeface="Times"/>
                  <a:sym typeface="Times New Roman"/>
                </a:rPr>
                <a:t>.</a:t>
              </a:r>
            </a:p>
            <a:p>
              <a:pPr>
                <a:buClr>
                  <a:schemeClr val="dk1"/>
                </a:buClr>
                <a:buSzPts val="1100"/>
                <a:buFont typeface="Wingdings" charset="2"/>
                <a:buChar char="§"/>
              </a:pPr>
              <a:r>
                <a:rPr lang="en-US" sz="2000" dirty="0" smtClean="0">
                  <a:solidFill>
                    <a:schemeClr val="dk1"/>
                  </a:solidFill>
                  <a:latin typeface="Times"/>
                  <a:ea typeface="Times New Roman"/>
                  <a:cs typeface="Times"/>
                  <a:sym typeface="Times New Roman"/>
                </a:rPr>
                <a:t> </a:t>
              </a:r>
              <a:r>
                <a:rPr lang="en-US" sz="2000" dirty="0" smtClean="0">
                  <a:latin typeface="Times"/>
                  <a:cs typeface="Times"/>
                </a:rPr>
                <a:t>Michel C.I., Meyer R.S., </a:t>
              </a:r>
              <a:r>
                <a:rPr lang="en-US" sz="2000" dirty="0" err="1" smtClean="0">
                  <a:latin typeface="Times"/>
                  <a:cs typeface="Times"/>
                </a:rPr>
                <a:t>Taveras</a:t>
              </a:r>
              <a:r>
                <a:rPr lang="en-US" sz="2000" dirty="0" smtClean="0">
                  <a:latin typeface="Times"/>
                  <a:cs typeface="Times"/>
                </a:rPr>
                <a:t> Y., Molina J. 2016. The nuclear internal transcribed spacer (ITS2) as a practical plant DNA barcode for herbal medicines. </a:t>
              </a:r>
              <a:r>
                <a:rPr lang="en-US" sz="2000" i="1" dirty="0" smtClean="0">
                  <a:latin typeface="Times"/>
                  <a:cs typeface="Times"/>
                </a:rPr>
                <a:t>J. Appl. Res. Med. </a:t>
              </a:r>
              <a:r>
                <a:rPr lang="en-US" sz="2000" i="1" dirty="0" err="1" smtClean="0">
                  <a:latin typeface="Times"/>
                  <a:cs typeface="Times"/>
                </a:rPr>
                <a:t>Aromat</a:t>
              </a:r>
              <a:r>
                <a:rPr lang="en-US" sz="2000" i="1" dirty="0" smtClean="0">
                  <a:latin typeface="Times"/>
                  <a:cs typeface="Times"/>
                </a:rPr>
                <a:t>. Plants</a:t>
              </a:r>
              <a:r>
                <a:rPr lang="en-US" sz="2000" dirty="0" smtClean="0">
                  <a:latin typeface="Times"/>
                  <a:cs typeface="Times"/>
                </a:rPr>
                <a:t> 3: 94–100. </a:t>
              </a:r>
              <a:endParaRPr lang="en-US" sz="2000" dirty="0" smtClean="0">
                <a:solidFill>
                  <a:schemeClr val="dk1"/>
                </a:solidFill>
                <a:latin typeface="Times"/>
                <a:ea typeface="Times"/>
                <a:cs typeface="Times"/>
                <a:sym typeface="Times"/>
              </a:endParaRPr>
            </a:p>
            <a:p>
              <a:pPr marL="0" lvl="0" indent="0" rtl="0">
                <a:spcBef>
                  <a:spcPts val="0"/>
                </a:spcBef>
                <a:spcAft>
                  <a:spcPts val="0"/>
                </a:spcAft>
                <a:buClr>
                  <a:schemeClr val="dk1"/>
                </a:buClr>
                <a:buSzPts val="1100"/>
                <a:buFont typeface="Wingdings" charset="2"/>
                <a:buChar char="§"/>
              </a:pPr>
              <a:r>
                <a:rPr lang="en-US" sz="2000" dirty="0" smtClean="0">
                  <a:solidFill>
                    <a:schemeClr val="dk1"/>
                  </a:solidFill>
                  <a:latin typeface="Times"/>
                  <a:ea typeface="Times"/>
                  <a:cs typeface="Times"/>
                  <a:sym typeface="Times"/>
                </a:rPr>
                <a:t> </a:t>
              </a:r>
              <a:r>
                <a:rPr lang="en-US" sz="2000" dirty="0" smtClean="0">
                  <a:latin typeface="Times"/>
                  <a:cs typeface="Times"/>
                </a:rPr>
                <a:t>Molina J., Sherpa C., Ng J., </a:t>
              </a:r>
              <a:r>
                <a:rPr lang="en-US" sz="2000" dirty="0" err="1" smtClean="0">
                  <a:latin typeface="Times"/>
                  <a:cs typeface="Times"/>
                </a:rPr>
                <a:t>Sonam</a:t>
              </a:r>
              <a:r>
                <a:rPr lang="en-US" sz="2000" dirty="0" smtClean="0">
                  <a:latin typeface="Times"/>
                  <a:cs typeface="Times"/>
                </a:rPr>
                <a:t> T., </a:t>
              </a:r>
              <a:r>
                <a:rPr lang="en-US" sz="2000" dirty="0" err="1" smtClean="0">
                  <a:latin typeface="Times"/>
                  <a:cs typeface="Times"/>
                </a:rPr>
                <a:t>Stuhr</a:t>
              </a:r>
              <a:r>
                <a:rPr lang="en-US" sz="2000" dirty="0" smtClean="0">
                  <a:latin typeface="Times"/>
                  <a:cs typeface="Times"/>
                </a:rPr>
                <a:t> N. 2018. DNA barcoding of online herbal supplements: crowd-sourcing </a:t>
              </a:r>
              <a:r>
                <a:rPr lang="en-US" sz="2000" dirty="0" err="1" smtClean="0">
                  <a:latin typeface="Times"/>
                  <a:cs typeface="Times"/>
                </a:rPr>
                <a:t>pharmacovigilance</a:t>
              </a:r>
              <a:r>
                <a:rPr lang="en-US" sz="2000" dirty="0" smtClean="0">
                  <a:latin typeface="Times"/>
                  <a:cs typeface="Times"/>
                </a:rPr>
                <a:t> in high school. </a:t>
              </a:r>
              <a:r>
                <a:rPr lang="en-US" sz="2000" i="1" dirty="0" smtClean="0">
                  <a:latin typeface="Times"/>
                  <a:cs typeface="Times"/>
                </a:rPr>
                <a:t>Open Life Sciences </a:t>
              </a:r>
              <a:r>
                <a:rPr lang="en-US" sz="2000" dirty="0" smtClean="0">
                  <a:latin typeface="Times"/>
                  <a:cs typeface="Times"/>
                </a:rPr>
                <a:t>13:48-55.  </a:t>
              </a:r>
            </a:p>
            <a:p>
              <a:pPr marL="0" lvl="0" indent="0" rtl="0">
                <a:spcBef>
                  <a:spcPts val="0"/>
                </a:spcBef>
                <a:spcAft>
                  <a:spcPts val="0"/>
                </a:spcAft>
                <a:buClr>
                  <a:schemeClr val="dk1"/>
                </a:buClr>
                <a:buSzPts val="1100"/>
                <a:buFont typeface="Wingdings" charset="2"/>
                <a:buChar char="§"/>
              </a:pPr>
              <a:r>
                <a:rPr lang="en-US" sz="2000" dirty="0" smtClean="0">
                  <a:latin typeface="Times"/>
                  <a:cs typeface="Times"/>
                </a:rPr>
                <a:t> </a:t>
              </a:r>
              <a:r>
                <a:rPr lang="en-US" sz="2000" dirty="0" err="1" smtClean="0">
                  <a:latin typeface="Times"/>
                  <a:cs typeface="Times"/>
                </a:rPr>
                <a:t>Newmaster</a:t>
              </a:r>
              <a:r>
                <a:rPr lang="en-US" sz="2000" dirty="0" smtClean="0">
                  <a:latin typeface="Times"/>
                  <a:cs typeface="Times"/>
                </a:rPr>
                <a:t> S., </a:t>
              </a:r>
              <a:r>
                <a:rPr lang="en-US" sz="2000" dirty="0" err="1" smtClean="0">
                  <a:latin typeface="Times"/>
                  <a:cs typeface="Times"/>
                </a:rPr>
                <a:t>Grguric</a:t>
              </a:r>
              <a:r>
                <a:rPr lang="en-US" sz="2000" dirty="0" smtClean="0">
                  <a:latin typeface="Times"/>
                  <a:cs typeface="Times"/>
                </a:rPr>
                <a:t> M., </a:t>
              </a:r>
              <a:r>
                <a:rPr lang="en-US" sz="2000" dirty="0" err="1" smtClean="0">
                  <a:latin typeface="Times"/>
                  <a:cs typeface="Times"/>
                </a:rPr>
                <a:t>Shanmughanandhan</a:t>
              </a:r>
              <a:r>
                <a:rPr lang="en-US" sz="2000" dirty="0" smtClean="0">
                  <a:latin typeface="Times"/>
                  <a:cs typeface="Times"/>
                </a:rPr>
                <a:t> D., </a:t>
              </a:r>
              <a:r>
                <a:rPr lang="en-US" sz="2000" dirty="0" err="1" smtClean="0">
                  <a:latin typeface="Times"/>
                  <a:cs typeface="Times"/>
                </a:rPr>
                <a:t>Ramalingam</a:t>
              </a:r>
              <a:r>
                <a:rPr lang="en-US" sz="2000" dirty="0" smtClean="0">
                  <a:latin typeface="Times"/>
                  <a:cs typeface="Times"/>
                </a:rPr>
                <a:t> S., </a:t>
              </a:r>
              <a:r>
                <a:rPr lang="en-US" sz="2000" dirty="0" err="1" smtClean="0">
                  <a:latin typeface="Times"/>
                  <a:cs typeface="Times"/>
                </a:rPr>
                <a:t>Ragupathy</a:t>
              </a:r>
              <a:r>
                <a:rPr lang="en-US" sz="2000" dirty="0" smtClean="0">
                  <a:latin typeface="Times"/>
                  <a:cs typeface="Times"/>
                </a:rPr>
                <a:t> S. 2013. DNA barcoding detects contamination and substitution in North American herbal products. </a:t>
              </a:r>
              <a:r>
                <a:rPr lang="en-US" sz="2000" i="1" dirty="0" smtClean="0">
                  <a:latin typeface="Times"/>
                  <a:cs typeface="Times"/>
                </a:rPr>
                <a:t>BMC Med. </a:t>
              </a:r>
              <a:r>
                <a:rPr lang="en-US" sz="2000" dirty="0" smtClean="0">
                  <a:latin typeface="Times"/>
                  <a:cs typeface="Times"/>
                </a:rPr>
                <a:t>11, 222. </a:t>
              </a:r>
            </a:p>
            <a:p>
              <a:pPr marL="0" lvl="0" indent="0" rtl="0">
                <a:spcBef>
                  <a:spcPts val="0"/>
                </a:spcBef>
                <a:spcAft>
                  <a:spcPts val="0"/>
                </a:spcAft>
                <a:buClr>
                  <a:schemeClr val="dk1"/>
                </a:buClr>
                <a:buSzPts val="1100"/>
                <a:buFont typeface="Wingdings" charset="2"/>
                <a:buChar char="§"/>
              </a:pPr>
              <a:r>
                <a:rPr lang="en-US" sz="2000" dirty="0" smtClean="0">
                  <a:latin typeface="Times"/>
                  <a:cs typeface="Times"/>
                </a:rPr>
                <a:t> NY City Press Office. 3 Feb 2015. A.G. </a:t>
              </a:r>
              <a:r>
                <a:rPr lang="en-US" sz="2000" dirty="0" err="1" smtClean="0">
                  <a:latin typeface="Times"/>
                  <a:cs typeface="Times"/>
                </a:rPr>
                <a:t>Schneiderman</a:t>
              </a:r>
              <a:r>
                <a:rPr lang="en-US" sz="2000" dirty="0" smtClean="0">
                  <a:latin typeface="Times"/>
                  <a:cs typeface="Times"/>
                </a:rPr>
                <a:t> asks major retailers to halt sales of certain herbal supplements as DNA tests fail to detect plant materials listed on majority of products tested. </a:t>
              </a:r>
              <a:r>
                <a:rPr lang="en-US" sz="2000" dirty="0" smtClean="0">
                  <a:latin typeface="Times"/>
                  <a:cs typeface="Times"/>
                  <a:hlinkClick r:id="rId10"/>
                </a:rPr>
                <a:t>https://ag.ny.gov/press-release/ag-schneiderman-asks-major-retailers-halt-sales-certain-herbal-supplements-dna-tests</a:t>
              </a:r>
              <a:r>
                <a:rPr lang="en-US" sz="2000" dirty="0" smtClean="0">
                  <a:latin typeface="Times"/>
                  <a:cs typeface="Times"/>
                </a:rPr>
                <a:t> [accessed Nov. 16, 2017]</a:t>
              </a:r>
            </a:p>
            <a:p>
              <a:pPr marL="0" lvl="0" indent="0" rtl="0">
                <a:spcBef>
                  <a:spcPts val="0"/>
                </a:spcBef>
                <a:spcAft>
                  <a:spcPts val="0"/>
                </a:spcAft>
                <a:buClr>
                  <a:schemeClr val="dk1"/>
                </a:buClr>
                <a:buSzPts val="1100"/>
                <a:buFont typeface="Wingdings" charset="2"/>
                <a:buChar char="§"/>
              </a:pPr>
              <a:r>
                <a:rPr lang="en-US" sz="2000" dirty="0" smtClean="0">
                  <a:latin typeface="Times"/>
                  <a:cs typeface="Times"/>
                </a:rPr>
                <a:t> </a:t>
              </a:r>
              <a:r>
                <a:rPr lang="en-US" sz="2000" dirty="0" err="1" smtClean="0">
                  <a:latin typeface="Times"/>
                  <a:cs typeface="Times"/>
                </a:rPr>
                <a:t>Sarma</a:t>
              </a:r>
              <a:r>
                <a:rPr lang="en-US" sz="2000" dirty="0" smtClean="0">
                  <a:latin typeface="Times"/>
                  <a:cs typeface="Times"/>
                </a:rPr>
                <a:t> N., </a:t>
              </a:r>
              <a:r>
                <a:rPr lang="en-US" sz="2000" dirty="0" err="1" smtClean="0">
                  <a:latin typeface="Times"/>
                  <a:cs typeface="Times"/>
                </a:rPr>
                <a:t>Giancaspro</a:t>
              </a:r>
              <a:r>
                <a:rPr lang="en-US" sz="2000" dirty="0" smtClean="0">
                  <a:latin typeface="Times"/>
                  <a:cs typeface="Times"/>
                </a:rPr>
                <a:t> G., </a:t>
              </a:r>
              <a:r>
                <a:rPr lang="en-US" sz="2000" dirty="0" err="1" smtClean="0">
                  <a:latin typeface="Times"/>
                  <a:cs typeface="Times"/>
                </a:rPr>
                <a:t>Venema</a:t>
              </a:r>
              <a:r>
                <a:rPr lang="en-US" sz="2000" dirty="0" smtClean="0">
                  <a:latin typeface="Times"/>
                  <a:cs typeface="Times"/>
                </a:rPr>
                <a:t> J. 2016. Dietary supplements quality analysis tools from the United States Pharmacopeia. </a:t>
              </a:r>
              <a:r>
                <a:rPr lang="en-US" sz="2000" i="1" dirty="0" smtClean="0">
                  <a:latin typeface="Times"/>
                  <a:cs typeface="Times"/>
                </a:rPr>
                <a:t>Drug Test Anal. </a:t>
              </a:r>
              <a:r>
                <a:rPr lang="en-US" sz="2000" dirty="0" smtClean="0">
                  <a:latin typeface="Times"/>
                  <a:cs typeface="Times"/>
                </a:rPr>
                <a:t>8: 418-423.</a:t>
              </a:r>
            </a:p>
            <a:p>
              <a:pPr marL="0" lvl="0" indent="0" rtl="0">
                <a:spcBef>
                  <a:spcPts val="0"/>
                </a:spcBef>
                <a:spcAft>
                  <a:spcPts val="0"/>
                </a:spcAft>
                <a:buClr>
                  <a:schemeClr val="dk1"/>
                </a:buClr>
                <a:buSzPts val="1100"/>
                <a:buFont typeface="Arial"/>
                <a:buNone/>
              </a:pPr>
              <a:endParaRPr sz="2100" dirty="0" smtClean="0">
                <a:solidFill>
                  <a:schemeClr val="dk1"/>
                </a:solidFill>
                <a:latin typeface="Times"/>
                <a:ea typeface="Times"/>
                <a:cs typeface="Times"/>
                <a:sym typeface="Times"/>
              </a:endParaRPr>
            </a:p>
            <a:p>
              <a:pPr marL="0" marR="0" lvl="0" indent="0" algn="l" rtl="0">
                <a:lnSpc>
                  <a:spcPct val="100000"/>
                </a:lnSpc>
                <a:spcBef>
                  <a:spcPts val="0"/>
                </a:spcBef>
                <a:spcAft>
                  <a:spcPts val="0"/>
                </a:spcAft>
                <a:buClr>
                  <a:srgbClr val="000000"/>
                </a:buClr>
                <a:buSzPts val="2400"/>
                <a:buFont typeface="Times"/>
                <a:buNone/>
              </a:pPr>
              <a:endParaRPr sz="2100" dirty="0">
                <a:latin typeface="Times"/>
                <a:ea typeface="Times"/>
                <a:cs typeface="Times"/>
                <a:sym typeface="Times"/>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dirty="0">
                <a:solidFill>
                  <a:srgbClr val="000000"/>
                </a:solidFill>
                <a:latin typeface="Times"/>
                <a:ea typeface="Times"/>
                <a:cs typeface="Times"/>
                <a:sym typeface="Times"/>
              </a:endParaRPr>
            </a:p>
          </p:txBody>
        </p:sp>
      </p:grpSp>
      <p:sp>
        <p:nvSpPr>
          <p:cNvPr id="48" name="Shape 48"/>
          <p:cNvSpPr/>
          <p:nvPr/>
        </p:nvSpPr>
        <p:spPr>
          <a:xfrm>
            <a:off x="690802" y="2781725"/>
            <a:ext cx="3765900" cy="2202300"/>
          </a:xfrm>
          <a:prstGeom prst="rect">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51" name="Shape 51"/>
          <p:cNvPicPr preferRelativeResize="0"/>
          <p:nvPr/>
        </p:nvPicPr>
        <p:blipFill>
          <a:blip r:embed="rId11">
            <a:alphaModFix/>
          </a:blip>
          <a:stretch>
            <a:fillRect/>
          </a:stretch>
        </p:blipFill>
        <p:spPr>
          <a:xfrm>
            <a:off x="669502" y="2772250"/>
            <a:ext cx="3765914" cy="2281425"/>
          </a:xfrm>
          <a:prstGeom prst="rect">
            <a:avLst/>
          </a:prstGeom>
          <a:noFill/>
          <a:ln>
            <a:noFill/>
          </a:ln>
        </p:spPr>
      </p:pic>
      <p:pic>
        <p:nvPicPr>
          <p:cNvPr id="58" name="Picture 57"/>
          <p:cNvPicPr>
            <a:picLocks noChangeAspect="1"/>
          </p:cNvPicPr>
          <p:nvPr/>
        </p:nvPicPr>
        <p:blipFill>
          <a:blip r:embed="rId12">
            <a:alphaModFix amt="75000"/>
          </a:blip>
          <a:srcRect t="8634"/>
          <a:stretch>
            <a:fillRect/>
          </a:stretch>
        </p:blipFill>
        <p:spPr>
          <a:xfrm>
            <a:off x="34669833" y="27289590"/>
            <a:ext cx="8449792" cy="5137446"/>
          </a:xfrm>
          <a:prstGeom prst="rect">
            <a:avLst/>
          </a:prstGeom>
        </p:spPr>
      </p:pic>
      <p:pic>
        <p:nvPicPr>
          <p:cNvPr id="59" name="Picture 58"/>
          <p:cNvPicPr>
            <a:picLocks noChangeAspect="1"/>
          </p:cNvPicPr>
          <p:nvPr/>
        </p:nvPicPr>
        <p:blipFill>
          <a:blip r:embed="rId13">
            <a:alphaModFix amt="75000"/>
          </a:blip>
          <a:srcRect l="3795" t="8976" r="3986" b="7684"/>
          <a:stretch>
            <a:fillRect/>
          </a:stretch>
        </p:blipFill>
        <p:spPr>
          <a:xfrm>
            <a:off x="34672904" y="22692023"/>
            <a:ext cx="8446721" cy="5107462"/>
          </a:xfrm>
          <a:prstGeom prst="rect">
            <a:avLst/>
          </a:prstGeom>
        </p:spPr>
      </p:pic>
      <p:graphicFrame>
        <p:nvGraphicFramePr>
          <p:cNvPr id="61" name="Table 60"/>
          <p:cNvGraphicFramePr>
            <a:graphicFrameLocks noGrp="1"/>
          </p:cNvGraphicFramePr>
          <p:nvPr/>
        </p:nvGraphicFramePr>
        <p:xfrm>
          <a:off x="1100630" y="25209185"/>
          <a:ext cx="20121799" cy="4704969"/>
        </p:xfrm>
        <a:graphic>
          <a:graphicData uri="http://schemas.openxmlformats.org/drawingml/2006/table">
            <a:tbl>
              <a:tblPr firstRow="1" bandRow="1">
                <a:tableStyleId>{69C7853C-536D-4A76-A0AE-DD22124D55A5}</a:tableStyleId>
              </a:tblPr>
              <a:tblGrid>
                <a:gridCol w="4346084"/>
                <a:gridCol w="2681025"/>
                <a:gridCol w="3132566"/>
                <a:gridCol w="4966951"/>
                <a:gridCol w="4995173"/>
              </a:tblGrid>
              <a:tr h="1047034">
                <a:tc>
                  <a:txBody>
                    <a:bodyPr/>
                    <a:lstStyle/>
                    <a:p>
                      <a:pPr marL="0" marR="0">
                        <a:spcBef>
                          <a:spcPts val="0"/>
                        </a:spcBef>
                        <a:spcAft>
                          <a:spcPts val="0"/>
                        </a:spcAft>
                      </a:pPr>
                      <a:r>
                        <a:rPr lang="en-US" sz="2400" dirty="0">
                          <a:latin typeface="Times"/>
                          <a:cs typeface="Times"/>
                        </a:rPr>
                        <a:t>Expected Species (scientific name)</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a:latin typeface="Times"/>
                          <a:cs typeface="Times"/>
                        </a:rPr>
                        <a:t>Common name</a:t>
                      </a:r>
                      <a:endParaRPr lang="en-US" sz="2400">
                        <a:latin typeface="Times"/>
                        <a:ea typeface="Cambria"/>
                        <a:cs typeface="Times"/>
                      </a:endParaRPr>
                    </a:p>
                  </a:txBody>
                  <a:tcPr marL="68580" marR="68580" marT="0" marB="0"/>
                </a:tc>
                <a:tc>
                  <a:txBody>
                    <a:bodyPr/>
                    <a:lstStyle/>
                    <a:p>
                      <a:pPr marL="0" marR="0">
                        <a:spcBef>
                          <a:spcPts val="0"/>
                        </a:spcBef>
                        <a:spcAft>
                          <a:spcPts val="0"/>
                        </a:spcAft>
                      </a:pPr>
                      <a:r>
                        <a:rPr lang="en-US" sz="2400" dirty="0">
                          <a:latin typeface="Times"/>
                          <a:cs typeface="Times"/>
                        </a:rPr>
                        <a:t>Botanical Family</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dirty="0">
                          <a:latin typeface="Times"/>
                          <a:cs typeface="Times"/>
                        </a:rPr>
                        <a:t>Taxonomic ID based on web </a:t>
                      </a:r>
                      <a:r>
                        <a:rPr lang="en-US" sz="2400" dirty="0" smtClean="0">
                          <a:latin typeface="Times"/>
                          <a:cs typeface="Times"/>
                        </a:rPr>
                        <a:t>BLAST and/or</a:t>
                      </a:r>
                      <a:r>
                        <a:rPr lang="en-US" sz="2400" baseline="0" dirty="0" smtClean="0">
                          <a:latin typeface="Times"/>
                          <a:cs typeface="Times"/>
                        </a:rPr>
                        <a:t> phylogenetic analysis (P)</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a:latin typeface="Times"/>
                          <a:cs typeface="Times"/>
                        </a:rPr>
                        <a:t>Taxonomic ID based on DNA Subway </a:t>
                      </a:r>
                      <a:endParaRPr lang="en-US" sz="2400">
                        <a:latin typeface="Times"/>
                        <a:ea typeface="Cambria"/>
                        <a:cs typeface="Times"/>
                      </a:endParaRPr>
                    </a:p>
                  </a:txBody>
                  <a:tcPr marL="68580" marR="68580" marT="0" marB="0"/>
                </a:tc>
              </a:tr>
              <a:tr h="614973">
                <a:tc>
                  <a:txBody>
                    <a:bodyPr/>
                    <a:lstStyle/>
                    <a:p>
                      <a:pPr marL="0" marR="0">
                        <a:spcBef>
                          <a:spcPts val="0"/>
                        </a:spcBef>
                        <a:spcAft>
                          <a:spcPts val="0"/>
                        </a:spcAft>
                      </a:pPr>
                      <a:r>
                        <a:rPr lang="en-US" sz="2400" i="1" dirty="0" err="1">
                          <a:latin typeface="Times"/>
                          <a:cs typeface="Times"/>
                        </a:rPr>
                        <a:t>Astragalus</a:t>
                      </a:r>
                      <a:r>
                        <a:rPr lang="en-US" sz="2400" i="1" dirty="0">
                          <a:latin typeface="Times"/>
                          <a:cs typeface="Times"/>
                        </a:rPr>
                        <a:t> </a:t>
                      </a:r>
                      <a:r>
                        <a:rPr lang="en-US" sz="2400" i="1" dirty="0" err="1">
                          <a:latin typeface="Times"/>
                          <a:cs typeface="Times"/>
                        </a:rPr>
                        <a:t>propinquus</a:t>
                      </a:r>
                      <a:endParaRPr lang="en-US" sz="2400" i="1" dirty="0">
                        <a:latin typeface="Times"/>
                        <a:ea typeface="Cambria"/>
                        <a:cs typeface="Times"/>
                      </a:endParaRPr>
                    </a:p>
                  </a:txBody>
                  <a:tcPr marL="68580" marR="68580" marT="0" marB="0"/>
                </a:tc>
                <a:tc>
                  <a:txBody>
                    <a:bodyPr/>
                    <a:lstStyle/>
                    <a:p>
                      <a:pPr marL="0" marR="0">
                        <a:spcBef>
                          <a:spcPts val="0"/>
                        </a:spcBef>
                        <a:spcAft>
                          <a:spcPts val="0"/>
                        </a:spcAft>
                      </a:pPr>
                      <a:r>
                        <a:rPr lang="en-US" sz="2400" dirty="0" err="1">
                          <a:latin typeface="Times"/>
                          <a:cs typeface="Times"/>
                        </a:rPr>
                        <a:t>a</a:t>
                      </a:r>
                      <a:r>
                        <a:rPr lang="en-US" sz="2400" dirty="0" err="1" smtClean="0">
                          <a:latin typeface="Times"/>
                          <a:cs typeface="Times"/>
                        </a:rPr>
                        <a:t>stragalus</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a:latin typeface="Times"/>
                          <a:cs typeface="Times"/>
                        </a:rPr>
                        <a:t>Fabaceae</a:t>
                      </a:r>
                      <a:endParaRPr lang="en-US" sz="2400">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Astragalus</a:t>
                      </a:r>
                      <a:r>
                        <a:rPr lang="en-US" sz="2400" i="1" dirty="0">
                          <a:latin typeface="Times"/>
                          <a:cs typeface="Times"/>
                        </a:rPr>
                        <a:t> </a:t>
                      </a:r>
                      <a:r>
                        <a:rPr lang="en-US" sz="2400" i="1" dirty="0" err="1">
                          <a:latin typeface="Times"/>
                          <a:cs typeface="Times"/>
                        </a:rPr>
                        <a:t>propinquus</a:t>
                      </a:r>
                      <a:endParaRPr lang="en-US" sz="2400" i="1" dirty="0">
                        <a:latin typeface="Times"/>
                        <a:ea typeface="Cambria"/>
                        <a:cs typeface="Times"/>
                      </a:endParaRPr>
                    </a:p>
                  </a:txBody>
                  <a:tcPr marL="68580" marR="68580" marT="0" marB="0"/>
                </a:tc>
                <a:tc>
                  <a:txBody>
                    <a:bodyPr/>
                    <a:lstStyle/>
                    <a:p>
                      <a:pPr marL="0" marR="0">
                        <a:spcBef>
                          <a:spcPts val="0"/>
                        </a:spcBef>
                        <a:spcAft>
                          <a:spcPts val="0"/>
                        </a:spcAft>
                      </a:pPr>
                      <a:r>
                        <a:rPr lang="en-US" sz="2400" i="1">
                          <a:latin typeface="Times"/>
                          <a:cs typeface="Times"/>
                        </a:rPr>
                        <a:t>Astragalus propinquus</a:t>
                      </a:r>
                      <a:endParaRPr lang="en-US" sz="2400" i="1">
                        <a:latin typeface="Times"/>
                        <a:ea typeface="Cambria"/>
                        <a:cs typeface="Times"/>
                      </a:endParaRPr>
                    </a:p>
                  </a:txBody>
                  <a:tcPr marL="68580" marR="68580" marT="0" marB="0"/>
                </a:tc>
              </a:tr>
              <a:tr h="436417">
                <a:tc>
                  <a:txBody>
                    <a:bodyPr/>
                    <a:lstStyle/>
                    <a:p>
                      <a:pPr marL="0" marR="0">
                        <a:spcBef>
                          <a:spcPts val="0"/>
                        </a:spcBef>
                        <a:spcAft>
                          <a:spcPts val="0"/>
                        </a:spcAft>
                      </a:pPr>
                      <a:r>
                        <a:rPr lang="en-US" sz="2400" i="1">
                          <a:latin typeface="Times"/>
                          <a:cs typeface="Times"/>
                        </a:rPr>
                        <a:t>Azadirachta indica</a:t>
                      </a:r>
                      <a:endParaRPr lang="en-US" sz="2400" i="1">
                        <a:latin typeface="Times"/>
                        <a:ea typeface="Cambria"/>
                        <a:cs typeface="Times"/>
                      </a:endParaRPr>
                    </a:p>
                  </a:txBody>
                  <a:tcPr marL="68580" marR="68580" marT="0" marB="0"/>
                </a:tc>
                <a:tc>
                  <a:txBody>
                    <a:bodyPr/>
                    <a:lstStyle/>
                    <a:p>
                      <a:pPr marL="0" marR="0">
                        <a:spcBef>
                          <a:spcPts val="0"/>
                        </a:spcBef>
                        <a:spcAft>
                          <a:spcPts val="0"/>
                        </a:spcAft>
                      </a:pPr>
                      <a:r>
                        <a:rPr lang="en-US" sz="2400" dirty="0" err="1">
                          <a:latin typeface="Times"/>
                          <a:cs typeface="Times"/>
                        </a:rPr>
                        <a:t>n</a:t>
                      </a:r>
                      <a:r>
                        <a:rPr lang="en-US" sz="2400" dirty="0" err="1" smtClean="0">
                          <a:latin typeface="Times"/>
                          <a:cs typeface="Times"/>
                        </a:rPr>
                        <a:t>eem</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dirty="0" err="1">
                          <a:latin typeface="Times"/>
                          <a:cs typeface="Times"/>
                        </a:rPr>
                        <a:t>Meliaceae</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Moringa</a:t>
                      </a:r>
                      <a:r>
                        <a:rPr lang="en-US" sz="2400" i="1" dirty="0">
                          <a:latin typeface="Times"/>
                          <a:cs typeface="Times"/>
                        </a:rPr>
                        <a:t> </a:t>
                      </a:r>
                      <a:r>
                        <a:rPr lang="en-US" sz="2400" i="1" dirty="0" err="1">
                          <a:latin typeface="Times"/>
                          <a:cs typeface="Times"/>
                        </a:rPr>
                        <a:t>oleifera</a:t>
                      </a:r>
                      <a:r>
                        <a:rPr lang="en-US" sz="2400" i="1" dirty="0">
                          <a:latin typeface="Times"/>
                          <a:cs typeface="Times"/>
                        </a:rPr>
                        <a:t>!!!</a:t>
                      </a:r>
                      <a:endParaRPr lang="en-US" sz="2400" i="1" dirty="0">
                        <a:latin typeface="Times"/>
                        <a:ea typeface="Cambria"/>
                        <a:cs typeface="Times"/>
                      </a:endParaRPr>
                    </a:p>
                  </a:txBody>
                  <a:tcPr marL="68580" marR="68580" marT="0" marB="0"/>
                </a:tc>
                <a:tc>
                  <a:txBody>
                    <a:bodyPr/>
                    <a:lstStyle/>
                    <a:p>
                      <a:pPr marL="0" marR="0">
                        <a:spcBef>
                          <a:spcPts val="0"/>
                        </a:spcBef>
                        <a:spcAft>
                          <a:spcPts val="0"/>
                        </a:spcAft>
                      </a:pPr>
                      <a:r>
                        <a:rPr lang="en-US" sz="2400" i="1">
                          <a:latin typeface="Times"/>
                          <a:cs typeface="Times"/>
                        </a:rPr>
                        <a:t>Moringa oleifera!!!</a:t>
                      </a:r>
                      <a:endParaRPr lang="en-US" sz="2400" i="1">
                        <a:latin typeface="Times"/>
                        <a:ea typeface="Cambria"/>
                        <a:cs typeface="Times"/>
                      </a:endParaRPr>
                    </a:p>
                  </a:txBody>
                  <a:tcPr marL="68580" marR="68580" marT="0" marB="0"/>
                </a:tc>
              </a:tr>
              <a:tr h="436417">
                <a:tc>
                  <a:txBody>
                    <a:bodyPr/>
                    <a:lstStyle/>
                    <a:p>
                      <a:pPr marL="0" marR="0">
                        <a:spcBef>
                          <a:spcPts val="0"/>
                        </a:spcBef>
                        <a:spcAft>
                          <a:spcPts val="0"/>
                        </a:spcAft>
                      </a:pPr>
                      <a:r>
                        <a:rPr lang="en-US" sz="2400" i="1">
                          <a:latin typeface="Times"/>
                          <a:cs typeface="Times"/>
                        </a:rPr>
                        <a:t>Dioscorea villosa</a:t>
                      </a:r>
                      <a:endParaRPr lang="en-US" sz="2400" i="1">
                        <a:latin typeface="Times"/>
                        <a:ea typeface="Cambria"/>
                        <a:cs typeface="Times"/>
                      </a:endParaRPr>
                    </a:p>
                  </a:txBody>
                  <a:tcPr marL="68580" marR="68580" marT="0" marB="0"/>
                </a:tc>
                <a:tc>
                  <a:txBody>
                    <a:bodyPr/>
                    <a:lstStyle/>
                    <a:p>
                      <a:pPr marL="0" marR="0">
                        <a:spcBef>
                          <a:spcPts val="0"/>
                        </a:spcBef>
                        <a:spcAft>
                          <a:spcPts val="0"/>
                        </a:spcAft>
                      </a:pPr>
                      <a:r>
                        <a:rPr lang="en-US" sz="2400" dirty="0">
                          <a:latin typeface="Times"/>
                          <a:cs typeface="Times"/>
                        </a:rPr>
                        <a:t>w</a:t>
                      </a:r>
                      <a:r>
                        <a:rPr lang="en-US" sz="2400" dirty="0" smtClean="0">
                          <a:latin typeface="Times"/>
                          <a:cs typeface="Times"/>
                        </a:rPr>
                        <a:t>ild </a:t>
                      </a:r>
                      <a:r>
                        <a:rPr lang="en-US" sz="2400" dirty="0">
                          <a:latin typeface="Times"/>
                          <a:cs typeface="Times"/>
                        </a:rPr>
                        <a:t>y</a:t>
                      </a:r>
                      <a:r>
                        <a:rPr lang="en-US" sz="2400" dirty="0" smtClean="0">
                          <a:latin typeface="Times"/>
                          <a:cs typeface="Times"/>
                        </a:rPr>
                        <a:t>am</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a:latin typeface="Times"/>
                          <a:cs typeface="Times"/>
                        </a:rPr>
                        <a:t>Dioscoreaceae</a:t>
                      </a:r>
                      <a:endParaRPr lang="en-US" sz="2400">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Astragalus</a:t>
                      </a:r>
                      <a:r>
                        <a:rPr lang="en-US" sz="2400" i="1" dirty="0">
                          <a:latin typeface="Times"/>
                          <a:cs typeface="Times"/>
                        </a:rPr>
                        <a:t> </a:t>
                      </a:r>
                      <a:r>
                        <a:rPr lang="en-US" sz="2400" i="1" dirty="0" err="1">
                          <a:latin typeface="Times"/>
                          <a:cs typeface="Times"/>
                        </a:rPr>
                        <a:t>propinquus</a:t>
                      </a:r>
                      <a:r>
                        <a:rPr lang="en-US" sz="2400" i="1" dirty="0">
                          <a:latin typeface="Times"/>
                          <a:cs typeface="Times"/>
                        </a:rPr>
                        <a:t>!!!</a:t>
                      </a:r>
                      <a:endParaRPr lang="en-US" sz="2400" i="1" dirty="0">
                        <a:latin typeface="Times"/>
                        <a:ea typeface="Cambria"/>
                        <a:cs typeface="Times"/>
                      </a:endParaRPr>
                    </a:p>
                  </a:txBody>
                  <a:tcPr marL="68580" marR="68580" marT="0" marB="0"/>
                </a:tc>
                <a:tc>
                  <a:txBody>
                    <a:bodyPr/>
                    <a:lstStyle/>
                    <a:p>
                      <a:pPr marL="0" marR="0">
                        <a:spcBef>
                          <a:spcPts val="0"/>
                        </a:spcBef>
                        <a:spcAft>
                          <a:spcPts val="0"/>
                        </a:spcAft>
                      </a:pPr>
                      <a:r>
                        <a:rPr lang="en-US" sz="2400" i="1">
                          <a:latin typeface="Times"/>
                          <a:cs typeface="Times"/>
                        </a:rPr>
                        <a:t>Astragalus propinquus!!!</a:t>
                      </a:r>
                      <a:endParaRPr lang="en-US" sz="2400" i="1">
                        <a:latin typeface="Times"/>
                        <a:ea typeface="Cambria"/>
                        <a:cs typeface="Times"/>
                      </a:endParaRPr>
                    </a:p>
                  </a:txBody>
                  <a:tcPr marL="68580" marR="68580" marT="0" marB="0"/>
                </a:tc>
              </a:tr>
              <a:tr h="436417">
                <a:tc>
                  <a:txBody>
                    <a:bodyPr/>
                    <a:lstStyle/>
                    <a:p>
                      <a:pPr marL="0" marR="0">
                        <a:spcBef>
                          <a:spcPts val="0"/>
                        </a:spcBef>
                        <a:spcAft>
                          <a:spcPts val="0"/>
                        </a:spcAft>
                      </a:pPr>
                      <a:r>
                        <a:rPr lang="en-US" sz="2400" i="1">
                          <a:latin typeface="Times"/>
                          <a:cs typeface="Times"/>
                        </a:rPr>
                        <a:t>Morinda citrifolia</a:t>
                      </a:r>
                      <a:endParaRPr lang="en-US" sz="2400" i="1">
                        <a:latin typeface="Times"/>
                        <a:ea typeface="Cambria"/>
                        <a:cs typeface="Times"/>
                      </a:endParaRPr>
                    </a:p>
                  </a:txBody>
                  <a:tcPr marL="68580" marR="68580" marT="0" marB="0"/>
                </a:tc>
                <a:tc>
                  <a:txBody>
                    <a:bodyPr/>
                    <a:lstStyle/>
                    <a:p>
                      <a:pPr marL="0" marR="0">
                        <a:spcBef>
                          <a:spcPts val="0"/>
                        </a:spcBef>
                        <a:spcAft>
                          <a:spcPts val="0"/>
                        </a:spcAft>
                      </a:pPr>
                      <a:r>
                        <a:rPr lang="en-US" sz="2400" dirty="0" err="1">
                          <a:latin typeface="Times"/>
                          <a:cs typeface="Times"/>
                        </a:rPr>
                        <a:t>n</a:t>
                      </a:r>
                      <a:r>
                        <a:rPr lang="en-US" sz="2400" dirty="0" err="1" smtClean="0">
                          <a:latin typeface="Times"/>
                          <a:cs typeface="Times"/>
                        </a:rPr>
                        <a:t>oni</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dirty="0" err="1">
                          <a:latin typeface="Times"/>
                          <a:cs typeface="Times"/>
                        </a:rPr>
                        <a:t>Rubiaceae</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Plantago</a:t>
                      </a:r>
                      <a:r>
                        <a:rPr lang="en-US" sz="2400" i="1" dirty="0">
                          <a:latin typeface="Times"/>
                          <a:cs typeface="Times"/>
                        </a:rPr>
                        <a:t> </a:t>
                      </a:r>
                      <a:r>
                        <a:rPr lang="en-US" sz="2400" i="1" dirty="0" err="1">
                          <a:latin typeface="Times"/>
                          <a:cs typeface="Times"/>
                        </a:rPr>
                        <a:t>ovata</a:t>
                      </a:r>
                      <a:r>
                        <a:rPr lang="en-US" sz="2400" i="1" dirty="0">
                          <a:latin typeface="Times"/>
                          <a:cs typeface="Times"/>
                        </a:rPr>
                        <a:t>!!!</a:t>
                      </a:r>
                      <a:endParaRPr lang="en-US" sz="2400" i="1" dirty="0">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Plantago</a:t>
                      </a:r>
                      <a:r>
                        <a:rPr lang="en-US" sz="2400" i="1" dirty="0">
                          <a:latin typeface="Times"/>
                          <a:cs typeface="Times"/>
                        </a:rPr>
                        <a:t> </a:t>
                      </a:r>
                      <a:r>
                        <a:rPr lang="en-US" sz="2400" i="1" dirty="0" err="1">
                          <a:latin typeface="Times"/>
                          <a:cs typeface="Times"/>
                        </a:rPr>
                        <a:t>ovata</a:t>
                      </a:r>
                      <a:r>
                        <a:rPr lang="en-US" sz="2400" i="1" dirty="0">
                          <a:latin typeface="Times"/>
                          <a:cs typeface="Times"/>
                        </a:rPr>
                        <a:t>!!!</a:t>
                      </a:r>
                      <a:endParaRPr lang="en-US" sz="2400" i="1" dirty="0">
                        <a:latin typeface="Times"/>
                        <a:ea typeface="Cambria"/>
                        <a:cs typeface="Times"/>
                      </a:endParaRPr>
                    </a:p>
                  </a:txBody>
                  <a:tcPr marL="68580" marR="68580" marT="0" marB="0"/>
                </a:tc>
              </a:tr>
              <a:tr h="436417">
                <a:tc>
                  <a:txBody>
                    <a:bodyPr/>
                    <a:lstStyle/>
                    <a:p>
                      <a:pPr marL="0" marR="0">
                        <a:spcBef>
                          <a:spcPts val="0"/>
                        </a:spcBef>
                        <a:spcAft>
                          <a:spcPts val="0"/>
                        </a:spcAft>
                      </a:pPr>
                      <a:r>
                        <a:rPr lang="en-US" sz="2400" i="1">
                          <a:latin typeface="Times"/>
                          <a:cs typeface="Times"/>
                        </a:rPr>
                        <a:t>Piper methysticum</a:t>
                      </a:r>
                      <a:endParaRPr lang="en-US" sz="2400" i="1">
                        <a:latin typeface="Times"/>
                        <a:ea typeface="Cambria"/>
                        <a:cs typeface="Times"/>
                      </a:endParaRPr>
                    </a:p>
                  </a:txBody>
                  <a:tcPr marL="68580" marR="68580" marT="0" marB="0"/>
                </a:tc>
                <a:tc>
                  <a:txBody>
                    <a:bodyPr/>
                    <a:lstStyle/>
                    <a:p>
                      <a:pPr marL="0" marR="0">
                        <a:spcBef>
                          <a:spcPts val="0"/>
                        </a:spcBef>
                        <a:spcAft>
                          <a:spcPts val="0"/>
                        </a:spcAft>
                      </a:pPr>
                      <a:r>
                        <a:rPr lang="en-US" sz="2400" dirty="0">
                          <a:latin typeface="Times"/>
                          <a:cs typeface="Times"/>
                        </a:rPr>
                        <a:t>k</a:t>
                      </a:r>
                      <a:r>
                        <a:rPr lang="en-US" sz="2400" dirty="0" smtClean="0">
                          <a:latin typeface="Times"/>
                          <a:cs typeface="Times"/>
                        </a:rPr>
                        <a:t>ava</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a:latin typeface="Times"/>
                          <a:cs typeface="Times"/>
                        </a:rPr>
                        <a:t>Piperaceae</a:t>
                      </a:r>
                      <a:endParaRPr lang="en-US" sz="2400">
                        <a:latin typeface="Times"/>
                        <a:ea typeface="Cambria"/>
                        <a:cs typeface="Times"/>
                      </a:endParaRPr>
                    </a:p>
                  </a:txBody>
                  <a:tcPr marL="68580" marR="68580" marT="0" marB="0"/>
                </a:tc>
                <a:tc>
                  <a:txBody>
                    <a:bodyPr/>
                    <a:lstStyle/>
                    <a:p>
                      <a:pPr marL="0" marR="0">
                        <a:spcBef>
                          <a:spcPts val="0"/>
                        </a:spcBef>
                        <a:spcAft>
                          <a:spcPts val="0"/>
                        </a:spcAft>
                      </a:pPr>
                      <a:r>
                        <a:rPr lang="en-US" sz="2400" i="1">
                          <a:latin typeface="Times"/>
                          <a:cs typeface="Times"/>
                        </a:rPr>
                        <a:t>Tribulus terrestris!!!</a:t>
                      </a:r>
                      <a:endParaRPr lang="en-US" sz="2400" i="1">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Tribulus</a:t>
                      </a:r>
                      <a:r>
                        <a:rPr lang="en-US" sz="2400" i="1" dirty="0">
                          <a:latin typeface="Times"/>
                          <a:cs typeface="Times"/>
                        </a:rPr>
                        <a:t> </a:t>
                      </a:r>
                      <a:r>
                        <a:rPr lang="en-US" sz="2400" i="1" dirty="0" err="1">
                          <a:latin typeface="Times"/>
                          <a:cs typeface="Times"/>
                        </a:rPr>
                        <a:t>terrestris</a:t>
                      </a:r>
                      <a:r>
                        <a:rPr lang="en-US" sz="2400" i="1" dirty="0">
                          <a:latin typeface="Times"/>
                          <a:cs typeface="Times"/>
                        </a:rPr>
                        <a:t>!!!</a:t>
                      </a:r>
                      <a:endParaRPr lang="en-US" sz="2400" i="1" dirty="0">
                        <a:latin typeface="Times"/>
                        <a:ea typeface="Cambria"/>
                        <a:cs typeface="Times"/>
                      </a:endParaRPr>
                    </a:p>
                  </a:txBody>
                  <a:tcPr marL="68580" marR="68580" marT="0" marB="0"/>
                </a:tc>
              </a:tr>
              <a:tr h="860877">
                <a:tc>
                  <a:txBody>
                    <a:bodyPr/>
                    <a:lstStyle/>
                    <a:p>
                      <a:pPr marL="0" marR="0">
                        <a:spcBef>
                          <a:spcPts val="0"/>
                        </a:spcBef>
                        <a:spcAft>
                          <a:spcPts val="0"/>
                        </a:spcAft>
                      </a:pPr>
                      <a:r>
                        <a:rPr lang="en-US" sz="2400" i="1">
                          <a:latin typeface="Times"/>
                          <a:cs typeface="Times"/>
                        </a:rPr>
                        <a:t>Piscidia piscipula</a:t>
                      </a:r>
                      <a:endParaRPr lang="en-US" sz="2400" i="1">
                        <a:latin typeface="Times"/>
                        <a:ea typeface="Cambria"/>
                        <a:cs typeface="Times"/>
                      </a:endParaRPr>
                    </a:p>
                  </a:txBody>
                  <a:tcPr marL="68580" marR="68580" marT="0" marB="0"/>
                </a:tc>
                <a:tc>
                  <a:txBody>
                    <a:bodyPr/>
                    <a:lstStyle/>
                    <a:p>
                      <a:pPr marL="0" marR="0">
                        <a:spcBef>
                          <a:spcPts val="0"/>
                        </a:spcBef>
                        <a:spcAft>
                          <a:spcPts val="0"/>
                        </a:spcAft>
                      </a:pPr>
                      <a:r>
                        <a:rPr lang="en-US" sz="2400" dirty="0">
                          <a:latin typeface="Times"/>
                          <a:cs typeface="Times"/>
                        </a:rPr>
                        <a:t>Jamaican</a:t>
                      </a:r>
                      <a:r>
                        <a:rPr lang="en-US" sz="2400" dirty="0" smtClean="0">
                          <a:latin typeface="Times"/>
                          <a:cs typeface="Times"/>
                        </a:rPr>
                        <a:t> dogwood</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a:latin typeface="Times"/>
                          <a:cs typeface="Times"/>
                        </a:rPr>
                        <a:t>Fabaceae</a:t>
                      </a:r>
                      <a:endParaRPr lang="en-US" sz="2400">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Piscidia</a:t>
                      </a:r>
                      <a:r>
                        <a:rPr lang="en-US" sz="2400" i="1" dirty="0">
                          <a:latin typeface="Times"/>
                          <a:cs typeface="Times"/>
                        </a:rPr>
                        <a:t> </a:t>
                      </a:r>
                      <a:r>
                        <a:rPr lang="en-US" sz="2400" i="1" dirty="0" err="1">
                          <a:latin typeface="Times"/>
                          <a:cs typeface="Times"/>
                        </a:rPr>
                        <a:t>piscipula</a:t>
                      </a:r>
                      <a:r>
                        <a:rPr lang="en-US" sz="2400" i="1" dirty="0">
                          <a:latin typeface="Times"/>
                          <a:cs typeface="Times"/>
                        </a:rPr>
                        <a:t> (P)</a:t>
                      </a:r>
                      <a:endParaRPr lang="en-US" sz="2400" i="1" dirty="0">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Millettia</a:t>
                      </a:r>
                      <a:r>
                        <a:rPr lang="en-US" sz="2400" i="1" dirty="0">
                          <a:latin typeface="Times"/>
                          <a:cs typeface="Times"/>
                        </a:rPr>
                        <a:t> spp. or </a:t>
                      </a:r>
                      <a:r>
                        <a:rPr lang="en-US" sz="2400" i="1" dirty="0" err="1">
                          <a:latin typeface="Times"/>
                          <a:cs typeface="Times"/>
                        </a:rPr>
                        <a:t>Lonchocarpus</a:t>
                      </a:r>
                      <a:r>
                        <a:rPr lang="en-US" sz="2400" i="1" dirty="0">
                          <a:latin typeface="Times"/>
                          <a:cs typeface="Times"/>
                        </a:rPr>
                        <a:t> spp.</a:t>
                      </a:r>
                      <a:endParaRPr lang="en-US" sz="2400" i="1" dirty="0">
                        <a:latin typeface="Times"/>
                        <a:ea typeface="Cambria"/>
                        <a:cs typeface="Times"/>
                      </a:endParaRPr>
                    </a:p>
                  </a:txBody>
                  <a:tcPr marL="68580" marR="68580" marT="0" marB="0"/>
                </a:tc>
              </a:tr>
              <a:tr h="436417">
                <a:tc>
                  <a:txBody>
                    <a:bodyPr/>
                    <a:lstStyle/>
                    <a:p>
                      <a:pPr marL="0" marR="0">
                        <a:spcBef>
                          <a:spcPts val="0"/>
                        </a:spcBef>
                        <a:spcAft>
                          <a:spcPts val="0"/>
                        </a:spcAft>
                      </a:pPr>
                      <a:r>
                        <a:rPr lang="en-US" sz="2400" i="1" dirty="0" err="1">
                          <a:latin typeface="Times"/>
                          <a:cs typeface="Times"/>
                        </a:rPr>
                        <a:t>Polygonatum</a:t>
                      </a:r>
                      <a:r>
                        <a:rPr lang="en-US" sz="2400" i="1" dirty="0">
                          <a:latin typeface="Times"/>
                          <a:cs typeface="Times"/>
                        </a:rPr>
                        <a:t> sp.</a:t>
                      </a:r>
                      <a:endParaRPr lang="en-US" sz="2400" i="1" dirty="0">
                        <a:latin typeface="Times"/>
                        <a:ea typeface="Cambria"/>
                        <a:cs typeface="Times"/>
                      </a:endParaRPr>
                    </a:p>
                  </a:txBody>
                  <a:tcPr marL="68580" marR="68580" marT="0" marB="0"/>
                </a:tc>
                <a:tc>
                  <a:txBody>
                    <a:bodyPr/>
                    <a:lstStyle/>
                    <a:p>
                      <a:pPr marL="0" marR="0">
                        <a:spcBef>
                          <a:spcPts val="0"/>
                        </a:spcBef>
                        <a:spcAft>
                          <a:spcPts val="0"/>
                        </a:spcAft>
                      </a:pPr>
                      <a:r>
                        <a:rPr lang="en-US" sz="2400">
                          <a:latin typeface="Times"/>
                          <a:cs typeface="Times"/>
                        </a:rPr>
                        <a:t>Solomon's seal</a:t>
                      </a:r>
                      <a:endParaRPr lang="en-US" sz="2400">
                        <a:latin typeface="Times"/>
                        <a:ea typeface="Cambria"/>
                        <a:cs typeface="Times"/>
                      </a:endParaRPr>
                    </a:p>
                  </a:txBody>
                  <a:tcPr marL="68580" marR="68580" marT="0" marB="0"/>
                </a:tc>
                <a:tc>
                  <a:txBody>
                    <a:bodyPr/>
                    <a:lstStyle/>
                    <a:p>
                      <a:pPr marL="0" marR="0">
                        <a:spcBef>
                          <a:spcPts val="0"/>
                        </a:spcBef>
                        <a:spcAft>
                          <a:spcPts val="0"/>
                        </a:spcAft>
                      </a:pPr>
                      <a:r>
                        <a:rPr lang="en-US" sz="2400" dirty="0" err="1">
                          <a:latin typeface="Times"/>
                          <a:cs typeface="Times"/>
                        </a:rPr>
                        <a:t>Asparagaceae</a:t>
                      </a:r>
                      <a:endParaRPr lang="en-US" sz="2400" dirty="0">
                        <a:latin typeface="Times"/>
                        <a:ea typeface="Cambria"/>
                        <a:cs typeface="Times"/>
                      </a:endParaRPr>
                    </a:p>
                  </a:txBody>
                  <a:tcPr marL="68580" marR="68580" marT="0" marB="0"/>
                </a:tc>
                <a:tc>
                  <a:txBody>
                    <a:bodyPr/>
                    <a:lstStyle/>
                    <a:p>
                      <a:pPr marL="0" marR="0">
                        <a:spcBef>
                          <a:spcPts val="0"/>
                        </a:spcBef>
                        <a:spcAft>
                          <a:spcPts val="0"/>
                        </a:spcAft>
                      </a:pPr>
                      <a:r>
                        <a:rPr lang="en-US" sz="2400" i="1">
                          <a:latin typeface="Times"/>
                          <a:cs typeface="Times"/>
                        </a:rPr>
                        <a:t>Bixa orellana!!!</a:t>
                      </a:r>
                      <a:endParaRPr lang="en-US" sz="2400" i="1">
                        <a:latin typeface="Times"/>
                        <a:ea typeface="Cambria"/>
                        <a:cs typeface="Times"/>
                      </a:endParaRPr>
                    </a:p>
                  </a:txBody>
                  <a:tcPr marL="68580" marR="68580" marT="0" marB="0"/>
                </a:tc>
                <a:tc>
                  <a:txBody>
                    <a:bodyPr/>
                    <a:lstStyle/>
                    <a:p>
                      <a:pPr marL="0" marR="0">
                        <a:spcBef>
                          <a:spcPts val="0"/>
                        </a:spcBef>
                        <a:spcAft>
                          <a:spcPts val="0"/>
                        </a:spcAft>
                      </a:pPr>
                      <a:r>
                        <a:rPr lang="en-US" sz="2400" i="1" dirty="0" err="1">
                          <a:latin typeface="Times"/>
                          <a:cs typeface="Times"/>
                        </a:rPr>
                        <a:t>Bixa</a:t>
                      </a:r>
                      <a:r>
                        <a:rPr lang="en-US" sz="2400" i="1" dirty="0">
                          <a:latin typeface="Times"/>
                          <a:cs typeface="Times"/>
                        </a:rPr>
                        <a:t> </a:t>
                      </a:r>
                      <a:r>
                        <a:rPr lang="en-US" sz="2400" i="1" dirty="0" err="1">
                          <a:latin typeface="Times"/>
                          <a:cs typeface="Times"/>
                        </a:rPr>
                        <a:t>orellana</a:t>
                      </a:r>
                      <a:r>
                        <a:rPr lang="en-US" sz="2400" i="1" dirty="0">
                          <a:latin typeface="Times"/>
                          <a:cs typeface="Times"/>
                        </a:rPr>
                        <a:t>!!!</a:t>
                      </a:r>
                      <a:endParaRPr lang="en-US" sz="2400" i="1" dirty="0">
                        <a:latin typeface="Times"/>
                        <a:ea typeface="Cambria"/>
                        <a:cs typeface="Times"/>
                      </a:endParaRPr>
                    </a:p>
                  </a:txBody>
                  <a:tcPr marL="68580" marR="68580" marT="0" marB="0"/>
                </a:tc>
              </a:tr>
            </a:tbl>
          </a:graphicData>
        </a:graphic>
      </p:graphicFrame>
      <p:pic>
        <p:nvPicPr>
          <p:cNvPr id="63" name="image3.png"/>
          <p:cNvPicPr/>
          <p:nvPr/>
        </p:nvPicPr>
        <p:blipFill>
          <a:blip r:embed="rId14"/>
          <a:srcRect/>
          <a:stretch>
            <a:fillRect/>
          </a:stretch>
        </p:blipFill>
        <p:spPr>
          <a:xfrm>
            <a:off x="29916382" y="5447008"/>
            <a:ext cx="13382177" cy="8015281"/>
          </a:xfrm>
          <a:prstGeom prst="rect">
            <a:avLst/>
          </a:prstGeom>
          <a:solidFill>
            <a:srgbClr val="DDD9C3"/>
          </a:solidFill>
          <a:ln/>
        </p:spPr>
      </p:pic>
      <p:sp>
        <p:nvSpPr>
          <p:cNvPr id="66" name="TextBox 65"/>
          <p:cNvSpPr txBox="1"/>
          <p:nvPr/>
        </p:nvSpPr>
        <p:spPr>
          <a:xfrm>
            <a:off x="36969923" y="9821543"/>
            <a:ext cx="6039355" cy="3018763"/>
          </a:xfrm>
          <a:prstGeom prst="rect">
            <a:avLst/>
          </a:prstGeom>
          <a:solidFill>
            <a:srgbClr val="DDD9C3"/>
          </a:solidFill>
        </p:spPr>
        <p:txBody>
          <a:bodyPr wrap="square" rtlCol="0">
            <a:spAutoFit/>
          </a:bodyPr>
          <a:lstStyle/>
          <a:p>
            <a:pPr lvl="0"/>
            <a:r>
              <a:rPr lang="en-US" sz="2400" dirty="0" smtClean="0">
                <a:latin typeface="Times New Roman"/>
                <a:ea typeface="Times New Roman"/>
                <a:cs typeface="Times New Roman"/>
                <a:sym typeface="Times New Roman"/>
              </a:rPr>
              <a:t>Figure 2. Proportion of plant species contained within each mixed HMP bought from different herbal stores. Genera of expected species are listed. “Others” refers to other species detected but not on the label. A. Mixed HMP from Queens; B. Mixed HMP from Brooklyn; C. Mixed HMP from Manhattan.</a:t>
            </a:r>
          </a:p>
          <a:p>
            <a:endParaRPr lang="en-US" sz="2400" dirty="0"/>
          </a:p>
        </p:txBody>
      </p:sp>
      <p:pic>
        <p:nvPicPr>
          <p:cNvPr id="67" name="image4.png"/>
          <p:cNvPicPr/>
          <p:nvPr/>
        </p:nvPicPr>
        <p:blipFill>
          <a:blip r:embed="rId15"/>
          <a:srcRect b="22958"/>
          <a:stretch>
            <a:fillRect/>
          </a:stretch>
        </p:blipFill>
        <p:spPr>
          <a:xfrm>
            <a:off x="22475253" y="6011462"/>
            <a:ext cx="6983984" cy="4064087"/>
          </a:xfrm>
          <a:prstGeom prst="rect">
            <a:avLst/>
          </a:prstGeom>
          <a:ln/>
        </p:spPr>
      </p:pic>
    </p:spTree>
  </p:cSld>
  <p:clrMapOvr>
    <a:masterClrMapping/>
  </p:clrMapOvr>
</p:sld>
</file>

<file path=ppt/theme/theme1.xml><?xml version="1.0" encoding="utf-8"?>
<a:theme xmlns:a="http://schemas.openxmlformats.org/drawingml/2006/main" name="Default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8505</TotalTime>
  <Words>2077</Words>
  <Application>Microsoft Macintosh PowerPoint</Application>
  <PresentationFormat>Custom</PresentationFormat>
  <Paragraphs>94</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Jean Molina</cp:lastModifiedBy>
  <cp:revision>15</cp:revision>
  <cp:lastPrinted>2018-05-17T20:05:43Z</cp:lastPrinted>
  <dcterms:created xsi:type="dcterms:W3CDTF">2018-05-18T05:07:37Z</dcterms:created>
  <dcterms:modified xsi:type="dcterms:W3CDTF">2018-05-23T13:08:54Z</dcterms:modified>
</cp:coreProperties>
</file>