
<file path=[Content_Types].xml><?xml version="1.0" encoding="utf-8"?>
<Types xmlns="http://schemas.openxmlformats.org/package/2006/content-types">
  <Override PartName="/ppt/slideMasters/slideMaster1.xml" ContentType="application/vnd.openxmlformats-officedocument.presentationml.slideMaster+xml"/>
  <Override PartName="/docProps/core.xml" ContentType="application/vnd.openxmlformats-package.core-properties+xml"/>
  <Override PartName="/ppt/theme/theme2.xml" ContentType="application/vnd.openxmlformats-officedocument.theme+xml"/>
  <Override PartName="/docProps/app.xml" ContentType="application/vnd.openxmlformats-officedocument.extended-properties+xml"/>
  <Override PartName="/ppt/notesMasters/notesMaster1.xml" ContentType="application/vnd.openxmlformats-officedocument.presentationml.notesMaster+xml"/>
  <Default Extension="jpeg" ContentType="image/jpeg"/>
  <Default Extension="xml" ContentType="application/xml"/>
  <Default Extension="bin" ContentType="application/vnd.openxmlformats-officedocument.presentationml.printerSettings"/>
  <Override PartName="/ppt/slides/slide1.xml" ContentType="application/vnd.openxmlformats-officedocument.presentationml.slide+xml"/>
  <Default Extension="png" ContentType="image/png"/>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charts/chart1.xml" ContentType="application/vnd.openxmlformats-officedocument.drawingml.chart+xml"/>
  <Override PartName="/ppt/slideLayouts/slideLayout1.xml" ContentType="application/vnd.openxmlformats-officedocument.presentationml.slideLayout+xml"/>
  <Default Extension="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9" r:id="rId1"/>
  </p:sldMasterIdLst>
  <p:notesMasterIdLst>
    <p:notesMasterId r:id="rId3"/>
  </p:notesMasterIdLst>
  <p:sldIdLst>
    <p:sldId id="256" r:id="rId2"/>
  </p:sldIdLst>
  <p:sldSz cx="43891200" cy="32918400"/>
  <p:notesSz cx="700405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1D8BE4"/>
    <a:srgbClr val="010000"/>
    <a:srgbClr val="C35D5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59" d="100"/>
          <a:sy n="59" d="100"/>
        </p:scale>
        <p:origin x="7416" y="-120"/>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afflesia:Desktop:CSHL%20UBRP%20010517:122116-resul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view3D>
      <c:rotX val="30"/>
      <c:perspective val="30"/>
    </c:view3D>
    <c:plotArea>
      <c:layout/>
      <c:pie3DChart>
        <c:varyColors val="1"/>
        <c:ser>
          <c:idx val="0"/>
          <c:order val="0"/>
          <c:dLbls>
            <c:dLbl>
              <c:idx val="0"/>
              <c:layout/>
              <c:dLblPos val="ctr"/>
              <c:showPercent val="1"/>
            </c:dLbl>
            <c:dLbl>
              <c:idx val="1"/>
              <c:layout/>
              <c:dLblPos val="ctr"/>
              <c:showPercent val="1"/>
            </c:dLbl>
            <c:dLbl>
              <c:idx val="2"/>
              <c:layout/>
              <c:dLblPos val="ctr"/>
              <c:showPercent val="1"/>
            </c:dLbl>
            <c:delete val="1"/>
          </c:dLbls>
          <c:cat>
            <c:strRef>
              <c:f>Sheet1!$B$37:$B$39</c:f>
              <c:strCache>
                <c:ptCount val="3"/>
                <c:pt idx="0">
                  <c:v>not barcoded</c:v>
                </c:pt>
                <c:pt idx="1">
                  <c:v>contaminated or substituted</c:v>
                </c:pt>
                <c:pt idx="2">
                  <c:v>authentic</c:v>
                </c:pt>
              </c:strCache>
            </c:strRef>
          </c:cat>
          <c:val>
            <c:numRef>
              <c:f>Sheet1!$A$37:$A$39</c:f>
              <c:numCache>
                <c:formatCode>General</c:formatCode>
                <c:ptCount val="3"/>
                <c:pt idx="0">
                  <c:v>11.0</c:v>
                </c:pt>
                <c:pt idx="1">
                  <c:v>4.0</c:v>
                </c:pt>
                <c:pt idx="2">
                  <c:v>17.0</c:v>
                </c:pt>
              </c:numCache>
            </c:numRef>
          </c:val>
        </c:ser>
        <c:dLbls/>
      </c:pie3DChart>
    </c:plotArea>
    <c:legend>
      <c:legendPos val="r"/>
      <c:layout>
        <c:manualLayout>
          <c:xMode val="edge"/>
          <c:yMode val="edge"/>
          <c:x val="0.671881068848092"/>
          <c:y val="0.106198776701532"/>
          <c:w val="0.312475929896362"/>
          <c:h val="0.779457384973452"/>
        </c:manualLayout>
      </c:layout>
      <c:txPr>
        <a:bodyPr/>
        <a:lstStyle/>
        <a:p>
          <a:pPr>
            <a:defRPr sz="1400"/>
          </a:pPr>
          <a:endParaRPr lang="en-US"/>
        </a:p>
      </c:txPr>
    </c:legend>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7575" y="696275"/>
            <a:ext cx="4669600" cy="348137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0400" y="4409750"/>
            <a:ext cx="5603225" cy="4177649"/>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400666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700400" y="4409750"/>
            <a:ext cx="5603225" cy="417764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 name="Shape 19"/>
          <p:cNvSpPr>
            <a:spLocks noGrp="1" noRot="1" noChangeAspect="1"/>
          </p:cNvSpPr>
          <p:nvPr>
            <p:ph type="sldImg" idx="2"/>
          </p:nvPr>
        </p:nvSpPr>
        <p:spPr>
          <a:xfrm>
            <a:off x="1181100"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Slide">
    <p:spTree>
      <p:nvGrpSpPr>
        <p:cNvPr id="1" name="Shape 12"/>
        <p:cNvGrpSpPr/>
        <p:nvPr/>
      </p:nvGrpSpPr>
      <p:grpSpPr>
        <a:xfrm>
          <a:off x="0" y="0"/>
          <a:ext cx="0" cy="0"/>
          <a:chOff x="0" y="0"/>
          <a:chExt cx="0" cy="0"/>
        </a:xfrm>
      </p:grpSpPr>
      <p:sp>
        <p:nvSpPr>
          <p:cNvPr id="13" name="Shape 13"/>
          <p:cNvSpPr/>
          <p:nvPr/>
        </p:nvSpPr>
        <p:spPr>
          <a:xfrm>
            <a:off x="-10515600" y="0"/>
            <a:ext cx="9601200" cy="32918400"/>
          </a:xfrm>
          <a:prstGeom prst="rect">
            <a:avLst/>
          </a:prstGeom>
          <a:solidFill>
            <a:srgbClr val="D8D8D8"/>
          </a:solidFill>
          <a:ln>
            <a:noFill/>
          </a:ln>
        </p:spPr>
        <p:txBody>
          <a:bodyPr lIns="171400" tIns="171400" rIns="171400" bIns="171400" anchor="t" anchorCtr="0">
            <a:noAutofit/>
          </a:bodyPr>
          <a:lstStyle/>
          <a:p>
            <a:pPr marL="0" marR="0" lvl="0" indent="0" algn="l" rtl="0">
              <a:spcBef>
                <a:spcPts val="0"/>
              </a:spcBef>
              <a:spcAft>
                <a:spcPts val="0"/>
              </a:spcAft>
              <a:buSzPct val="25000"/>
              <a:buNone/>
            </a:pPr>
            <a:r>
              <a:rPr lang="en-US" sz="7200">
                <a:solidFill>
                  <a:srgbClr val="7F7F7F"/>
                </a:solidFill>
                <a:latin typeface="Calibri"/>
                <a:ea typeface="Calibri"/>
                <a:cs typeface="Calibri"/>
                <a:sym typeface="Calibri"/>
              </a:rPr>
              <a:t>Poster Print Size:</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This poster template is 36” high by 48” wide. It can be used to print any poster with a 3:4 aspect ratio.</a:t>
            </a:r>
          </a:p>
          <a:p>
            <a:pPr marL="0" marR="0" lvl="0" indent="0" algn="l" rtl="0">
              <a:spcBef>
                <a:spcPts val="1800"/>
              </a:spcBef>
              <a:spcAft>
                <a:spcPts val="0"/>
              </a:spcAft>
              <a:buSzPct val="25000"/>
              <a:buNone/>
            </a:pPr>
            <a:r>
              <a:rPr lang="en-US" sz="7200">
                <a:solidFill>
                  <a:srgbClr val="7F7F7F"/>
                </a:solidFill>
                <a:latin typeface="Calibri"/>
                <a:ea typeface="Calibri"/>
                <a:cs typeface="Calibri"/>
                <a:sym typeface="Calibri"/>
              </a:rPr>
              <a:t>Placeholders:</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p>
          <a:p>
            <a:pPr marL="0" marR="0" lvl="0" indent="0" algn="l" rtl="0">
              <a:spcBef>
                <a:spcPts val="1800"/>
              </a:spcBef>
              <a:spcAft>
                <a:spcPts val="0"/>
              </a:spcAft>
              <a:buSzPct val="25000"/>
              <a:buNone/>
            </a:pPr>
            <a:r>
              <a:rPr lang="en-US" sz="7200">
                <a:solidFill>
                  <a:srgbClr val="7F7F7F"/>
                </a:solidFill>
                <a:latin typeface="Calibri"/>
                <a:ea typeface="Calibri"/>
                <a:cs typeface="Calibri"/>
                <a:sym typeface="Calibri"/>
              </a:rPr>
              <a:t>Image Quality:</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You can place digital photos or logo art in your poster file by selecting the </a:t>
            </a:r>
            <a:r>
              <a:rPr lang="en-US" sz="4900" b="1">
                <a:solidFill>
                  <a:srgbClr val="7F7F7F"/>
                </a:solidFill>
                <a:latin typeface="Calibri"/>
                <a:ea typeface="Calibri"/>
                <a:cs typeface="Calibri"/>
                <a:sym typeface="Calibri"/>
              </a:rPr>
              <a:t>Insert, Picture</a:t>
            </a:r>
            <a:r>
              <a:rPr lang="en-US" sz="4900">
                <a:solidFill>
                  <a:srgbClr val="7F7F7F"/>
                </a:solidFill>
                <a:latin typeface="Calibri"/>
                <a:ea typeface="Calibri"/>
                <a:cs typeface="Calibri"/>
                <a:sym typeface="Calibri"/>
              </a:rPr>
              <a:t> command, or by using standard copy &amp; paste. For best results, all graphic elements should be at least </a:t>
            </a:r>
            <a:r>
              <a:rPr lang="en-US" sz="4900" b="1">
                <a:solidFill>
                  <a:srgbClr val="7F7F7F"/>
                </a:solidFill>
                <a:latin typeface="Calibri"/>
                <a:ea typeface="Calibri"/>
                <a:cs typeface="Calibri"/>
                <a:sym typeface="Calibri"/>
              </a:rPr>
              <a:t>150-200 pixels per inch in their final printed size</a:t>
            </a:r>
            <a:r>
              <a:rPr lang="en-US" sz="4900">
                <a:solidFill>
                  <a:srgbClr val="7F7F7F"/>
                </a:solidFill>
                <a:latin typeface="Calibri"/>
                <a:ea typeface="Calibri"/>
                <a:cs typeface="Calibri"/>
                <a:sym typeface="Calibri"/>
              </a:rPr>
              <a:t>. For instance, a 1600 x 1200 pixel photo will usually look fine up to 8“-10” wide on your printed poster.</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p>
          <a:p>
            <a:pPr marL="0" marR="0" lvl="0" indent="0" algn="ctr" rtl="0">
              <a:spcBef>
                <a:spcPts val="1800"/>
              </a:spcBef>
              <a:spcAft>
                <a:spcPts val="0"/>
              </a:spcAft>
              <a:buSzPct val="25000"/>
              <a:buNone/>
            </a:pPr>
            <a:r>
              <a:rPr lang="en-US" sz="3600">
                <a:solidFill>
                  <a:srgbClr val="7F7F7F"/>
                </a:solidFill>
                <a:latin typeface="Calibri"/>
                <a:ea typeface="Calibri"/>
                <a:cs typeface="Calibri"/>
                <a:sym typeface="Calibri"/>
              </a:rPr>
              <a:t/>
            </a:r>
            <a:br>
              <a:rPr lang="en-US" sz="3600">
                <a:solidFill>
                  <a:srgbClr val="7F7F7F"/>
                </a:solidFill>
                <a:latin typeface="Calibri"/>
                <a:ea typeface="Calibri"/>
                <a:cs typeface="Calibri"/>
                <a:sym typeface="Calibri"/>
              </a:rPr>
            </a:br>
            <a:r>
              <a:rPr lang="en-US" sz="3600">
                <a:solidFill>
                  <a:srgbClr val="7F7F7F"/>
                </a:solidFill>
                <a:latin typeface="Calibri"/>
                <a:ea typeface="Calibri"/>
                <a:cs typeface="Calibri"/>
                <a:sym typeface="Calibri"/>
              </a:rPr>
              <a:t>[This sidebar area does not print.]</a:t>
            </a:r>
          </a:p>
        </p:txBody>
      </p:sp>
      <p:grpSp>
        <p:nvGrpSpPr>
          <p:cNvPr id="14" name="Shape 14"/>
          <p:cNvGrpSpPr/>
          <p:nvPr/>
        </p:nvGrpSpPr>
        <p:grpSpPr>
          <a:xfrm>
            <a:off x="44805600" y="0"/>
            <a:ext cx="9601199" cy="32918399"/>
            <a:chOff x="33832800" y="0"/>
            <a:chExt cx="12801599" cy="43891199"/>
          </a:xfrm>
        </p:grpSpPr>
        <p:sp>
          <p:nvSpPr>
            <p:cNvPr id="15" name="Shape 15"/>
            <p:cNvSpPr/>
            <p:nvPr/>
          </p:nvSpPr>
          <p:spPr>
            <a:xfrm>
              <a:off x="33832800" y="0"/>
              <a:ext cx="12801599" cy="43891199"/>
            </a:xfrm>
            <a:prstGeom prst="rect">
              <a:avLst/>
            </a:prstGeom>
            <a:solidFill>
              <a:srgbClr val="D8D8D8"/>
            </a:solidFill>
            <a:ln>
              <a:noFill/>
            </a:ln>
          </p:spPr>
          <p:txBody>
            <a:bodyPr lIns="228600" tIns="228600" rIns="228600" bIns="228600" anchor="t" anchorCtr="0">
              <a:noAutofit/>
            </a:bodyPr>
            <a:lstStyle/>
            <a:p>
              <a:pPr marL="0" marR="0" lvl="0" indent="0" algn="l" rtl="0">
                <a:spcBef>
                  <a:spcPts val="0"/>
                </a:spcBef>
                <a:spcAft>
                  <a:spcPts val="0"/>
                </a:spcAft>
                <a:buSzPct val="25000"/>
                <a:buNone/>
              </a:pPr>
              <a:r>
                <a:rPr lang="en-US" sz="7200">
                  <a:solidFill>
                    <a:srgbClr val="7F7F7F"/>
                  </a:solidFill>
                  <a:latin typeface="Calibri"/>
                  <a:ea typeface="Calibri"/>
                  <a:cs typeface="Calibri"/>
                  <a:sym typeface="Calibri"/>
                </a:rPr>
                <a:t>Change Color Theme:</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This template is designed to use the built-in color themes in the newer versions of PowerPoint.</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To change the color theme, select the </a:t>
              </a:r>
              <a:r>
                <a:rPr lang="en-US" sz="4900" b="1">
                  <a:solidFill>
                    <a:srgbClr val="7F7F7F"/>
                  </a:solidFill>
                  <a:latin typeface="Calibri"/>
                  <a:ea typeface="Calibri"/>
                  <a:cs typeface="Calibri"/>
                  <a:sym typeface="Calibri"/>
                </a:rPr>
                <a:t>Design</a:t>
              </a:r>
              <a:r>
                <a:rPr lang="en-US" sz="4900">
                  <a:solidFill>
                    <a:srgbClr val="7F7F7F"/>
                  </a:solidFill>
                  <a:latin typeface="Calibri"/>
                  <a:ea typeface="Calibri"/>
                  <a:cs typeface="Calibri"/>
                  <a:sym typeface="Calibri"/>
                </a:rPr>
                <a:t> tab, then select the </a:t>
              </a:r>
              <a:r>
                <a:rPr lang="en-US" sz="4900" b="1">
                  <a:solidFill>
                    <a:srgbClr val="7F7F7F"/>
                  </a:solidFill>
                  <a:latin typeface="Calibri"/>
                  <a:ea typeface="Calibri"/>
                  <a:cs typeface="Calibri"/>
                  <a:sym typeface="Calibri"/>
                </a:rPr>
                <a:t>Colors</a:t>
              </a:r>
              <a:r>
                <a:rPr lang="en-US" sz="4900">
                  <a:solidFill>
                    <a:srgbClr val="7F7F7F"/>
                  </a:solidFill>
                  <a:latin typeface="Calibri"/>
                  <a:ea typeface="Calibri"/>
                  <a:cs typeface="Calibri"/>
                  <a:sym typeface="Calibri"/>
                </a:rPr>
                <a:t> drop-down list.</a:t>
              </a: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The default color theme for this template is “Office”, so you can always return to that after trying some of the alternatives.</a:t>
              </a:r>
            </a:p>
            <a:p>
              <a:pPr marL="0" marR="0" lvl="0" indent="0" algn="l" rtl="0">
                <a:spcBef>
                  <a:spcPts val="1800"/>
                </a:spcBef>
                <a:spcAft>
                  <a:spcPts val="0"/>
                </a:spcAft>
                <a:buSzPct val="25000"/>
                <a:buNone/>
              </a:pPr>
              <a:r>
                <a:rPr lang="en-US" sz="7200">
                  <a:solidFill>
                    <a:srgbClr val="7F7F7F"/>
                  </a:solidFill>
                  <a:latin typeface="Calibri"/>
                  <a:ea typeface="Calibri"/>
                  <a:cs typeface="Calibri"/>
                  <a:sym typeface="Calibri"/>
                </a:rPr>
                <a:t>Printing Your Poster:</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Once your poster file is ready, visit </a:t>
              </a:r>
              <a:r>
                <a:rPr lang="en-US" sz="4900" b="1">
                  <a:solidFill>
                    <a:srgbClr val="7F7F7F"/>
                  </a:solidFill>
                  <a:latin typeface="Calibri"/>
                  <a:ea typeface="Calibri"/>
                  <a:cs typeface="Calibri"/>
                  <a:sym typeface="Calibri"/>
                </a:rPr>
                <a:t>www.genigraphics.com</a:t>
              </a:r>
              <a:r>
                <a:rPr lang="en-US" sz="4900">
                  <a:solidFill>
                    <a:srgbClr val="7F7F7F"/>
                  </a:solidFill>
                  <a:latin typeface="Calibri"/>
                  <a:ea typeface="Calibri"/>
                  <a:cs typeface="Calibri"/>
                  <a:sym typeface="Calibri"/>
                </a:rPr>
                <a:t> to order a high-quality, affordable poster print. Every order receives a free design review and we can deliver as fast as next business day within the US and Canada. </a:t>
              </a:r>
            </a:p>
            <a:p>
              <a:pPr marL="0" marR="0" lvl="0" indent="0" algn="l" rtl="0">
                <a:spcBef>
                  <a:spcPts val="1800"/>
                </a:spcBef>
                <a:spcAft>
                  <a:spcPts val="0"/>
                </a:spcAft>
                <a:buSzPct val="25000"/>
                <a:buNone/>
              </a:pPr>
              <a:r>
                <a:rPr lang="en-US" sz="4900">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p>
            <a:p>
              <a:pPr marL="0" marR="0" lvl="0" indent="0" algn="l" rtl="0">
                <a:spcBef>
                  <a:spcPts val="1800"/>
                </a:spcBef>
                <a:spcAft>
                  <a:spcPts val="0"/>
                </a:spcAft>
                <a:buNone/>
              </a:pPr>
              <a:endParaRPr sz="4900">
                <a:solidFill>
                  <a:srgbClr val="7F7F7F"/>
                </a:solidFill>
                <a:latin typeface="Calibri"/>
                <a:ea typeface="Calibri"/>
                <a:cs typeface="Calibri"/>
                <a:sym typeface="Calibri"/>
              </a:endParaRPr>
            </a:p>
            <a:p>
              <a:pPr marL="0" marR="0" lvl="0" indent="0" algn="ctr" rtl="0">
                <a:spcBef>
                  <a:spcPts val="0"/>
                </a:spcBef>
                <a:spcAft>
                  <a:spcPts val="0"/>
                </a:spcAft>
                <a:buSzPct val="25000"/>
                <a:buNone/>
              </a:pPr>
              <a:r>
                <a:rPr lang="en-US" sz="4900">
                  <a:solidFill>
                    <a:srgbClr val="7F7F7F"/>
                  </a:solidFill>
                  <a:latin typeface="Calibri"/>
                  <a:ea typeface="Calibri"/>
                  <a:cs typeface="Calibri"/>
                  <a:sym typeface="Calibri"/>
                </a:rPr>
                <a:t>US and Canada:  1-800-790-4001</a:t>
              </a:r>
              <a:br>
                <a:rPr lang="en-US" sz="4900">
                  <a:solidFill>
                    <a:srgbClr val="7F7F7F"/>
                  </a:solidFill>
                  <a:latin typeface="Calibri"/>
                  <a:ea typeface="Calibri"/>
                  <a:cs typeface="Calibri"/>
                  <a:sym typeface="Calibri"/>
                </a:rPr>
              </a:br>
              <a:r>
                <a:rPr lang="en-US" sz="4900">
                  <a:solidFill>
                    <a:srgbClr val="7F7F7F"/>
                  </a:solidFill>
                  <a:latin typeface="Calibri"/>
                  <a:ea typeface="Calibri"/>
                  <a:cs typeface="Calibri"/>
                  <a:sym typeface="Calibri"/>
                </a:rPr>
                <a:t>Email: info@genigraphics.com</a:t>
              </a:r>
            </a:p>
            <a:p>
              <a:pPr marL="0" marR="0" lvl="0" indent="0" algn="ctr" rtl="0">
                <a:spcBef>
                  <a:spcPts val="0"/>
                </a:spcBef>
                <a:spcAft>
                  <a:spcPts val="0"/>
                </a:spcAft>
                <a:buSzPct val="25000"/>
                <a:buNone/>
              </a:pPr>
              <a:r>
                <a:rPr lang="en-US" sz="3600">
                  <a:solidFill>
                    <a:srgbClr val="7F7F7F"/>
                  </a:solidFill>
                  <a:latin typeface="Calibri"/>
                  <a:ea typeface="Calibri"/>
                  <a:cs typeface="Calibri"/>
                  <a:sym typeface="Calibri"/>
                </a:rPr>
                <a:t/>
              </a:r>
              <a:br>
                <a:rPr lang="en-US" sz="3600">
                  <a:solidFill>
                    <a:srgbClr val="7F7F7F"/>
                  </a:solidFill>
                  <a:latin typeface="Calibri"/>
                  <a:ea typeface="Calibri"/>
                  <a:cs typeface="Calibri"/>
                  <a:sym typeface="Calibri"/>
                </a:rPr>
              </a:br>
              <a:r>
                <a:rPr lang="en-US" sz="3600">
                  <a:solidFill>
                    <a:srgbClr val="7F7F7F"/>
                  </a:solidFill>
                  <a:latin typeface="Calibri"/>
                  <a:ea typeface="Calibri"/>
                  <a:cs typeface="Calibri"/>
                  <a:sym typeface="Calibri"/>
                </a:rPr>
                <a:t>[This sidebar area does not print.]</a:t>
              </a:r>
            </a:p>
          </p:txBody>
        </p:sp>
        <p:pic>
          <p:nvPicPr>
            <p:cNvPr id="16" name="Shape 16"/>
            <p:cNvPicPr preferRelativeResize="0"/>
            <p:nvPr/>
          </p:nvPicPr>
          <p:blipFill rotWithShape="1">
            <a:blip r:embed="rId2">
              <a:alphaModFix/>
            </a:blip>
            <a:srcRect/>
            <a:stretch/>
          </p:blipFill>
          <p:spPr>
            <a:xfrm>
              <a:off x="34281340" y="9260274"/>
              <a:ext cx="11904514" cy="10246926"/>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5483223"/>
            <a:ext cx="9140825" cy="27432000"/>
          </a:xfrm>
          <a:prstGeom prst="rect">
            <a:avLst/>
          </a:prstGeom>
          <a:solidFill>
            <a:srgbClr val="366092"/>
          </a:solidFill>
          <a:ln>
            <a:noFill/>
          </a:ln>
        </p:spPr>
        <p:txBody>
          <a:bodyPr lIns="457200" tIns="228600" rIns="457200" bIns="457200" anchor="t" anchorCtr="0">
            <a:noAutofit/>
          </a:bodyPr>
          <a:lstStyle/>
          <a:p>
            <a:pPr marL="0" marR="0" lvl="0" indent="0" algn="ctr" rtl="0">
              <a:spcBef>
                <a:spcPts val="0"/>
              </a:spcBef>
              <a:spcAft>
                <a:spcPts val="0"/>
              </a:spcAft>
              <a:buNone/>
            </a:pPr>
            <a:endParaRPr sz="4800" b="0" i="0" u="none" strike="noStrike" cap="none">
              <a:solidFill>
                <a:schemeClr val="dk1"/>
              </a:solidFill>
              <a:latin typeface="Calibri"/>
              <a:ea typeface="Calibri"/>
              <a:cs typeface="Calibri"/>
              <a:sym typeface="Calibri"/>
            </a:endParaRPr>
          </a:p>
        </p:txBody>
      </p:sp>
      <p:sp>
        <p:nvSpPr>
          <p:cNvPr id="7" name="Shape 7"/>
          <p:cNvSpPr/>
          <p:nvPr/>
        </p:nvSpPr>
        <p:spPr>
          <a:xfrm>
            <a:off x="9140825" y="0"/>
            <a:ext cx="34747200" cy="5484813"/>
          </a:xfrm>
          <a:prstGeom prst="rect">
            <a:avLst/>
          </a:prstGeom>
          <a:solidFill>
            <a:srgbClr val="366092"/>
          </a:solidFill>
          <a:ln>
            <a:noFill/>
          </a:ln>
        </p:spPr>
        <p:txBody>
          <a:bodyPr lIns="457200" tIns="457200" rIns="457200" bIns="4572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 name="Shape 8"/>
          <p:cNvSpPr/>
          <p:nvPr/>
        </p:nvSpPr>
        <p:spPr>
          <a:xfrm>
            <a:off x="9140825" y="5483223"/>
            <a:ext cx="34747200" cy="27432000"/>
          </a:xfrm>
          <a:prstGeom prst="rect">
            <a:avLst/>
          </a:prstGeom>
          <a:solidFill>
            <a:schemeClr val="lt2"/>
          </a:solidFill>
          <a:ln>
            <a:noFill/>
          </a:ln>
        </p:spPr>
        <p:txBody>
          <a:bodyPr lIns="457200" tIns="457200" rIns="457200" bIns="4572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cxnSp>
        <p:nvCxnSpPr>
          <p:cNvPr id="9" name="Shape 9"/>
          <p:cNvCxnSpPr/>
          <p:nvPr/>
        </p:nvCxnSpPr>
        <p:spPr>
          <a:xfrm>
            <a:off x="9144000" y="0"/>
            <a:ext cx="0" cy="32918400"/>
          </a:xfrm>
          <a:prstGeom prst="straightConnector1">
            <a:avLst/>
          </a:prstGeom>
          <a:noFill/>
          <a:ln w="76200" cap="flat" cmpd="sng">
            <a:solidFill>
              <a:schemeClr val="dk1"/>
            </a:solidFill>
            <a:prstDash val="solid"/>
            <a:round/>
            <a:headEnd type="none" w="med" len="med"/>
            <a:tailEnd type="none" w="med" len="med"/>
          </a:ln>
        </p:spPr>
      </p:cxnSp>
      <p:cxnSp>
        <p:nvCxnSpPr>
          <p:cNvPr id="10" name="Shape 10"/>
          <p:cNvCxnSpPr/>
          <p:nvPr/>
        </p:nvCxnSpPr>
        <p:spPr>
          <a:xfrm>
            <a:off x="0" y="5486400"/>
            <a:ext cx="43891199" cy="0"/>
          </a:xfrm>
          <a:prstGeom prst="straightConnector1">
            <a:avLst/>
          </a:prstGeom>
          <a:noFill/>
          <a:ln w="76200" cap="flat" cmpd="sng">
            <a:solidFill>
              <a:schemeClr val="dk1"/>
            </a:solidFill>
            <a:prstDash val="solid"/>
            <a:round/>
            <a:headEnd type="none" w="med" len="med"/>
            <a:tailEnd type="none" w="med" len="med"/>
          </a:ln>
        </p:spPr>
      </p:cxnSp>
      <p:pic>
        <p:nvPicPr>
          <p:cNvPr id="11" name="Shape 11"/>
          <p:cNvPicPr preferRelativeResize="0"/>
          <p:nvPr/>
        </p:nvPicPr>
        <p:blipFill rotWithShape="1">
          <a:blip r:embed="rId3">
            <a:alphaModFix/>
          </a:blip>
          <a:srcRect/>
          <a:stretch/>
        </p:blipFill>
        <p:spPr>
          <a:xfrm>
            <a:off x="38404800" y="32613600"/>
            <a:ext cx="5297435" cy="18592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chart" Target="../charts/chart1.xml"/><Relationship Id="rId13" Type="http://schemas.openxmlformats.org/officeDocument/2006/relationships/hyperlink" Target="http://www.umm.edu/health/medical/altmed/treatment/herbal-medicin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
        <p:cNvGrpSpPr/>
        <p:nvPr/>
      </p:nvGrpSpPr>
      <p:grpSpPr>
        <a:xfrm>
          <a:off x="0" y="0"/>
          <a:ext cx="0" cy="0"/>
          <a:chOff x="0" y="0"/>
          <a:chExt cx="0" cy="0"/>
        </a:xfrm>
      </p:grpSpPr>
      <p:grpSp>
        <p:nvGrpSpPr>
          <p:cNvPr id="79" name="Group 78"/>
          <p:cNvGrpSpPr/>
          <p:nvPr/>
        </p:nvGrpSpPr>
        <p:grpSpPr>
          <a:xfrm>
            <a:off x="0" y="-96763"/>
            <a:ext cx="43892481" cy="33043385"/>
            <a:chOff x="-90708" y="-96763"/>
            <a:chExt cx="43892481" cy="33043385"/>
          </a:xfrm>
        </p:grpSpPr>
        <p:sp>
          <p:nvSpPr>
            <p:cNvPr id="27" name="Shape 27"/>
            <p:cNvSpPr txBox="1"/>
            <p:nvPr/>
          </p:nvSpPr>
          <p:spPr>
            <a:xfrm>
              <a:off x="22105657" y="23961473"/>
              <a:ext cx="8026500" cy="851100"/>
            </a:xfrm>
            <a:prstGeom prst="rect">
              <a:avLst/>
            </a:prstGeom>
            <a:noFill/>
            <a:ln>
              <a:noFill/>
            </a:ln>
          </p:spPr>
          <p:txBody>
            <a:bodyPr lIns="228600" tIns="228600" rIns="228600" bIns="228600" anchor="ctr" anchorCtr="1">
              <a:noAutofit/>
            </a:bodyPr>
            <a:lstStyle/>
            <a:p>
              <a:pPr lvl="0">
                <a:buSzPct val="25000"/>
              </a:pPr>
              <a:endParaRPr lang="en-US" sz="4800" b="1" dirty="0">
                <a:solidFill>
                  <a:srgbClr val="244061"/>
                </a:solidFill>
                <a:latin typeface="Calibri"/>
                <a:ea typeface="Calibri"/>
                <a:cs typeface="Calibri"/>
                <a:sym typeface="Calibri"/>
              </a:endParaRPr>
            </a:p>
          </p:txBody>
        </p:sp>
        <p:sp>
          <p:nvSpPr>
            <p:cNvPr id="41" name="Shape 41"/>
            <p:cNvSpPr txBox="1"/>
            <p:nvPr/>
          </p:nvSpPr>
          <p:spPr>
            <a:xfrm>
              <a:off x="18416938" y="28709323"/>
              <a:ext cx="8254800" cy="1043400"/>
            </a:xfrm>
            <a:prstGeom prst="rect">
              <a:avLst/>
            </a:prstGeom>
            <a:noFill/>
            <a:ln>
              <a:noFill/>
            </a:ln>
          </p:spPr>
          <p:txBody>
            <a:bodyPr lIns="91425" tIns="91425" rIns="91425" bIns="91425" anchor="t" anchorCtr="0">
              <a:noAutofit/>
            </a:bodyPr>
            <a:lstStyle/>
            <a:p>
              <a:pPr lvl="0">
                <a:spcBef>
                  <a:spcPts val="0"/>
                </a:spcBef>
                <a:buNone/>
              </a:pPr>
              <a:endParaRPr lang="en-US" sz="4800" b="1" dirty="0">
                <a:solidFill>
                  <a:srgbClr val="244061"/>
                </a:solidFill>
                <a:latin typeface="Calibri"/>
                <a:ea typeface="Calibri"/>
                <a:cs typeface="Calibri"/>
                <a:sym typeface="Calibri"/>
              </a:endParaRPr>
            </a:p>
          </p:txBody>
        </p:sp>
        <p:sp>
          <p:nvSpPr>
            <p:cNvPr id="58" name="Rectangle 57"/>
            <p:cNvSpPr/>
            <p:nvPr/>
          </p:nvSpPr>
          <p:spPr>
            <a:xfrm>
              <a:off x="-89427" y="5389741"/>
              <a:ext cx="43891200" cy="27556881"/>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Shape 44"/>
            <p:cNvPicPr preferRelativeResize="0"/>
            <p:nvPr/>
          </p:nvPicPr>
          <p:blipFill>
            <a:blip r:embed="rId3">
              <a:alphaModFix amt="50000"/>
            </a:blip>
            <a:stretch>
              <a:fillRect/>
            </a:stretch>
          </p:blipFill>
          <p:spPr>
            <a:xfrm>
              <a:off x="33135920" y="23245691"/>
              <a:ext cx="10072443" cy="7696941"/>
            </a:xfrm>
            <a:prstGeom prst="rect">
              <a:avLst/>
            </a:prstGeom>
            <a:noFill/>
            <a:ln>
              <a:noFill/>
            </a:ln>
          </p:spPr>
        </p:pic>
        <p:sp>
          <p:nvSpPr>
            <p:cNvPr id="64" name="TextBox 63"/>
            <p:cNvSpPr txBox="1"/>
            <p:nvPr/>
          </p:nvSpPr>
          <p:spPr>
            <a:xfrm>
              <a:off x="823130" y="30906208"/>
              <a:ext cx="20576937" cy="1500411"/>
            </a:xfrm>
            <a:prstGeom prst="rect">
              <a:avLst/>
            </a:prstGeom>
            <a:noFill/>
          </p:spPr>
          <p:txBody>
            <a:bodyPr wrap="square" rtlCol="0">
              <a:spAutoFit/>
            </a:bodyPr>
            <a:lstStyle/>
            <a:p>
              <a:pPr>
                <a:lnSpc>
                  <a:spcPct val="115000"/>
                </a:lnSpc>
              </a:pPr>
              <a:r>
                <a:rPr lang="en-US" sz="2000" dirty="0" smtClean="0">
                  <a:latin typeface="Times"/>
                  <a:ea typeface="Times"/>
                  <a:cs typeface="Times"/>
                </a:rPr>
                <a:t>Table 1. Some of the single-ingredient </a:t>
              </a:r>
              <a:r>
                <a:rPr lang="en-US" sz="2000" dirty="0" err="1" smtClean="0">
                  <a:latin typeface="Times"/>
                  <a:ea typeface="Times"/>
                  <a:cs typeface="Times"/>
                </a:rPr>
                <a:t>HMPs</a:t>
              </a:r>
              <a:r>
                <a:rPr lang="en-US" sz="2000" dirty="0" smtClean="0">
                  <a:latin typeface="Times"/>
                  <a:ea typeface="Times"/>
                  <a:cs typeface="Times"/>
                </a:rPr>
                <a:t> in this study. Taxonomic identifications (ID) of </a:t>
              </a:r>
              <a:r>
                <a:rPr lang="en-US" sz="2000" dirty="0" err="1" smtClean="0">
                  <a:latin typeface="Times"/>
                  <a:ea typeface="Times"/>
                  <a:cs typeface="Times"/>
                </a:rPr>
                <a:t>HMPs</a:t>
              </a:r>
              <a:r>
                <a:rPr lang="en-US" sz="2000" dirty="0" smtClean="0">
                  <a:latin typeface="Times"/>
                  <a:ea typeface="Times"/>
                  <a:cs typeface="Times"/>
                </a:rPr>
                <a:t> based on BLAST results of ITS2/matK barcodes </a:t>
              </a:r>
              <a:r>
                <a:rPr lang="en-US" sz="2000" dirty="0" smtClean="0">
                  <a:latin typeface="Times New Roman"/>
                  <a:ea typeface="Times New Roman"/>
                  <a:cs typeface="Times New Roman"/>
                </a:rPr>
                <a:t>are indicated. “</a:t>
              </a:r>
              <a:r>
                <a:rPr lang="en-US" sz="2000" dirty="0" smtClean="0">
                  <a:latin typeface="Times"/>
                  <a:ea typeface="Times"/>
                  <a:cs typeface="Times"/>
                </a:rPr>
                <a:t>spp.” refers to multiple species within the genus. </a:t>
              </a:r>
              <a:r>
                <a:rPr lang="en-US" sz="2000" dirty="0" smtClean="0">
                  <a:latin typeface="Times New Roman"/>
                  <a:ea typeface="Times New Roman"/>
                  <a:cs typeface="Times New Roman"/>
                </a:rPr>
                <a:t>“*” refers to an HMP that has no corresponding sequence for the expected species in </a:t>
              </a:r>
              <a:r>
                <a:rPr lang="en-US" sz="2000" dirty="0" err="1" smtClean="0">
                  <a:latin typeface="Times New Roman"/>
                  <a:ea typeface="Times New Roman"/>
                  <a:cs typeface="Times New Roman"/>
                </a:rPr>
                <a:t>Genbank</a:t>
              </a:r>
              <a:r>
                <a:rPr lang="en-US" sz="2000" dirty="0" smtClean="0">
                  <a:latin typeface="Times New Roman"/>
                  <a:ea typeface="Times New Roman"/>
                  <a:cs typeface="Times New Roman"/>
                </a:rPr>
                <a:t>, though a closely related species is available. Some HMPs could not be barcoded in spite of multiple attempts. </a:t>
              </a:r>
              <a:r>
                <a:rPr lang="en-US" sz="2000" dirty="0" smtClean="0">
                  <a:latin typeface="Times"/>
                  <a:ea typeface="Times"/>
                  <a:cs typeface="Times"/>
                </a:rPr>
                <a:t>When BLAST results were ambiguous, phylogenetic analysis was performed to confirm taxonomic identity and is indicated with “P”. Potentially contaminated/substituted HMPs are indicated with !!! </a:t>
              </a:r>
              <a:endParaRPr lang="en-US" sz="2000" dirty="0"/>
            </a:p>
          </p:txBody>
        </p:sp>
        <p:sp>
          <p:nvSpPr>
            <p:cNvPr id="59" name="Shape 30"/>
            <p:cNvSpPr txBox="1"/>
            <p:nvPr/>
          </p:nvSpPr>
          <p:spPr>
            <a:xfrm>
              <a:off x="-90708" y="-96763"/>
              <a:ext cx="21772170" cy="5492832"/>
            </a:xfrm>
            <a:prstGeom prst="rect">
              <a:avLst/>
            </a:prstGeom>
            <a:solidFill>
              <a:srgbClr val="366092"/>
            </a:solidFill>
            <a:ln>
              <a:noFill/>
            </a:ln>
          </p:spPr>
          <p:txBody>
            <a:bodyPr lIns="182875" tIns="182875" rIns="182875" bIns="182875" anchor="t" anchorCtr="0">
              <a:noAutofit/>
            </a:bodyPr>
            <a:lstStyle/>
            <a:p>
              <a:pPr marL="0" marR="0" lvl="0" indent="0" algn="l" rtl="0">
                <a:spcBef>
                  <a:spcPts val="0"/>
                </a:spcBef>
                <a:spcAft>
                  <a:spcPts val="0"/>
                </a:spcAft>
                <a:buNone/>
              </a:pPr>
              <a:endParaRPr sz="3200" dirty="0">
                <a:solidFill>
                  <a:schemeClr val="lt1"/>
                </a:solidFill>
                <a:latin typeface="Calibri"/>
                <a:ea typeface="Calibri"/>
                <a:cs typeface="Calibri"/>
                <a:sym typeface="Calibri"/>
              </a:endParaRPr>
            </a:p>
          </p:txBody>
        </p:sp>
        <p:sp>
          <p:nvSpPr>
            <p:cNvPr id="21" name="Shape 21"/>
            <p:cNvSpPr txBox="1"/>
            <p:nvPr/>
          </p:nvSpPr>
          <p:spPr>
            <a:xfrm>
              <a:off x="4052622" y="144931"/>
              <a:ext cx="35940889" cy="2741700"/>
            </a:xfrm>
            <a:prstGeom prst="rect">
              <a:avLst/>
            </a:prstGeom>
            <a:noFill/>
            <a:ln>
              <a:noFill/>
            </a:ln>
          </p:spPr>
          <p:txBody>
            <a:bodyPr lIns="457200" tIns="914400" rIns="457200" bIns="457200" anchor="ctr" anchorCtr="1">
              <a:noAutofit/>
            </a:bodyPr>
            <a:lstStyle/>
            <a:p>
              <a:pPr marL="0" marR="0" lvl="0" indent="0" algn="ctr" rtl="0">
                <a:spcBef>
                  <a:spcPts val="0"/>
                </a:spcBef>
                <a:spcAft>
                  <a:spcPts val="0"/>
                </a:spcAft>
                <a:buClr>
                  <a:srgbClr val="000000"/>
                </a:buClr>
                <a:buSzPct val="25000"/>
                <a:buFont typeface="Arial"/>
                <a:buNone/>
              </a:pPr>
              <a:r>
                <a:rPr lang="en-US" sz="7400" b="1" dirty="0">
                  <a:solidFill>
                    <a:schemeClr val="lt1"/>
                  </a:solidFill>
                  <a:latin typeface="Calibri"/>
                  <a:ea typeface="Calibri"/>
                  <a:cs typeface="Calibri"/>
                  <a:sym typeface="Calibri"/>
                </a:rPr>
                <a:t>Taxonomic authentication of ethnic herbal products sold by a major online retailer through DNA barcoding of the internal transcribed spacer sequence (ITS2)</a:t>
              </a:r>
            </a:p>
          </p:txBody>
        </p:sp>
        <p:sp>
          <p:nvSpPr>
            <p:cNvPr id="22" name="Shape 22"/>
            <p:cNvSpPr txBox="1"/>
            <p:nvPr/>
          </p:nvSpPr>
          <p:spPr>
            <a:xfrm>
              <a:off x="4536439" y="2673249"/>
              <a:ext cx="34736100" cy="2741700"/>
            </a:xfrm>
            <a:prstGeom prst="rect">
              <a:avLst/>
            </a:prstGeom>
            <a:noFill/>
            <a:ln>
              <a:noFill/>
            </a:ln>
          </p:spPr>
          <p:txBody>
            <a:bodyPr lIns="457200" tIns="457200" rIns="457200" bIns="457200" anchor="ctr" anchorCtr="1">
              <a:noAutofit/>
            </a:bodyPr>
            <a:lstStyle/>
            <a:p>
              <a:pPr lvl="0" algn="ctr">
                <a:buSzPct val="25000"/>
              </a:pPr>
              <a:r>
                <a:rPr lang="en-US" sz="5400" dirty="0" err="1">
                  <a:solidFill>
                    <a:schemeClr val="lt1"/>
                  </a:solidFill>
                  <a:latin typeface="Calibri"/>
                  <a:ea typeface="Calibri"/>
                  <a:cs typeface="Calibri"/>
                  <a:sym typeface="Calibri"/>
                </a:rPr>
                <a:t>Joyee</a:t>
              </a:r>
              <a:r>
                <a:rPr lang="en-US" sz="5400" dirty="0">
                  <a:solidFill>
                    <a:schemeClr val="lt1"/>
                  </a:solidFill>
                  <a:latin typeface="Calibri"/>
                  <a:ea typeface="Calibri"/>
                  <a:cs typeface="Calibri"/>
                  <a:sym typeface="Calibri"/>
                </a:rPr>
                <a:t> Ng</a:t>
              </a:r>
              <a:r>
                <a:rPr lang="en-US" sz="5400" baseline="30000" dirty="0">
                  <a:solidFill>
                    <a:schemeClr val="lt1"/>
                  </a:solidFill>
                  <a:latin typeface="Calibri"/>
                  <a:ea typeface="Calibri"/>
                  <a:cs typeface="Calibri"/>
                  <a:sym typeface="Calibri"/>
                </a:rPr>
                <a:t>1</a:t>
              </a:r>
              <a:r>
                <a:rPr lang="en-US" sz="5400" dirty="0">
                  <a:solidFill>
                    <a:schemeClr val="lt1"/>
                  </a:solidFill>
                  <a:latin typeface="Calibri"/>
                  <a:ea typeface="Calibri"/>
                  <a:cs typeface="Calibri"/>
                  <a:sym typeface="Calibri"/>
                </a:rPr>
                <a:t>, </a:t>
              </a:r>
              <a:r>
                <a:rPr lang="en-US" sz="5400" dirty="0" err="1">
                  <a:solidFill>
                    <a:schemeClr val="lt1"/>
                  </a:solidFill>
                  <a:latin typeface="Calibri"/>
                  <a:ea typeface="Calibri"/>
                  <a:cs typeface="Calibri"/>
                  <a:sym typeface="Calibri"/>
                </a:rPr>
                <a:t>Chhoti</a:t>
              </a:r>
              <a:r>
                <a:rPr lang="en-US" sz="5400" dirty="0">
                  <a:solidFill>
                    <a:schemeClr val="lt1"/>
                  </a:solidFill>
                  <a:latin typeface="Calibri"/>
                  <a:ea typeface="Calibri"/>
                  <a:cs typeface="Calibri"/>
                  <a:sym typeface="Calibri"/>
                </a:rPr>
                <a:t> Sherpa</a:t>
              </a:r>
              <a:r>
                <a:rPr lang="en-US" sz="5400" baseline="30000" dirty="0">
                  <a:solidFill>
                    <a:schemeClr val="lt1"/>
                  </a:solidFill>
                  <a:latin typeface="Calibri"/>
                  <a:ea typeface="Calibri"/>
                  <a:cs typeface="Calibri"/>
                  <a:sym typeface="Calibri"/>
                </a:rPr>
                <a:t>1</a:t>
              </a:r>
              <a:r>
                <a:rPr lang="en-US" sz="5400" dirty="0">
                  <a:solidFill>
                    <a:schemeClr val="lt1"/>
                  </a:solidFill>
                  <a:latin typeface="Calibri"/>
                  <a:ea typeface="Calibri"/>
                  <a:cs typeface="Calibri"/>
                  <a:sym typeface="Calibri"/>
                </a:rPr>
                <a:t>, </a:t>
              </a:r>
              <a:r>
                <a:rPr lang="en-US" sz="5400" dirty="0" err="1">
                  <a:solidFill>
                    <a:schemeClr val="lt1"/>
                  </a:solidFill>
                  <a:latin typeface="Calibri"/>
                  <a:ea typeface="Calibri"/>
                  <a:cs typeface="Calibri"/>
                  <a:sym typeface="Calibri"/>
                </a:rPr>
                <a:t>Tenzin</a:t>
              </a:r>
              <a:r>
                <a:rPr lang="en-US" sz="5400" dirty="0">
                  <a:solidFill>
                    <a:schemeClr val="lt1"/>
                  </a:solidFill>
                  <a:latin typeface="Calibri"/>
                  <a:ea typeface="Calibri"/>
                  <a:cs typeface="Calibri"/>
                  <a:sym typeface="Calibri"/>
                </a:rPr>
                <a:t> </a:t>
              </a:r>
              <a:r>
                <a:rPr lang="en-US" sz="5400" dirty="0" smtClean="0">
                  <a:solidFill>
                    <a:schemeClr val="lt1"/>
                  </a:solidFill>
                  <a:latin typeface="Calibri"/>
                  <a:ea typeface="Calibri"/>
                  <a:cs typeface="Calibri"/>
                  <a:sym typeface="Calibri"/>
                </a:rPr>
                <a:t>Sonam</a:t>
              </a:r>
              <a:r>
                <a:rPr lang="en-US" sz="5400" baseline="30000" dirty="0" smtClean="0">
                  <a:solidFill>
                    <a:schemeClr val="lt1"/>
                  </a:solidFill>
                  <a:latin typeface="Calibri"/>
                  <a:ea typeface="Calibri"/>
                  <a:cs typeface="Calibri"/>
                  <a:sym typeface="Calibri"/>
                </a:rPr>
                <a:t>1</a:t>
              </a:r>
              <a:r>
                <a:rPr lang="en-US" sz="5400" dirty="0" smtClean="0">
                  <a:solidFill>
                    <a:schemeClr val="lt1"/>
                  </a:solidFill>
                  <a:latin typeface="Calibri"/>
                  <a:ea typeface="Calibri"/>
                  <a:cs typeface="Calibri"/>
                  <a:sym typeface="Calibri"/>
                </a:rPr>
                <a:t>, Nicole Stuhr</a:t>
              </a:r>
              <a:r>
                <a:rPr lang="en-US" sz="5400" baseline="30000" dirty="0" smtClean="0">
                  <a:solidFill>
                    <a:schemeClr val="lt1"/>
                  </a:solidFill>
                  <a:latin typeface="Calibri"/>
                  <a:ea typeface="Calibri"/>
                  <a:cs typeface="Calibri"/>
                  <a:sym typeface="Calibri"/>
                </a:rPr>
                <a:t>2</a:t>
              </a:r>
              <a:r>
                <a:rPr lang="en-US" sz="5400" dirty="0" smtClean="0">
                  <a:solidFill>
                    <a:schemeClr val="lt1"/>
                  </a:solidFill>
                  <a:latin typeface="Calibri"/>
                  <a:ea typeface="Calibri"/>
                  <a:cs typeface="Calibri"/>
                  <a:sym typeface="Calibri"/>
                </a:rPr>
                <a:t>, </a:t>
              </a:r>
              <a:r>
                <a:rPr lang="en-US" sz="5400" dirty="0" err="1" smtClean="0">
                  <a:solidFill>
                    <a:schemeClr val="lt1"/>
                  </a:solidFill>
                  <a:latin typeface="Calibri"/>
                  <a:ea typeface="Calibri"/>
                  <a:cs typeface="Calibri"/>
                  <a:sym typeface="Calibri"/>
                </a:rPr>
                <a:t>Jeanmaire</a:t>
              </a:r>
              <a:r>
                <a:rPr lang="en-US" sz="5400" dirty="0" smtClean="0">
                  <a:solidFill>
                    <a:schemeClr val="lt1"/>
                  </a:solidFill>
                  <a:latin typeface="Calibri"/>
                  <a:ea typeface="Calibri"/>
                  <a:cs typeface="Calibri"/>
                  <a:sym typeface="Calibri"/>
                </a:rPr>
                <a:t> Molina</a:t>
              </a:r>
              <a:r>
                <a:rPr lang="en-US" sz="5400" baseline="30000" dirty="0" smtClean="0">
                  <a:solidFill>
                    <a:schemeClr val="lt1"/>
                  </a:solidFill>
                  <a:latin typeface="Calibri"/>
                  <a:ea typeface="Calibri"/>
                  <a:cs typeface="Calibri"/>
                  <a:sym typeface="Calibri"/>
                </a:rPr>
                <a:t>2</a:t>
              </a:r>
            </a:p>
            <a:p>
              <a:pPr marL="0" marR="0" lvl="0" indent="0" algn="ctr" rtl="0">
                <a:spcBef>
                  <a:spcPts val="0"/>
                </a:spcBef>
                <a:spcAft>
                  <a:spcPts val="0"/>
                </a:spcAft>
                <a:buSzPct val="25000"/>
                <a:buNone/>
              </a:pPr>
              <a:r>
                <a:rPr lang="en-US" sz="5400" i="1" baseline="30000" dirty="0">
                  <a:solidFill>
                    <a:schemeClr val="lt1"/>
                  </a:solidFill>
                  <a:latin typeface="Calibri"/>
                  <a:ea typeface="Calibri"/>
                  <a:cs typeface="Calibri"/>
                  <a:sym typeface="Calibri"/>
                </a:rPr>
                <a:t>1</a:t>
              </a:r>
              <a:r>
                <a:rPr lang="en-US" sz="5400" i="1" dirty="0">
                  <a:solidFill>
                    <a:schemeClr val="lt1"/>
                  </a:solidFill>
                  <a:latin typeface="Calibri"/>
                  <a:ea typeface="Calibri"/>
                  <a:cs typeface="Calibri"/>
                  <a:sym typeface="Calibri"/>
                </a:rPr>
                <a:t>Brooklyn Technical High School, </a:t>
              </a:r>
              <a:r>
                <a:rPr lang="en-US" sz="5400" i="1" baseline="30000" dirty="0">
                  <a:solidFill>
                    <a:schemeClr val="lt1"/>
                  </a:solidFill>
                  <a:latin typeface="Calibri"/>
                  <a:ea typeface="Calibri"/>
                  <a:cs typeface="Calibri"/>
                  <a:sym typeface="Calibri"/>
                </a:rPr>
                <a:t>2</a:t>
              </a:r>
              <a:r>
                <a:rPr lang="en-US" sz="5400" i="1" dirty="0">
                  <a:solidFill>
                    <a:schemeClr val="lt1"/>
                  </a:solidFill>
                  <a:latin typeface="Calibri"/>
                  <a:ea typeface="Calibri"/>
                  <a:cs typeface="Calibri"/>
                  <a:sym typeface="Calibri"/>
                </a:rPr>
                <a:t>Long Island University-Brooklyn</a:t>
              </a:r>
            </a:p>
          </p:txBody>
        </p:sp>
        <p:sp>
          <p:nvSpPr>
            <p:cNvPr id="23" name="Shape 23"/>
            <p:cNvSpPr txBox="1"/>
            <p:nvPr/>
          </p:nvSpPr>
          <p:spPr>
            <a:xfrm>
              <a:off x="9870366" y="11493916"/>
              <a:ext cx="10055100" cy="1371600"/>
            </a:xfrm>
            <a:prstGeom prst="rect">
              <a:avLst/>
            </a:prstGeom>
            <a:noFill/>
            <a:ln w="9525" cap="flat" cmpd="sng">
              <a:solidFill>
                <a:schemeClr val="dk2">
                  <a:alpha val="0"/>
                </a:schemeClr>
              </a:solidFill>
              <a:prstDash val="solid"/>
              <a:round/>
              <a:headEnd type="none" w="med" len="med"/>
              <a:tailEnd type="none" w="med" len="med"/>
            </a:ln>
          </p:spPr>
          <p:txBody>
            <a:bodyPr lIns="228600" tIns="228600" rIns="228600" bIns="228600" anchor="ctr" anchorCtr="1">
              <a:noAutofit/>
            </a:bodyPr>
            <a:lstStyle/>
            <a:p>
              <a:pPr marL="0" marR="0" lvl="0" indent="0" algn="l" rtl="0">
                <a:spcBef>
                  <a:spcPts val="0"/>
                </a:spcBef>
                <a:spcAft>
                  <a:spcPts val="0"/>
                </a:spcAft>
                <a:buSzPct val="25000"/>
                <a:buNone/>
              </a:pPr>
              <a:endParaRPr lang="en-US" sz="4800" b="1" dirty="0">
                <a:solidFill>
                  <a:srgbClr val="244061"/>
                </a:solidFill>
                <a:latin typeface="Calibri"/>
                <a:ea typeface="Calibri"/>
                <a:cs typeface="Calibri"/>
                <a:sym typeface="Calibri"/>
              </a:endParaRPr>
            </a:p>
          </p:txBody>
        </p:sp>
        <p:sp>
          <p:nvSpPr>
            <p:cNvPr id="24" name="Shape 24"/>
            <p:cNvSpPr txBox="1"/>
            <p:nvPr/>
          </p:nvSpPr>
          <p:spPr>
            <a:xfrm>
              <a:off x="9870379" y="20132591"/>
              <a:ext cx="10055100" cy="1371600"/>
            </a:xfrm>
            <a:prstGeom prst="rect">
              <a:avLst/>
            </a:prstGeom>
            <a:noFill/>
            <a:ln>
              <a:noFill/>
            </a:ln>
          </p:spPr>
          <p:txBody>
            <a:bodyPr lIns="228600" tIns="228600" rIns="228600" bIns="228600" anchor="ctr" anchorCtr="1">
              <a:noAutofit/>
            </a:bodyPr>
            <a:lstStyle/>
            <a:p>
              <a:pPr marL="0" marR="0" lvl="0" indent="0" algn="l" rtl="0">
                <a:spcBef>
                  <a:spcPts val="0"/>
                </a:spcBef>
                <a:spcAft>
                  <a:spcPts val="0"/>
                </a:spcAft>
                <a:buSzPct val="25000"/>
                <a:buNone/>
              </a:pPr>
              <a:endParaRPr lang="en-US" sz="4800" b="1" dirty="0">
                <a:solidFill>
                  <a:srgbClr val="244061"/>
                </a:solidFill>
                <a:latin typeface="Calibri"/>
                <a:ea typeface="Calibri"/>
                <a:cs typeface="Calibri"/>
                <a:sym typeface="Calibri"/>
              </a:endParaRPr>
            </a:p>
          </p:txBody>
        </p:sp>
        <p:sp>
          <p:nvSpPr>
            <p:cNvPr id="25" name="Shape 25"/>
            <p:cNvSpPr txBox="1"/>
            <p:nvPr/>
          </p:nvSpPr>
          <p:spPr>
            <a:xfrm>
              <a:off x="29178228" y="5483225"/>
              <a:ext cx="10055100" cy="1043400"/>
            </a:xfrm>
            <a:prstGeom prst="rect">
              <a:avLst/>
            </a:prstGeom>
            <a:noFill/>
            <a:ln>
              <a:noFill/>
            </a:ln>
          </p:spPr>
          <p:txBody>
            <a:bodyPr lIns="228600" tIns="228600" rIns="228600" bIns="228600" anchor="ctr" anchorCtr="1">
              <a:noAutofit/>
            </a:bodyPr>
            <a:lstStyle/>
            <a:p>
              <a:pPr marL="0" marR="0" lvl="0" indent="0" algn="l" rtl="0">
                <a:spcBef>
                  <a:spcPts val="0"/>
                </a:spcBef>
                <a:spcAft>
                  <a:spcPts val="0"/>
                </a:spcAft>
                <a:buSzPct val="25000"/>
                <a:buNone/>
              </a:pPr>
              <a:endParaRPr lang="en-US" sz="4800" b="1" dirty="0">
                <a:solidFill>
                  <a:srgbClr val="244061"/>
                </a:solidFill>
                <a:latin typeface="Calibri"/>
                <a:ea typeface="Calibri"/>
                <a:cs typeface="Calibri"/>
                <a:sym typeface="Calibri"/>
              </a:endParaRPr>
            </a:p>
          </p:txBody>
        </p:sp>
        <p:sp>
          <p:nvSpPr>
            <p:cNvPr id="28" name="Shape 28"/>
            <p:cNvSpPr txBox="1"/>
            <p:nvPr/>
          </p:nvSpPr>
          <p:spPr>
            <a:xfrm>
              <a:off x="749478" y="5483225"/>
              <a:ext cx="7315200" cy="1371599"/>
            </a:xfrm>
            <a:prstGeom prst="rect">
              <a:avLst/>
            </a:prstGeom>
            <a:noFill/>
            <a:ln>
              <a:noFill/>
            </a:ln>
          </p:spPr>
          <p:txBody>
            <a:bodyPr lIns="228600" tIns="228600" rIns="228600" bIns="228600" anchor="ctr" anchorCtr="0">
              <a:noAutofit/>
            </a:bodyPr>
            <a:lstStyle/>
            <a:p>
              <a:pPr marL="0" marR="0" lvl="0" indent="0" algn="l" rtl="0">
                <a:spcBef>
                  <a:spcPts val="0"/>
                </a:spcBef>
                <a:spcAft>
                  <a:spcPts val="0"/>
                </a:spcAft>
                <a:buSzPct val="25000"/>
                <a:buNone/>
              </a:pPr>
              <a:endParaRPr lang="en-US" sz="4800" dirty="0">
                <a:solidFill>
                  <a:schemeClr val="lt1"/>
                </a:solidFill>
                <a:latin typeface="Calibri"/>
                <a:ea typeface="Calibri"/>
                <a:cs typeface="Calibri"/>
                <a:sym typeface="Calibri"/>
              </a:endParaRPr>
            </a:p>
          </p:txBody>
        </p:sp>
        <p:sp>
          <p:nvSpPr>
            <p:cNvPr id="29" name="Shape 29"/>
            <p:cNvSpPr txBox="1"/>
            <p:nvPr/>
          </p:nvSpPr>
          <p:spPr>
            <a:xfrm>
              <a:off x="22344458" y="9333358"/>
              <a:ext cx="5546811" cy="1371600"/>
            </a:xfrm>
            <a:prstGeom prst="rect">
              <a:avLst/>
            </a:prstGeom>
            <a:noFill/>
            <a:ln>
              <a:noFill/>
            </a:ln>
          </p:spPr>
          <p:txBody>
            <a:bodyPr lIns="91425" tIns="45700" rIns="91425" bIns="45700" anchor="t" anchorCtr="0">
              <a:noAutofit/>
            </a:bodyPr>
            <a:lstStyle/>
            <a:p>
              <a:pPr marL="0" marR="0" lvl="0" indent="0" rtl="0">
                <a:spcBef>
                  <a:spcPts val="0"/>
                </a:spcBef>
                <a:spcAft>
                  <a:spcPts val="0"/>
                </a:spcAft>
                <a:buSzPct val="25000"/>
                <a:buNone/>
              </a:pPr>
              <a:r>
                <a:rPr lang="en-US" sz="2000" b="1" dirty="0">
                  <a:solidFill>
                    <a:srgbClr val="244061"/>
                  </a:solidFill>
                  <a:latin typeface="Times New Roman"/>
                  <a:ea typeface="Times New Roman"/>
                  <a:cs typeface="Times New Roman"/>
                  <a:sym typeface="Times New Roman"/>
                </a:rPr>
                <a:t>Figure 1. </a:t>
              </a:r>
              <a:r>
                <a:rPr lang="en-US" sz="2000" dirty="0">
                  <a:solidFill>
                    <a:schemeClr val="dk1"/>
                  </a:solidFill>
                  <a:latin typeface="Times New Roman"/>
                  <a:ea typeface="Times New Roman"/>
                  <a:cs typeface="Times New Roman"/>
                  <a:sym typeface="Times New Roman"/>
                </a:rPr>
                <a:t>Pie chart showing proportion of taxonomically authentic and contaminated </a:t>
              </a:r>
              <a:r>
                <a:rPr lang="en-US" sz="2000" dirty="0" err="1">
                  <a:solidFill>
                    <a:schemeClr val="dk1"/>
                  </a:solidFill>
                  <a:latin typeface="Times New Roman"/>
                  <a:ea typeface="Times New Roman"/>
                  <a:cs typeface="Times New Roman"/>
                  <a:sym typeface="Times New Roman"/>
                </a:rPr>
                <a:t>HMPs</a:t>
              </a:r>
              <a:r>
                <a:rPr lang="en-US" sz="2000" dirty="0">
                  <a:solidFill>
                    <a:schemeClr val="dk1"/>
                  </a:solidFill>
                  <a:latin typeface="Times New Roman"/>
                  <a:ea typeface="Times New Roman"/>
                  <a:cs typeface="Times New Roman"/>
                  <a:sym typeface="Times New Roman"/>
                </a:rPr>
                <a:t>. Eleven of 32 (13%) samples could</a:t>
              </a:r>
              <a:r>
                <a:rPr lang="en-US" sz="2000" dirty="0" smtClean="0">
                  <a:solidFill>
                    <a:schemeClr val="dk1"/>
                  </a:solidFill>
                  <a:latin typeface="Times New Roman"/>
                  <a:ea typeface="Times New Roman"/>
                  <a:cs typeface="Times New Roman"/>
                  <a:sym typeface="Times New Roman"/>
                </a:rPr>
                <a:t> not be </a:t>
              </a:r>
              <a:r>
                <a:rPr lang="en-US" sz="2000" dirty="0" err="1">
                  <a:solidFill>
                    <a:schemeClr val="dk1"/>
                  </a:solidFill>
                  <a:latin typeface="Times New Roman"/>
                  <a:ea typeface="Times New Roman"/>
                  <a:cs typeface="Times New Roman"/>
                  <a:sym typeface="Times New Roman"/>
                </a:rPr>
                <a:t>barcoded</a:t>
              </a:r>
              <a:r>
                <a:rPr lang="en-US" sz="2000" dirty="0">
                  <a:solidFill>
                    <a:schemeClr val="dk1"/>
                  </a:solidFill>
                  <a:latin typeface="Times New Roman"/>
                  <a:ea typeface="Times New Roman"/>
                  <a:cs typeface="Times New Roman"/>
                  <a:sym typeface="Times New Roman"/>
                </a:rPr>
                <a:t> in spite of multiple attempts, most of them </a:t>
              </a:r>
              <a:r>
                <a:rPr lang="en-US" sz="2000" dirty="0" err="1">
                  <a:solidFill>
                    <a:schemeClr val="dk1"/>
                  </a:solidFill>
                  <a:latin typeface="Times New Roman"/>
                  <a:ea typeface="Times New Roman"/>
                  <a:cs typeface="Times New Roman"/>
                  <a:sym typeface="Times New Roman"/>
                </a:rPr>
                <a:t>HMPs</a:t>
              </a:r>
              <a:r>
                <a:rPr lang="en-US" sz="2000" dirty="0">
                  <a:solidFill>
                    <a:schemeClr val="dk1"/>
                  </a:solidFill>
                  <a:latin typeface="Times New Roman"/>
                  <a:ea typeface="Times New Roman"/>
                  <a:cs typeface="Times New Roman"/>
                  <a:sym typeface="Times New Roman"/>
                </a:rPr>
                <a:t> from roots or bark.</a:t>
              </a:r>
              <a:r>
                <a:rPr lang="en-US" sz="2000" dirty="0">
                  <a:solidFill>
                    <a:srgbClr val="244061"/>
                  </a:solidFill>
                  <a:latin typeface="Times New Roman"/>
                  <a:ea typeface="Times New Roman"/>
                  <a:cs typeface="Times New Roman"/>
                  <a:sym typeface="Times New Roman"/>
                </a:rPr>
                <a:t>.</a:t>
              </a:r>
            </a:p>
          </p:txBody>
        </p:sp>
        <p:sp>
          <p:nvSpPr>
            <p:cNvPr id="30" name="Shape 30"/>
            <p:cNvSpPr txBox="1"/>
            <p:nvPr/>
          </p:nvSpPr>
          <p:spPr>
            <a:xfrm>
              <a:off x="802391" y="5863197"/>
              <a:ext cx="20597676" cy="5409884"/>
            </a:xfrm>
            <a:prstGeom prst="rect">
              <a:avLst/>
            </a:prstGeom>
            <a:solidFill>
              <a:srgbClr val="366092"/>
            </a:solidFill>
            <a:ln>
              <a:noFill/>
            </a:ln>
          </p:spPr>
          <p:txBody>
            <a:bodyPr lIns="182875" tIns="182875" rIns="182875" bIns="182875" anchor="t" anchorCtr="0">
              <a:noAutofit/>
            </a:bodyPr>
            <a:lstStyle/>
            <a:p>
              <a:pPr lvl="0" algn="ctr">
                <a:buSzPct val="25000"/>
              </a:pPr>
              <a:r>
                <a:rPr lang="en-US" sz="4800" dirty="0" smtClean="0">
                  <a:solidFill>
                    <a:srgbClr val="FFFFFF"/>
                  </a:solidFill>
                  <a:latin typeface="Calibri"/>
                  <a:ea typeface="Calibri"/>
                  <a:cs typeface="Calibri"/>
                  <a:sym typeface="Calibri"/>
                </a:rPr>
                <a:t>ABSTRACT</a:t>
              </a:r>
            </a:p>
            <a:p>
              <a:pPr lvl="0" rtl="0">
                <a:lnSpc>
                  <a:spcPct val="115000"/>
                </a:lnSpc>
                <a:spcBef>
                  <a:spcPts val="0"/>
                </a:spcBef>
                <a:buClr>
                  <a:schemeClr val="dk1"/>
                </a:buClr>
                <a:buSzPct val="45833"/>
                <a:buFont typeface="Arial"/>
                <a:buNone/>
              </a:pPr>
              <a:endParaRPr lang="en-US" sz="2400" dirty="0" smtClean="0">
                <a:solidFill>
                  <a:srgbClr val="FFFFFF"/>
                </a:solidFill>
                <a:latin typeface="Times New Roman"/>
                <a:ea typeface="Times New Roman"/>
                <a:cs typeface="Times New Roman"/>
                <a:sym typeface="Times New Roman"/>
              </a:endParaRPr>
            </a:p>
            <a:p>
              <a:pPr lvl="0" rtl="0">
                <a:lnSpc>
                  <a:spcPct val="115000"/>
                </a:lnSpc>
                <a:spcBef>
                  <a:spcPts val="0"/>
                </a:spcBef>
                <a:buClr>
                  <a:schemeClr val="dk1"/>
                </a:buClr>
                <a:buSzPct val="45833"/>
                <a:buFont typeface="Arial"/>
                <a:buNone/>
              </a:pPr>
              <a:r>
                <a:rPr lang="en-US" sz="2400" dirty="0" smtClean="0">
                  <a:solidFill>
                    <a:srgbClr val="FFFFFF"/>
                  </a:solidFill>
                  <a:latin typeface="Times New Roman"/>
                  <a:ea typeface="Times New Roman"/>
                  <a:cs typeface="Times New Roman"/>
                  <a:sym typeface="Times New Roman"/>
                </a:rPr>
                <a:t>Herbal </a:t>
              </a:r>
              <a:r>
                <a:rPr lang="en-US" sz="2400" dirty="0">
                  <a:solidFill>
                    <a:srgbClr val="FFFFFF"/>
                  </a:solidFill>
                  <a:latin typeface="Times New Roman"/>
                  <a:ea typeface="Times New Roman"/>
                  <a:cs typeface="Times New Roman"/>
                  <a:sym typeface="Times New Roman"/>
                </a:rPr>
                <a:t>medicinal products (</a:t>
              </a:r>
              <a:r>
                <a:rPr lang="en-US" sz="2400" dirty="0" err="1">
                  <a:solidFill>
                    <a:srgbClr val="FFFFFF"/>
                  </a:solidFill>
                  <a:latin typeface="Times New Roman"/>
                  <a:ea typeface="Times New Roman"/>
                  <a:cs typeface="Times New Roman"/>
                  <a:sym typeface="Times New Roman"/>
                </a:rPr>
                <a:t>HMPs</a:t>
              </a:r>
              <a:r>
                <a:rPr lang="en-US" sz="2400" dirty="0">
                  <a:solidFill>
                    <a:srgbClr val="FFFFFF"/>
                  </a:solidFill>
                  <a:latin typeface="Times New Roman"/>
                  <a:ea typeface="Times New Roman"/>
                  <a:cs typeface="Times New Roman"/>
                  <a:sym typeface="Times New Roman"/>
                </a:rPr>
                <a:t>) have grown increasingly popular in the United States. Many Americans have the misguided notion that herbal medicines, being natural, are safer alternatives to modern pharmaceuticals. Yet due to the lack of FDA regulation, retailers of the products can substitute or add in other herbs that are not advertised on the label. This may result in ineffective medicines, and/or allergic reactions due to the undeclared plant material. In this study we aimed to identify which ethnically-sourced </a:t>
              </a:r>
              <a:r>
                <a:rPr lang="en-US" sz="2400" dirty="0" err="1">
                  <a:solidFill>
                    <a:srgbClr val="FFFFFF"/>
                  </a:solidFill>
                  <a:latin typeface="Times New Roman"/>
                  <a:ea typeface="Times New Roman"/>
                  <a:cs typeface="Times New Roman"/>
                  <a:sym typeface="Times New Roman"/>
                </a:rPr>
                <a:t>HMPs</a:t>
              </a:r>
              <a:r>
                <a:rPr lang="en-US" sz="2400" dirty="0">
                  <a:solidFill>
                    <a:srgbClr val="FFFFFF"/>
                  </a:solidFill>
                  <a:latin typeface="Times New Roman"/>
                  <a:ea typeface="Times New Roman"/>
                  <a:cs typeface="Times New Roman"/>
                  <a:sym typeface="Times New Roman"/>
                </a:rPr>
                <a:t> sold by a major online retailer are taxonomically accurate through DNA barcoding of the internal transcribed spacer 2 region (ITS2). We were able to barcode 21 </a:t>
              </a:r>
              <a:r>
                <a:rPr lang="en-US" sz="2400" dirty="0" err="1">
                  <a:solidFill>
                    <a:srgbClr val="FFFFFF"/>
                  </a:solidFill>
                  <a:latin typeface="Times New Roman"/>
                  <a:ea typeface="Times New Roman"/>
                  <a:cs typeface="Times New Roman"/>
                  <a:sym typeface="Times New Roman"/>
                </a:rPr>
                <a:t>HMPs</a:t>
              </a:r>
              <a:r>
                <a:rPr lang="en-US" sz="2400" dirty="0">
                  <a:solidFill>
                    <a:srgbClr val="FFFFFF"/>
                  </a:solidFill>
                  <a:latin typeface="Times New Roman"/>
                  <a:ea typeface="Times New Roman"/>
                  <a:cs typeface="Times New Roman"/>
                  <a:sym typeface="Times New Roman"/>
                </a:rPr>
                <a:t>, but four of these did not match the expected species. It was concluded that the four HMPs advertising </a:t>
              </a:r>
              <a:r>
                <a:rPr lang="en-US" sz="2400" dirty="0" err="1">
                  <a:solidFill>
                    <a:srgbClr val="FFFFFF"/>
                  </a:solidFill>
                  <a:latin typeface="Times New Roman"/>
                  <a:ea typeface="Times New Roman"/>
                  <a:cs typeface="Times New Roman"/>
                  <a:sym typeface="Times New Roman"/>
                </a:rPr>
                <a:t>astragalus</a:t>
              </a:r>
              <a:r>
                <a:rPr lang="en-US" sz="2400" dirty="0">
                  <a:solidFill>
                    <a:srgbClr val="FFFFFF"/>
                  </a:solidFill>
                  <a:latin typeface="Times New Roman"/>
                  <a:ea typeface="Times New Roman"/>
                  <a:cs typeface="Times New Roman"/>
                  <a:sym typeface="Times New Roman"/>
                </a:rPr>
                <a:t>, </a:t>
              </a:r>
              <a:r>
                <a:rPr lang="en-US" sz="2400" dirty="0" err="1">
                  <a:solidFill>
                    <a:srgbClr val="FFFFFF"/>
                  </a:solidFill>
                  <a:latin typeface="Times New Roman"/>
                  <a:ea typeface="Times New Roman"/>
                  <a:cs typeface="Times New Roman"/>
                  <a:sym typeface="Times New Roman"/>
                </a:rPr>
                <a:t>epazote</a:t>
              </a:r>
              <a:r>
                <a:rPr lang="en-US" sz="2400" dirty="0">
                  <a:solidFill>
                    <a:srgbClr val="FFFFFF"/>
                  </a:solidFill>
                  <a:latin typeface="Times New Roman"/>
                  <a:ea typeface="Times New Roman"/>
                  <a:cs typeface="Times New Roman"/>
                  <a:sym typeface="Times New Roman"/>
                </a:rPr>
                <a:t>, ginseng, and </a:t>
              </a:r>
              <a:r>
                <a:rPr lang="en-US" sz="2400" dirty="0" err="1">
                  <a:solidFill>
                    <a:srgbClr val="FFFFFF"/>
                  </a:solidFill>
                  <a:latin typeface="Times New Roman"/>
                  <a:ea typeface="Times New Roman"/>
                  <a:cs typeface="Times New Roman"/>
                  <a:sym typeface="Times New Roman"/>
                </a:rPr>
                <a:t>chanca</a:t>
              </a:r>
              <a:r>
                <a:rPr lang="en-US" sz="2400" dirty="0">
                  <a:solidFill>
                    <a:srgbClr val="FFFFFF"/>
                  </a:solidFill>
                  <a:latin typeface="Times New Roman"/>
                  <a:ea typeface="Times New Roman"/>
                  <a:cs typeface="Times New Roman"/>
                  <a:sym typeface="Times New Roman"/>
                </a:rPr>
                <a:t> </a:t>
              </a:r>
              <a:r>
                <a:rPr lang="en-US" sz="2400" dirty="0" err="1">
                  <a:solidFill>
                    <a:srgbClr val="FFFFFF"/>
                  </a:solidFill>
                  <a:latin typeface="Times New Roman"/>
                  <a:ea typeface="Times New Roman"/>
                  <a:cs typeface="Times New Roman"/>
                  <a:sym typeface="Times New Roman"/>
                </a:rPr>
                <a:t>piedra</a:t>
              </a:r>
              <a:r>
                <a:rPr lang="en-US" sz="2400" dirty="0">
                  <a:solidFill>
                    <a:srgbClr val="FFFFFF"/>
                  </a:solidFill>
                  <a:latin typeface="Times New Roman"/>
                  <a:ea typeface="Times New Roman"/>
                  <a:cs typeface="Times New Roman"/>
                  <a:sym typeface="Times New Roman"/>
                </a:rPr>
                <a:t> were either deliberately substituted or accidentally contaminated by the retailers, because their ITS2 DNA sequences did not match the expected species on </a:t>
              </a:r>
              <a:r>
                <a:rPr lang="en-US" sz="2400" dirty="0" err="1" smtClean="0">
                  <a:solidFill>
                    <a:srgbClr val="FFFFFF"/>
                  </a:solidFill>
                  <a:latin typeface="Times New Roman"/>
                  <a:ea typeface="Times New Roman"/>
                  <a:cs typeface="Times New Roman"/>
                  <a:sym typeface="Times New Roman"/>
                </a:rPr>
                <a:t>GenBank</a:t>
              </a:r>
              <a:r>
                <a:rPr lang="en-US" sz="2400" dirty="0">
                  <a:solidFill>
                    <a:srgbClr val="FFFFFF"/>
                  </a:solidFill>
                  <a:latin typeface="Times New Roman"/>
                  <a:ea typeface="Times New Roman"/>
                  <a:cs typeface="Times New Roman"/>
                  <a:sym typeface="Times New Roman"/>
                </a:rPr>
                <a:t>, a government database. Our study highlights the importance of consumer awareness when buying herbal medicines in the US, and motivates more crowd-sourced DNA barcoding projects such as what we have done to allow consumers like us, and our families, make informed choices to safeguard our health. </a:t>
              </a:r>
            </a:p>
            <a:p>
              <a:pPr marL="0" marR="0" lvl="0" indent="0" algn="l" rtl="0">
                <a:spcBef>
                  <a:spcPts val="0"/>
                </a:spcBef>
                <a:spcAft>
                  <a:spcPts val="0"/>
                </a:spcAft>
                <a:buNone/>
              </a:pPr>
              <a:endParaRPr sz="3200" dirty="0">
                <a:solidFill>
                  <a:schemeClr val="lt1"/>
                </a:solidFill>
                <a:latin typeface="Calibri"/>
                <a:ea typeface="Calibri"/>
                <a:cs typeface="Calibri"/>
                <a:sym typeface="Calibri"/>
              </a:endParaRPr>
            </a:p>
          </p:txBody>
        </p:sp>
        <p:sp>
          <p:nvSpPr>
            <p:cNvPr id="32" name="Shape 32"/>
            <p:cNvSpPr txBox="1"/>
            <p:nvPr/>
          </p:nvSpPr>
          <p:spPr>
            <a:xfrm>
              <a:off x="22287073" y="11561461"/>
              <a:ext cx="20887025" cy="10854480"/>
            </a:xfrm>
            <a:prstGeom prst="rect">
              <a:avLst/>
            </a:prstGeom>
            <a:solidFill>
              <a:schemeClr val="lt1"/>
            </a:solidFill>
            <a:ln>
              <a:noFill/>
            </a:ln>
          </p:spPr>
          <p:txBody>
            <a:bodyPr lIns="182875" tIns="182875" rIns="182875" bIns="182875" anchor="t" anchorCtr="0">
              <a:noAutofit/>
            </a:bodyPr>
            <a:lstStyle/>
            <a:p>
              <a:pPr lvl="0" algn="ctr">
                <a:buSzPct val="25000"/>
              </a:pPr>
              <a:r>
                <a:rPr lang="en-US" sz="3500" b="1" dirty="0" smtClean="0">
                  <a:solidFill>
                    <a:srgbClr val="244061"/>
                  </a:solidFill>
                  <a:latin typeface="Calibri"/>
                  <a:ea typeface="Calibri"/>
                  <a:cs typeface="Calibri"/>
                  <a:sym typeface="Calibri"/>
                </a:rPr>
                <a:t>RESULTS &amp; DISCUSSION</a:t>
              </a:r>
            </a:p>
            <a:p>
              <a:pPr marL="457200" lvl="0" indent="-381000">
                <a:lnSpc>
                  <a:spcPct val="115000"/>
                </a:lnSpc>
                <a:buClr>
                  <a:schemeClr val="dk1"/>
                </a:buClr>
                <a:buSzPct val="100000"/>
                <a:buFont typeface="Times New Roman"/>
                <a:buChar char="●"/>
              </a:pPr>
              <a:endParaRPr lang="en-US" sz="1500" dirty="0" smtClean="0">
                <a:solidFill>
                  <a:schemeClr val="dk1"/>
                </a:solidFill>
                <a:latin typeface="Times New Roman"/>
                <a:ea typeface="Times New Roman"/>
                <a:cs typeface="Times New Roman"/>
                <a:sym typeface="Times New Roman"/>
              </a:endParaRPr>
            </a:p>
            <a:p>
              <a:pPr marL="457200" indent="-381000">
                <a:lnSpc>
                  <a:spcPct val="115000"/>
                </a:lnSpc>
                <a:buClr>
                  <a:schemeClr val="dk1"/>
                </a:buClr>
                <a:buSzPct val="100000"/>
                <a:buFont typeface="Times New Roman"/>
                <a:buChar char="●"/>
              </a:pPr>
              <a:r>
                <a:rPr lang="en-US" sz="2400" dirty="0" smtClean="0">
                  <a:solidFill>
                    <a:schemeClr val="dk1"/>
                  </a:solidFill>
                  <a:latin typeface="Times New Roman"/>
                  <a:ea typeface="Times New Roman"/>
                  <a:cs typeface="Times New Roman"/>
                  <a:sym typeface="Times New Roman"/>
                </a:rPr>
                <a:t>Of the 32 herbal medicinal products (HMPs), 21 HMPs were successfully barcoded, with 19 ITS2 barcodes (271-514 </a:t>
              </a:r>
              <a:r>
                <a:rPr lang="en-US" sz="2400" dirty="0" err="1" smtClean="0">
                  <a:solidFill>
                    <a:schemeClr val="dk1"/>
                  </a:solidFill>
                  <a:latin typeface="Times New Roman"/>
                  <a:ea typeface="Times New Roman"/>
                  <a:cs typeface="Times New Roman"/>
                  <a:sym typeface="Times New Roman"/>
                </a:rPr>
                <a:t>bp</a:t>
              </a:r>
              <a:r>
                <a:rPr lang="en-US" sz="2400" dirty="0" smtClean="0">
                  <a:solidFill>
                    <a:schemeClr val="dk1"/>
                  </a:solidFill>
                  <a:latin typeface="Times New Roman"/>
                  <a:ea typeface="Times New Roman"/>
                  <a:cs typeface="Times New Roman"/>
                  <a:sym typeface="Times New Roman"/>
                </a:rPr>
                <a:t>) and 6 </a:t>
              </a:r>
              <a:r>
                <a:rPr lang="en-US" sz="2400" dirty="0" err="1" smtClean="0">
                  <a:solidFill>
                    <a:schemeClr val="dk1"/>
                  </a:solidFill>
                  <a:latin typeface="Times New Roman"/>
                  <a:ea typeface="Times New Roman"/>
                  <a:cs typeface="Times New Roman"/>
                  <a:sym typeface="Times New Roman"/>
                </a:rPr>
                <a:t>matK</a:t>
              </a:r>
              <a:r>
                <a:rPr lang="en-US" sz="2400" dirty="0" smtClean="0">
                  <a:solidFill>
                    <a:schemeClr val="dk1"/>
                  </a:solidFill>
                  <a:latin typeface="Times New Roman"/>
                  <a:ea typeface="Times New Roman"/>
                  <a:cs typeface="Times New Roman"/>
                  <a:sym typeface="Times New Roman"/>
                </a:rPr>
                <a:t> (633-875 </a:t>
              </a:r>
              <a:r>
                <a:rPr lang="en-US" sz="2400" dirty="0" err="1" smtClean="0">
                  <a:solidFill>
                    <a:schemeClr val="dk1"/>
                  </a:solidFill>
                  <a:latin typeface="Times New Roman"/>
                  <a:ea typeface="Times New Roman"/>
                  <a:cs typeface="Times New Roman"/>
                  <a:sym typeface="Times New Roman"/>
                </a:rPr>
                <a:t>bp</a:t>
              </a:r>
              <a:r>
                <a:rPr lang="en-US" sz="2400" dirty="0" smtClean="0">
                  <a:solidFill>
                    <a:schemeClr val="dk1"/>
                  </a:solidFill>
                  <a:latin typeface="Times New Roman"/>
                  <a:ea typeface="Times New Roman"/>
                  <a:cs typeface="Times New Roman"/>
                  <a:sym typeface="Times New Roman"/>
                </a:rPr>
                <a:t>) sequences generated (Table 1). 17 HMPs (17/32, 53%, Fig. 1)  were  taxonomically accurate (i.e. matched expected species or at least family) based on BLAST results (</a:t>
              </a:r>
              <a:r>
                <a:rPr lang="en-US" sz="2400" dirty="0" err="1" smtClean="0">
                  <a:solidFill>
                    <a:schemeClr val="dk1"/>
                  </a:solidFill>
                  <a:latin typeface="Times New Roman"/>
                  <a:ea typeface="Times New Roman"/>
                  <a:cs typeface="Times New Roman"/>
                  <a:sym typeface="Times New Roman"/>
                </a:rPr>
                <a:t>DNAsubway</a:t>
              </a:r>
              <a:r>
                <a:rPr lang="en-US" sz="2400" dirty="0" smtClean="0">
                  <a:solidFill>
                    <a:schemeClr val="dk1"/>
                  </a:solidFill>
                  <a:latin typeface="Times New Roman"/>
                  <a:ea typeface="Times New Roman"/>
                  <a:cs typeface="Times New Roman"/>
                  <a:sym typeface="Times New Roman"/>
                </a:rPr>
                <a:t> and web BLAST) or phylogenetic analyses.</a:t>
              </a:r>
            </a:p>
            <a:p>
              <a:pPr lvl="0">
                <a:lnSpc>
                  <a:spcPct val="115000"/>
                </a:lnSpc>
              </a:pPr>
              <a:endParaRPr lang="en-US" sz="1500" dirty="0" smtClean="0">
                <a:solidFill>
                  <a:schemeClr val="dk1"/>
                </a:solidFill>
                <a:latin typeface="Times New Roman"/>
                <a:ea typeface="Times New Roman"/>
                <a:cs typeface="Times New Roman"/>
                <a:sym typeface="Times New Roman"/>
              </a:endParaRPr>
            </a:p>
            <a:p>
              <a:pPr marL="457200" lvl="0" indent="-381000">
                <a:lnSpc>
                  <a:spcPct val="115000"/>
                </a:lnSpc>
                <a:buClr>
                  <a:schemeClr val="dk1"/>
                </a:buClr>
                <a:buSzPct val="100000"/>
                <a:buFont typeface="Times New Roman"/>
                <a:buChar char="●"/>
              </a:pPr>
              <a:r>
                <a:rPr lang="en-US" sz="2400" dirty="0" smtClean="0">
                  <a:solidFill>
                    <a:schemeClr val="dk1"/>
                  </a:solidFill>
                  <a:latin typeface="Times New Roman"/>
                  <a:ea typeface="Times New Roman"/>
                  <a:cs typeface="Times New Roman"/>
                  <a:sym typeface="Times New Roman"/>
                </a:rPr>
                <a:t>4 samples (ginseng, </a:t>
              </a:r>
              <a:r>
                <a:rPr lang="en-US" sz="2400" dirty="0" err="1" smtClean="0">
                  <a:solidFill>
                    <a:schemeClr val="dk1"/>
                  </a:solidFill>
                  <a:latin typeface="Times New Roman"/>
                  <a:ea typeface="Times New Roman"/>
                  <a:cs typeface="Times New Roman"/>
                  <a:sym typeface="Times New Roman"/>
                </a:rPr>
                <a:t>epazote</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astragalus</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chanca</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piedra</a:t>
              </a:r>
              <a:r>
                <a:rPr lang="en-US" sz="2400" dirty="0" smtClean="0">
                  <a:solidFill>
                    <a:schemeClr val="dk1"/>
                  </a:solidFill>
                  <a:latin typeface="Times New Roman"/>
                  <a:ea typeface="Times New Roman"/>
                  <a:cs typeface="Times New Roman"/>
                  <a:sym typeface="Times New Roman"/>
                </a:rPr>
                <a:t>) are possibly contaminated because they did not match their expected species name, and/or family, even after using different barcodes (ITS2, </a:t>
              </a:r>
              <a:r>
                <a:rPr lang="en-US" sz="2400" dirty="0" err="1" smtClean="0">
                  <a:solidFill>
                    <a:schemeClr val="dk1"/>
                  </a:solidFill>
                  <a:latin typeface="Times New Roman"/>
                  <a:ea typeface="Times New Roman"/>
                  <a:cs typeface="Times New Roman"/>
                  <a:sym typeface="Times New Roman"/>
                </a:rPr>
                <a:t>matK</a:t>
              </a:r>
              <a:r>
                <a:rPr lang="en-US" sz="2400" dirty="0" smtClean="0">
                  <a:solidFill>
                    <a:schemeClr val="dk1"/>
                  </a:solidFill>
                  <a:latin typeface="Times New Roman"/>
                  <a:ea typeface="Times New Roman"/>
                  <a:cs typeface="Times New Roman"/>
                  <a:sym typeface="Times New Roman"/>
                </a:rPr>
                <a:t>), though these sequences for other </a:t>
              </a:r>
              <a:r>
                <a:rPr lang="en-US" sz="2400" dirty="0" err="1" smtClean="0">
                  <a:solidFill>
                    <a:schemeClr val="dk1"/>
                  </a:solidFill>
                  <a:latin typeface="Times New Roman"/>
                  <a:ea typeface="Times New Roman"/>
                  <a:cs typeface="Times New Roman"/>
                  <a:sym typeface="Times New Roman"/>
                </a:rPr>
                <a:t>confamilial</a:t>
              </a:r>
              <a:r>
                <a:rPr lang="en-US" sz="2400" dirty="0" smtClean="0">
                  <a:solidFill>
                    <a:schemeClr val="dk1"/>
                  </a:solidFill>
                  <a:latin typeface="Times New Roman"/>
                  <a:ea typeface="Times New Roman"/>
                  <a:cs typeface="Times New Roman"/>
                  <a:sym typeface="Times New Roman"/>
                </a:rPr>
                <a:t> species are represented in </a:t>
              </a:r>
              <a:r>
                <a:rPr lang="en-US" sz="2400" dirty="0" err="1" smtClean="0">
                  <a:solidFill>
                    <a:schemeClr val="dk1"/>
                  </a:solidFill>
                  <a:latin typeface="Times New Roman"/>
                  <a:ea typeface="Times New Roman"/>
                  <a:cs typeface="Times New Roman"/>
                  <a:sym typeface="Times New Roman"/>
                </a:rPr>
                <a:t>Genbank</a:t>
              </a:r>
              <a:r>
                <a:rPr lang="en-US" sz="2400" dirty="0" smtClean="0">
                  <a:solidFill>
                    <a:schemeClr val="dk1"/>
                  </a:solidFill>
                  <a:latin typeface="Times New Roman"/>
                  <a:ea typeface="Times New Roman"/>
                  <a:cs typeface="Times New Roman"/>
                  <a:sym typeface="Times New Roman"/>
                </a:rPr>
                <a:t> and would be expected to come up as the top hits if they had been taxonomically authentic. </a:t>
              </a:r>
            </a:p>
            <a:p>
              <a:pPr lvl="0" rtl="0">
                <a:lnSpc>
                  <a:spcPct val="115000"/>
                </a:lnSpc>
                <a:spcBef>
                  <a:spcPts val="0"/>
                </a:spcBef>
                <a:buNone/>
              </a:pPr>
              <a:endParaRPr sz="1500" dirty="0" smtClean="0">
                <a:solidFill>
                  <a:schemeClr val="dk1"/>
                </a:solidFill>
                <a:latin typeface="Times"/>
                <a:ea typeface="Times"/>
                <a:cs typeface="Times"/>
                <a:sym typeface="Times"/>
              </a:endParaRPr>
            </a:p>
            <a:p>
              <a:pPr marL="457200" lvl="0" indent="-381000" rtl="0">
                <a:lnSpc>
                  <a:spcPct val="115000"/>
                </a:lnSpc>
                <a:spcBef>
                  <a:spcPts val="0"/>
                </a:spcBef>
                <a:buClr>
                  <a:schemeClr val="dk1"/>
                </a:buClr>
                <a:buSzPct val="100000"/>
                <a:buFont typeface="Times"/>
                <a:buChar char="●"/>
              </a:pPr>
              <a:r>
                <a:rPr lang="en-US" sz="2400" dirty="0" smtClean="0">
                  <a:solidFill>
                    <a:schemeClr val="dk1"/>
                  </a:solidFill>
                  <a:latin typeface="Times"/>
                  <a:ea typeface="Times"/>
                  <a:cs typeface="Times"/>
                  <a:sym typeface="Times"/>
                </a:rPr>
                <a:t>The unexpected outcomes could possibly be a deliberate substitution or accidental contamination. In these cases, the consumer would not get the therapeutic effect that he/she paid for, may have an allergic reaction to the undeclared plant, or may be contraindicated with medications.</a:t>
              </a:r>
            </a:p>
            <a:p>
              <a:pPr lvl="0" rtl="0">
                <a:lnSpc>
                  <a:spcPct val="115000"/>
                </a:lnSpc>
                <a:spcBef>
                  <a:spcPts val="0"/>
                </a:spcBef>
                <a:buNone/>
              </a:pPr>
              <a:endParaRPr sz="1500" dirty="0" smtClean="0">
                <a:solidFill>
                  <a:schemeClr val="dk1"/>
                </a:solidFill>
                <a:latin typeface="Times"/>
                <a:ea typeface="Times"/>
                <a:cs typeface="Times"/>
                <a:sym typeface="Times"/>
              </a:endParaRPr>
            </a:p>
            <a:p>
              <a:pPr marL="457200" lvl="0" indent="-381000" rtl="0">
                <a:lnSpc>
                  <a:spcPct val="115000"/>
                </a:lnSpc>
                <a:spcBef>
                  <a:spcPts val="0"/>
                </a:spcBef>
                <a:buClr>
                  <a:schemeClr val="dk1"/>
                </a:buClr>
                <a:buSzPct val="100000"/>
                <a:buFont typeface="Times"/>
                <a:buChar char="●"/>
              </a:pPr>
              <a:r>
                <a:rPr lang="en-US" sz="2400" dirty="0" smtClean="0">
                  <a:solidFill>
                    <a:schemeClr val="dk1"/>
                  </a:solidFill>
                  <a:latin typeface="Times"/>
                  <a:ea typeface="Times"/>
                  <a:cs typeface="Times"/>
                  <a:sym typeface="Times"/>
                </a:rPr>
                <a:t>11 </a:t>
              </a:r>
              <a:r>
                <a:rPr lang="en-US" sz="2400" dirty="0" err="1" smtClean="0">
                  <a:solidFill>
                    <a:schemeClr val="dk1"/>
                  </a:solidFill>
                  <a:latin typeface="Times"/>
                  <a:ea typeface="Times"/>
                  <a:cs typeface="Times"/>
                  <a:sym typeface="Times"/>
                </a:rPr>
                <a:t>HMPs</a:t>
              </a:r>
              <a:r>
                <a:rPr lang="en-US" sz="2400" dirty="0" smtClean="0">
                  <a:solidFill>
                    <a:schemeClr val="dk1"/>
                  </a:solidFill>
                  <a:latin typeface="Times"/>
                  <a:ea typeface="Times"/>
                  <a:cs typeface="Times"/>
                  <a:sym typeface="Times"/>
                </a:rPr>
                <a:t> could not be </a:t>
              </a:r>
              <a:r>
                <a:rPr lang="en-US" sz="2400" dirty="0" err="1" smtClean="0">
                  <a:solidFill>
                    <a:schemeClr val="dk1"/>
                  </a:solidFill>
                  <a:latin typeface="Times"/>
                  <a:ea typeface="Times"/>
                  <a:cs typeface="Times"/>
                  <a:sym typeface="Times"/>
                </a:rPr>
                <a:t>barcoded</a:t>
              </a:r>
              <a:r>
                <a:rPr lang="en-US" sz="2400" dirty="0" smtClean="0">
                  <a:solidFill>
                    <a:schemeClr val="dk1"/>
                  </a:solidFill>
                  <a:latin typeface="Times"/>
                  <a:ea typeface="Times"/>
                  <a:cs typeface="Times"/>
                  <a:sym typeface="Times"/>
                </a:rPr>
                <a:t> in spite of multiple attempts. </a:t>
              </a:r>
              <a:r>
                <a:rPr lang="en-US" sz="2400" dirty="0" err="1" smtClean="0">
                  <a:solidFill>
                    <a:schemeClr val="dk1"/>
                  </a:solidFill>
                  <a:latin typeface="Times"/>
                  <a:ea typeface="Times"/>
                  <a:cs typeface="Times"/>
                  <a:sym typeface="Times"/>
                </a:rPr>
                <a:t>HMPs</a:t>
              </a:r>
              <a:r>
                <a:rPr lang="en-US" sz="2400" dirty="0" smtClean="0">
                  <a:solidFill>
                    <a:schemeClr val="dk1"/>
                  </a:solidFill>
                  <a:latin typeface="Times"/>
                  <a:ea typeface="Times"/>
                  <a:cs typeface="Times"/>
                  <a:sym typeface="Times"/>
                </a:rPr>
                <a:t> prepared from leaves are most easily </a:t>
              </a:r>
              <a:r>
                <a:rPr lang="en-US" sz="2400" dirty="0" err="1" smtClean="0">
                  <a:solidFill>
                    <a:schemeClr val="dk1"/>
                  </a:solidFill>
                  <a:latin typeface="Times"/>
                  <a:ea typeface="Times"/>
                  <a:cs typeface="Times"/>
                  <a:sym typeface="Times"/>
                </a:rPr>
                <a:t>barcoded</a:t>
              </a:r>
              <a:r>
                <a:rPr lang="en-US" sz="2400" dirty="0" smtClean="0">
                  <a:solidFill>
                    <a:schemeClr val="dk1"/>
                  </a:solidFill>
                  <a:latin typeface="Times"/>
                  <a:ea typeface="Times"/>
                  <a:cs typeface="Times"/>
                  <a:sym typeface="Times"/>
                </a:rPr>
                <a:t> in contrast to roots/barks which are rife in secondary metabolites that can inhibit PCR (Michel et al. 2016). Failure to barcode may also be because the primers used were not suited for amplifications of all species. </a:t>
              </a:r>
            </a:p>
            <a:p>
              <a:pPr lvl="0" rtl="0">
                <a:lnSpc>
                  <a:spcPct val="115000"/>
                </a:lnSpc>
                <a:spcBef>
                  <a:spcPts val="0"/>
                </a:spcBef>
                <a:buNone/>
              </a:pPr>
              <a:endParaRPr sz="1500" dirty="0" smtClean="0">
                <a:solidFill>
                  <a:schemeClr val="dk1"/>
                </a:solidFill>
                <a:latin typeface="Times"/>
                <a:ea typeface="Times"/>
                <a:cs typeface="Times"/>
                <a:sym typeface="Times"/>
              </a:endParaRPr>
            </a:p>
            <a:p>
              <a:pPr marL="457200" lvl="0" indent="-381000">
                <a:lnSpc>
                  <a:spcPct val="115000"/>
                </a:lnSpc>
                <a:buClr>
                  <a:schemeClr val="dk1"/>
                </a:buClr>
                <a:buSzPct val="100000"/>
                <a:buFont typeface="Times"/>
                <a:buChar char="●"/>
              </a:pPr>
              <a:r>
                <a:rPr lang="en-US" sz="2400" dirty="0" smtClean="0">
                  <a:solidFill>
                    <a:schemeClr val="dk1"/>
                  </a:solidFill>
                  <a:latin typeface="Times"/>
                  <a:ea typeface="Times"/>
                  <a:cs typeface="Times"/>
                  <a:sym typeface="Times"/>
                </a:rPr>
                <a:t>Some samples had to be phylogenetically analyzed like </a:t>
              </a:r>
              <a:r>
                <a:rPr lang="en-US" sz="2400" dirty="0" err="1" smtClean="0">
                  <a:solidFill>
                    <a:schemeClr val="dk1"/>
                  </a:solidFill>
                  <a:latin typeface="Times"/>
                  <a:ea typeface="Times"/>
                  <a:cs typeface="Times"/>
                  <a:sym typeface="Times"/>
                </a:rPr>
                <a:t>yacon</a:t>
              </a:r>
              <a:r>
                <a:rPr lang="en-US" sz="2400" dirty="0" smtClean="0">
                  <a:solidFill>
                    <a:schemeClr val="dk1"/>
                  </a:solidFill>
                  <a:latin typeface="Times"/>
                  <a:ea typeface="Times"/>
                  <a:cs typeface="Times"/>
                  <a:sym typeface="Times"/>
                </a:rPr>
                <a:t> (</a:t>
              </a:r>
              <a:r>
                <a:rPr lang="en-US" sz="2400" i="1" dirty="0" err="1" smtClean="0">
                  <a:solidFill>
                    <a:schemeClr val="dk1"/>
                  </a:solidFill>
                  <a:latin typeface="Times"/>
                  <a:ea typeface="Times"/>
                  <a:cs typeface="Times"/>
                  <a:sym typeface="Times"/>
                </a:rPr>
                <a:t>Smallanthus</a:t>
              </a:r>
              <a:r>
                <a:rPr lang="en-US" sz="2400" i="1" dirty="0" smtClean="0">
                  <a:solidFill>
                    <a:schemeClr val="dk1"/>
                  </a:solidFill>
                  <a:latin typeface="Times"/>
                  <a:ea typeface="Times"/>
                  <a:cs typeface="Times"/>
                  <a:sym typeface="Times"/>
                </a:rPr>
                <a:t> </a:t>
              </a:r>
              <a:r>
                <a:rPr lang="en-US" sz="2400" i="1" dirty="0" err="1" smtClean="0">
                  <a:solidFill>
                    <a:schemeClr val="dk1"/>
                  </a:solidFill>
                  <a:latin typeface="Times"/>
                  <a:ea typeface="Times"/>
                  <a:cs typeface="Times"/>
                  <a:sym typeface="Times"/>
                </a:rPr>
                <a:t>sonchifolius</a:t>
              </a:r>
              <a:r>
                <a:rPr lang="en-US" sz="2400" i="1" dirty="0" smtClean="0">
                  <a:solidFill>
                    <a:schemeClr val="dk1"/>
                  </a:solidFill>
                  <a:latin typeface="Times"/>
                  <a:ea typeface="Times"/>
                  <a:cs typeface="Times"/>
                  <a:sym typeface="Times"/>
                </a:rPr>
                <a:t>), </a:t>
              </a:r>
              <a:r>
                <a:rPr lang="en-US" sz="2400" dirty="0" err="1" smtClean="0">
                  <a:solidFill>
                    <a:schemeClr val="dk1"/>
                  </a:solidFill>
                  <a:latin typeface="Times"/>
                  <a:ea typeface="Times"/>
                  <a:cs typeface="Times"/>
                  <a:sym typeface="Times"/>
                </a:rPr>
                <a:t>tulsi</a:t>
              </a:r>
              <a:r>
                <a:rPr lang="en-US" sz="2400" dirty="0" smtClean="0">
                  <a:solidFill>
                    <a:schemeClr val="dk1"/>
                  </a:solidFill>
                  <a:latin typeface="Times"/>
                  <a:ea typeface="Times"/>
                  <a:cs typeface="Times"/>
                  <a:sym typeface="Times"/>
                </a:rPr>
                <a:t> (</a:t>
              </a:r>
              <a:r>
                <a:rPr lang="en-US" sz="2400" i="1" dirty="0" err="1" smtClean="0">
                  <a:solidFill>
                    <a:schemeClr val="dk1"/>
                  </a:solidFill>
                  <a:latin typeface="Times"/>
                  <a:ea typeface="Times"/>
                  <a:cs typeface="Times"/>
                  <a:sym typeface="Times"/>
                </a:rPr>
                <a:t>Ocimum</a:t>
              </a:r>
              <a:r>
                <a:rPr lang="en-US" sz="2400" i="1" dirty="0" smtClean="0">
                  <a:solidFill>
                    <a:schemeClr val="dk1"/>
                  </a:solidFill>
                  <a:latin typeface="Times"/>
                  <a:ea typeface="Times"/>
                  <a:cs typeface="Times"/>
                  <a:sym typeface="Times"/>
                </a:rPr>
                <a:t> </a:t>
              </a:r>
              <a:r>
                <a:rPr lang="en-US" sz="2400" i="1" dirty="0" err="1" smtClean="0">
                  <a:solidFill>
                    <a:schemeClr val="dk1"/>
                  </a:solidFill>
                  <a:latin typeface="Times"/>
                  <a:ea typeface="Times"/>
                  <a:cs typeface="Times"/>
                  <a:sym typeface="Times"/>
                </a:rPr>
                <a:t>tenuiflorum</a:t>
              </a:r>
              <a:r>
                <a:rPr lang="en-US" sz="2400" i="1" dirty="0" smtClean="0">
                  <a:solidFill>
                    <a:schemeClr val="dk1"/>
                  </a:solidFill>
                  <a:latin typeface="Times"/>
                  <a:ea typeface="Times"/>
                  <a:cs typeface="Times"/>
                  <a:sym typeface="Times"/>
                </a:rPr>
                <a:t>), </a:t>
              </a:r>
              <a:r>
                <a:rPr lang="en-US" sz="2400" dirty="0" smtClean="0">
                  <a:solidFill>
                    <a:schemeClr val="dk1"/>
                  </a:solidFill>
                  <a:latin typeface="Times"/>
                  <a:ea typeface="Times"/>
                  <a:cs typeface="Times"/>
                  <a:sym typeface="Times"/>
                </a:rPr>
                <a:t>and </a:t>
              </a:r>
              <a:r>
                <a:rPr lang="en-US" sz="2400" i="1" dirty="0" err="1" smtClean="0">
                  <a:solidFill>
                    <a:schemeClr val="dk1"/>
                  </a:solidFill>
                  <a:latin typeface="Times"/>
                  <a:ea typeface="Times"/>
                  <a:cs typeface="Times"/>
                  <a:sym typeface="Times"/>
                </a:rPr>
                <a:t>Cuscuta</a:t>
              </a:r>
              <a:r>
                <a:rPr lang="en-US" sz="2400" i="1" dirty="0" smtClean="0">
                  <a:solidFill>
                    <a:schemeClr val="dk1"/>
                  </a:solidFill>
                  <a:latin typeface="Times"/>
                  <a:ea typeface="Times"/>
                  <a:cs typeface="Times"/>
                  <a:sym typeface="Times"/>
                </a:rPr>
                <a:t> </a:t>
              </a:r>
              <a:r>
                <a:rPr lang="en-US" sz="2400" i="1" dirty="0" err="1" smtClean="0">
                  <a:solidFill>
                    <a:schemeClr val="dk1"/>
                  </a:solidFill>
                  <a:latin typeface="Times"/>
                  <a:ea typeface="Times"/>
                  <a:cs typeface="Times"/>
                  <a:sym typeface="Times"/>
                </a:rPr>
                <a:t>chinensis</a:t>
              </a:r>
              <a:r>
                <a:rPr lang="en-US" sz="2400" i="1" dirty="0" smtClean="0">
                  <a:solidFill>
                    <a:schemeClr val="dk1"/>
                  </a:solidFill>
                  <a:latin typeface="Times"/>
                  <a:ea typeface="Times"/>
                  <a:cs typeface="Times"/>
                  <a:sym typeface="Times"/>
                </a:rPr>
                <a:t> </a:t>
              </a:r>
              <a:r>
                <a:rPr lang="en-US" sz="2400" dirty="0" smtClean="0">
                  <a:solidFill>
                    <a:schemeClr val="dk1"/>
                  </a:solidFill>
                  <a:latin typeface="Times"/>
                  <a:ea typeface="Times"/>
                  <a:cs typeface="Times"/>
                  <a:sym typeface="Times"/>
                </a:rPr>
                <a:t>(Fig. 2A, B, C respectively) because the BLAST hits were ambiguous (i.e. </a:t>
              </a:r>
              <a:r>
                <a:rPr lang="en-US" sz="2400" dirty="0" err="1" smtClean="0">
                  <a:solidFill>
                    <a:schemeClr val="dk1"/>
                  </a:solidFill>
                  <a:latin typeface="Times"/>
                  <a:ea typeface="Times"/>
                  <a:cs typeface="Times"/>
                  <a:sym typeface="Times"/>
                </a:rPr>
                <a:t>congeneric</a:t>
              </a:r>
              <a:r>
                <a:rPr lang="en-US" sz="2400" dirty="0" smtClean="0">
                  <a:solidFill>
                    <a:schemeClr val="dk1"/>
                  </a:solidFill>
                  <a:latin typeface="Times"/>
                  <a:ea typeface="Times"/>
                  <a:cs typeface="Times"/>
                  <a:sym typeface="Times"/>
                </a:rPr>
                <a:t> species, in addition to the expected species, were top hits). The sequence of the </a:t>
              </a:r>
              <a:r>
                <a:rPr lang="en-US" sz="2400" dirty="0" err="1" smtClean="0">
                  <a:solidFill>
                    <a:schemeClr val="dk1"/>
                  </a:solidFill>
                  <a:latin typeface="Times"/>
                  <a:ea typeface="Times"/>
                  <a:cs typeface="Times"/>
                  <a:sym typeface="Times"/>
                </a:rPr>
                <a:t>tulsi</a:t>
              </a:r>
              <a:r>
                <a:rPr lang="en-US" sz="2400" dirty="0" smtClean="0">
                  <a:solidFill>
                    <a:schemeClr val="dk1"/>
                  </a:solidFill>
                  <a:latin typeface="Times"/>
                  <a:ea typeface="Times"/>
                  <a:cs typeface="Times"/>
                  <a:sym typeface="Times"/>
                </a:rPr>
                <a:t> HMP clustered with other </a:t>
              </a:r>
              <a:r>
                <a:rPr lang="en-US" sz="2400" dirty="0" err="1" smtClean="0">
                  <a:solidFill>
                    <a:schemeClr val="dk1"/>
                  </a:solidFill>
                  <a:latin typeface="Times"/>
                  <a:ea typeface="Times"/>
                  <a:cs typeface="Times"/>
                  <a:sym typeface="Times"/>
                </a:rPr>
                <a:t>congeneric</a:t>
              </a:r>
              <a:r>
                <a:rPr lang="en-US" sz="2400" dirty="0" smtClean="0">
                  <a:solidFill>
                    <a:schemeClr val="dk1"/>
                  </a:solidFill>
                  <a:latin typeface="Times"/>
                  <a:ea typeface="Times"/>
                  <a:cs typeface="Times"/>
                  <a:sym typeface="Times"/>
                </a:rPr>
                <a:t> species including the expected species, which could indicate the ITS2 does not have enough genetic variation to differentiate among these closely-related species. HMP </a:t>
              </a:r>
              <a:r>
                <a:rPr lang="en-US" sz="2400" dirty="0" err="1" smtClean="0">
                  <a:solidFill>
                    <a:schemeClr val="dk1"/>
                  </a:solidFill>
                  <a:latin typeface="Times"/>
                  <a:ea typeface="Times"/>
                  <a:cs typeface="Times"/>
                  <a:sym typeface="Times"/>
                </a:rPr>
                <a:t>yacon</a:t>
              </a:r>
              <a:r>
                <a:rPr lang="en-US" sz="2400" dirty="0" smtClean="0">
                  <a:solidFill>
                    <a:schemeClr val="dk1"/>
                  </a:solidFill>
                  <a:latin typeface="Times"/>
                  <a:ea typeface="Times"/>
                  <a:cs typeface="Times"/>
                  <a:sym typeface="Times"/>
                </a:rPr>
                <a:t> does not have the expected species represented in </a:t>
              </a:r>
              <a:r>
                <a:rPr lang="en-US" sz="2400" dirty="0" err="1" smtClean="0">
                  <a:solidFill>
                    <a:schemeClr val="dk1"/>
                  </a:solidFill>
                  <a:latin typeface="Times"/>
                  <a:ea typeface="Times"/>
                  <a:cs typeface="Times"/>
                  <a:sym typeface="Times"/>
                </a:rPr>
                <a:t>Genbank</a:t>
              </a:r>
              <a:r>
                <a:rPr lang="en-US" sz="2400" dirty="0" smtClean="0">
                  <a:solidFill>
                    <a:schemeClr val="dk1"/>
                  </a:solidFill>
                  <a:latin typeface="Times"/>
                  <a:ea typeface="Times"/>
                  <a:cs typeface="Times"/>
                  <a:sym typeface="Times"/>
                </a:rPr>
                <a:t> but it did cluster with other </a:t>
              </a:r>
              <a:r>
                <a:rPr lang="en-US" sz="2400" dirty="0" err="1" smtClean="0">
                  <a:solidFill>
                    <a:schemeClr val="dk1"/>
                  </a:solidFill>
                  <a:latin typeface="Times"/>
                  <a:ea typeface="Times"/>
                  <a:cs typeface="Times"/>
                  <a:sym typeface="Times"/>
                </a:rPr>
                <a:t>congeneric</a:t>
              </a:r>
              <a:r>
                <a:rPr lang="en-US" sz="2400" dirty="0" smtClean="0">
                  <a:solidFill>
                    <a:schemeClr val="dk1"/>
                  </a:solidFill>
                  <a:latin typeface="Times"/>
                  <a:ea typeface="Times"/>
                  <a:cs typeface="Times"/>
                  <a:sym typeface="Times"/>
                </a:rPr>
                <a:t> species, which suggests it may be taxonomically accurate, at least at the genus level. The HMP dodder is expected to be </a:t>
              </a:r>
              <a:r>
                <a:rPr lang="en-US" sz="2400" i="1" dirty="0" err="1" smtClean="0">
                  <a:solidFill>
                    <a:schemeClr val="dk1"/>
                  </a:solidFill>
                  <a:latin typeface="Times"/>
                  <a:ea typeface="Times"/>
                  <a:cs typeface="Times"/>
                  <a:sym typeface="Times"/>
                </a:rPr>
                <a:t>Cuscuta</a:t>
              </a:r>
              <a:r>
                <a:rPr lang="en-US" sz="2400" i="1" dirty="0" smtClean="0">
                  <a:solidFill>
                    <a:schemeClr val="dk1"/>
                  </a:solidFill>
                  <a:latin typeface="Times"/>
                  <a:ea typeface="Times"/>
                  <a:cs typeface="Times"/>
                  <a:sym typeface="Times"/>
                </a:rPr>
                <a:t> </a:t>
              </a:r>
              <a:r>
                <a:rPr lang="en-US" sz="2400" i="1" dirty="0" err="1" smtClean="0">
                  <a:solidFill>
                    <a:schemeClr val="dk1"/>
                  </a:solidFill>
                  <a:latin typeface="Times"/>
                  <a:ea typeface="Times"/>
                  <a:cs typeface="Times"/>
                  <a:sym typeface="Times"/>
                </a:rPr>
                <a:t>chinensis</a:t>
              </a:r>
              <a:r>
                <a:rPr lang="en-US" sz="2400" i="1" dirty="0" smtClean="0">
                  <a:solidFill>
                    <a:schemeClr val="dk1"/>
                  </a:solidFill>
                  <a:latin typeface="Times"/>
                  <a:ea typeface="Times"/>
                  <a:cs typeface="Times"/>
                  <a:sym typeface="Times"/>
                </a:rPr>
                <a:t> </a:t>
              </a:r>
              <a:r>
                <a:rPr lang="en-US" sz="2400" dirty="0" smtClean="0">
                  <a:solidFill>
                    <a:schemeClr val="dk1"/>
                  </a:solidFill>
                  <a:latin typeface="Times"/>
                  <a:ea typeface="Times"/>
                  <a:cs typeface="Times"/>
                  <a:sym typeface="Times"/>
                </a:rPr>
                <a:t>but clustered with other </a:t>
              </a:r>
              <a:r>
                <a:rPr lang="en-US" sz="2400" i="1" dirty="0" err="1" smtClean="0">
                  <a:solidFill>
                    <a:schemeClr val="dk1"/>
                  </a:solidFill>
                  <a:latin typeface="Times"/>
                  <a:ea typeface="Times"/>
                  <a:cs typeface="Times"/>
                  <a:sym typeface="Times"/>
                </a:rPr>
                <a:t>Cuscuta</a:t>
              </a:r>
              <a:r>
                <a:rPr lang="en-US" sz="2400" i="1" dirty="0" smtClean="0">
                  <a:solidFill>
                    <a:schemeClr val="dk1"/>
                  </a:solidFill>
                  <a:latin typeface="Times"/>
                  <a:ea typeface="Times"/>
                  <a:cs typeface="Times"/>
                  <a:sym typeface="Times"/>
                </a:rPr>
                <a:t> </a:t>
              </a:r>
              <a:r>
                <a:rPr lang="en-US" sz="2400" dirty="0" smtClean="0">
                  <a:solidFill>
                    <a:schemeClr val="dk1"/>
                  </a:solidFill>
                  <a:latin typeface="Times"/>
                  <a:ea typeface="Times"/>
                  <a:cs typeface="Times"/>
                  <a:sym typeface="Times"/>
                </a:rPr>
                <a:t>spp., and may represent a substitution, but not an egregious one considering the HMP is still </a:t>
              </a:r>
              <a:r>
                <a:rPr lang="en-US" sz="2400" i="1" dirty="0" err="1" smtClean="0">
                  <a:solidFill>
                    <a:schemeClr val="dk1"/>
                  </a:solidFill>
                  <a:latin typeface="Times"/>
                  <a:ea typeface="Times"/>
                  <a:cs typeface="Times"/>
                  <a:sym typeface="Times"/>
                </a:rPr>
                <a:t>Cuscuta</a:t>
              </a:r>
              <a:r>
                <a:rPr lang="en-US" sz="2400" i="1" dirty="0" smtClean="0">
                  <a:solidFill>
                    <a:schemeClr val="dk1"/>
                  </a:solidFill>
                  <a:latin typeface="Times"/>
                  <a:ea typeface="Times"/>
                  <a:cs typeface="Times"/>
                  <a:sym typeface="Times"/>
                </a:rPr>
                <a:t>, </a:t>
              </a:r>
              <a:r>
                <a:rPr lang="en-US" sz="2400" dirty="0" smtClean="0">
                  <a:solidFill>
                    <a:schemeClr val="dk1"/>
                  </a:solidFill>
                  <a:latin typeface="Times"/>
                  <a:ea typeface="Times"/>
                  <a:cs typeface="Times"/>
                  <a:sym typeface="Times"/>
                </a:rPr>
                <a:t>unlike the 4 mentioned above wherein completely unrelated species to the declared species were contained in the HMP.</a:t>
              </a:r>
            </a:p>
            <a:p>
              <a:pPr marL="457200" lvl="0" indent="-381000">
                <a:lnSpc>
                  <a:spcPct val="115000"/>
                </a:lnSpc>
                <a:buClr>
                  <a:schemeClr val="dk1"/>
                </a:buClr>
                <a:buSzPct val="100000"/>
                <a:buFont typeface="Times"/>
                <a:buChar char="●"/>
              </a:pPr>
              <a:endParaRPr lang="en-US" sz="1500" dirty="0" smtClean="0">
                <a:solidFill>
                  <a:schemeClr val="dk1"/>
                </a:solidFill>
                <a:latin typeface="Times"/>
                <a:ea typeface="Times"/>
                <a:cs typeface="Times"/>
                <a:sym typeface="Times"/>
              </a:endParaRPr>
            </a:p>
            <a:p>
              <a:pPr marL="457200" lvl="0" indent="-381000">
                <a:lnSpc>
                  <a:spcPct val="115000"/>
                </a:lnSpc>
                <a:buClr>
                  <a:schemeClr val="dk1"/>
                </a:buClr>
                <a:buSzPct val="100000"/>
                <a:buFont typeface="Times"/>
                <a:buChar char="●"/>
              </a:pPr>
              <a:r>
                <a:rPr lang="en-US" sz="2400" dirty="0" smtClean="0">
                  <a:solidFill>
                    <a:schemeClr val="dk1"/>
                  </a:solidFill>
                  <a:latin typeface="Times"/>
                  <a:ea typeface="Times"/>
                  <a:cs typeface="Times"/>
                  <a:sym typeface="Times"/>
                </a:rPr>
                <a:t>Our study highlights the importance of consumer awareness when buying herbal medicines in the US, and motivates more crowd-sourced DNA barcoding projects such as what we have done to allow consumers like us, and our families, make informed choices</a:t>
              </a:r>
              <a:r>
                <a:rPr lang="en-US" sz="1800" dirty="0" smtClean="0">
                  <a:solidFill>
                    <a:schemeClr val="dk1"/>
                  </a:solidFill>
                  <a:latin typeface="Times"/>
                  <a:ea typeface="Times"/>
                  <a:cs typeface="Times"/>
                  <a:sym typeface="Times"/>
                </a:rPr>
                <a:t>. </a:t>
              </a:r>
            </a:p>
            <a:p>
              <a:pPr lvl="0" rtl="0">
                <a:spcBef>
                  <a:spcPts val="10"/>
                </a:spcBef>
                <a:spcAft>
                  <a:spcPts val="10"/>
                </a:spcAft>
                <a:buNone/>
              </a:pPr>
              <a:endParaRPr sz="1800" b="1" dirty="0" smtClean="0">
                <a:solidFill>
                  <a:schemeClr val="dk1"/>
                </a:solidFill>
                <a:latin typeface="Times"/>
                <a:ea typeface="Times"/>
                <a:cs typeface="Times"/>
                <a:sym typeface="Times"/>
              </a:endParaRPr>
            </a:p>
            <a:p>
              <a:pPr lvl="0" rtl="0">
                <a:lnSpc>
                  <a:spcPct val="115000"/>
                </a:lnSpc>
                <a:spcBef>
                  <a:spcPts val="0"/>
                </a:spcBef>
                <a:buNone/>
              </a:pPr>
              <a:endParaRPr dirty="0" smtClean="0">
                <a:solidFill>
                  <a:schemeClr val="dk1"/>
                </a:solidFill>
                <a:latin typeface="Times"/>
                <a:ea typeface="Times"/>
                <a:cs typeface="Times"/>
                <a:sym typeface="Times"/>
              </a:endParaRPr>
            </a:p>
            <a:p>
              <a:pPr lvl="0" rtl="0">
                <a:lnSpc>
                  <a:spcPct val="115000"/>
                </a:lnSpc>
                <a:spcBef>
                  <a:spcPts val="0"/>
                </a:spcBef>
                <a:buNone/>
              </a:pPr>
              <a:endParaRPr sz="1200" dirty="0">
                <a:solidFill>
                  <a:schemeClr val="dk1"/>
                </a:solidFill>
                <a:latin typeface="Times"/>
                <a:ea typeface="Times"/>
                <a:cs typeface="Times"/>
                <a:sym typeface="Times"/>
              </a:endParaRPr>
            </a:p>
          </p:txBody>
        </p:sp>
        <p:sp>
          <p:nvSpPr>
            <p:cNvPr id="33" name="Shape 33"/>
            <p:cNvSpPr txBox="1"/>
            <p:nvPr/>
          </p:nvSpPr>
          <p:spPr>
            <a:xfrm>
              <a:off x="813785" y="17222177"/>
              <a:ext cx="20586281" cy="5924106"/>
            </a:xfrm>
            <a:prstGeom prst="rect">
              <a:avLst/>
            </a:prstGeom>
            <a:solidFill>
              <a:schemeClr val="lt1"/>
            </a:solidFill>
            <a:ln>
              <a:noFill/>
            </a:ln>
          </p:spPr>
          <p:txBody>
            <a:bodyPr lIns="182875" tIns="182875" rIns="182875" bIns="182875" anchor="t" anchorCtr="0">
              <a:noAutofit/>
            </a:bodyPr>
            <a:lstStyle/>
            <a:p>
              <a:pPr lvl="0" algn="ctr">
                <a:buSzPct val="25000"/>
              </a:pPr>
              <a:r>
                <a:rPr lang="en-US" sz="3500" b="1" dirty="0" smtClean="0">
                  <a:solidFill>
                    <a:srgbClr val="244061"/>
                  </a:solidFill>
                  <a:latin typeface="Calibri"/>
                  <a:ea typeface="Calibri"/>
                  <a:cs typeface="Calibri"/>
                  <a:sym typeface="Calibri"/>
                </a:rPr>
                <a:t>MATERIALS &amp; METHODS</a:t>
              </a:r>
            </a:p>
            <a:p>
              <a:pPr marL="457200" lvl="0" indent="-381000" rtl="0">
                <a:lnSpc>
                  <a:spcPct val="115000"/>
                </a:lnSpc>
                <a:spcBef>
                  <a:spcPts val="0"/>
                </a:spcBef>
                <a:buClr>
                  <a:schemeClr val="dk1"/>
                </a:buClr>
                <a:buSzPct val="100000"/>
                <a:buFont typeface="Times New Roman"/>
                <a:buChar char="●"/>
              </a:pPr>
              <a:endParaRPr lang="en-US" sz="1500" dirty="0" smtClean="0">
                <a:solidFill>
                  <a:schemeClr val="dk1"/>
                </a:solidFill>
                <a:latin typeface="Times New Roman"/>
                <a:ea typeface="Times New Roman"/>
                <a:cs typeface="Times New Roman"/>
                <a:sym typeface="Times New Roman"/>
              </a:endParaRPr>
            </a:p>
            <a:p>
              <a:pPr marL="457200" lvl="0" indent="-381000" rtl="0">
                <a:lnSpc>
                  <a:spcPct val="115000"/>
                </a:lnSpc>
                <a:spcBef>
                  <a:spcPts val="0"/>
                </a:spcBef>
                <a:buClr>
                  <a:schemeClr val="dk1"/>
                </a:buClr>
                <a:buSzPct val="100000"/>
                <a:buFont typeface="Times New Roman"/>
                <a:buChar char="●"/>
              </a:pPr>
              <a:r>
                <a:rPr lang="en-US" sz="2400" dirty="0" smtClean="0">
                  <a:solidFill>
                    <a:schemeClr val="dk1"/>
                  </a:solidFill>
                  <a:latin typeface="Times New Roman"/>
                  <a:ea typeface="Times New Roman"/>
                  <a:cs typeface="Times New Roman"/>
                  <a:sym typeface="Times New Roman"/>
                </a:rPr>
                <a:t>32 </a:t>
              </a:r>
              <a:r>
                <a:rPr lang="en-US" sz="2400" dirty="0">
                  <a:solidFill>
                    <a:schemeClr val="dk1"/>
                  </a:solidFill>
                  <a:latin typeface="Times New Roman"/>
                  <a:ea typeface="Times New Roman"/>
                  <a:cs typeface="Times New Roman"/>
                  <a:sym typeface="Times New Roman"/>
                </a:rPr>
                <a:t>single-ingredient </a:t>
              </a:r>
              <a:r>
                <a:rPr lang="en-US" sz="2400" dirty="0" err="1">
                  <a:solidFill>
                    <a:schemeClr val="dk1"/>
                  </a:solidFill>
                  <a:latin typeface="Times New Roman"/>
                  <a:ea typeface="Times New Roman"/>
                  <a:cs typeface="Times New Roman"/>
                  <a:sym typeface="Times New Roman"/>
                </a:rPr>
                <a:t>HMPs</a:t>
              </a:r>
              <a:r>
                <a:rPr lang="en-US" sz="2400" dirty="0">
                  <a:solidFill>
                    <a:schemeClr val="dk1"/>
                  </a:solidFill>
                  <a:latin typeface="Times New Roman"/>
                  <a:ea typeface="Times New Roman"/>
                  <a:cs typeface="Times New Roman"/>
                  <a:sym typeface="Times New Roman"/>
                </a:rPr>
                <a:t> were purchased from a major online </a:t>
              </a:r>
              <a:r>
                <a:rPr lang="en-US" sz="2400" dirty="0" smtClean="0">
                  <a:solidFill>
                    <a:schemeClr val="dk1"/>
                  </a:solidFill>
                  <a:latin typeface="Times New Roman"/>
                  <a:ea typeface="Times New Roman"/>
                  <a:cs typeface="Times New Roman"/>
                  <a:sym typeface="Times New Roman"/>
                </a:rPr>
                <a:t>retailer (Table 1)</a:t>
              </a:r>
            </a:p>
            <a:p>
              <a:pPr lvl="0" rtl="0">
                <a:lnSpc>
                  <a:spcPct val="115000"/>
                </a:lnSpc>
                <a:spcBef>
                  <a:spcPts val="0"/>
                </a:spcBef>
                <a:buNone/>
              </a:pPr>
              <a:endParaRPr sz="1500" dirty="0">
                <a:solidFill>
                  <a:schemeClr val="dk1"/>
                </a:solidFill>
                <a:latin typeface="Times New Roman"/>
                <a:ea typeface="Times New Roman"/>
                <a:cs typeface="Times New Roman"/>
                <a:sym typeface="Times New Roman"/>
              </a:endParaRPr>
            </a:p>
            <a:p>
              <a:pPr marL="457200" lvl="0" indent="-381000" rtl="0">
                <a:lnSpc>
                  <a:spcPct val="115000"/>
                </a:lnSpc>
                <a:spcBef>
                  <a:spcPts val="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We extracted  DNA</a:t>
              </a:r>
              <a:r>
                <a:rPr lang="en-US" sz="2400" dirty="0" smtClean="0">
                  <a:solidFill>
                    <a:schemeClr val="dk1"/>
                  </a:solidFill>
                  <a:latin typeface="Times New Roman"/>
                  <a:ea typeface="Times New Roman"/>
                  <a:cs typeface="Times New Roman"/>
                  <a:sym typeface="Times New Roman"/>
                </a:rPr>
                <a:t> using commercial extraction kits.  </a:t>
              </a:r>
              <a:r>
                <a:rPr lang="en-US" sz="2400" dirty="0">
                  <a:solidFill>
                    <a:schemeClr val="dk1"/>
                  </a:solidFill>
                  <a:latin typeface="Times New Roman"/>
                  <a:ea typeface="Times New Roman"/>
                  <a:cs typeface="Times New Roman"/>
                  <a:sym typeface="Times New Roman"/>
                </a:rPr>
                <a:t>PCR amplification of the </a:t>
              </a:r>
              <a:r>
                <a:rPr lang="en-US" sz="2400" dirty="0" smtClean="0">
                  <a:solidFill>
                    <a:schemeClr val="dk1"/>
                  </a:solidFill>
                  <a:latin typeface="Times New Roman"/>
                  <a:ea typeface="Times New Roman"/>
                  <a:cs typeface="Times New Roman"/>
                  <a:sym typeface="Times New Roman"/>
                </a:rPr>
                <a:t>ITS2 and </a:t>
              </a:r>
              <a:r>
                <a:rPr lang="en-US" sz="2400" dirty="0" err="1" smtClean="0">
                  <a:solidFill>
                    <a:schemeClr val="dk1"/>
                  </a:solidFill>
                  <a:latin typeface="Times New Roman"/>
                  <a:ea typeface="Times New Roman"/>
                  <a:cs typeface="Times New Roman"/>
                  <a:sym typeface="Times New Roman"/>
                </a:rPr>
                <a:t>matK</a:t>
              </a:r>
              <a:r>
                <a:rPr lang="en-US" sz="2400" dirty="0" smtClean="0">
                  <a:solidFill>
                    <a:schemeClr val="dk1"/>
                  </a:solidFill>
                  <a:latin typeface="Times New Roman"/>
                  <a:ea typeface="Times New Roman"/>
                  <a:cs typeface="Times New Roman"/>
                  <a:sym typeface="Times New Roman"/>
                </a:rPr>
                <a:t> barcodes, </a:t>
              </a:r>
              <a:r>
                <a:rPr lang="en-US" sz="2400" dirty="0">
                  <a:solidFill>
                    <a:schemeClr val="dk1"/>
                  </a:solidFill>
                  <a:latin typeface="Times New Roman"/>
                  <a:ea typeface="Times New Roman"/>
                  <a:cs typeface="Times New Roman"/>
                  <a:sym typeface="Times New Roman"/>
                </a:rPr>
                <a:t>visualization of PCR products, and purification were performed following steps in Michel et al. (2016) and </a:t>
              </a:r>
              <a:r>
                <a:rPr lang="en-US" sz="2400" dirty="0" err="1">
                  <a:solidFill>
                    <a:schemeClr val="dk1"/>
                  </a:solidFill>
                  <a:latin typeface="Times New Roman"/>
                  <a:ea typeface="Times New Roman"/>
                  <a:cs typeface="Times New Roman"/>
                  <a:sym typeface="Times New Roman"/>
                </a:rPr>
                <a:t>Pedales</a:t>
              </a:r>
              <a:r>
                <a:rPr lang="en-US" sz="2400" dirty="0">
                  <a:solidFill>
                    <a:schemeClr val="dk1"/>
                  </a:solidFill>
                  <a:latin typeface="Times New Roman"/>
                  <a:ea typeface="Times New Roman"/>
                  <a:cs typeface="Times New Roman"/>
                  <a:sym typeface="Times New Roman"/>
                </a:rPr>
                <a:t> et al. (2016. Purified PCR products were submitted for sequencing to </a:t>
              </a:r>
              <a:r>
                <a:rPr lang="en-US" sz="2400" dirty="0" err="1">
                  <a:solidFill>
                    <a:schemeClr val="dk1"/>
                  </a:solidFill>
                  <a:latin typeface="Times New Roman"/>
                  <a:ea typeface="Times New Roman"/>
                  <a:cs typeface="Times New Roman"/>
                  <a:sym typeface="Times New Roman"/>
                </a:rPr>
                <a:t>Genewiz</a:t>
              </a:r>
              <a:r>
                <a:rPr lang="en-US" sz="2400" dirty="0">
                  <a:solidFill>
                    <a:schemeClr val="dk1"/>
                  </a:solidFill>
                  <a:latin typeface="Times New Roman"/>
                  <a:ea typeface="Times New Roman"/>
                  <a:cs typeface="Times New Roman"/>
                  <a:sym typeface="Times New Roman"/>
                </a:rPr>
                <a:t> Inc. (South Plainfield, NJ).</a:t>
              </a:r>
            </a:p>
            <a:p>
              <a:pPr lvl="0" rtl="0">
                <a:lnSpc>
                  <a:spcPct val="115000"/>
                </a:lnSpc>
                <a:spcBef>
                  <a:spcPts val="0"/>
                </a:spcBef>
                <a:buNone/>
              </a:pPr>
              <a:endParaRPr sz="1500" dirty="0">
                <a:solidFill>
                  <a:schemeClr val="dk1"/>
                </a:solidFill>
                <a:latin typeface="Times New Roman"/>
                <a:ea typeface="Times New Roman"/>
                <a:cs typeface="Times New Roman"/>
                <a:sym typeface="Times New Roman"/>
              </a:endParaRPr>
            </a:p>
            <a:p>
              <a:pPr marL="457200" lvl="0" indent="-381000" rtl="0">
                <a:lnSpc>
                  <a:spcPct val="115000"/>
                </a:lnSpc>
                <a:spcBef>
                  <a:spcPts val="0"/>
                </a:spcBef>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Sequences were assembled, edited, compared to sequences from </a:t>
              </a:r>
              <a:r>
                <a:rPr lang="en-US" sz="2400" dirty="0" err="1" smtClean="0">
                  <a:solidFill>
                    <a:schemeClr val="dk1"/>
                  </a:solidFill>
                  <a:latin typeface="Times New Roman"/>
                  <a:ea typeface="Times New Roman"/>
                  <a:cs typeface="Times New Roman"/>
                  <a:sym typeface="Times New Roman"/>
                </a:rPr>
                <a:t>GenBank’s</a:t>
              </a:r>
              <a:r>
                <a:rPr lang="en-US" sz="2400" dirty="0" smtClean="0">
                  <a:solidFill>
                    <a:schemeClr val="dk1"/>
                  </a:solidFill>
                  <a:latin typeface="Times New Roman"/>
                  <a:ea typeface="Times New Roman"/>
                  <a:cs typeface="Times New Roman"/>
                  <a:sym typeface="Times New Roman"/>
                </a:rPr>
                <a:t> </a:t>
              </a:r>
              <a:r>
                <a:rPr lang="en-US" sz="2400" dirty="0">
                  <a:solidFill>
                    <a:schemeClr val="dk1"/>
                  </a:solidFill>
                  <a:latin typeface="Times New Roman"/>
                  <a:ea typeface="Times New Roman"/>
                  <a:cs typeface="Times New Roman"/>
                  <a:sym typeface="Times New Roman"/>
                </a:rPr>
                <a:t>NCBI using the “blue line” workflow in </a:t>
              </a:r>
              <a:r>
                <a:rPr lang="en-US" sz="2400" dirty="0" err="1">
                  <a:solidFill>
                    <a:schemeClr val="dk1"/>
                  </a:solidFill>
                  <a:latin typeface="Times New Roman"/>
                  <a:ea typeface="Times New Roman"/>
                  <a:cs typeface="Times New Roman"/>
                  <a:sym typeface="Times New Roman"/>
                </a:rPr>
                <a:t>DNAsubway</a:t>
              </a:r>
              <a:r>
                <a:rPr lang="en-US" sz="2400" dirty="0">
                  <a:solidFill>
                    <a:schemeClr val="dk1"/>
                  </a:solidFill>
                  <a:latin typeface="Times New Roman"/>
                  <a:ea typeface="Times New Roman"/>
                  <a:cs typeface="Times New Roman"/>
                  <a:sym typeface="Times New Roman"/>
                </a:rPr>
                <a:t> (Cold Spring Harbor Labs, NY). The same raw sequences (forward, reverse sequences from </a:t>
              </a:r>
              <a:r>
                <a:rPr lang="en-US" sz="2400" dirty="0" err="1">
                  <a:solidFill>
                    <a:schemeClr val="dk1"/>
                  </a:solidFill>
                  <a:latin typeface="Times New Roman"/>
                  <a:ea typeface="Times New Roman"/>
                  <a:cs typeface="Times New Roman"/>
                  <a:sym typeface="Times New Roman"/>
                </a:rPr>
                <a:t>Genewiz</a:t>
              </a:r>
              <a:r>
                <a:rPr lang="en-US" sz="2400" dirty="0">
                  <a:solidFill>
                    <a:schemeClr val="dk1"/>
                  </a:solidFill>
                  <a:latin typeface="Times New Roman"/>
                  <a:ea typeface="Times New Roman"/>
                  <a:cs typeface="Times New Roman"/>
                  <a:sym typeface="Times New Roman"/>
                </a:rPr>
                <a:t>, Inc.) were edited and assembled manually in </a:t>
              </a:r>
              <a:r>
                <a:rPr lang="en-US" sz="2400" dirty="0" err="1">
                  <a:solidFill>
                    <a:schemeClr val="dk1"/>
                  </a:solidFill>
                  <a:latin typeface="Times New Roman"/>
                  <a:ea typeface="Times New Roman"/>
                  <a:cs typeface="Times New Roman"/>
                  <a:sym typeface="Times New Roman"/>
                </a:rPr>
                <a:t>Geneious</a:t>
              </a:r>
              <a:r>
                <a:rPr lang="en-US" sz="2400" dirty="0">
                  <a:solidFill>
                    <a:schemeClr val="dk1"/>
                  </a:solidFill>
                  <a:latin typeface="Times New Roman"/>
                  <a:ea typeface="Times New Roman"/>
                  <a:cs typeface="Times New Roman"/>
                  <a:sym typeface="Times New Roman"/>
                </a:rPr>
                <a:t> 7.1.9 (</a:t>
              </a:r>
              <a:r>
                <a:rPr lang="en-US" sz="2400" dirty="0" err="1">
                  <a:solidFill>
                    <a:schemeClr val="dk1"/>
                  </a:solidFill>
                  <a:latin typeface="Times New Roman"/>
                  <a:ea typeface="Times New Roman"/>
                  <a:cs typeface="Times New Roman"/>
                  <a:sym typeface="Times New Roman"/>
                </a:rPr>
                <a:t>Biomatters</a:t>
              </a:r>
              <a:r>
                <a:rPr lang="en-US" sz="2400" dirty="0">
                  <a:solidFill>
                    <a:schemeClr val="dk1"/>
                  </a:solidFill>
                  <a:latin typeface="Times New Roman"/>
                  <a:ea typeface="Times New Roman"/>
                  <a:cs typeface="Times New Roman"/>
                  <a:sym typeface="Times New Roman"/>
                </a:rPr>
                <a:t>, New Zealand) and were also compared against the </a:t>
              </a:r>
              <a:r>
                <a:rPr lang="en-US" sz="2400" dirty="0" err="1">
                  <a:solidFill>
                    <a:schemeClr val="dk1"/>
                  </a:solidFill>
                  <a:latin typeface="Times New Roman"/>
                  <a:ea typeface="Times New Roman"/>
                  <a:cs typeface="Times New Roman"/>
                  <a:sym typeface="Times New Roman"/>
                </a:rPr>
                <a:t>GenBank</a:t>
              </a:r>
              <a:r>
                <a:rPr lang="en-US" sz="2400" dirty="0">
                  <a:solidFill>
                    <a:schemeClr val="dk1"/>
                  </a:solidFill>
                  <a:latin typeface="Times New Roman"/>
                  <a:ea typeface="Times New Roman"/>
                  <a:cs typeface="Times New Roman"/>
                  <a:sym typeface="Times New Roman"/>
                </a:rPr>
                <a:t> nucleotide database using </a:t>
              </a:r>
              <a:r>
                <a:rPr lang="en-US" sz="2400" dirty="0" err="1">
                  <a:solidFill>
                    <a:schemeClr val="dk1"/>
                  </a:solidFill>
                  <a:latin typeface="Times New Roman"/>
                  <a:ea typeface="Times New Roman"/>
                  <a:cs typeface="Times New Roman"/>
                  <a:sym typeface="Times New Roman"/>
                </a:rPr>
                <a:t>BLASTn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Altschul</a:t>
              </a:r>
              <a:r>
                <a:rPr lang="en-US" sz="2400" dirty="0">
                  <a:solidFill>
                    <a:schemeClr val="dk1"/>
                  </a:solidFill>
                  <a:latin typeface="Times New Roman"/>
                  <a:ea typeface="Times New Roman"/>
                  <a:cs typeface="Times New Roman"/>
                  <a:sym typeface="Times New Roman"/>
                </a:rPr>
                <a:t> et al. 1997)</a:t>
              </a:r>
              <a:r>
                <a:rPr lang="en-US" sz="2400" dirty="0" smtClean="0">
                  <a:solidFill>
                    <a:schemeClr val="dk1"/>
                  </a:solidFill>
                  <a:latin typeface="Times New Roman"/>
                  <a:ea typeface="Times New Roman"/>
                  <a:cs typeface="Times New Roman"/>
                  <a:sym typeface="Times New Roman"/>
                </a:rPr>
                <a:t> </a:t>
              </a:r>
            </a:p>
            <a:p>
              <a:pPr marL="457200" lvl="0" indent="-381000" rtl="0">
                <a:lnSpc>
                  <a:spcPct val="115000"/>
                </a:lnSpc>
                <a:spcBef>
                  <a:spcPts val="0"/>
                </a:spcBef>
                <a:buClr>
                  <a:schemeClr val="dk1"/>
                </a:buClr>
                <a:buSzPct val="100000"/>
                <a:buFont typeface="Times New Roman"/>
                <a:buChar char="●"/>
              </a:pPr>
              <a:endParaRPr lang="en-US" sz="1500" dirty="0" smtClean="0">
                <a:solidFill>
                  <a:schemeClr val="dk1"/>
                </a:solidFill>
                <a:latin typeface="Times New Roman"/>
                <a:ea typeface="Times New Roman"/>
                <a:cs typeface="Times New Roman"/>
                <a:sym typeface="Times New Roman"/>
              </a:endParaRPr>
            </a:p>
            <a:p>
              <a:pPr marL="457200" indent="-381000">
                <a:lnSpc>
                  <a:spcPct val="115000"/>
                </a:lnSpc>
                <a:buClr>
                  <a:schemeClr val="dk1"/>
                </a:buClr>
                <a:buSzPct val="100000"/>
                <a:buFont typeface="Times New Roman"/>
                <a:buChar char="●"/>
              </a:pPr>
              <a:r>
                <a:rPr lang="en-US" sz="2400" dirty="0" smtClean="0">
                  <a:latin typeface="Times"/>
                  <a:ea typeface="Times"/>
                  <a:cs typeface="Times"/>
                </a:rPr>
                <a:t>Species with highest max score/bit score were considered the taxonomic identity of the HMP, unless results were ambiguous (i.e. different species with similarly high </a:t>
              </a:r>
              <a:r>
                <a:rPr lang="en-US" sz="2400" dirty="0" err="1" smtClean="0">
                  <a:latin typeface="Times"/>
                  <a:ea typeface="Times"/>
                  <a:cs typeface="Times"/>
                </a:rPr>
                <a:t>pairwise</a:t>
              </a:r>
              <a:r>
                <a:rPr lang="en-US" sz="2400" dirty="0" smtClean="0">
                  <a:latin typeface="Times"/>
                  <a:ea typeface="Times"/>
                  <a:cs typeface="Times"/>
                </a:rPr>
                <a:t> identity to the query). In this case, HMP specific identity was verified by phylogenetic analyses as in Michel et al. (2016) and </a:t>
              </a:r>
              <a:r>
                <a:rPr lang="en-US" sz="2400" dirty="0" err="1" smtClean="0">
                  <a:latin typeface="Times"/>
                  <a:ea typeface="Times"/>
                  <a:cs typeface="Times"/>
                </a:rPr>
                <a:t>Pedales</a:t>
              </a:r>
              <a:r>
                <a:rPr lang="en-US" sz="2400" dirty="0" smtClean="0">
                  <a:latin typeface="Times"/>
                  <a:ea typeface="Times"/>
                  <a:cs typeface="Times"/>
                </a:rPr>
                <a:t> et al. (2016). </a:t>
              </a:r>
              <a:endParaRPr lang="en-US" sz="2400" dirty="0">
                <a:solidFill>
                  <a:schemeClr val="dk1"/>
                </a:solidFill>
                <a:latin typeface="Times New Roman"/>
                <a:ea typeface="Times New Roman"/>
                <a:cs typeface="Times New Roman"/>
                <a:sym typeface="Times New Roman"/>
              </a:endParaRPr>
            </a:p>
          </p:txBody>
        </p:sp>
        <p:pic>
          <p:nvPicPr>
            <p:cNvPr id="36" name="Shape 36"/>
            <p:cNvPicPr preferRelativeResize="0"/>
            <p:nvPr/>
          </p:nvPicPr>
          <p:blipFill rotWithShape="1">
            <a:blip r:embed="rId4">
              <a:alphaModFix/>
            </a:blip>
            <a:srcRect/>
            <a:stretch/>
          </p:blipFill>
          <p:spPr>
            <a:xfrm>
              <a:off x="39761082" y="200349"/>
              <a:ext cx="3851989" cy="2472900"/>
            </a:xfrm>
            <a:prstGeom prst="rect">
              <a:avLst/>
            </a:prstGeom>
            <a:noFill/>
            <a:ln>
              <a:noFill/>
            </a:ln>
          </p:spPr>
        </p:pic>
        <p:pic>
          <p:nvPicPr>
            <p:cNvPr id="37" name="Shape 37"/>
            <p:cNvPicPr preferRelativeResize="0"/>
            <p:nvPr/>
          </p:nvPicPr>
          <p:blipFill rotWithShape="1">
            <a:blip r:embed="rId5">
              <a:alphaModFix/>
            </a:blip>
            <a:srcRect/>
            <a:stretch/>
          </p:blipFill>
          <p:spPr>
            <a:xfrm>
              <a:off x="38408089" y="2838912"/>
              <a:ext cx="5260200" cy="1043400"/>
            </a:xfrm>
            <a:prstGeom prst="rect">
              <a:avLst/>
            </a:prstGeom>
            <a:noFill/>
            <a:ln>
              <a:noFill/>
            </a:ln>
          </p:spPr>
        </p:pic>
        <p:pic>
          <p:nvPicPr>
            <p:cNvPr id="38" name="Shape 38"/>
            <p:cNvPicPr preferRelativeResize="0"/>
            <p:nvPr/>
          </p:nvPicPr>
          <p:blipFill rotWithShape="1">
            <a:blip r:embed="rId6">
              <a:alphaModFix/>
            </a:blip>
            <a:srcRect/>
            <a:stretch/>
          </p:blipFill>
          <p:spPr>
            <a:xfrm>
              <a:off x="38441652" y="3882312"/>
              <a:ext cx="5260200" cy="1238400"/>
            </a:xfrm>
            <a:prstGeom prst="rect">
              <a:avLst/>
            </a:prstGeom>
            <a:noFill/>
            <a:ln>
              <a:noFill/>
            </a:ln>
          </p:spPr>
        </p:pic>
        <p:pic>
          <p:nvPicPr>
            <p:cNvPr id="39" name="Shape 39" descr="LIU-Logo-copy-300x215.jpg"/>
            <p:cNvPicPr preferRelativeResize="0"/>
            <p:nvPr/>
          </p:nvPicPr>
          <p:blipFill>
            <a:blip r:embed="rId7">
              <a:alphaModFix/>
            </a:blip>
            <a:stretch>
              <a:fillRect/>
            </a:stretch>
          </p:blipFill>
          <p:spPr>
            <a:xfrm>
              <a:off x="1152704" y="3115017"/>
              <a:ext cx="2857500" cy="2047875"/>
            </a:xfrm>
            <a:prstGeom prst="rect">
              <a:avLst/>
            </a:prstGeom>
            <a:noFill/>
            <a:ln>
              <a:noFill/>
            </a:ln>
          </p:spPr>
        </p:pic>
        <p:sp>
          <p:nvSpPr>
            <p:cNvPr id="40" name="Shape 40"/>
            <p:cNvSpPr txBox="1"/>
            <p:nvPr/>
          </p:nvSpPr>
          <p:spPr>
            <a:xfrm>
              <a:off x="813786" y="11521069"/>
              <a:ext cx="20586281" cy="5470355"/>
            </a:xfrm>
            <a:prstGeom prst="rect">
              <a:avLst/>
            </a:prstGeom>
            <a:solidFill>
              <a:schemeClr val="lt1"/>
            </a:solidFill>
            <a:ln>
              <a:noFill/>
            </a:ln>
          </p:spPr>
          <p:txBody>
            <a:bodyPr lIns="91425" tIns="91425" rIns="91425" bIns="91425" anchor="t" anchorCtr="0">
              <a:noAutofit/>
            </a:bodyPr>
            <a:lstStyle/>
            <a:p>
              <a:pPr lvl="0" algn="ctr">
                <a:buSzPct val="25000"/>
              </a:pPr>
              <a:r>
                <a:rPr lang="en-US" sz="3500" b="1" dirty="0" smtClean="0">
                  <a:solidFill>
                    <a:srgbClr val="244061"/>
                  </a:solidFill>
                  <a:latin typeface="Calibri"/>
                  <a:ea typeface="Calibri"/>
                  <a:cs typeface="Calibri"/>
                  <a:sym typeface="Calibri"/>
                </a:rPr>
                <a:t>INTRODUCTION</a:t>
              </a:r>
            </a:p>
            <a:p>
              <a:pPr marL="457200" lvl="0" indent="-381000" rtl="0">
                <a:spcBef>
                  <a:spcPts val="0"/>
                </a:spcBef>
                <a:buSzPct val="100000"/>
              </a:pPr>
              <a:endParaRPr lang="en-US" sz="1500" dirty="0" smtClean="0">
                <a:latin typeface="Times New Roman"/>
                <a:ea typeface="Times New Roman"/>
                <a:cs typeface="Times New Roman"/>
                <a:sym typeface="Times New Roman"/>
              </a:endParaRPr>
            </a:p>
            <a:p>
              <a:pPr marL="457200" lvl="0" indent="-381000" rtl="0">
                <a:spcBef>
                  <a:spcPts val="0"/>
                </a:spcBef>
                <a:buSzPct val="100000"/>
                <a:buFont typeface="Times New Roman"/>
                <a:buChar char="●"/>
              </a:pPr>
              <a:r>
                <a:rPr lang="en-US" sz="2400" dirty="0" smtClean="0">
                  <a:latin typeface="Times New Roman"/>
                  <a:ea typeface="Times New Roman"/>
                  <a:cs typeface="Times New Roman"/>
                  <a:sym typeface="Times New Roman"/>
                </a:rPr>
                <a:t>One</a:t>
              </a:r>
              <a:r>
                <a:rPr lang="en-US" sz="2400" dirty="0">
                  <a:latin typeface="Times New Roman"/>
                  <a:ea typeface="Times New Roman"/>
                  <a:cs typeface="Times New Roman"/>
                  <a:sym typeface="Times New Roman"/>
                </a:rPr>
                <a:t>-third of Americans use herbal supplements to help cure illnesses and </a:t>
              </a:r>
              <a:r>
                <a:rPr lang="en-US" sz="2400" dirty="0" smtClean="0">
                  <a:latin typeface="Times New Roman"/>
                  <a:ea typeface="Times New Roman"/>
                  <a:cs typeface="Times New Roman"/>
                  <a:sym typeface="Times New Roman"/>
                </a:rPr>
                <a:t>diseases (Ehrlich, 2015). However, the </a:t>
              </a:r>
              <a:r>
                <a:rPr lang="en-US" sz="2400" dirty="0">
                  <a:latin typeface="Times New Roman"/>
                  <a:ea typeface="Times New Roman"/>
                  <a:cs typeface="Times New Roman"/>
                  <a:sym typeface="Times New Roman"/>
                </a:rPr>
                <a:t>US Food and Drug Administration (FDA) </a:t>
              </a:r>
              <a:r>
                <a:rPr lang="en-US" sz="2400" dirty="0" smtClean="0">
                  <a:latin typeface="Times New Roman"/>
                  <a:ea typeface="Times New Roman"/>
                  <a:cs typeface="Times New Roman"/>
                  <a:sym typeface="Times New Roman"/>
                </a:rPr>
                <a:t>does </a:t>
              </a:r>
              <a:r>
                <a:rPr lang="en-US" sz="2400" dirty="0">
                  <a:latin typeface="Times New Roman"/>
                  <a:ea typeface="Times New Roman"/>
                  <a:cs typeface="Times New Roman"/>
                  <a:sym typeface="Times New Roman"/>
                </a:rPr>
                <a:t>not regulate</a:t>
              </a:r>
              <a:r>
                <a:rPr lang="en-US" sz="2400" dirty="0" smtClean="0">
                  <a:latin typeface="Times New Roman"/>
                  <a:ea typeface="Times New Roman"/>
                  <a:cs typeface="Times New Roman"/>
                  <a:sym typeface="Times New Roman"/>
                </a:rPr>
                <a:t> herbal medicinal products (</a:t>
              </a:r>
              <a:r>
                <a:rPr lang="en-US" sz="2400" dirty="0" err="1" smtClean="0">
                  <a:latin typeface="Times New Roman"/>
                  <a:ea typeface="Times New Roman"/>
                  <a:cs typeface="Times New Roman"/>
                  <a:sym typeface="Times New Roman"/>
                </a:rPr>
                <a:t>HMPs</a:t>
              </a:r>
              <a:r>
                <a:rPr lang="en-US" sz="2400" dirty="0" smtClean="0">
                  <a:latin typeface="Times New Roman"/>
                  <a:ea typeface="Times New Roman"/>
                  <a:cs typeface="Times New Roman"/>
                  <a:sym typeface="Times New Roman"/>
                </a:rPr>
                <a:t>) sold in the US (</a:t>
              </a:r>
              <a:r>
                <a:rPr lang="en-US" sz="2400" dirty="0" err="1" smtClean="0">
                  <a:latin typeface="Times New Roman"/>
                  <a:ea typeface="Times New Roman"/>
                  <a:cs typeface="Times New Roman"/>
                  <a:sym typeface="Times New Roman"/>
                </a:rPr>
                <a:t>www.fda.gov</a:t>
              </a:r>
              <a:r>
                <a:rPr lang="en-US" sz="2400" dirty="0" smtClean="0">
                  <a:latin typeface="Times New Roman"/>
                  <a:ea typeface="Times New Roman"/>
                  <a:cs typeface="Times New Roman"/>
                  <a:sym typeface="Times New Roman"/>
                </a:rPr>
                <a:t>), and have </a:t>
              </a:r>
              <a:r>
                <a:rPr lang="en-US" sz="2400" dirty="0">
                  <a:latin typeface="Times New Roman"/>
                  <a:ea typeface="Times New Roman"/>
                  <a:cs typeface="Times New Roman"/>
                  <a:sym typeface="Times New Roman"/>
                </a:rPr>
                <a:t>been found to not contain the herbs </a:t>
              </a:r>
              <a:r>
                <a:rPr lang="en-US" sz="2400" dirty="0" smtClean="0">
                  <a:latin typeface="Times New Roman"/>
                  <a:ea typeface="Times New Roman"/>
                  <a:cs typeface="Times New Roman"/>
                  <a:sym typeface="Times New Roman"/>
                </a:rPr>
                <a:t>advertised (</a:t>
              </a:r>
              <a:r>
                <a:rPr lang="en-US" sz="2400" dirty="0" err="1" smtClean="0">
                  <a:latin typeface="Times New Roman"/>
                  <a:ea typeface="Times New Roman"/>
                  <a:cs typeface="Times New Roman"/>
                  <a:sym typeface="Times New Roman"/>
                </a:rPr>
                <a:t>Newmaster</a:t>
              </a:r>
              <a:r>
                <a:rPr lang="en-US" sz="2400" dirty="0" smtClean="0">
                  <a:latin typeface="Times New Roman"/>
                  <a:ea typeface="Times New Roman"/>
                  <a:cs typeface="Times New Roman"/>
                  <a:sym typeface="Times New Roman"/>
                </a:rPr>
                <a:t> et al. 2013; Michel et al. 2016).</a:t>
              </a:r>
              <a:endParaRPr lang="en-US" sz="2400" dirty="0">
                <a:latin typeface="Times New Roman"/>
                <a:ea typeface="Times New Roman"/>
                <a:cs typeface="Times New Roman"/>
                <a:sym typeface="Times New Roman"/>
              </a:endParaRPr>
            </a:p>
            <a:p>
              <a:pPr lvl="0" rtl="0">
                <a:spcBef>
                  <a:spcPts val="0"/>
                </a:spcBef>
                <a:buNone/>
              </a:pPr>
              <a:endParaRPr sz="1500" dirty="0">
                <a:latin typeface="Times New Roman"/>
                <a:ea typeface="Times New Roman"/>
                <a:cs typeface="Times New Roman"/>
                <a:sym typeface="Times New Roman"/>
              </a:endParaRPr>
            </a:p>
            <a:p>
              <a:pPr marL="457200" lvl="0" indent="-381000" rtl="0">
                <a:spcBef>
                  <a:spcPts val="0"/>
                </a:spcBef>
                <a:buSzPct val="100000"/>
                <a:buFont typeface="Times New Roman"/>
                <a:buChar char="●"/>
              </a:pPr>
              <a:r>
                <a:rPr lang="en-US" sz="2400" dirty="0">
                  <a:latin typeface="Times New Roman"/>
                  <a:ea typeface="Times New Roman"/>
                  <a:cs typeface="Times New Roman"/>
                  <a:sym typeface="Times New Roman"/>
                </a:rPr>
                <a:t>Substitutions, contaminations or use of fillers in </a:t>
              </a:r>
              <a:r>
                <a:rPr lang="en-US" sz="2400" dirty="0" err="1">
                  <a:latin typeface="Times New Roman"/>
                  <a:ea typeface="Times New Roman"/>
                  <a:cs typeface="Times New Roman"/>
                  <a:sym typeface="Times New Roman"/>
                </a:rPr>
                <a:t>HMPs</a:t>
              </a:r>
              <a:r>
                <a:rPr lang="en-US" sz="2400" dirty="0">
                  <a:latin typeface="Times New Roman"/>
                  <a:ea typeface="Times New Roman"/>
                  <a:cs typeface="Times New Roman"/>
                  <a:sym typeface="Times New Roman"/>
                </a:rPr>
                <a:t> can jeopardize the health of consumers because it</a:t>
              </a:r>
              <a:r>
                <a:rPr lang="en-US" sz="2400" dirty="0" smtClean="0">
                  <a:latin typeface="Times New Roman"/>
                  <a:ea typeface="Times New Roman"/>
                  <a:cs typeface="Times New Roman"/>
                  <a:sym typeface="Times New Roman"/>
                </a:rPr>
                <a:t> does not have the therapeutic effect expected and may </a:t>
              </a:r>
              <a:r>
                <a:rPr lang="en-US" sz="2400" dirty="0">
                  <a:latin typeface="Times New Roman"/>
                  <a:ea typeface="Times New Roman"/>
                  <a:cs typeface="Times New Roman"/>
                  <a:sym typeface="Times New Roman"/>
                </a:rPr>
                <a:t>cause serious allergic reactions or interfere with medications.</a:t>
              </a:r>
            </a:p>
            <a:p>
              <a:pPr lvl="0" rtl="0">
                <a:spcBef>
                  <a:spcPts val="0"/>
                </a:spcBef>
                <a:buNone/>
              </a:pPr>
              <a:endParaRPr sz="1500" dirty="0">
                <a:latin typeface="Times New Roman"/>
                <a:ea typeface="Times New Roman"/>
                <a:cs typeface="Times New Roman"/>
                <a:sym typeface="Times New Roman"/>
              </a:endParaRPr>
            </a:p>
            <a:p>
              <a:pPr marL="457200" lvl="0" indent="-381000" rtl="0">
                <a:spcBef>
                  <a:spcPts val="0"/>
                </a:spcBef>
                <a:buSzPct val="100000"/>
                <a:buFont typeface="Times New Roman"/>
                <a:buChar char="●"/>
              </a:pPr>
              <a:r>
                <a:rPr lang="en-US" sz="2400" dirty="0">
                  <a:latin typeface="Times New Roman"/>
                  <a:ea typeface="Times New Roman"/>
                  <a:cs typeface="Times New Roman"/>
                  <a:sym typeface="Times New Roman"/>
                </a:rPr>
                <a:t>Through DNA barcoding, a biotechnological tool that uses short genetic markers</a:t>
              </a:r>
              <a:r>
                <a:rPr lang="en-US" sz="2400" dirty="0" smtClean="0">
                  <a:latin typeface="Times New Roman"/>
                  <a:ea typeface="Times New Roman"/>
                  <a:cs typeface="Times New Roman"/>
                  <a:sym typeface="Times New Roman"/>
                </a:rPr>
                <a:t> to </a:t>
              </a:r>
              <a:r>
                <a:rPr lang="en-US" sz="2400" dirty="0">
                  <a:latin typeface="Times New Roman"/>
                  <a:ea typeface="Times New Roman"/>
                  <a:cs typeface="Times New Roman"/>
                  <a:sym typeface="Times New Roman"/>
                </a:rPr>
                <a:t>identify an </a:t>
              </a:r>
              <a:r>
                <a:rPr lang="en-US" sz="2400" dirty="0" smtClean="0">
                  <a:latin typeface="Times New Roman"/>
                  <a:ea typeface="Times New Roman"/>
                  <a:cs typeface="Times New Roman"/>
                  <a:sym typeface="Times New Roman"/>
                </a:rPr>
                <a:t>organism (</a:t>
              </a:r>
              <a:r>
                <a:rPr lang="en-US" sz="2400" dirty="0" err="1" smtClean="0">
                  <a:latin typeface="Times New Roman"/>
                  <a:ea typeface="Times New Roman"/>
                  <a:cs typeface="Times New Roman"/>
                  <a:sym typeface="Times New Roman"/>
                </a:rPr>
                <a:t>Newmaster</a:t>
              </a:r>
              <a:r>
                <a:rPr lang="en-US" sz="2400" dirty="0" smtClean="0">
                  <a:latin typeface="Times New Roman"/>
                  <a:ea typeface="Times New Roman"/>
                  <a:cs typeface="Times New Roman"/>
                  <a:sym typeface="Times New Roman"/>
                </a:rPr>
                <a:t> et al. 2013), </a:t>
              </a:r>
              <a:r>
                <a:rPr lang="en-US" sz="2400" dirty="0">
                  <a:latin typeface="Times New Roman"/>
                  <a:ea typeface="Times New Roman"/>
                  <a:cs typeface="Times New Roman"/>
                  <a:sym typeface="Times New Roman"/>
                </a:rPr>
                <a:t>we aimed to identify which </a:t>
              </a:r>
              <a:r>
                <a:rPr lang="en-US" sz="2400" dirty="0" err="1">
                  <a:latin typeface="Times New Roman"/>
                  <a:ea typeface="Times New Roman"/>
                  <a:cs typeface="Times New Roman"/>
                  <a:sym typeface="Times New Roman"/>
                </a:rPr>
                <a:t>HMPs</a:t>
              </a:r>
              <a:r>
                <a:rPr lang="en-US" sz="2400" dirty="0">
                  <a:latin typeface="Times New Roman"/>
                  <a:ea typeface="Times New Roman"/>
                  <a:cs typeface="Times New Roman"/>
                  <a:sym typeface="Times New Roman"/>
                </a:rPr>
                <a:t> are taxonomically </a:t>
              </a:r>
              <a:r>
                <a:rPr lang="en-US" sz="2400" dirty="0" smtClean="0">
                  <a:latin typeface="Times New Roman"/>
                  <a:ea typeface="Times New Roman"/>
                  <a:cs typeface="Times New Roman"/>
                  <a:sym typeface="Times New Roman"/>
                </a:rPr>
                <a:t>accurate.</a:t>
              </a:r>
              <a:endParaRPr lang="en-US" sz="2400" dirty="0">
                <a:latin typeface="Times New Roman"/>
                <a:ea typeface="Times New Roman"/>
                <a:cs typeface="Times New Roman"/>
                <a:sym typeface="Times New Roman"/>
              </a:endParaRPr>
            </a:p>
            <a:p>
              <a:pPr lvl="0" rtl="0">
                <a:spcBef>
                  <a:spcPts val="0"/>
                </a:spcBef>
                <a:buNone/>
              </a:pPr>
              <a:endParaRPr sz="1500" dirty="0">
                <a:latin typeface="Times New Roman"/>
                <a:ea typeface="Times New Roman"/>
                <a:cs typeface="Times New Roman"/>
                <a:sym typeface="Times New Roman"/>
              </a:endParaRPr>
            </a:p>
            <a:p>
              <a:pPr marL="457200" indent="-381000">
                <a:buSzPct val="100000"/>
                <a:buFont typeface="Times New Roman"/>
                <a:buChar char="●"/>
              </a:pPr>
              <a:r>
                <a:rPr lang="en-US" sz="2400" dirty="0">
                  <a:latin typeface="Times New Roman"/>
                  <a:ea typeface="Times New Roman"/>
                  <a:cs typeface="Times New Roman"/>
                  <a:sym typeface="Times New Roman"/>
                </a:rPr>
                <a:t>The nuclear marker internal transcribed spacer 2 (ITS2), which has been shown to be practical DNA barcode for herbal </a:t>
              </a:r>
              <a:r>
                <a:rPr lang="en-US" sz="2400" dirty="0" smtClean="0">
                  <a:latin typeface="Times New Roman"/>
                  <a:ea typeface="Times New Roman"/>
                  <a:cs typeface="Times New Roman"/>
                  <a:sym typeface="Times New Roman"/>
                </a:rPr>
                <a:t>supplements (Michel et al. 2016), </a:t>
              </a:r>
              <a:r>
                <a:rPr lang="en-US" sz="2400" dirty="0">
                  <a:latin typeface="Times New Roman"/>
                  <a:ea typeface="Times New Roman"/>
                  <a:cs typeface="Times New Roman"/>
                  <a:sym typeface="Times New Roman"/>
                </a:rPr>
                <a:t>was used on the samples</a:t>
              </a:r>
              <a:r>
                <a:rPr lang="en-US" sz="2400" dirty="0" smtClean="0">
                  <a:latin typeface="Times New Roman"/>
                  <a:ea typeface="Times New Roman"/>
                  <a:cs typeface="Times New Roman"/>
                  <a:sym typeface="Times New Roman"/>
                </a:rPr>
                <a:t>. In cases where ITS2 could not be amplified or resulted in a taxonomic identification different from the expected species, the plastid marker </a:t>
              </a:r>
              <a:r>
                <a:rPr lang="en-US" sz="2400" dirty="0" err="1" smtClean="0">
                  <a:latin typeface="Times New Roman"/>
                  <a:ea typeface="Times New Roman"/>
                  <a:cs typeface="Times New Roman"/>
                  <a:sym typeface="Times New Roman"/>
                </a:rPr>
                <a:t>matK</a:t>
              </a:r>
              <a:r>
                <a:rPr lang="en-US" sz="2400" dirty="0" smtClean="0">
                  <a:latin typeface="Times New Roman"/>
                  <a:ea typeface="Times New Roman"/>
                  <a:cs typeface="Times New Roman"/>
                  <a:sym typeface="Times New Roman"/>
                </a:rPr>
                <a:t> was also amplified.</a:t>
              </a:r>
            </a:p>
            <a:p>
              <a:pPr marL="457200" lvl="0" indent="-381000" rtl="0">
                <a:spcBef>
                  <a:spcPts val="0"/>
                </a:spcBef>
                <a:buSzPct val="100000"/>
              </a:pPr>
              <a:r>
                <a:rPr lang="en-US" sz="2400" dirty="0" smtClean="0">
                  <a:latin typeface="Times New Roman"/>
                  <a:ea typeface="Times New Roman"/>
                  <a:cs typeface="Times New Roman"/>
                  <a:sym typeface="Times New Roman"/>
                </a:rPr>
                <a:t> </a:t>
              </a:r>
            </a:p>
            <a:p>
              <a:pPr lvl="0" rtl="0">
                <a:spcBef>
                  <a:spcPts val="0"/>
                </a:spcBef>
                <a:buNone/>
              </a:pPr>
              <a:endParaRPr sz="2400" dirty="0">
                <a:latin typeface="Times New Roman"/>
                <a:ea typeface="Times New Roman"/>
                <a:cs typeface="Times New Roman"/>
                <a:sym typeface="Times New Roman"/>
              </a:endParaRPr>
            </a:p>
          </p:txBody>
        </p:sp>
        <p:pic>
          <p:nvPicPr>
            <p:cNvPr id="60" name="Picture 59"/>
            <p:cNvPicPr>
              <a:picLocks noChangeAspect="1"/>
            </p:cNvPicPr>
            <p:nvPr/>
          </p:nvPicPr>
          <p:blipFill>
            <a:blip r:embed="rId8"/>
            <a:stretch>
              <a:fillRect/>
            </a:stretch>
          </p:blipFill>
          <p:spPr>
            <a:xfrm>
              <a:off x="1152704" y="144930"/>
              <a:ext cx="2857500" cy="2872229"/>
            </a:xfrm>
            <a:prstGeom prst="rect">
              <a:avLst/>
            </a:prstGeom>
          </p:spPr>
        </p:pic>
        <p:pic>
          <p:nvPicPr>
            <p:cNvPr id="66" name="image06.png"/>
            <p:cNvPicPr/>
            <p:nvPr/>
          </p:nvPicPr>
          <p:blipFill>
            <a:blip r:embed="rId9"/>
            <a:srcRect/>
            <a:stretch>
              <a:fillRect/>
            </a:stretch>
          </p:blipFill>
          <p:spPr>
            <a:xfrm>
              <a:off x="33355654" y="6096535"/>
              <a:ext cx="4586103" cy="3176086"/>
            </a:xfrm>
            <a:prstGeom prst="rect">
              <a:avLst/>
            </a:prstGeom>
            <a:ln/>
          </p:spPr>
        </p:pic>
        <p:pic>
          <p:nvPicPr>
            <p:cNvPr id="67" name="image13.png"/>
            <p:cNvPicPr/>
            <p:nvPr/>
          </p:nvPicPr>
          <p:blipFill>
            <a:blip r:embed="rId10"/>
            <a:srcRect/>
            <a:stretch>
              <a:fillRect/>
            </a:stretch>
          </p:blipFill>
          <p:spPr>
            <a:xfrm>
              <a:off x="28535573" y="6087951"/>
              <a:ext cx="4566081" cy="3150728"/>
            </a:xfrm>
            <a:prstGeom prst="rect">
              <a:avLst/>
            </a:prstGeom>
            <a:ln/>
          </p:spPr>
        </p:pic>
        <p:pic>
          <p:nvPicPr>
            <p:cNvPr id="68" name="Picture 67"/>
            <p:cNvPicPr>
              <a:picLocks noChangeAspect="1"/>
            </p:cNvPicPr>
            <p:nvPr/>
          </p:nvPicPr>
          <p:blipFill>
            <a:blip r:embed="rId11"/>
            <a:stretch>
              <a:fillRect/>
            </a:stretch>
          </p:blipFill>
          <p:spPr>
            <a:xfrm>
              <a:off x="38144957" y="6087951"/>
              <a:ext cx="4927250" cy="3201528"/>
            </a:xfrm>
            <a:prstGeom prst="rect">
              <a:avLst/>
            </a:prstGeom>
          </p:spPr>
        </p:pic>
        <p:graphicFrame>
          <p:nvGraphicFramePr>
            <p:cNvPr id="69" name="C 3"/>
            <p:cNvGraphicFramePr/>
            <p:nvPr/>
          </p:nvGraphicFramePr>
          <p:xfrm>
            <a:off x="22281153" y="6087951"/>
            <a:ext cx="5610117" cy="3557128"/>
          </p:xfrm>
          <a:graphic>
            <a:graphicData uri="http://schemas.openxmlformats.org/drawingml/2006/chart">
              <c:chart xmlns:c="http://schemas.openxmlformats.org/drawingml/2006/chart" xmlns:r="http://schemas.openxmlformats.org/officeDocument/2006/relationships" r:id="rId12"/>
            </a:graphicData>
          </a:graphic>
        </p:graphicFrame>
        <p:sp>
          <p:nvSpPr>
            <p:cNvPr id="70" name="Shape 29"/>
            <p:cNvSpPr txBox="1"/>
            <p:nvPr/>
          </p:nvSpPr>
          <p:spPr>
            <a:xfrm>
              <a:off x="28558664" y="9335661"/>
              <a:ext cx="14526653" cy="1371600"/>
            </a:xfrm>
            <a:prstGeom prst="rect">
              <a:avLst/>
            </a:prstGeom>
            <a:noFill/>
            <a:ln>
              <a:noFill/>
            </a:ln>
          </p:spPr>
          <p:txBody>
            <a:bodyPr lIns="91425" tIns="45700" rIns="91425" bIns="45700" anchor="t" anchorCtr="0">
              <a:noAutofit/>
            </a:bodyPr>
            <a:lstStyle/>
            <a:p>
              <a:pPr lvl="0">
                <a:buSzPct val="25000"/>
              </a:pPr>
              <a:r>
                <a:rPr lang="en-US" sz="2000" b="1" dirty="0">
                  <a:solidFill>
                    <a:srgbClr val="244061"/>
                  </a:solidFill>
                  <a:latin typeface="Times New Roman"/>
                  <a:ea typeface="Times New Roman"/>
                  <a:cs typeface="Times New Roman"/>
                  <a:sym typeface="Times New Roman"/>
                </a:rPr>
                <a:t>Figure</a:t>
              </a:r>
              <a:r>
                <a:rPr lang="en-US" sz="2000" b="1" dirty="0" smtClean="0">
                  <a:solidFill>
                    <a:srgbClr val="244061"/>
                  </a:solidFill>
                  <a:latin typeface="Times New Roman"/>
                  <a:ea typeface="Times New Roman"/>
                  <a:cs typeface="Times New Roman"/>
                  <a:sym typeface="Times New Roman"/>
                </a:rPr>
                <a:t> 2. </a:t>
              </a:r>
              <a:r>
                <a:rPr lang="en-US" sz="2000" dirty="0" smtClean="0">
                  <a:solidFill>
                    <a:schemeClr val="dk1"/>
                  </a:solidFill>
                  <a:latin typeface="Times New Roman"/>
                  <a:ea typeface="Times New Roman"/>
                  <a:cs typeface="Times New Roman"/>
                  <a:sym typeface="Times New Roman"/>
                </a:rPr>
                <a:t>Phylogenies for some </a:t>
              </a:r>
              <a:r>
                <a:rPr lang="en-US" sz="2000" dirty="0" err="1" smtClean="0">
                  <a:solidFill>
                    <a:schemeClr val="dk1"/>
                  </a:solidFill>
                  <a:latin typeface="Times New Roman"/>
                  <a:ea typeface="Times New Roman"/>
                  <a:cs typeface="Times New Roman"/>
                  <a:sym typeface="Times New Roman"/>
                </a:rPr>
                <a:t>HMPs</a:t>
              </a:r>
              <a:r>
                <a:rPr lang="en-US" sz="2000" dirty="0" smtClean="0">
                  <a:solidFill>
                    <a:schemeClr val="dk1"/>
                  </a:solidFill>
                  <a:latin typeface="Times New Roman"/>
                  <a:ea typeface="Times New Roman"/>
                  <a:cs typeface="Times New Roman"/>
                  <a:sym typeface="Times New Roman"/>
                </a:rPr>
                <a:t> (in bold) when BLAST results were ambiguous. A. </a:t>
              </a:r>
              <a:r>
                <a:rPr lang="en-US" sz="2000" dirty="0" err="1" smtClean="0">
                  <a:solidFill>
                    <a:schemeClr val="dk1"/>
                  </a:solidFill>
                  <a:latin typeface="Times"/>
                  <a:ea typeface="Times"/>
                  <a:cs typeface="Times"/>
                  <a:sym typeface="Times"/>
                </a:rPr>
                <a:t>Yacon</a:t>
              </a:r>
              <a:r>
                <a:rPr lang="en-US" sz="2000" dirty="0" smtClean="0">
                  <a:solidFill>
                    <a:schemeClr val="dk1"/>
                  </a:solidFill>
                  <a:latin typeface="Times"/>
                  <a:ea typeface="Times"/>
                  <a:cs typeface="Times"/>
                  <a:sym typeface="Times"/>
                </a:rPr>
                <a:t> (</a:t>
              </a:r>
              <a:r>
                <a:rPr lang="en-US" sz="2000" i="1" dirty="0" err="1" smtClean="0">
                  <a:solidFill>
                    <a:schemeClr val="dk1"/>
                  </a:solidFill>
                  <a:latin typeface="Times"/>
                  <a:ea typeface="Times"/>
                  <a:cs typeface="Times"/>
                  <a:sym typeface="Times"/>
                </a:rPr>
                <a:t>Smallanthus</a:t>
              </a:r>
              <a:r>
                <a:rPr lang="en-US" sz="2000" i="1" dirty="0" smtClean="0">
                  <a:solidFill>
                    <a:schemeClr val="dk1"/>
                  </a:solidFill>
                  <a:latin typeface="Times"/>
                  <a:ea typeface="Times"/>
                  <a:cs typeface="Times"/>
                  <a:sym typeface="Times"/>
                </a:rPr>
                <a:t> </a:t>
              </a:r>
              <a:r>
                <a:rPr lang="en-US" sz="2000" i="1" dirty="0" err="1" smtClean="0">
                  <a:solidFill>
                    <a:schemeClr val="dk1"/>
                  </a:solidFill>
                  <a:latin typeface="Times"/>
                  <a:ea typeface="Times"/>
                  <a:cs typeface="Times"/>
                  <a:sym typeface="Times"/>
                </a:rPr>
                <a:t>sonchifolius</a:t>
              </a:r>
              <a:r>
                <a:rPr lang="en-US" sz="2000" i="1" dirty="0" smtClean="0">
                  <a:solidFill>
                    <a:schemeClr val="dk1"/>
                  </a:solidFill>
                  <a:latin typeface="Times"/>
                  <a:ea typeface="Times"/>
                  <a:cs typeface="Times"/>
                  <a:sym typeface="Times"/>
                </a:rPr>
                <a:t>)</a:t>
              </a:r>
              <a:r>
                <a:rPr lang="en-US" sz="2000" dirty="0" smtClean="0">
                  <a:solidFill>
                    <a:schemeClr val="dk1"/>
                  </a:solidFill>
                  <a:latin typeface="Times"/>
                  <a:ea typeface="Times"/>
                  <a:cs typeface="Times"/>
                  <a:sym typeface="Times"/>
                </a:rPr>
                <a:t> clusters with another </a:t>
              </a:r>
              <a:r>
                <a:rPr lang="en-US" sz="2000" i="1" dirty="0" err="1" smtClean="0">
                  <a:solidFill>
                    <a:schemeClr val="dk1"/>
                  </a:solidFill>
                  <a:latin typeface="Times"/>
                  <a:ea typeface="Times"/>
                  <a:cs typeface="Times"/>
                  <a:sym typeface="Times"/>
                </a:rPr>
                <a:t>Smallanthus</a:t>
              </a:r>
              <a:r>
                <a:rPr lang="en-US" sz="2000" dirty="0" smtClean="0">
                  <a:solidFill>
                    <a:schemeClr val="dk1"/>
                  </a:solidFill>
                  <a:latin typeface="Times"/>
                  <a:ea typeface="Times"/>
                  <a:cs typeface="Times"/>
                  <a:sym typeface="Times"/>
                </a:rPr>
                <a:t> sp. because expected species not in </a:t>
              </a:r>
              <a:r>
                <a:rPr lang="en-US" sz="2000" dirty="0" err="1" smtClean="0">
                  <a:solidFill>
                    <a:schemeClr val="dk1"/>
                  </a:solidFill>
                  <a:latin typeface="Times"/>
                  <a:ea typeface="Times"/>
                  <a:cs typeface="Times"/>
                  <a:sym typeface="Times"/>
                </a:rPr>
                <a:t>Genbank</a:t>
              </a:r>
              <a:r>
                <a:rPr lang="en-US" sz="2000" dirty="0" smtClean="0">
                  <a:solidFill>
                    <a:schemeClr val="dk1"/>
                  </a:solidFill>
                  <a:latin typeface="Times"/>
                  <a:ea typeface="Times"/>
                  <a:cs typeface="Times"/>
                  <a:sym typeface="Times"/>
                </a:rPr>
                <a:t>. B. </a:t>
              </a:r>
              <a:r>
                <a:rPr lang="en-US" sz="2000" dirty="0" err="1" smtClean="0">
                  <a:solidFill>
                    <a:schemeClr val="dk1"/>
                  </a:solidFill>
                  <a:latin typeface="Times"/>
                  <a:ea typeface="Times"/>
                  <a:cs typeface="Times"/>
                  <a:sym typeface="Times"/>
                </a:rPr>
                <a:t>Tulsi</a:t>
              </a:r>
              <a:r>
                <a:rPr lang="en-US" sz="2000" dirty="0" smtClean="0">
                  <a:solidFill>
                    <a:schemeClr val="dk1"/>
                  </a:solidFill>
                  <a:latin typeface="Times"/>
                  <a:ea typeface="Times"/>
                  <a:cs typeface="Times"/>
                  <a:sym typeface="Times"/>
                </a:rPr>
                <a:t> (</a:t>
              </a:r>
              <a:r>
                <a:rPr lang="en-US" sz="2000" i="1" dirty="0" err="1" smtClean="0">
                  <a:solidFill>
                    <a:schemeClr val="dk1"/>
                  </a:solidFill>
                  <a:latin typeface="Times"/>
                  <a:ea typeface="Times"/>
                  <a:cs typeface="Times"/>
                  <a:sym typeface="Times"/>
                </a:rPr>
                <a:t>Ocimum</a:t>
              </a:r>
              <a:r>
                <a:rPr lang="en-US" sz="2000" i="1" dirty="0" smtClean="0">
                  <a:solidFill>
                    <a:schemeClr val="dk1"/>
                  </a:solidFill>
                  <a:latin typeface="Times"/>
                  <a:ea typeface="Times"/>
                  <a:cs typeface="Times"/>
                  <a:sym typeface="Times"/>
                </a:rPr>
                <a:t> </a:t>
              </a:r>
              <a:r>
                <a:rPr lang="en-US" sz="2000" i="1" dirty="0" err="1" smtClean="0">
                  <a:solidFill>
                    <a:schemeClr val="dk1"/>
                  </a:solidFill>
                  <a:latin typeface="Times"/>
                  <a:ea typeface="Times"/>
                  <a:cs typeface="Times"/>
                  <a:sym typeface="Times"/>
                </a:rPr>
                <a:t>tenuiflorum</a:t>
              </a:r>
              <a:r>
                <a:rPr lang="en-US" sz="2000" i="1" dirty="0" smtClean="0">
                  <a:solidFill>
                    <a:schemeClr val="dk1"/>
                  </a:solidFill>
                  <a:latin typeface="Times"/>
                  <a:ea typeface="Times"/>
                  <a:cs typeface="Times"/>
                  <a:sym typeface="Times"/>
                </a:rPr>
                <a:t>) </a:t>
              </a:r>
              <a:r>
                <a:rPr lang="en-US" sz="2000" dirty="0" smtClean="0">
                  <a:solidFill>
                    <a:schemeClr val="dk1"/>
                  </a:solidFill>
                  <a:latin typeface="Times"/>
                  <a:ea typeface="Times"/>
                  <a:cs typeface="Times"/>
                  <a:sym typeface="Times"/>
                </a:rPr>
                <a:t>clusters with </a:t>
              </a:r>
              <a:r>
                <a:rPr lang="en-US" sz="2000" i="1" dirty="0" smtClean="0">
                  <a:solidFill>
                    <a:schemeClr val="dk1"/>
                  </a:solidFill>
                  <a:latin typeface="Times"/>
                  <a:ea typeface="Times"/>
                  <a:cs typeface="Times"/>
                  <a:sym typeface="Times"/>
                </a:rPr>
                <a:t>O. </a:t>
              </a:r>
              <a:r>
                <a:rPr lang="en-US" sz="2000" i="1" dirty="0" err="1" smtClean="0">
                  <a:solidFill>
                    <a:schemeClr val="dk1"/>
                  </a:solidFill>
                  <a:latin typeface="Times"/>
                  <a:ea typeface="Times"/>
                  <a:cs typeface="Times"/>
                  <a:sym typeface="Times"/>
                </a:rPr>
                <a:t>tenuiflorum</a:t>
              </a:r>
              <a:r>
                <a:rPr lang="en-US" sz="2000" i="1" dirty="0" smtClean="0">
                  <a:solidFill>
                    <a:schemeClr val="dk1"/>
                  </a:solidFill>
                  <a:latin typeface="Times"/>
                  <a:ea typeface="Times"/>
                  <a:cs typeface="Times"/>
                  <a:sym typeface="Times"/>
                </a:rPr>
                <a:t> </a:t>
              </a:r>
              <a:r>
                <a:rPr lang="en-US" sz="2000" dirty="0" smtClean="0">
                  <a:solidFill>
                    <a:schemeClr val="dk1"/>
                  </a:solidFill>
                  <a:latin typeface="Times"/>
                  <a:ea typeface="Times"/>
                  <a:cs typeface="Times"/>
                  <a:sym typeface="Times"/>
                </a:rPr>
                <a:t>and </a:t>
              </a:r>
              <a:r>
                <a:rPr lang="en-US" sz="2000" i="1" dirty="0" smtClean="0">
                  <a:solidFill>
                    <a:schemeClr val="dk1"/>
                  </a:solidFill>
                  <a:latin typeface="Times"/>
                  <a:ea typeface="Times"/>
                  <a:cs typeface="Times"/>
                  <a:sym typeface="Times"/>
                </a:rPr>
                <a:t>O. </a:t>
              </a:r>
              <a:r>
                <a:rPr lang="en-US" sz="2000" i="1" dirty="0" err="1" smtClean="0">
                  <a:solidFill>
                    <a:schemeClr val="dk1"/>
                  </a:solidFill>
                  <a:latin typeface="Times"/>
                  <a:ea typeface="Times"/>
                  <a:cs typeface="Times"/>
                  <a:sym typeface="Times"/>
                </a:rPr>
                <a:t>basilicum</a:t>
              </a:r>
              <a:r>
                <a:rPr lang="en-US" sz="2000" i="1" dirty="0" smtClean="0">
                  <a:solidFill>
                    <a:schemeClr val="dk1"/>
                  </a:solidFill>
                  <a:latin typeface="Times"/>
                  <a:ea typeface="Times"/>
                  <a:cs typeface="Times"/>
                  <a:sym typeface="Times"/>
                </a:rPr>
                <a:t> </a:t>
              </a:r>
              <a:r>
                <a:rPr lang="en-US" sz="2000" dirty="0" smtClean="0">
                  <a:solidFill>
                    <a:schemeClr val="dk1"/>
                  </a:solidFill>
                  <a:latin typeface="Times"/>
                  <a:ea typeface="Times"/>
                  <a:cs typeface="Times"/>
                  <a:sym typeface="Times"/>
                </a:rPr>
                <a:t>suggesting ITS2 may not have enough variation to differentiate these species. C. </a:t>
              </a:r>
              <a:r>
                <a:rPr lang="en-US" sz="2000" i="1" dirty="0" err="1" smtClean="0">
                  <a:solidFill>
                    <a:schemeClr val="dk1"/>
                  </a:solidFill>
                  <a:latin typeface="Times"/>
                  <a:ea typeface="Times"/>
                  <a:cs typeface="Times"/>
                  <a:sym typeface="Times"/>
                </a:rPr>
                <a:t>Cuscuta</a:t>
              </a:r>
              <a:r>
                <a:rPr lang="en-US" sz="2000" i="1" dirty="0" smtClean="0">
                  <a:solidFill>
                    <a:schemeClr val="dk1"/>
                  </a:solidFill>
                  <a:latin typeface="Times"/>
                  <a:ea typeface="Times"/>
                  <a:cs typeface="Times"/>
                  <a:sym typeface="Times"/>
                </a:rPr>
                <a:t> </a:t>
              </a:r>
              <a:r>
                <a:rPr lang="en-US" sz="2000" dirty="0" smtClean="0">
                  <a:solidFill>
                    <a:schemeClr val="dk1"/>
                  </a:solidFill>
                  <a:latin typeface="Times"/>
                  <a:ea typeface="Times"/>
                  <a:cs typeface="Times"/>
                  <a:sym typeface="Times"/>
                </a:rPr>
                <a:t>HMP, supposedly </a:t>
              </a:r>
              <a:r>
                <a:rPr lang="en-US" sz="2000" i="1" dirty="0" smtClean="0">
                  <a:solidFill>
                    <a:schemeClr val="dk1"/>
                  </a:solidFill>
                  <a:latin typeface="Times"/>
                  <a:ea typeface="Times"/>
                  <a:cs typeface="Times"/>
                  <a:sym typeface="Times"/>
                </a:rPr>
                <a:t>C. </a:t>
              </a:r>
              <a:r>
                <a:rPr lang="en-US" sz="2000" i="1" dirty="0" err="1" smtClean="0">
                  <a:solidFill>
                    <a:schemeClr val="dk1"/>
                  </a:solidFill>
                  <a:latin typeface="Times"/>
                  <a:ea typeface="Times"/>
                  <a:cs typeface="Times"/>
                  <a:sym typeface="Times"/>
                </a:rPr>
                <a:t>chinensis</a:t>
              </a:r>
              <a:r>
                <a:rPr lang="en-US" sz="2000" i="1" dirty="0" smtClean="0">
                  <a:solidFill>
                    <a:schemeClr val="dk1"/>
                  </a:solidFill>
                  <a:latin typeface="Times"/>
                  <a:ea typeface="Times"/>
                  <a:cs typeface="Times"/>
                  <a:sym typeface="Times"/>
                </a:rPr>
                <a:t>, </a:t>
              </a:r>
              <a:r>
                <a:rPr lang="en-US" sz="2000" dirty="0" smtClean="0">
                  <a:solidFill>
                    <a:schemeClr val="dk1"/>
                  </a:solidFill>
                  <a:latin typeface="Times"/>
                  <a:ea typeface="Times"/>
                  <a:cs typeface="Times"/>
                  <a:sym typeface="Times"/>
                </a:rPr>
                <a:t>appears outside this </a:t>
              </a:r>
              <a:r>
                <a:rPr lang="en-US" sz="2000" dirty="0" err="1" smtClean="0">
                  <a:solidFill>
                    <a:schemeClr val="dk1"/>
                  </a:solidFill>
                  <a:latin typeface="Times"/>
                  <a:ea typeface="Times"/>
                  <a:cs typeface="Times"/>
                  <a:sym typeface="Times"/>
                </a:rPr>
                <a:t>clade</a:t>
              </a:r>
              <a:r>
                <a:rPr lang="en-US" sz="2000" dirty="0" smtClean="0">
                  <a:solidFill>
                    <a:schemeClr val="dk1"/>
                  </a:solidFill>
                  <a:latin typeface="Times"/>
                  <a:ea typeface="Times"/>
                  <a:cs typeface="Times"/>
                  <a:sym typeface="Times"/>
                </a:rPr>
                <a:t> and may be a substitution/contamination, though not considered egregious since they are closely related.</a:t>
              </a:r>
              <a:endParaRPr lang="en-US" sz="2000" dirty="0">
                <a:solidFill>
                  <a:srgbClr val="244061"/>
                </a:solidFill>
                <a:latin typeface="Times New Roman"/>
                <a:ea typeface="Times New Roman"/>
                <a:cs typeface="Times New Roman"/>
                <a:sym typeface="Times New Roman"/>
              </a:endParaRPr>
            </a:p>
          </p:txBody>
        </p:sp>
        <p:sp>
          <p:nvSpPr>
            <p:cNvPr id="71" name="TextBox 70"/>
            <p:cNvSpPr txBox="1"/>
            <p:nvPr/>
          </p:nvSpPr>
          <p:spPr>
            <a:xfrm>
              <a:off x="28558664" y="8797482"/>
              <a:ext cx="619564" cy="307777"/>
            </a:xfrm>
            <a:prstGeom prst="rect">
              <a:avLst/>
            </a:prstGeom>
            <a:noFill/>
          </p:spPr>
          <p:txBody>
            <a:bodyPr wrap="square" rtlCol="0">
              <a:spAutoFit/>
            </a:bodyPr>
            <a:lstStyle/>
            <a:p>
              <a:r>
                <a:rPr lang="en-US" dirty="0" smtClean="0"/>
                <a:t>A</a:t>
              </a:r>
              <a:endParaRPr lang="en-US" dirty="0"/>
            </a:p>
          </p:txBody>
        </p:sp>
        <p:sp>
          <p:nvSpPr>
            <p:cNvPr id="73" name="TextBox 72"/>
            <p:cNvSpPr txBox="1"/>
            <p:nvPr/>
          </p:nvSpPr>
          <p:spPr>
            <a:xfrm>
              <a:off x="33424930" y="8797482"/>
              <a:ext cx="539411" cy="307777"/>
            </a:xfrm>
            <a:prstGeom prst="rect">
              <a:avLst/>
            </a:prstGeom>
            <a:noFill/>
          </p:spPr>
          <p:txBody>
            <a:bodyPr wrap="square" rtlCol="0">
              <a:spAutoFit/>
            </a:bodyPr>
            <a:lstStyle/>
            <a:p>
              <a:r>
                <a:rPr lang="en-US" dirty="0" smtClean="0"/>
                <a:t>B</a:t>
              </a:r>
              <a:endParaRPr lang="en-US" dirty="0"/>
            </a:p>
          </p:txBody>
        </p:sp>
        <p:sp>
          <p:nvSpPr>
            <p:cNvPr id="74" name="TextBox 73"/>
            <p:cNvSpPr txBox="1"/>
            <p:nvPr/>
          </p:nvSpPr>
          <p:spPr>
            <a:xfrm>
              <a:off x="38336527" y="8861629"/>
              <a:ext cx="539411" cy="307777"/>
            </a:xfrm>
            <a:prstGeom prst="rect">
              <a:avLst/>
            </a:prstGeom>
            <a:noFill/>
          </p:spPr>
          <p:txBody>
            <a:bodyPr wrap="square" rtlCol="0">
              <a:spAutoFit/>
            </a:bodyPr>
            <a:lstStyle/>
            <a:p>
              <a:r>
                <a:rPr lang="en-US" dirty="0" smtClean="0"/>
                <a:t>C</a:t>
              </a:r>
              <a:endParaRPr lang="en-US" dirty="0"/>
            </a:p>
          </p:txBody>
        </p:sp>
        <p:sp>
          <p:nvSpPr>
            <p:cNvPr id="75" name="Shape 34"/>
            <p:cNvSpPr txBox="1"/>
            <p:nvPr/>
          </p:nvSpPr>
          <p:spPr>
            <a:xfrm>
              <a:off x="22558859" y="29651241"/>
              <a:ext cx="11138195" cy="1833869"/>
            </a:xfrm>
            <a:prstGeom prst="rect">
              <a:avLst/>
            </a:prstGeom>
            <a:solidFill>
              <a:schemeClr val="lt1">
                <a:alpha val="57000"/>
              </a:schemeClr>
            </a:solidFill>
            <a:ln>
              <a:noFill/>
            </a:ln>
          </p:spPr>
          <p:txBody>
            <a:bodyPr lIns="182875" tIns="182875" rIns="182875" bIns="182875" anchor="t" anchorCtr="0">
              <a:noAutofit/>
            </a:bodyPr>
            <a:lstStyle/>
            <a:p>
              <a:pPr lvl="0"/>
              <a:r>
                <a:rPr lang="en-US" sz="3500" b="1" dirty="0" smtClean="0">
                  <a:solidFill>
                    <a:srgbClr val="244061"/>
                  </a:solidFill>
                  <a:latin typeface="Calibri"/>
                  <a:ea typeface="Calibri"/>
                  <a:cs typeface="Calibri"/>
                  <a:sym typeface="Calibri"/>
                </a:rPr>
                <a:t>ACKNOWLEDGMENTS</a:t>
              </a:r>
            </a:p>
            <a:p>
              <a:pPr marL="0" marR="0" lvl="0" indent="0" algn="l" rtl="0">
                <a:spcBef>
                  <a:spcPts val="0"/>
                </a:spcBef>
                <a:spcAft>
                  <a:spcPts val="0"/>
                </a:spcAft>
                <a:buSzPct val="25000"/>
                <a:buNone/>
              </a:pPr>
              <a:endParaRPr lang="en-US" sz="2400" dirty="0" smtClean="0">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2400" dirty="0" smtClean="0">
                  <a:latin typeface="Times New Roman"/>
                  <a:ea typeface="Times New Roman"/>
                  <a:cs typeface="Times New Roman"/>
                  <a:sym typeface="Times New Roman"/>
                </a:rPr>
                <a:t>We would like to thank LIU-Brooklyn, the Pinkerton Foundation, Cold Spring Harbor Laboratory for sponsorship.</a:t>
              </a:r>
            </a:p>
            <a:p>
              <a:pPr marL="0" marR="0" lvl="0" indent="0" algn="l" rtl="0">
                <a:spcBef>
                  <a:spcPts val="0"/>
                </a:spcBef>
                <a:spcAft>
                  <a:spcPts val="0"/>
                </a:spcAft>
                <a:buSzPct val="25000"/>
                <a:buNone/>
              </a:pPr>
              <a:endParaRPr lang="en-US" sz="2400" dirty="0" smtClean="0">
                <a:latin typeface="Times New Roman"/>
                <a:ea typeface="Times New Roman"/>
                <a:cs typeface="Times New Roman"/>
                <a:sym typeface="Times New Roman"/>
              </a:endParaRPr>
            </a:p>
            <a:p>
              <a:pPr marL="0" marR="0" lvl="0" indent="0" algn="l" rtl="0">
                <a:spcBef>
                  <a:spcPts val="0"/>
                </a:spcBef>
                <a:spcAft>
                  <a:spcPts val="0"/>
                </a:spcAft>
                <a:buNone/>
              </a:pPr>
              <a:endParaRPr sz="3200" dirty="0" smtClean="0">
                <a:latin typeface="Calibri"/>
                <a:ea typeface="Calibri"/>
                <a:cs typeface="Calibri"/>
                <a:sym typeface="Calibri"/>
              </a:endParaRPr>
            </a:p>
            <a:p>
              <a:pPr marL="0" marR="0" lvl="0" indent="0" algn="l" rtl="0">
                <a:spcBef>
                  <a:spcPts val="0"/>
                </a:spcBef>
                <a:spcAft>
                  <a:spcPts val="0"/>
                </a:spcAft>
                <a:buNone/>
              </a:pPr>
              <a:endParaRPr sz="3200" dirty="0">
                <a:latin typeface="Calibri"/>
                <a:ea typeface="Calibri"/>
                <a:cs typeface="Calibri"/>
                <a:sym typeface="Calibri"/>
              </a:endParaRPr>
            </a:p>
          </p:txBody>
        </p:sp>
        <p:sp>
          <p:nvSpPr>
            <p:cNvPr id="76" name="Shape 34"/>
            <p:cNvSpPr txBox="1"/>
            <p:nvPr/>
          </p:nvSpPr>
          <p:spPr>
            <a:xfrm>
              <a:off x="22553276" y="23061193"/>
              <a:ext cx="11683189" cy="6192426"/>
            </a:xfrm>
            <a:prstGeom prst="rect">
              <a:avLst/>
            </a:prstGeom>
            <a:solidFill>
              <a:schemeClr val="lt1">
                <a:alpha val="57000"/>
              </a:schemeClr>
            </a:solidFill>
            <a:ln>
              <a:noFill/>
            </a:ln>
          </p:spPr>
          <p:txBody>
            <a:bodyPr lIns="182875" tIns="182875" rIns="182875" bIns="182875" anchor="t" anchorCtr="0">
              <a:noAutofit/>
            </a:bodyPr>
            <a:lstStyle/>
            <a:p>
              <a:pPr lvl="0">
                <a:buSzPct val="25000"/>
              </a:pPr>
              <a:r>
                <a:rPr lang="en-US" sz="3600" b="1" dirty="0" smtClean="0">
                  <a:solidFill>
                    <a:srgbClr val="244061"/>
                  </a:solidFill>
                  <a:latin typeface="Calibri"/>
                  <a:ea typeface="Calibri"/>
                  <a:cs typeface="Calibri"/>
                  <a:sym typeface="Calibri"/>
                </a:rPr>
                <a:t>REFERENCES</a:t>
              </a:r>
            </a:p>
            <a:p>
              <a:pPr marL="0" marR="0" lvl="0" indent="0" algn="l" rtl="0">
                <a:spcBef>
                  <a:spcPts val="0"/>
                </a:spcBef>
                <a:spcAft>
                  <a:spcPts val="0"/>
                </a:spcAft>
                <a:buSzPct val="25000"/>
                <a:buNone/>
              </a:pPr>
              <a:endParaRPr lang="en-US" sz="2400" dirty="0" smtClean="0">
                <a:latin typeface="Times New Roman"/>
                <a:ea typeface="Times New Roman"/>
                <a:cs typeface="Times New Roman"/>
                <a:sym typeface="Times New Roman"/>
              </a:endParaRPr>
            </a:p>
            <a:p>
              <a:r>
                <a:rPr lang="en-US" sz="2400" dirty="0" err="1" smtClean="0">
                  <a:latin typeface="Times"/>
                  <a:cs typeface="Times"/>
                </a:rPr>
                <a:t>Altschul</a:t>
              </a:r>
              <a:r>
                <a:rPr lang="en-US" sz="2400" dirty="0" smtClean="0">
                  <a:latin typeface="Times"/>
                  <a:cs typeface="Times"/>
                </a:rPr>
                <a:t> SF, Madden TL, </a:t>
              </a:r>
              <a:r>
                <a:rPr lang="en-US" sz="2400" dirty="0" err="1" smtClean="0">
                  <a:latin typeface="Times"/>
                  <a:cs typeface="Times"/>
                </a:rPr>
                <a:t>Schäffer</a:t>
              </a:r>
              <a:r>
                <a:rPr lang="en-US" sz="2400" dirty="0" smtClean="0">
                  <a:latin typeface="Times"/>
                  <a:cs typeface="Times"/>
                </a:rPr>
                <a:t> AA, Zhang J,  Zhang Z, Miller W, and </a:t>
              </a:r>
              <a:r>
                <a:rPr lang="en-US" sz="2400" dirty="0" err="1" smtClean="0">
                  <a:latin typeface="Times"/>
                  <a:cs typeface="Times"/>
                </a:rPr>
                <a:t>Lipman</a:t>
              </a:r>
              <a:r>
                <a:rPr lang="en-US" sz="2400" dirty="0" smtClean="0">
                  <a:latin typeface="Times"/>
                  <a:cs typeface="Times"/>
                </a:rPr>
                <a:t>  DJ (1997). </a:t>
              </a:r>
              <a:r>
                <a:rPr lang="en-US" sz="2400" i="1" dirty="0" smtClean="0">
                  <a:latin typeface="Times"/>
                  <a:cs typeface="Times"/>
                </a:rPr>
                <a:t>Nucleic Acids Res. </a:t>
              </a:r>
              <a:r>
                <a:rPr lang="en-US" sz="2400" dirty="0" smtClean="0">
                  <a:latin typeface="Times"/>
                  <a:cs typeface="Times"/>
                </a:rPr>
                <a:t>25:3389-3402.</a:t>
              </a:r>
            </a:p>
            <a:p>
              <a:endParaRPr lang="en-US" sz="1500" dirty="0" smtClean="0">
                <a:latin typeface="Times"/>
                <a:cs typeface="Times"/>
              </a:endParaRPr>
            </a:p>
            <a:p>
              <a:r>
                <a:rPr lang="en-US" sz="2400" dirty="0" smtClean="0">
                  <a:latin typeface="Times"/>
                  <a:cs typeface="Times"/>
                </a:rPr>
                <a:t>Ehrlich, S.. (2015). Herbal Medicine. </a:t>
              </a:r>
              <a:r>
                <a:rPr lang="en-US" sz="2400" i="1" dirty="0" smtClean="0">
                  <a:latin typeface="Times"/>
                  <a:cs typeface="Times"/>
                </a:rPr>
                <a:t>University of Maryland Medical Center.</a:t>
              </a:r>
              <a:r>
                <a:rPr lang="en-US" sz="2400" dirty="0" smtClean="0">
                  <a:latin typeface="Times"/>
                  <a:cs typeface="Times"/>
                </a:rPr>
                <a:t> </a:t>
              </a:r>
              <a:r>
                <a:rPr lang="en-US" sz="2400" u="sng" dirty="0" smtClean="0">
                  <a:latin typeface="Times"/>
                  <a:cs typeface="Times"/>
                  <a:hlinkClick r:id="rId13"/>
                </a:rPr>
                <a:t>http://www.umm.edu/health/medical/altmed/treatment/herbal-medicine</a:t>
              </a:r>
              <a:endParaRPr lang="en-US" sz="2400" dirty="0" smtClean="0">
                <a:latin typeface="Times"/>
                <a:cs typeface="Times"/>
              </a:endParaRPr>
            </a:p>
            <a:p>
              <a:endParaRPr lang="en-US" sz="1500" dirty="0" smtClean="0">
                <a:latin typeface="Times"/>
                <a:cs typeface="Times"/>
              </a:endParaRPr>
            </a:p>
            <a:p>
              <a:r>
                <a:rPr lang="en-US" sz="2400" dirty="0" smtClean="0">
                  <a:latin typeface="Times"/>
                  <a:cs typeface="Times"/>
                </a:rPr>
                <a:t>Michel, C.I., Meyer, R.S., </a:t>
              </a:r>
              <a:r>
                <a:rPr lang="en-US" sz="2400" dirty="0" err="1" smtClean="0">
                  <a:latin typeface="Times"/>
                  <a:cs typeface="Times"/>
                </a:rPr>
                <a:t>Taveras</a:t>
              </a:r>
              <a:r>
                <a:rPr lang="en-US" sz="2400" dirty="0" smtClean="0">
                  <a:latin typeface="Times"/>
                  <a:cs typeface="Times"/>
                </a:rPr>
                <a:t>, Y., Molina, J. (2016) </a:t>
              </a:r>
              <a:r>
                <a:rPr lang="en-US" sz="2400" i="1" dirty="0" smtClean="0">
                  <a:latin typeface="Times"/>
                  <a:cs typeface="Times"/>
                </a:rPr>
                <a:t>J. Appl. Res. </a:t>
              </a:r>
              <a:r>
                <a:rPr lang="en-US" sz="2400" i="1" dirty="0" err="1" smtClean="0">
                  <a:latin typeface="Times"/>
                  <a:cs typeface="Times"/>
                </a:rPr>
                <a:t>Aromat</a:t>
              </a:r>
              <a:r>
                <a:rPr lang="en-US" sz="2400" i="1" dirty="0" smtClean="0">
                  <a:latin typeface="Times"/>
                  <a:cs typeface="Times"/>
                </a:rPr>
                <a:t>. Med. Plants </a:t>
              </a:r>
              <a:r>
                <a:rPr lang="en-US" sz="2400" dirty="0" smtClean="0">
                  <a:latin typeface="Times"/>
                  <a:cs typeface="Times"/>
                </a:rPr>
                <a:t>3: 94–100.</a:t>
              </a:r>
            </a:p>
            <a:p>
              <a:endParaRPr lang="en-US" sz="1500" i="1" dirty="0" smtClean="0">
                <a:latin typeface="Times"/>
                <a:cs typeface="Times"/>
              </a:endParaRPr>
            </a:p>
            <a:p>
              <a:r>
                <a:rPr lang="en-US" sz="2400" i="1" dirty="0" err="1" smtClean="0">
                  <a:latin typeface="Times"/>
                  <a:cs typeface="Times"/>
                </a:rPr>
                <a:t>Newmaster</a:t>
              </a:r>
              <a:r>
                <a:rPr lang="en-US" sz="2400" i="1" dirty="0" smtClean="0">
                  <a:latin typeface="Times"/>
                  <a:cs typeface="Times"/>
                </a:rPr>
                <a:t>, S., </a:t>
              </a:r>
              <a:r>
                <a:rPr lang="en-US" sz="2400" i="1" dirty="0" err="1" smtClean="0">
                  <a:latin typeface="Times"/>
                  <a:cs typeface="Times"/>
                </a:rPr>
                <a:t>Grguric</a:t>
              </a:r>
              <a:r>
                <a:rPr lang="en-US" sz="2400" i="1" dirty="0" smtClean="0">
                  <a:latin typeface="Times"/>
                  <a:cs typeface="Times"/>
                </a:rPr>
                <a:t>, M., </a:t>
              </a:r>
              <a:r>
                <a:rPr lang="en-US" sz="2400" i="1" dirty="0" err="1" smtClean="0">
                  <a:latin typeface="Times"/>
                  <a:cs typeface="Times"/>
                </a:rPr>
                <a:t>Shanmughanandhan</a:t>
              </a:r>
              <a:r>
                <a:rPr lang="en-US" sz="2400" i="1" dirty="0" smtClean="0">
                  <a:latin typeface="Times"/>
                  <a:cs typeface="Times"/>
                </a:rPr>
                <a:t>, D., </a:t>
              </a:r>
              <a:r>
                <a:rPr lang="en-US" sz="2400" i="1" dirty="0" err="1" smtClean="0">
                  <a:latin typeface="Times"/>
                  <a:cs typeface="Times"/>
                </a:rPr>
                <a:t>Ramalingam</a:t>
              </a:r>
              <a:r>
                <a:rPr lang="en-US" sz="2400" i="1" dirty="0" smtClean="0">
                  <a:latin typeface="Times"/>
                  <a:cs typeface="Times"/>
                </a:rPr>
                <a:t>, S. &amp; </a:t>
              </a:r>
              <a:r>
                <a:rPr lang="en-US" sz="2400" i="1" dirty="0" err="1" smtClean="0">
                  <a:latin typeface="Times"/>
                  <a:cs typeface="Times"/>
                </a:rPr>
                <a:t>Ragupathy</a:t>
              </a:r>
              <a:r>
                <a:rPr lang="en-US" sz="2400" i="1" dirty="0" smtClean="0">
                  <a:latin typeface="Times"/>
                  <a:cs typeface="Times"/>
                </a:rPr>
                <a:t>, S. (2013). BMC Medicine </a:t>
              </a:r>
              <a:r>
                <a:rPr lang="en-US" sz="2400" dirty="0" smtClean="0">
                  <a:latin typeface="Times"/>
                  <a:cs typeface="Times"/>
                </a:rPr>
                <a:t>11:222</a:t>
              </a:r>
            </a:p>
            <a:p>
              <a:endParaRPr lang="en-US" sz="1500" dirty="0" smtClean="0">
                <a:latin typeface="Times"/>
                <a:cs typeface="Times"/>
              </a:endParaRPr>
            </a:p>
            <a:p>
              <a:r>
                <a:rPr lang="en-US" sz="2400" dirty="0" err="1" smtClean="0">
                  <a:latin typeface="Times"/>
                  <a:cs typeface="Times"/>
                </a:rPr>
                <a:t>Pedales</a:t>
              </a:r>
              <a:r>
                <a:rPr lang="en-US" sz="2400" dirty="0" smtClean="0">
                  <a:latin typeface="Times"/>
                  <a:cs typeface="Times"/>
                </a:rPr>
                <a:t> RD, </a:t>
              </a:r>
              <a:r>
                <a:rPr lang="en-US" sz="2400" dirty="0" err="1" smtClean="0">
                  <a:latin typeface="Times"/>
                  <a:cs typeface="Times"/>
                </a:rPr>
                <a:t>Damatac</a:t>
              </a:r>
              <a:r>
                <a:rPr lang="en-US" sz="2400" dirty="0" smtClean="0">
                  <a:latin typeface="Times"/>
                  <a:cs typeface="Times"/>
                </a:rPr>
                <a:t>, A, Marquez CM, Limbo CA, Navarro AI, Molina J. 2016. </a:t>
              </a:r>
              <a:r>
                <a:rPr lang="en-US" sz="2400" i="1" dirty="0" smtClean="0">
                  <a:latin typeface="Times"/>
                  <a:cs typeface="Times"/>
                </a:rPr>
                <a:t>J AOAC Int. </a:t>
              </a:r>
              <a:r>
                <a:rPr lang="en-US" sz="2400" dirty="0" smtClean="0">
                  <a:latin typeface="Times"/>
                  <a:cs typeface="Times"/>
                </a:rPr>
                <a:t>99:1-11.</a:t>
              </a:r>
            </a:p>
            <a:p>
              <a:r>
                <a:rPr lang="en-US" sz="2400" dirty="0" smtClean="0">
                  <a:latin typeface="Times"/>
                  <a:cs typeface="Times"/>
                </a:rPr>
                <a:t> </a:t>
              </a:r>
            </a:p>
            <a:p>
              <a:endParaRPr lang="en-US" sz="2400" dirty="0">
                <a:latin typeface="Times"/>
                <a:cs typeface="Times"/>
              </a:endParaRPr>
            </a:p>
          </p:txBody>
        </p:sp>
      </p:grpSp>
      <p:graphicFrame>
        <p:nvGraphicFramePr>
          <p:cNvPr id="63" name="Table 62"/>
          <p:cNvGraphicFramePr>
            <a:graphicFrameLocks noGrp="1"/>
          </p:cNvGraphicFramePr>
          <p:nvPr/>
        </p:nvGraphicFramePr>
        <p:xfrm>
          <a:off x="936014" y="23513228"/>
          <a:ext cx="20520780" cy="7365865"/>
        </p:xfrm>
        <a:graphic>
          <a:graphicData uri="http://schemas.openxmlformats.org/drawingml/2006/table">
            <a:tbl>
              <a:tblPr firstRow="1" bandRow="1">
                <a:tableStyleId>{B301B821-A1FF-4177-AEE7-76D212191A09}</a:tableStyleId>
              </a:tblPr>
              <a:tblGrid>
                <a:gridCol w="2931540"/>
                <a:gridCol w="2931540"/>
                <a:gridCol w="2931540"/>
                <a:gridCol w="2931540"/>
                <a:gridCol w="2931540"/>
                <a:gridCol w="2931540"/>
                <a:gridCol w="2931540"/>
              </a:tblGrid>
              <a:tr h="597759">
                <a:tc>
                  <a:txBody>
                    <a:bodyPr/>
                    <a:lstStyle/>
                    <a:p>
                      <a:pPr marL="0" marR="0">
                        <a:lnSpc>
                          <a:spcPct val="115000"/>
                        </a:lnSpc>
                        <a:spcBef>
                          <a:spcPts val="0"/>
                        </a:spcBef>
                        <a:spcAft>
                          <a:spcPts val="0"/>
                        </a:spcAft>
                      </a:pPr>
                      <a:r>
                        <a:rPr lang="en-US" sz="1600" b="1" dirty="0">
                          <a:solidFill>
                            <a:schemeClr val="bg1"/>
                          </a:solidFill>
                          <a:latin typeface="Times"/>
                          <a:ea typeface="Arial"/>
                          <a:cs typeface="Arial"/>
                        </a:rPr>
                        <a:t>Botanical family</a:t>
                      </a:r>
                      <a:endParaRPr lang="en-US" sz="1600" dirty="0">
                        <a:solidFill>
                          <a:schemeClr val="bg1"/>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b="1" dirty="0">
                          <a:solidFill>
                            <a:schemeClr val="bg1"/>
                          </a:solidFill>
                          <a:latin typeface="Times"/>
                          <a:ea typeface="Arial"/>
                          <a:cs typeface="Arial"/>
                        </a:rPr>
                        <a:t>Expected Species (scientific name)</a:t>
                      </a:r>
                      <a:endParaRPr lang="en-US" sz="1600" dirty="0">
                        <a:solidFill>
                          <a:schemeClr val="bg1"/>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b="1" dirty="0">
                          <a:solidFill>
                            <a:schemeClr val="bg1"/>
                          </a:solidFill>
                          <a:latin typeface="Times"/>
                          <a:ea typeface="Arial"/>
                          <a:cs typeface="Arial"/>
                        </a:rPr>
                        <a:t>Medicinal use described on label</a:t>
                      </a:r>
                      <a:endParaRPr lang="en-US" sz="1600" dirty="0">
                        <a:solidFill>
                          <a:schemeClr val="bg1"/>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b="1" dirty="0">
                          <a:solidFill>
                            <a:schemeClr val="bg1"/>
                          </a:solidFill>
                          <a:latin typeface="Times"/>
                          <a:ea typeface="Arial"/>
                          <a:cs typeface="Arial"/>
                        </a:rPr>
                        <a:t>Indigenous culture/ native Distribution</a:t>
                      </a:r>
                      <a:endParaRPr lang="en-US" sz="1600" dirty="0">
                        <a:solidFill>
                          <a:schemeClr val="bg1"/>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b="1" dirty="0">
                          <a:solidFill>
                            <a:schemeClr val="bg1"/>
                          </a:solidFill>
                          <a:latin typeface="Times"/>
                          <a:ea typeface="Arial"/>
                          <a:cs typeface="Arial"/>
                        </a:rPr>
                        <a:t>Plant part extracted as indicated on label</a:t>
                      </a:r>
                      <a:endParaRPr lang="en-US" sz="1600" dirty="0">
                        <a:solidFill>
                          <a:schemeClr val="bg1"/>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b="1" dirty="0">
                          <a:solidFill>
                            <a:schemeClr val="bg1"/>
                          </a:solidFill>
                          <a:latin typeface="Times"/>
                          <a:ea typeface="Arial"/>
                          <a:cs typeface="Arial"/>
                        </a:rPr>
                        <a:t>Taxonomic ID based on web BLAST</a:t>
                      </a:r>
                      <a:endParaRPr lang="en-US" sz="1600" dirty="0">
                        <a:solidFill>
                          <a:schemeClr val="bg1"/>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b="1" dirty="0">
                          <a:solidFill>
                            <a:schemeClr val="bg1"/>
                          </a:solidFill>
                          <a:latin typeface="Times"/>
                          <a:ea typeface="Arial"/>
                          <a:cs typeface="Arial"/>
                        </a:rPr>
                        <a:t>Taxonomic ID based on </a:t>
                      </a:r>
                      <a:r>
                        <a:rPr lang="en-US" sz="1600" b="1" dirty="0" err="1">
                          <a:solidFill>
                            <a:schemeClr val="bg1"/>
                          </a:solidFill>
                          <a:latin typeface="Times"/>
                          <a:ea typeface="Arial"/>
                          <a:cs typeface="Arial"/>
                        </a:rPr>
                        <a:t>DNAsubway</a:t>
                      </a:r>
                      <a:r>
                        <a:rPr lang="en-US" sz="1600" b="1" dirty="0">
                          <a:solidFill>
                            <a:schemeClr val="bg1"/>
                          </a:solidFill>
                          <a:latin typeface="Times"/>
                          <a:ea typeface="Arial"/>
                          <a:cs typeface="Arial"/>
                        </a:rPr>
                        <a:t> </a:t>
                      </a:r>
                      <a:endParaRPr lang="en-US" sz="1600" dirty="0">
                        <a:solidFill>
                          <a:schemeClr val="bg1"/>
                        </a:solidFill>
                        <a:latin typeface="Arial"/>
                        <a:ea typeface="Arial"/>
                        <a:cs typeface="Arial"/>
                      </a:endParaRPr>
                    </a:p>
                  </a:txBody>
                  <a:tcPr marL="68580" marR="68580" marT="0" marB="0"/>
                </a:tc>
              </a:tr>
              <a:tr h="1195518">
                <a:tc>
                  <a:txBody>
                    <a:bodyPr/>
                    <a:lstStyle/>
                    <a:p>
                      <a:pPr marL="0" marR="0">
                        <a:lnSpc>
                          <a:spcPct val="115000"/>
                        </a:lnSpc>
                        <a:spcBef>
                          <a:spcPts val="0"/>
                        </a:spcBef>
                        <a:spcAft>
                          <a:spcPts val="0"/>
                        </a:spcAft>
                      </a:pPr>
                      <a:r>
                        <a:rPr lang="en-US" sz="1600">
                          <a:solidFill>
                            <a:srgbClr val="000000"/>
                          </a:solidFill>
                          <a:latin typeface="Times"/>
                          <a:ea typeface="Arial"/>
                          <a:cs typeface="Arial"/>
                        </a:rPr>
                        <a:t>Amaranthaceae</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wormseed/ epazote (</a:t>
                      </a:r>
                      <a:r>
                        <a:rPr lang="en-US" sz="1600" i="1">
                          <a:solidFill>
                            <a:srgbClr val="000000"/>
                          </a:solidFill>
                          <a:latin typeface="Times"/>
                          <a:ea typeface="Arial"/>
                          <a:cs typeface="Arial"/>
                        </a:rPr>
                        <a:t>Chenopodium ambrosioides) !!!</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a:ea typeface="Arial"/>
                          <a:cs typeface="Arial"/>
                        </a:rPr>
                        <a:t>Expel wormseed or intestinal hookworms. Treats menstruation problems, asthma, and nervous disorders. </a:t>
                      </a:r>
                      <a:endParaRPr lang="en-US" sz="1600" dirty="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Latin American (Central America, South America, Southern Mexico)</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unknown</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ITS2:</a:t>
                      </a:r>
                      <a:r>
                        <a:rPr lang="en-US" sz="1600" i="1">
                          <a:solidFill>
                            <a:srgbClr val="000000"/>
                          </a:solidFill>
                          <a:latin typeface="Times"/>
                          <a:ea typeface="Arial"/>
                          <a:cs typeface="Arial"/>
                        </a:rPr>
                        <a:t> Artemisia absinthium; matK: Artemisia absinthium </a:t>
                      </a:r>
                      <a:r>
                        <a:rPr lang="en-US" sz="1600">
                          <a:solidFill>
                            <a:srgbClr val="000000"/>
                          </a:solidFill>
                          <a:latin typeface="Times"/>
                          <a:ea typeface="Arial"/>
                          <a:cs typeface="Arial"/>
                        </a:rPr>
                        <a:t>(Asteraceae) </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ITS2</a:t>
                      </a:r>
                      <a:r>
                        <a:rPr lang="en-US" sz="1600" i="1">
                          <a:solidFill>
                            <a:srgbClr val="000000"/>
                          </a:solidFill>
                          <a:latin typeface="Times"/>
                          <a:ea typeface="Arial"/>
                          <a:cs typeface="Arial"/>
                        </a:rPr>
                        <a:t>: Artemisia vulgaris; matk: Athanasia flexuosa </a:t>
                      </a:r>
                      <a:r>
                        <a:rPr lang="en-US" sz="1600">
                          <a:solidFill>
                            <a:srgbClr val="000000"/>
                          </a:solidFill>
                          <a:latin typeface="Times"/>
                          <a:ea typeface="Arial"/>
                          <a:cs typeface="Arial"/>
                        </a:rPr>
                        <a:t>(Asteraceae) </a:t>
                      </a:r>
                      <a:endParaRPr lang="en-US" sz="1600">
                        <a:solidFill>
                          <a:srgbClr val="000000"/>
                        </a:solidFill>
                        <a:latin typeface="Arial"/>
                        <a:ea typeface="Arial"/>
                        <a:cs typeface="Arial"/>
                      </a:endParaRPr>
                    </a:p>
                  </a:txBody>
                  <a:tcPr marL="68580" marR="68580" marT="0" marB="0"/>
                </a:tc>
              </a:tr>
              <a:tr h="597759">
                <a:tc>
                  <a:txBody>
                    <a:bodyPr/>
                    <a:lstStyle/>
                    <a:p>
                      <a:pPr marL="0" marR="0">
                        <a:lnSpc>
                          <a:spcPct val="115000"/>
                        </a:lnSpc>
                        <a:spcBef>
                          <a:spcPts val="0"/>
                        </a:spcBef>
                        <a:spcAft>
                          <a:spcPts val="0"/>
                        </a:spcAft>
                      </a:pPr>
                      <a:r>
                        <a:rPr lang="en-US" sz="1600">
                          <a:solidFill>
                            <a:srgbClr val="000000"/>
                          </a:solidFill>
                          <a:latin typeface="Times"/>
                          <a:ea typeface="Arial"/>
                          <a:cs typeface="Arial"/>
                        </a:rPr>
                        <a:t>Araliaceae</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Korean ginseng </a:t>
                      </a:r>
                      <a:r>
                        <a:rPr lang="en-US" sz="1600" i="1">
                          <a:solidFill>
                            <a:srgbClr val="000000"/>
                          </a:solidFill>
                          <a:latin typeface="Times"/>
                          <a:ea typeface="Arial"/>
                          <a:cs typeface="Arial"/>
                        </a:rPr>
                        <a:t>(Panax ginseng)!!!</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As a dietary supplement</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East Asia</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root</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a:ea typeface="Arial"/>
                          <a:cs typeface="Arial"/>
                        </a:rPr>
                        <a:t>ITS2:</a:t>
                      </a:r>
                      <a:r>
                        <a:rPr lang="en-US" sz="1600" i="1" dirty="0">
                          <a:solidFill>
                            <a:srgbClr val="000000"/>
                          </a:solidFill>
                          <a:latin typeface="Times"/>
                          <a:ea typeface="Arial"/>
                          <a:cs typeface="Arial"/>
                        </a:rPr>
                        <a:t> </a:t>
                      </a:r>
                      <a:r>
                        <a:rPr lang="en-US" sz="1600" i="1" dirty="0" err="1">
                          <a:solidFill>
                            <a:srgbClr val="000000"/>
                          </a:solidFill>
                          <a:latin typeface="Times"/>
                          <a:ea typeface="Arial"/>
                          <a:cs typeface="Arial"/>
                        </a:rPr>
                        <a:t>Astragalus</a:t>
                      </a:r>
                      <a:r>
                        <a:rPr lang="en-US" sz="1600" i="1" dirty="0">
                          <a:solidFill>
                            <a:srgbClr val="000000"/>
                          </a:solidFill>
                          <a:latin typeface="Times"/>
                          <a:ea typeface="Arial"/>
                          <a:cs typeface="Arial"/>
                        </a:rPr>
                        <a:t> </a:t>
                      </a:r>
                      <a:r>
                        <a:rPr lang="en-US" sz="1600" i="1" dirty="0" err="1">
                          <a:solidFill>
                            <a:srgbClr val="000000"/>
                          </a:solidFill>
                          <a:latin typeface="Times"/>
                          <a:ea typeface="Arial"/>
                          <a:cs typeface="Arial"/>
                        </a:rPr>
                        <a:t>membranaceus</a:t>
                      </a:r>
                      <a:r>
                        <a:rPr lang="en-US" sz="1600" i="1" dirty="0">
                          <a:solidFill>
                            <a:srgbClr val="000000"/>
                          </a:solidFill>
                          <a:latin typeface="Times"/>
                          <a:ea typeface="Arial"/>
                          <a:cs typeface="Arial"/>
                        </a:rPr>
                        <a:t>; </a:t>
                      </a:r>
                      <a:r>
                        <a:rPr lang="en-US" sz="1600" dirty="0" err="1">
                          <a:solidFill>
                            <a:srgbClr val="000000"/>
                          </a:solidFill>
                          <a:latin typeface="Times"/>
                          <a:ea typeface="Arial"/>
                          <a:cs typeface="Arial"/>
                        </a:rPr>
                        <a:t>matK</a:t>
                      </a:r>
                      <a:r>
                        <a:rPr lang="en-US" sz="1600" dirty="0">
                          <a:solidFill>
                            <a:srgbClr val="000000"/>
                          </a:solidFill>
                          <a:latin typeface="Times"/>
                          <a:ea typeface="Arial"/>
                          <a:cs typeface="Arial"/>
                        </a:rPr>
                        <a:t>:</a:t>
                      </a:r>
                      <a:r>
                        <a:rPr lang="en-US" sz="1600" i="1" dirty="0">
                          <a:solidFill>
                            <a:srgbClr val="000000"/>
                          </a:solidFill>
                          <a:latin typeface="Times"/>
                          <a:ea typeface="Arial"/>
                          <a:cs typeface="Arial"/>
                        </a:rPr>
                        <a:t> </a:t>
                      </a:r>
                      <a:r>
                        <a:rPr lang="en-US" sz="1600" i="1" dirty="0" err="1">
                          <a:solidFill>
                            <a:srgbClr val="000000"/>
                          </a:solidFill>
                          <a:latin typeface="Times"/>
                          <a:ea typeface="Arial"/>
                          <a:cs typeface="Arial"/>
                        </a:rPr>
                        <a:t>Astragalus</a:t>
                      </a:r>
                      <a:r>
                        <a:rPr lang="en-US" sz="1600" i="1" dirty="0">
                          <a:solidFill>
                            <a:srgbClr val="000000"/>
                          </a:solidFill>
                          <a:latin typeface="Times"/>
                          <a:ea typeface="Arial"/>
                          <a:cs typeface="Arial"/>
                        </a:rPr>
                        <a:t> </a:t>
                      </a:r>
                      <a:r>
                        <a:rPr lang="en-US" sz="1600" dirty="0">
                          <a:solidFill>
                            <a:srgbClr val="000000"/>
                          </a:solidFill>
                          <a:latin typeface="Times"/>
                          <a:ea typeface="Arial"/>
                          <a:cs typeface="Arial"/>
                        </a:rPr>
                        <a:t>sp. (</a:t>
                      </a:r>
                      <a:r>
                        <a:rPr lang="en-US" sz="1600" dirty="0" err="1">
                          <a:solidFill>
                            <a:srgbClr val="000000"/>
                          </a:solidFill>
                          <a:latin typeface="Times"/>
                          <a:ea typeface="Arial"/>
                          <a:cs typeface="Arial"/>
                        </a:rPr>
                        <a:t>Fabaceae</a:t>
                      </a:r>
                      <a:r>
                        <a:rPr lang="en-US" sz="1600" dirty="0">
                          <a:solidFill>
                            <a:srgbClr val="000000"/>
                          </a:solidFill>
                          <a:latin typeface="Times"/>
                          <a:ea typeface="Arial"/>
                          <a:cs typeface="Arial"/>
                        </a:rPr>
                        <a:t>)</a:t>
                      </a:r>
                      <a:endParaRPr lang="en-US" sz="1600" dirty="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ITS2: </a:t>
                      </a:r>
                      <a:r>
                        <a:rPr lang="en-US" sz="1600" i="1">
                          <a:solidFill>
                            <a:srgbClr val="000000"/>
                          </a:solidFill>
                          <a:latin typeface="Times"/>
                          <a:ea typeface="Arial"/>
                          <a:cs typeface="Arial"/>
                        </a:rPr>
                        <a:t>Astragalus membranaceus</a:t>
                      </a:r>
                      <a:r>
                        <a:rPr lang="en-US" sz="1600">
                          <a:solidFill>
                            <a:srgbClr val="000000"/>
                          </a:solidFill>
                          <a:latin typeface="Times"/>
                          <a:ea typeface="Arial"/>
                          <a:cs typeface="Arial"/>
                        </a:rPr>
                        <a:t>; matK: </a:t>
                      </a:r>
                      <a:r>
                        <a:rPr lang="en-US" sz="1600" i="1">
                          <a:solidFill>
                            <a:srgbClr val="000000"/>
                          </a:solidFill>
                          <a:latin typeface="Times"/>
                          <a:ea typeface="Arial"/>
                          <a:cs typeface="Arial"/>
                        </a:rPr>
                        <a:t>Mimosa pudica</a:t>
                      </a:r>
                      <a:r>
                        <a:rPr lang="en-US" sz="1600">
                          <a:solidFill>
                            <a:srgbClr val="000000"/>
                          </a:solidFill>
                          <a:latin typeface="Times"/>
                          <a:ea typeface="Arial"/>
                          <a:cs typeface="Arial"/>
                        </a:rPr>
                        <a:t> (Fabaceae)</a:t>
                      </a:r>
                      <a:endParaRPr lang="en-US" sz="1600">
                        <a:solidFill>
                          <a:srgbClr val="000000"/>
                        </a:solidFill>
                        <a:latin typeface="Arial"/>
                        <a:ea typeface="Arial"/>
                        <a:cs typeface="Arial"/>
                      </a:endParaRPr>
                    </a:p>
                  </a:txBody>
                  <a:tcPr marL="68580" marR="68580" marT="0" marB="0"/>
                </a:tc>
              </a:tr>
              <a:tr h="1494398">
                <a:tc>
                  <a:txBody>
                    <a:bodyPr/>
                    <a:lstStyle/>
                    <a:p>
                      <a:pPr marL="0" marR="0">
                        <a:lnSpc>
                          <a:spcPct val="115000"/>
                        </a:lnSpc>
                        <a:spcBef>
                          <a:spcPts val="0"/>
                        </a:spcBef>
                        <a:spcAft>
                          <a:spcPts val="0"/>
                        </a:spcAft>
                      </a:pPr>
                      <a:r>
                        <a:rPr lang="en-US" sz="1600">
                          <a:solidFill>
                            <a:srgbClr val="000000"/>
                          </a:solidFill>
                          <a:latin typeface="Times"/>
                          <a:ea typeface="Arial"/>
                          <a:cs typeface="Arial"/>
                        </a:rPr>
                        <a:t>Asteraceae</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yacon </a:t>
                      </a:r>
                      <a:r>
                        <a:rPr lang="en-US" sz="1600" i="1">
                          <a:solidFill>
                            <a:srgbClr val="000000"/>
                          </a:solidFill>
                          <a:latin typeface="Times"/>
                          <a:ea typeface="Arial"/>
                          <a:cs typeface="Arial"/>
                        </a:rPr>
                        <a:t>(Smallanthus sonchifolius*)</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support stable blood sugar levels acts as a natural metabolism booster and appetite suppressant (weight loss); increases digestive health</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Latin America (northern and central Andes)</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root</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a:ea typeface="Arial"/>
                          <a:cs typeface="Arial"/>
                        </a:rPr>
                        <a:t>ITS2: not </a:t>
                      </a:r>
                      <a:r>
                        <a:rPr lang="en-US" sz="1600" dirty="0" err="1">
                          <a:solidFill>
                            <a:srgbClr val="000000"/>
                          </a:solidFill>
                          <a:latin typeface="Times"/>
                          <a:ea typeface="Arial"/>
                          <a:cs typeface="Arial"/>
                        </a:rPr>
                        <a:t>barcoded</a:t>
                      </a:r>
                      <a:r>
                        <a:rPr lang="en-US" sz="1600" dirty="0">
                          <a:solidFill>
                            <a:srgbClr val="000000"/>
                          </a:solidFill>
                          <a:latin typeface="Times"/>
                          <a:ea typeface="Arial"/>
                          <a:cs typeface="Arial"/>
                        </a:rPr>
                        <a:t>; </a:t>
                      </a:r>
                      <a:r>
                        <a:rPr lang="en-US" sz="1600" dirty="0" err="1">
                          <a:solidFill>
                            <a:srgbClr val="000000"/>
                          </a:solidFill>
                          <a:latin typeface="Times"/>
                          <a:ea typeface="Arial"/>
                          <a:cs typeface="Arial"/>
                        </a:rPr>
                        <a:t>matk</a:t>
                      </a:r>
                      <a:r>
                        <a:rPr lang="en-US" sz="1600" dirty="0">
                          <a:solidFill>
                            <a:srgbClr val="000000"/>
                          </a:solidFill>
                          <a:latin typeface="Times"/>
                          <a:ea typeface="Arial"/>
                          <a:cs typeface="Arial"/>
                        </a:rPr>
                        <a:t> (P, Fig 2): </a:t>
                      </a:r>
                      <a:r>
                        <a:rPr lang="en-US" sz="1600" i="1" dirty="0" err="1">
                          <a:solidFill>
                            <a:srgbClr val="000000"/>
                          </a:solidFill>
                          <a:latin typeface="Times"/>
                          <a:ea typeface="Arial"/>
                          <a:cs typeface="Arial"/>
                        </a:rPr>
                        <a:t>Smallanthus</a:t>
                      </a:r>
                      <a:r>
                        <a:rPr lang="en-US" sz="1600" dirty="0">
                          <a:solidFill>
                            <a:srgbClr val="000000"/>
                          </a:solidFill>
                          <a:latin typeface="Times"/>
                          <a:ea typeface="Arial"/>
                          <a:cs typeface="Arial"/>
                        </a:rPr>
                        <a:t> sp.</a:t>
                      </a:r>
                      <a:endParaRPr lang="en-US" sz="1600" dirty="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a:ea typeface="Arial"/>
                          <a:cs typeface="Arial"/>
                        </a:rPr>
                        <a:t>ITS2: not </a:t>
                      </a:r>
                      <a:r>
                        <a:rPr lang="en-US" sz="1600" dirty="0" err="1">
                          <a:solidFill>
                            <a:srgbClr val="000000"/>
                          </a:solidFill>
                          <a:latin typeface="Times"/>
                          <a:ea typeface="Arial"/>
                          <a:cs typeface="Arial"/>
                        </a:rPr>
                        <a:t>barcoded</a:t>
                      </a:r>
                      <a:r>
                        <a:rPr lang="en-US" sz="1600" dirty="0">
                          <a:solidFill>
                            <a:srgbClr val="000000"/>
                          </a:solidFill>
                          <a:latin typeface="Times"/>
                          <a:ea typeface="Arial"/>
                          <a:cs typeface="Arial"/>
                        </a:rPr>
                        <a:t>; </a:t>
                      </a:r>
                      <a:r>
                        <a:rPr lang="en-US" sz="1600" dirty="0" err="1">
                          <a:solidFill>
                            <a:srgbClr val="000000"/>
                          </a:solidFill>
                          <a:latin typeface="Times"/>
                          <a:ea typeface="Arial"/>
                          <a:cs typeface="Arial"/>
                        </a:rPr>
                        <a:t>matk</a:t>
                      </a:r>
                      <a:r>
                        <a:rPr lang="en-US" sz="1600" dirty="0">
                          <a:solidFill>
                            <a:srgbClr val="000000"/>
                          </a:solidFill>
                          <a:latin typeface="Times"/>
                          <a:ea typeface="Arial"/>
                          <a:cs typeface="Arial"/>
                        </a:rPr>
                        <a:t>: </a:t>
                      </a:r>
                      <a:r>
                        <a:rPr lang="en-US" sz="1600" i="1" dirty="0" err="1">
                          <a:solidFill>
                            <a:srgbClr val="000000"/>
                          </a:solidFill>
                          <a:latin typeface="Times"/>
                          <a:ea typeface="Arial"/>
                          <a:cs typeface="Arial"/>
                        </a:rPr>
                        <a:t>Rudbeckia</a:t>
                      </a:r>
                      <a:r>
                        <a:rPr lang="en-US" sz="1600" i="1" dirty="0">
                          <a:solidFill>
                            <a:srgbClr val="000000"/>
                          </a:solidFill>
                          <a:latin typeface="Times"/>
                          <a:ea typeface="Arial"/>
                          <a:cs typeface="Arial"/>
                        </a:rPr>
                        <a:t> </a:t>
                      </a:r>
                      <a:r>
                        <a:rPr lang="en-US" sz="1600" i="1" dirty="0" err="1">
                          <a:solidFill>
                            <a:srgbClr val="000000"/>
                          </a:solidFill>
                          <a:latin typeface="Times"/>
                          <a:ea typeface="Arial"/>
                          <a:cs typeface="Arial"/>
                        </a:rPr>
                        <a:t>hirta</a:t>
                      </a:r>
                      <a:endParaRPr lang="en-US" sz="1600" dirty="0">
                        <a:solidFill>
                          <a:srgbClr val="000000"/>
                        </a:solidFill>
                        <a:latin typeface="Arial"/>
                        <a:ea typeface="Arial"/>
                        <a:cs typeface="Arial"/>
                      </a:endParaRPr>
                    </a:p>
                  </a:txBody>
                  <a:tcPr marL="68580" marR="68580" marT="0" marB="0"/>
                </a:tc>
              </a:tr>
              <a:tr h="395258">
                <a:tc>
                  <a:txBody>
                    <a:bodyPr/>
                    <a:lstStyle/>
                    <a:p>
                      <a:pPr marL="0" marR="0">
                        <a:lnSpc>
                          <a:spcPct val="115000"/>
                        </a:lnSpc>
                        <a:spcBef>
                          <a:spcPts val="0"/>
                        </a:spcBef>
                        <a:spcAft>
                          <a:spcPts val="0"/>
                        </a:spcAft>
                      </a:pPr>
                      <a:r>
                        <a:rPr lang="en-US" sz="1600">
                          <a:solidFill>
                            <a:srgbClr val="000000"/>
                          </a:solidFill>
                          <a:latin typeface="Times"/>
                          <a:ea typeface="Arial"/>
                          <a:cs typeface="Arial"/>
                        </a:rPr>
                        <a:t>Convolvulaceae</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dodder </a:t>
                      </a:r>
                      <a:r>
                        <a:rPr lang="en-US" sz="1600" i="1">
                          <a:solidFill>
                            <a:srgbClr val="000000"/>
                          </a:solidFill>
                          <a:latin typeface="Times"/>
                          <a:ea typeface="Arial"/>
                          <a:cs typeface="Arial"/>
                        </a:rPr>
                        <a:t>(Cuscuta chinensis</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unknown</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Asia (China)</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seed</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ITS2 (P, Fig 2): </a:t>
                      </a:r>
                      <a:r>
                        <a:rPr lang="en-US" sz="1600" i="1">
                          <a:solidFill>
                            <a:srgbClr val="000000"/>
                          </a:solidFill>
                          <a:latin typeface="Times"/>
                          <a:ea typeface="Arial"/>
                          <a:cs typeface="Arial"/>
                        </a:rPr>
                        <a:t>Cuscuta </a:t>
                      </a:r>
                      <a:r>
                        <a:rPr lang="en-US" sz="1600">
                          <a:solidFill>
                            <a:srgbClr val="000000"/>
                          </a:solidFill>
                          <a:latin typeface="Times"/>
                          <a:ea typeface="Arial"/>
                          <a:cs typeface="Arial"/>
                        </a:rPr>
                        <a:t>spp.</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ITS2: </a:t>
                      </a:r>
                      <a:r>
                        <a:rPr lang="en-US" sz="1600" i="1">
                          <a:solidFill>
                            <a:srgbClr val="000000"/>
                          </a:solidFill>
                          <a:latin typeface="Times"/>
                          <a:ea typeface="Arial"/>
                          <a:cs typeface="Arial"/>
                        </a:rPr>
                        <a:t>Cuscuta australis</a:t>
                      </a:r>
                      <a:endParaRPr lang="en-US" sz="1600">
                        <a:solidFill>
                          <a:srgbClr val="000000"/>
                        </a:solidFill>
                        <a:latin typeface="Arial"/>
                        <a:ea typeface="Arial"/>
                        <a:cs typeface="Arial"/>
                      </a:endParaRPr>
                    </a:p>
                  </a:txBody>
                  <a:tcPr marL="68580" marR="68580" marT="0" marB="0"/>
                </a:tc>
              </a:tr>
              <a:tr h="896638">
                <a:tc>
                  <a:txBody>
                    <a:bodyPr/>
                    <a:lstStyle/>
                    <a:p>
                      <a:pPr marL="0" marR="0">
                        <a:lnSpc>
                          <a:spcPct val="115000"/>
                        </a:lnSpc>
                        <a:spcBef>
                          <a:spcPts val="0"/>
                        </a:spcBef>
                        <a:spcAft>
                          <a:spcPts val="0"/>
                        </a:spcAft>
                      </a:pPr>
                      <a:r>
                        <a:rPr lang="en-US" sz="1600">
                          <a:solidFill>
                            <a:srgbClr val="000000"/>
                          </a:solidFill>
                          <a:latin typeface="Times"/>
                          <a:ea typeface="Arial"/>
                          <a:cs typeface="Arial"/>
                        </a:rPr>
                        <a:t>Fabaceae</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Astragalus (</a:t>
                      </a:r>
                      <a:r>
                        <a:rPr lang="en-US" sz="1600" i="1">
                          <a:solidFill>
                            <a:srgbClr val="000000"/>
                          </a:solidFill>
                          <a:latin typeface="Times"/>
                          <a:ea typeface="Arial"/>
                          <a:cs typeface="Arial"/>
                        </a:rPr>
                        <a:t>Astragalus propinquus)!!!</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dietary supplement</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Asia (China)</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root</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ITS2: </a:t>
                      </a:r>
                      <a:r>
                        <a:rPr lang="en-US" sz="1600" i="1">
                          <a:solidFill>
                            <a:srgbClr val="000000"/>
                          </a:solidFill>
                          <a:latin typeface="Times"/>
                          <a:ea typeface="Arial"/>
                          <a:cs typeface="Arial"/>
                        </a:rPr>
                        <a:t>Plantago </a:t>
                      </a:r>
                      <a:r>
                        <a:rPr lang="en-US" sz="1600">
                          <a:solidFill>
                            <a:srgbClr val="000000"/>
                          </a:solidFill>
                          <a:latin typeface="Times"/>
                          <a:ea typeface="Arial"/>
                          <a:cs typeface="Arial"/>
                        </a:rPr>
                        <a:t>spp.</a:t>
                      </a:r>
                      <a:r>
                        <a:rPr lang="en-US" sz="1600" i="1">
                          <a:solidFill>
                            <a:srgbClr val="000000"/>
                          </a:solidFill>
                          <a:latin typeface="Times"/>
                          <a:ea typeface="Arial"/>
                          <a:cs typeface="Arial"/>
                        </a:rPr>
                        <a:t>; </a:t>
                      </a:r>
                      <a:r>
                        <a:rPr lang="en-US" sz="1600">
                          <a:solidFill>
                            <a:srgbClr val="000000"/>
                          </a:solidFill>
                          <a:latin typeface="Times"/>
                          <a:ea typeface="Arial"/>
                          <a:cs typeface="Arial"/>
                        </a:rPr>
                        <a:t>matk:</a:t>
                      </a:r>
                      <a:r>
                        <a:rPr lang="en-US" sz="1600" i="1">
                          <a:solidFill>
                            <a:srgbClr val="000000"/>
                          </a:solidFill>
                          <a:latin typeface="Times"/>
                          <a:ea typeface="Arial"/>
                          <a:cs typeface="Arial"/>
                        </a:rPr>
                        <a:t> Plantago ovata</a:t>
                      </a:r>
                      <a:r>
                        <a:rPr lang="en-US" sz="1600">
                          <a:solidFill>
                            <a:srgbClr val="000000"/>
                          </a:solidFill>
                          <a:latin typeface="Times"/>
                          <a:ea typeface="Arial"/>
                          <a:cs typeface="Arial"/>
                        </a:rPr>
                        <a:t> </a:t>
                      </a:r>
                      <a:endParaRPr lang="en-US" sz="1600">
                        <a:solidFill>
                          <a:srgbClr val="000000"/>
                        </a:solidFill>
                        <a:latin typeface="Arial"/>
                        <a:ea typeface="Arial"/>
                        <a:cs typeface="Arial"/>
                      </a:endParaRPr>
                    </a:p>
                    <a:p>
                      <a:pPr marL="0" marR="0">
                        <a:lnSpc>
                          <a:spcPct val="115000"/>
                        </a:lnSpc>
                        <a:spcBef>
                          <a:spcPts val="0"/>
                        </a:spcBef>
                        <a:spcAft>
                          <a:spcPts val="0"/>
                        </a:spcAft>
                      </a:pPr>
                      <a:r>
                        <a:rPr lang="en-US" sz="1600">
                          <a:solidFill>
                            <a:srgbClr val="000000"/>
                          </a:solidFill>
                          <a:latin typeface="Times"/>
                          <a:ea typeface="Arial"/>
                          <a:cs typeface="Arial"/>
                        </a:rPr>
                        <a:t>(Plantaginaceae)</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ITS2: </a:t>
                      </a:r>
                      <a:r>
                        <a:rPr lang="en-US" sz="1600" i="1">
                          <a:solidFill>
                            <a:srgbClr val="000000"/>
                          </a:solidFill>
                          <a:latin typeface="Times"/>
                          <a:ea typeface="Arial"/>
                          <a:cs typeface="Arial"/>
                        </a:rPr>
                        <a:t>Plantago spp.</a:t>
                      </a:r>
                      <a:r>
                        <a:rPr lang="en-US" sz="1600">
                          <a:solidFill>
                            <a:srgbClr val="000000"/>
                          </a:solidFill>
                          <a:latin typeface="Times"/>
                          <a:ea typeface="Arial"/>
                          <a:cs typeface="Arial"/>
                        </a:rPr>
                        <a:t> matK:</a:t>
                      </a:r>
                      <a:r>
                        <a:rPr lang="en-US" sz="1600" i="1">
                          <a:solidFill>
                            <a:srgbClr val="000000"/>
                          </a:solidFill>
                          <a:latin typeface="Times"/>
                          <a:ea typeface="Arial"/>
                          <a:cs typeface="Arial"/>
                        </a:rPr>
                        <a:t> Plantago patagonica</a:t>
                      </a:r>
                      <a:endParaRPr lang="en-US" sz="1600">
                        <a:solidFill>
                          <a:srgbClr val="000000"/>
                        </a:solidFill>
                        <a:latin typeface="Arial"/>
                        <a:ea typeface="Arial"/>
                        <a:cs typeface="Arial"/>
                      </a:endParaRPr>
                    </a:p>
                  </a:txBody>
                  <a:tcPr marL="68580" marR="68580" marT="0" marB="0"/>
                </a:tc>
              </a:tr>
              <a:tr h="395258">
                <a:tc>
                  <a:txBody>
                    <a:bodyPr/>
                    <a:lstStyle/>
                    <a:p>
                      <a:pPr marL="0" marR="0">
                        <a:lnSpc>
                          <a:spcPct val="115000"/>
                        </a:lnSpc>
                        <a:spcBef>
                          <a:spcPts val="0"/>
                        </a:spcBef>
                        <a:spcAft>
                          <a:spcPts val="0"/>
                        </a:spcAft>
                      </a:pPr>
                      <a:r>
                        <a:rPr lang="en-US" sz="1600">
                          <a:solidFill>
                            <a:srgbClr val="000000"/>
                          </a:solidFill>
                          <a:latin typeface="Times"/>
                          <a:ea typeface="Arial"/>
                          <a:cs typeface="Arial"/>
                        </a:rPr>
                        <a:t>Fabaceae</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i="1">
                          <a:solidFill>
                            <a:srgbClr val="000000"/>
                          </a:solidFill>
                          <a:latin typeface="Times"/>
                          <a:ea typeface="Arial"/>
                          <a:cs typeface="Arial"/>
                        </a:rPr>
                        <a:t>Butea superba </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aphrodisiac</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Asia (Thailand, Vietnam, India)</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unknown</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not barcoded</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not barcoded</a:t>
                      </a:r>
                      <a:endParaRPr lang="en-US" sz="1600">
                        <a:solidFill>
                          <a:srgbClr val="000000"/>
                        </a:solidFill>
                        <a:latin typeface="Arial"/>
                        <a:ea typeface="Arial"/>
                        <a:cs typeface="Arial"/>
                      </a:endParaRPr>
                    </a:p>
                  </a:txBody>
                  <a:tcPr marL="68580" marR="68580" marT="0" marB="0"/>
                </a:tc>
              </a:tr>
              <a:tr h="1195518">
                <a:tc>
                  <a:txBody>
                    <a:bodyPr/>
                    <a:lstStyle/>
                    <a:p>
                      <a:pPr marL="0" marR="0">
                        <a:lnSpc>
                          <a:spcPct val="115000"/>
                        </a:lnSpc>
                        <a:spcBef>
                          <a:spcPts val="0"/>
                        </a:spcBef>
                        <a:spcAft>
                          <a:spcPts val="0"/>
                        </a:spcAft>
                      </a:pPr>
                      <a:r>
                        <a:rPr lang="en-US" sz="1600">
                          <a:solidFill>
                            <a:srgbClr val="000000"/>
                          </a:solidFill>
                          <a:latin typeface="Times"/>
                          <a:ea typeface="Arial"/>
                          <a:cs typeface="Arial"/>
                        </a:rPr>
                        <a:t>Lamiaceae</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tulsi powder </a:t>
                      </a:r>
                      <a:r>
                        <a:rPr lang="en-US" sz="1600" i="1">
                          <a:solidFill>
                            <a:srgbClr val="000000"/>
                          </a:solidFill>
                          <a:latin typeface="Times"/>
                          <a:ea typeface="Arial"/>
                          <a:cs typeface="Arial"/>
                        </a:rPr>
                        <a:t>(Ocimum tenuiflorum)</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Promotes clear, comfortable breathing, strengthens immunity, has antibiotic, anti-viral, anti-bacterial properties</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Asia (India)</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leaf</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ITS2 (P, Fig 2):</a:t>
                      </a:r>
                      <a:r>
                        <a:rPr lang="en-US" sz="1600" i="1">
                          <a:solidFill>
                            <a:srgbClr val="000000"/>
                          </a:solidFill>
                          <a:latin typeface="Times"/>
                          <a:ea typeface="Arial"/>
                          <a:cs typeface="Arial"/>
                        </a:rPr>
                        <a:t> Ocimum basilicum/tenuiflorum </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ITS2: </a:t>
                      </a:r>
                      <a:r>
                        <a:rPr lang="en-US" sz="1600" i="1">
                          <a:solidFill>
                            <a:srgbClr val="000000"/>
                          </a:solidFill>
                          <a:latin typeface="Times"/>
                          <a:ea typeface="Arial"/>
                          <a:cs typeface="Arial"/>
                        </a:rPr>
                        <a:t>Hyptidendron sp</a:t>
                      </a:r>
                      <a:r>
                        <a:rPr lang="en-US" sz="1600">
                          <a:solidFill>
                            <a:srgbClr val="000000"/>
                          </a:solidFill>
                          <a:latin typeface="Times"/>
                          <a:ea typeface="Arial"/>
                          <a:cs typeface="Arial"/>
                        </a:rPr>
                        <a:t>.</a:t>
                      </a:r>
                      <a:endParaRPr lang="en-US" sz="1600">
                        <a:solidFill>
                          <a:srgbClr val="000000"/>
                        </a:solidFill>
                        <a:latin typeface="Arial"/>
                        <a:ea typeface="Arial"/>
                        <a:cs typeface="Arial"/>
                      </a:endParaRPr>
                    </a:p>
                  </a:txBody>
                  <a:tcPr marL="68580" marR="68580" marT="0" marB="0"/>
                </a:tc>
              </a:tr>
              <a:tr h="597759">
                <a:tc>
                  <a:txBody>
                    <a:bodyPr/>
                    <a:lstStyle/>
                    <a:p>
                      <a:pPr marL="0" marR="0">
                        <a:lnSpc>
                          <a:spcPct val="115000"/>
                        </a:lnSpc>
                        <a:spcBef>
                          <a:spcPts val="0"/>
                        </a:spcBef>
                        <a:spcAft>
                          <a:spcPts val="0"/>
                        </a:spcAft>
                      </a:pPr>
                      <a:r>
                        <a:rPr lang="en-US" sz="1600" dirty="0" err="1">
                          <a:solidFill>
                            <a:srgbClr val="000000"/>
                          </a:solidFill>
                          <a:latin typeface="Times"/>
                          <a:ea typeface="Arial"/>
                          <a:cs typeface="Arial"/>
                        </a:rPr>
                        <a:t>Phyllanthaceae</a:t>
                      </a:r>
                      <a:endParaRPr lang="en-US" sz="1600" dirty="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dirty="0" err="1">
                          <a:solidFill>
                            <a:srgbClr val="000000"/>
                          </a:solidFill>
                          <a:latin typeface="Times"/>
                          <a:ea typeface="Arial"/>
                          <a:cs typeface="Arial"/>
                        </a:rPr>
                        <a:t>chanca</a:t>
                      </a:r>
                      <a:r>
                        <a:rPr lang="en-US" sz="1600" dirty="0">
                          <a:solidFill>
                            <a:srgbClr val="000000"/>
                          </a:solidFill>
                          <a:latin typeface="Times"/>
                          <a:ea typeface="Arial"/>
                          <a:cs typeface="Arial"/>
                        </a:rPr>
                        <a:t> </a:t>
                      </a:r>
                      <a:r>
                        <a:rPr lang="en-US" sz="1600" dirty="0" err="1">
                          <a:solidFill>
                            <a:srgbClr val="000000"/>
                          </a:solidFill>
                          <a:latin typeface="Times"/>
                          <a:ea typeface="Arial"/>
                          <a:cs typeface="Arial"/>
                        </a:rPr>
                        <a:t>piedra</a:t>
                      </a:r>
                      <a:r>
                        <a:rPr lang="en-US" sz="1600" dirty="0">
                          <a:solidFill>
                            <a:srgbClr val="000000"/>
                          </a:solidFill>
                          <a:latin typeface="Times"/>
                          <a:ea typeface="Arial"/>
                          <a:cs typeface="Arial"/>
                        </a:rPr>
                        <a:t> </a:t>
                      </a:r>
                      <a:r>
                        <a:rPr lang="en-US" sz="1600" i="1" dirty="0">
                          <a:solidFill>
                            <a:srgbClr val="000000"/>
                          </a:solidFill>
                          <a:latin typeface="Times"/>
                          <a:ea typeface="Arial"/>
                          <a:cs typeface="Arial"/>
                        </a:rPr>
                        <a:t>(</a:t>
                      </a:r>
                      <a:r>
                        <a:rPr lang="en-US" sz="1600" i="1" dirty="0" err="1">
                          <a:solidFill>
                            <a:srgbClr val="000000"/>
                          </a:solidFill>
                          <a:latin typeface="Times"/>
                          <a:ea typeface="Arial"/>
                          <a:cs typeface="Arial"/>
                        </a:rPr>
                        <a:t>Phyllanthus</a:t>
                      </a:r>
                      <a:r>
                        <a:rPr lang="en-US" sz="1600" i="1" dirty="0">
                          <a:solidFill>
                            <a:srgbClr val="000000"/>
                          </a:solidFill>
                          <a:latin typeface="Times"/>
                          <a:ea typeface="Arial"/>
                          <a:cs typeface="Arial"/>
                        </a:rPr>
                        <a:t> </a:t>
                      </a:r>
                      <a:r>
                        <a:rPr lang="en-US" sz="1600" i="1" dirty="0" err="1">
                          <a:solidFill>
                            <a:srgbClr val="000000"/>
                          </a:solidFill>
                          <a:latin typeface="Times"/>
                          <a:ea typeface="Arial"/>
                          <a:cs typeface="Arial"/>
                        </a:rPr>
                        <a:t>niruri</a:t>
                      </a:r>
                      <a:r>
                        <a:rPr lang="en-US" sz="1600" i="1" dirty="0">
                          <a:solidFill>
                            <a:srgbClr val="000000"/>
                          </a:solidFill>
                          <a:latin typeface="Times"/>
                          <a:ea typeface="Arial"/>
                          <a:cs typeface="Arial"/>
                        </a:rPr>
                        <a:t>)!!!</a:t>
                      </a:r>
                      <a:endParaRPr lang="en-US" sz="1600" dirty="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a:ea typeface="Arial"/>
                          <a:cs typeface="Arial"/>
                        </a:rPr>
                        <a:t>support for urinary system</a:t>
                      </a:r>
                      <a:endParaRPr lang="en-US" sz="1600" dirty="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Asia (India)</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a:solidFill>
                            <a:srgbClr val="000000"/>
                          </a:solidFill>
                          <a:latin typeface="Times"/>
                          <a:ea typeface="Arial"/>
                          <a:cs typeface="Arial"/>
                        </a:rPr>
                        <a:t>leaf</a:t>
                      </a:r>
                      <a:endParaRPr lang="en-US" sz="160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a:ea typeface="Arial"/>
                          <a:cs typeface="Arial"/>
                        </a:rPr>
                        <a:t>ITS2: </a:t>
                      </a:r>
                      <a:r>
                        <a:rPr lang="en-US" sz="1600" i="1" dirty="0" err="1">
                          <a:solidFill>
                            <a:srgbClr val="000000"/>
                          </a:solidFill>
                          <a:latin typeface="Times"/>
                          <a:ea typeface="Arial"/>
                          <a:cs typeface="Arial"/>
                        </a:rPr>
                        <a:t>Desmodium</a:t>
                      </a:r>
                      <a:r>
                        <a:rPr lang="en-US" sz="1600" i="1" dirty="0">
                          <a:solidFill>
                            <a:srgbClr val="000000"/>
                          </a:solidFill>
                          <a:latin typeface="Times"/>
                          <a:ea typeface="Arial"/>
                          <a:cs typeface="Arial"/>
                        </a:rPr>
                        <a:t> </a:t>
                      </a:r>
                      <a:r>
                        <a:rPr lang="en-US" sz="1600" dirty="0">
                          <a:solidFill>
                            <a:srgbClr val="000000"/>
                          </a:solidFill>
                          <a:latin typeface="Times"/>
                          <a:ea typeface="Arial"/>
                          <a:cs typeface="Arial"/>
                        </a:rPr>
                        <a:t>spp. (</a:t>
                      </a:r>
                      <a:r>
                        <a:rPr lang="en-US" sz="1600" dirty="0" err="1">
                          <a:solidFill>
                            <a:srgbClr val="000000"/>
                          </a:solidFill>
                          <a:latin typeface="Times"/>
                          <a:ea typeface="Arial"/>
                          <a:cs typeface="Arial"/>
                        </a:rPr>
                        <a:t>Fabaceae</a:t>
                      </a:r>
                      <a:r>
                        <a:rPr lang="en-US" sz="1600" dirty="0">
                          <a:solidFill>
                            <a:srgbClr val="000000"/>
                          </a:solidFill>
                          <a:latin typeface="Times"/>
                          <a:ea typeface="Arial"/>
                          <a:cs typeface="Arial"/>
                        </a:rPr>
                        <a:t>); </a:t>
                      </a:r>
                      <a:r>
                        <a:rPr lang="en-US" sz="1600" dirty="0" err="1">
                          <a:solidFill>
                            <a:srgbClr val="000000"/>
                          </a:solidFill>
                          <a:latin typeface="Times"/>
                          <a:ea typeface="Arial"/>
                          <a:cs typeface="Arial"/>
                        </a:rPr>
                        <a:t>matK</a:t>
                      </a:r>
                      <a:r>
                        <a:rPr lang="en-US" sz="1600" dirty="0">
                          <a:solidFill>
                            <a:srgbClr val="000000"/>
                          </a:solidFill>
                          <a:latin typeface="Times"/>
                          <a:ea typeface="Arial"/>
                          <a:cs typeface="Arial"/>
                        </a:rPr>
                        <a:t>: not </a:t>
                      </a:r>
                      <a:r>
                        <a:rPr lang="en-US" sz="1600" dirty="0" err="1">
                          <a:solidFill>
                            <a:srgbClr val="000000"/>
                          </a:solidFill>
                          <a:latin typeface="Times"/>
                          <a:ea typeface="Arial"/>
                          <a:cs typeface="Arial"/>
                        </a:rPr>
                        <a:t>barcoded</a:t>
                      </a:r>
                      <a:endParaRPr lang="en-US" sz="1600" dirty="0">
                        <a:solidFill>
                          <a:srgbClr val="000000"/>
                        </a:solidFill>
                        <a:latin typeface="Arial"/>
                        <a:ea typeface="Arial"/>
                        <a:cs typeface="Arial"/>
                      </a:endParaRPr>
                    </a:p>
                  </a:txBody>
                  <a:tcPr marL="68580" marR="68580" marT="0" marB="0"/>
                </a:tc>
                <a:tc>
                  <a:txBody>
                    <a:bodyPr/>
                    <a:lstStyle/>
                    <a:p>
                      <a:pPr marL="0" marR="0">
                        <a:lnSpc>
                          <a:spcPct val="115000"/>
                        </a:lnSpc>
                        <a:spcBef>
                          <a:spcPts val="0"/>
                        </a:spcBef>
                        <a:spcAft>
                          <a:spcPts val="0"/>
                        </a:spcAft>
                      </a:pPr>
                      <a:r>
                        <a:rPr lang="en-US" sz="1600" dirty="0">
                          <a:solidFill>
                            <a:srgbClr val="000000"/>
                          </a:solidFill>
                          <a:latin typeface="Times"/>
                          <a:ea typeface="Arial"/>
                          <a:cs typeface="Arial"/>
                        </a:rPr>
                        <a:t>ITS2: </a:t>
                      </a:r>
                      <a:r>
                        <a:rPr lang="en-US" sz="1600" i="1" dirty="0" err="1">
                          <a:solidFill>
                            <a:srgbClr val="000000"/>
                          </a:solidFill>
                          <a:latin typeface="Times"/>
                          <a:ea typeface="Arial"/>
                          <a:cs typeface="Arial"/>
                        </a:rPr>
                        <a:t>Desmodium</a:t>
                      </a:r>
                      <a:r>
                        <a:rPr lang="en-US" sz="1600" i="1" dirty="0">
                          <a:solidFill>
                            <a:srgbClr val="000000"/>
                          </a:solidFill>
                          <a:latin typeface="Times"/>
                          <a:ea typeface="Arial"/>
                          <a:cs typeface="Arial"/>
                        </a:rPr>
                        <a:t> </a:t>
                      </a:r>
                      <a:r>
                        <a:rPr lang="en-US" sz="1600" dirty="0">
                          <a:solidFill>
                            <a:srgbClr val="000000"/>
                          </a:solidFill>
                          <a:latin typeface="Times"/>
                          <a:ea typeface="Arial"/>
                          <a:cs typeface="Arial"/>
                        </a:rPr>
                        <a:t>spp.; </a:t>
                      </a:r>
                      <a:r>
                        <a:rPr lang="en-US" sz="1600" dirty="0" err="1">
                          <a:solidFill>
                            <a:srgbClr val="000000"/>
                          </a:solidFill>
                          <a:latin typeface="Times"/>
                          <a:ea typeface="Arial"/>
                          <a:cs typeface="Arial"/>
                        </a:rPr>
                        <a:t>matK</a:t>
                      </a:r>
                      <a:r>
                        <a:rPr lang="en-US" sz="1600" dirty="0">
                          <a:solidFill>
                            <a:srgbClr val="000000"/>
                          </a:solidFill>
                          <a:latin typeface="Times"/>
                          <a:ea typeface="Arial"/>
                          <a:cs typeface="Arial"/>
                        </a:rPr>
                        <a:t>: not </a:t>
                      </a:r>
                      <a:r>
                        <a:rPr lang="en-US" sz="1600" dirty="0" err="1">
                          <a:solidFill>
                            <a:srgbClr val="000000"/>
                          </a:solidFill>
                          <a:latin typeface="Times"/>
                          <a:ea typeface="Arial"/>
                          <a:cs typeface="Arial"/>
                        </a:rPr>
                        <a:t>barcoded</a:t>
                      </a:r>
                      <a:r>
                        <a:rPr lang="en-US" sz="1600" dirty="0">
                          <a:solidFill>
                            <a:srgbClr val="000000"/>
                          </a:solidFill>
                          <a:latin typeface="Times"/>
                          <a:ea typeface="Arial"/>
                          <a:cs typeface="Arial"/>
                        </a:rPr>
                        <a:t> </a:t>
                      </a:r>
                      <a:endParaRPr lang="en-US" sz="1600" dirty="0">
                        <a:solidFill>
                          <a:srgbClr val="000000"/>
                        </a:solidFill>
                        <a:latin typeface="Arial"/>
                        <a:ea typeface="Arial"/>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2046</Words>
  <Application>Microsoft Macintosh PowerPoint</Application>
  <PresentationFormat>Custom</PresentationFormat>
  <Paragraphs>128</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Default Design</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Jean Molina</cp:lastModifiedBy>
  <cp:revision>24</cp:revision>
  <cp:lastPrinted>2017-05-03T02:40:58Z</cp:lastPrinted>
  <dcterms:created xsi:type="dcterms:W3CDTF">2017-05-12T00:19:39Z</dcterms:created>
  <dcterms:modified xsi:type="dcterms:W3CDTF">2017-05-12T00:20:00Z</dcterms:modified>
</cp:coreProperties>
</file>