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Lst>
  <p:sldSz cx="43891200" cy="32918400"/>
  <p:notesSz cx="6858000" cy="9144000"/>
  <p:defaultText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4"/>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20412">
          <p15:clr>
            <a:srgbClr val="A4A3A4"/>
          </p15:clr>
        </p15:guide>
        <p15:guide id="6" orient="horz" pos="324">
          <p15:clr>
            <a:srgbClr val="A4A3A4"/>
          </p15:clr>
        </p15:guide>
        <p15:guide id="7" pos="313">
          <p15:clr>
            <a:srgbClr val="A4A3A4"/>
          </p15:clr>
        </p15:guide>
        <p15:guide id="8" pos="2733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630" autoAdjust="0"/>
  </p:normalViewPr>
  <p:slideViewPr>
    <p:cSldViewPr snapToGrid="0" snapToObjects="1">
      <p:cViewPr>
        <p:scale>
          <a:sx n="25" d="100"/>
          <a:sy n="25" d="100"/>
        </p:scale>
        <p:origin x="-176" y="152"/>
      </p:cViewPr>
      <p:guideLst>
        <p:guide orient="horz" pos="18144"/>
        <p:guide orient="horz" pos="288"/>
        <p:guide pos="287"/>
        <p:guide pos="25055"/>
        <p:guide orient="horz" pos="20412"/>
        <p:guide orient="horz" pos="324"/>
        <p:guide pos="313"/>
        <p:guide pos="273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406" indent="0" algn="ctr">
              <a:buNone/>
              <a:defRPr>
                <a:solidFill>
                  <a:schemeClr val="tx1">
                    <a:tint val="75000"/>
                  </a:schemeClr>
                </a:solidFill>
              </a:defRPr>
            </a:lvl2pPr>
            <a:lvl3pPr marL="4388811" indent="0" algn="ctr">
              <a:buNone/>
              <a:defRPr>
                <a:solidFill>
                  <a:schemeClr val="tx1">
                    <a:tint val="75000"/>
                  </a:schemeClr>
                </a:solidFill>
              </a:defRPr>
            </a:lvl3pPr>
            <a:lvl4pPr marL="6583217" indent="0" algn="ctr">
              <a:buNone/>
              <a:defRPr>
                <a:solidFill>
                  <a:schemeClr val="tx1">
                    <a:tint val="75000"/>
                  </a:schemeClr>
                </a:solidFill>
              </a:defRPr>
            </a:lvl4pPr>
            <a:lvl5pPr marL="8777623" indent="0" algn="ctr">
              <a:buNone/>
              <a:defRPr>
                <a:solidFill>
                  <a:schemeClr val="tx1">
                    <a:tint val="75000"/>
                  </a:schemeClr>
                </a:solidFill>
              </a:defRPr>
            </a:lvl5pPr>
            <a:lvl6pPr marL="10972029" indent="0" algn="ctr">
              <a:buNone/>
              <a:defRPr>
                <a:solidFill>
                  <a:schemeClr val="tx1">
                    <a:tint val="75000"/>
                  </a:schemeClr>
                </a:solidFill>
              </a:defRPr>
            </a:lvl6pPr>
            <a:lvl7pPr marL="13166434" indent="0" algn="ctr">
              <a:buNone/>
              <a:defRPr>
                <a:solidFill>
                  <a:schemeClr val="tx1">
                    <a:tint val="75000"/>
                  </a:schemeClr>
                </a:solidFill>
              </a:defRPr>
            </a:lvl7pPr>
            <a:lvl8pPr marL="15360840" indent="0" algn="ctr">
              <a:buNone/>
              <a:defRPr>
                <a:solidFill>
                  <a:schemeClr val="tx1">
                    <a:tint val="75000"/>
                  </a:schemeClr>
                </a:solidFill>
              </a:defRPr>
            </a:lvl8pPr>
            <a:lvl9pPr marL="1755524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6"/>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406" indent="0">
              <a:buNone/>
              <a:defRPr sz="8600">
                <a:solidFill>
                  <a:schemeClr val="tx1">
                    <a:tint val="75000"/>
                  </a:schemeClr>
                </a:solidFill>
              </a:defRPr>
            </a:lvl2pPr>
            <a:lvl3pPr marL="4388811" indent="0">
              <a:buNone/>
              <a:defRPr sz="7600">
                <a:solidFill>
                  <a:schemeClr val="tx1">
                    <a:tint val="75000"/>
                  </a:schemeClr>
                </a:solidFill>
              </a:defRPr>
            </a:lvl3pPr>
            <a:lvl4pPr marL="6583217" indent="0">
              <a:buNone/>
              <a:defRPr sz="6700">
                <a:solidFill>
                  <a:schemeClr val="tx1">
                    <a:tint val="75000"/>
                  </a:schemeClr>
                </a:solidFill>
              </a:defRPr>
            </a:lvl4pPr>
            <a:lvl5pPr marL="8777623" indent="0">
              <a:buNone/>
              <a:defRPr sz="6700">
                <a:solidFill>
                  <a:schemeClr val="tx1">
                    <a:tint val="75000"/>
                  </a:schemeClr>
                </a:solidFill>
              </a:defRPr>
            </a:lvl5pPr>
            <a:lvl6pPr marL="10972029" indent="0">
              <a:buNone/>
              <a:defRPr sz="6700">
                <a:solidFill>
                  <a:schemeClr val="tx1">
                    <a:tint val="75000"/>
                  </a:schemeClr>
                </a:solidFill>
              </a:defRPr>
            </a:lvl6pPr>
            <a:lvl7pPr marL="13166434" indent="0">
              <a:buNone/>
              <a:defRPr sz="6700">
                <a:solidFill>
                  <a:schemeClr val="tx1">
                    <a:tint val="75000"/>
                  </a:schemeClr>
                </a:solidFill>
              </a:defRPr>
            </a:lvl7pPr>
            <a:lvl8pPr marL="15360840" indent="0">
              <a:buNone/>
              <a:defRPr sz="6700">
                <a:solidFill>
                  <a:schemeClr val="tx1">
                    <a:tint val="75000"/>
                  </a:schemeClr>
                </a:solidFill>
              </a:defRPr>
            </a:lvl8pPr>
            <a:lvl9pPr marL="1755524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5/6/18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5/6/18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7368544"/>
            <a:ext cx="19392902"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2194561" y="10439401"/>
            <a:ext cx="19392902"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4"/>
            <a:ext cx="19400520"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22296122" y="10439401"/>
            <a:ext cx="19400520"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5/6/18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5/6/18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5/6/18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5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406" indent="0">
              <a:buNone/>
              <a:defRPr sz="13500"/>
            </a:lvl2pPr>
            <a:lvl3pPr marL="4388811" indent="0">
              <a:buNone/>
              <a:defRPr sz="11500"/>
            </a:lvl3pPr>
            <a:lvl4pPr marL="6583217" indent="0">
              <a:buNone/>
              <a:defRPr sz="9600"/>
            </a:lvl4pPr>
            <a:lvl5pPr marL="8777623" indent="0">
              <a:buNone/>
              <a:defRPr sz="9600"/>
            </a:lvl5pPr>
            <a:lvl6pPr marL="10972029" indent="0">
              <a:buNone/>
              <a:defRPr sz="9600"/>
            </a:lvl6pPr>
            <a:lvl7pPr marL="13166434" indent="0">
              <a:buNone/>
              <a:defRPr sz="9600"/>
            </a:lvl7pPr>
            <a:lvl8pPr marL="15360840" indent="0">
              <a:buNone/>
              <a:defRPr sz="9600"/>
            </a:lvl8pPr>
            <a:lvl9pPr marL="17555245"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38882" tIns="219441" rIns="438882" bIns="2194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882" tIns="219441" rIns="438882" bIns="2194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3"/>
            <a:ext cx="10241280" cy="1752600"/>
          </a:xfrm>
          <a:prstGeom prst="rect">
            <a:avLst/>
          </a:prstGeom>
        </p:spPr>
        <p:txBody>
          <a:bodyPr vert="horz" lIns="438882" tIns="219441" rIns="438882" bIns="219441" rtlCol="0" anchor="ctr"/>
          <a:lstStyle>
            <a:lvl1pPr algn="l">
              <a:defRPr sz="5700">
                <a:solidFill>
                  <a:schemeClr val="tx1">
                    <a:tint val="75000"/>
                  </a:schemeClr>
                </a:solidFill>
              </a:defRPr>
            </a:lvl1pPr>
          </a:lstStyle>
          <a:p>
            <a:fld id="{9A8DA9FA-688F-B042-A36A-9CF7AA496E45}" type="datetimeFigureOut">
              <a:rPr lang="en-US" smtClean="0"/>
              <a:pPr/>
              <a:t>5/6/18</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38882" tIns="219441" rIns="438882" bIns="21944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38882" tIns="219441" rIns="438882" bIns="219441" rtlCol="0" anchor="ctr"/>
          <a:lstStyle>
            <a:lvl1pPr algn="r">
              <a:defRPr sz="57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406" rtl="0" eaLnBrk="1" latinLnBrk="0" hangingPunct="1">
        <a:spcBef>
          <a:spcPct val="0"/>
        </a:spcBef>
        <a:buNone/>
        <a:defRPr sz="21100" kern="1200">
          <a:solidFill>
            <a:schemeClr val="tx1"/>
          </a:solidFill>
          <a:latin typeface="+mj-lt"/>
          <a:ea typeface="+mj-ea"/>
          <a:cs typeface="+mj-cs"/>
        </a:defRPr>
      </a:lvl1pPr>
    </p:titleStyle>
    <p:bodyStyle>
      <a:lvl1pPr marL="1645804" indent="-1645804" algn="l" defTabSz="2194406" rtl="0" eaLnBrk="1" latinLnBrk="0" hangingPunct="1">
        <a:spcBef>
          <a:spcPct val="20000"/>
        </a:spcBef>
        <a:buFont typeface="Arial"/>
        <a:buChar char="•"/>
        <a:defRPr sz="15400" kern="1200">
          <a:solidFill>
            <a:schemeClr val="tx1"/>
          </a:solidFill>
          <a:latin typeface="+mn-lt"/>
          <a:ea typeface="+mn-ea"/>
          <a:cs typeface="+mn-cs"/>
        </a:defRPr>
      </a:lvl1pPr>
      <a:lvl2pPr marL="3565909" indent="-1371503" algn="l" defTabSz="2194406" rtl="0" eaLnBrk="1" latinLnBrk="0" hangingPunct="1">
        <a:spcBef>
          <a:spcPct val="20000"/>
        </a:spcBef>
        <a:buFont typeface="Arial"/>
        <a:buChar char="–"/>
        <a:defRPr sz="13500" kern="1200">
          <a:solidFill>
            <a:schemeClr val="tx1"/>
          </a:solidFill>
          <a:latin typeface="+mn-lt"/>
          <a:ea typeface="+mn-ea"/>
          <a:cs typeface="+mn-cs"/>
        </a:defRPr>
      </a:lvl2pPr>
      <a:lvl3pPr marL="5486014" indent="-1097203" algn="l" defTabSz="2194406" rtl="0" eaLnBrk="1" latinLnBrk="0" hangingPunct="1">
        <a:spcBef>
          <a:spcPct val="20000"/>
        </a:spcBef>
        <a:buFont typeface="Arial"/>
        <a:buChar char="•"/>
        <a:defRPr sz="11500" kern="1200">
          <a:solidFill>
            <a:schemeClr val="tx1"/>
          </a:solidFill>
          <a:latin typeface="+mn-lt"/>
          <a:ea typeface="+mn-ea"/>
          <a:cs typeface="+mn-cs"/>
        </a:defRPr>
      </a:lvl3pPr>
      <a:lvl4pPr marL="7680421" indent="-1097203" algn="l" defTabSz="2194406" rtl="0" eaLnBrk="1" latinLnBrk="0" hangingPunct="1">
        <a:spcBef>
          <a:spcPct val="20000"/>
        </a:spcBef>
        <a:buFont typeface="Arial"/>
        <a:buChar char="–"/>
        <a:defRPr sz="9600" kern="1200">
          <a:solidFill>
            <a:schemeClr val="tx1"/>
          </a:solidFill>
          <a:latin typeface="+mn-lt"/>
          <a:ea typeface="+mn-ea"/>
          <a:cs typeface="+mn-cs"/>
        </a:defRPr>
      </a:lvl4pPr>
      <a:lvl5pPr marL="9874826" indent="-1097203" algn="l" defTabSz="2194406" rtl="0" eaLnBrk="1" latinLnBrk="0" hangingPunct="1">
        <a:spcBef>
          <a:spcPct val="20000"/>
        </a:spcBef>
        <a:buFont typeface="Arial"/>
        <a:buChar char="»"/>
        <a:defRPr sz="9600" kern="1200">
          <a:solidFill>
            <a:schemeClr val="tx1"/>
          </a:solidFill>
          <a:latin typeface="+mn-lt"/>
          <a:ea typeface="+mn-ea"/>
          <a:cs typeface="+mn-cs"/>
        </a:defRPr>
      </a:lvl5pPr>
      <a:lvl6pPr marL="12069232" indent="-1097203" algn="l" defTabSz="2194406" rtl="0" eaLnBrk="1" latinLnBrk="0" hangingPunct="1">
        <a:spcBef>
          <a:spcPct val="20000"/>
        </a:spcBef>
        <a:buFont typeface="Arial"/>
        <a:buChar char="•"/>
        <a:defRPr sz="9600" kern="1200">
          <a:solidFill>
            <a:schemeClr val="tx1"/>
          </a:solidFill>
          <a:latin typeface="+mn-lt"/>
          <a:ea typeface="+mn-ea"/>
          <a:cs typeface="+mn-cs"/>
        </a:defRPr>
      </a:lvl6pPr>
      <a:lvl7pPr marL="14263637" indent="-1097203" algn="l" defTabSz="2194406" rtl="0" eaLnBrk="1" latinLnBrk="0" hangingPunct="1">
        <a:spcBef>
          <a:spcPct val="20000"/>
        </a:spcBef>
        <a:buFont typeface="Arial"/>
        <a:buChar char="•"/>
        <a:defRPr sz="9600" kern="1200">
          <a:solidFill>
            <a:schemeClr val="tx1"/>
          </a:solidFill>
          <a:latin typeface="+mn-lt"/>
          <a:ea typeface="+mn-ea"/>
          <a:cs typeface="+mn-cs"/>
        </a:defRPr>
      </a:lvl7pPr>
      <a:lvl8pPr marL="16458043" indent="-1097203" algn="l" defTabSz="2194406" rtl="0" eaLnBrk="1" latinLnBrk="0" hangingPunct="1">
        <a:spcBef>
          <a:spcPct val="20000"/>
        </a:spcBef>
        <a:buFont typeface="Arial"/>
        <a:buChar char="•"/>
        <a:defRPr sz="9600" kern="1200">
          <a:solidFill>
            <a:schemeClr val="tx1"/>
          </a:solidFill>
          <a:latin typeface="+mn-lt"/>
          <a:ea typeface="+mn-ea"/>
          <a:cs typeface="+mn-cs"/>
        </a:defRPr>
      </a:lvl8pPr>
      <a:lvl9pPr marL="18652448" indent="-1097203" algn="l" defTabSz="2194406"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harborestuary.org/pdf/HabitatPages/ShorelinesShallows/NYSDEC-BenthicMappingReport-102815.pdf" TargetMode="External"/><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0"/>
          <p:cNvSpPr>
            <a:spLocks noChangeArrowheads="1"/>
          </p:cNvSpPr>
          <p:nvPr/>
        </p:nvSpPr>
        <p:spPr bwMode="auto">
          <a:xfrm>
            <a:off x="33423394" y="5781834"/>
            <a:ext cx="9882188"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5" name="AutoShape 29"/>
          <p:cNvSpPr>
            <a:spLocks noChangeArrowheads="1"/>
          </p:cNvSpPr>
          <p:nvPr/>
        </p:nvSpPr>
        <p:spPr bwMode="auto">
          <a:xfrm>
            <a:off x="11284941" y="5791201"/>
            <a:ext cx="21346886" cy="25947724"/>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7" name="AutoShape 4"/>
          <p:cNvSpPr>
            <a:spLocks noChangeArrowheads="1"/>
          </p:cNvSpPr>
          <p:nvPr/>
        </p:nvSpPr>
        <p:spPr bwMode="auto">
          <a:xfrm>
            <a:off x="609600" y="5754724"/>
            <a:ext cx="9883775"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11" name="AutoShape 13"/>
          <p:cNvSpPr>
            <a:spLocks noChangeArrowheads="1"/>
          </p:cNvSpPr>
          <p:nvPr/>
        </p:nvSpPr>
        <p:spPr bwMode="auto">
          <a:xfrm>
            <a:off x="609600" y="381000"/>
            <a:ext cx="42695982" cy="5257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dirty="0" smtClean="0"/>
              <a:t>                      </a:t>
            </a:r>
          </a:p>
          <a:p>
            <a:endParaRPr lang="en-US" dirty="0"/>
          </a:p>
        </p:txBody>
      </p:sp>
      <p:sp>
        <p:nvSpPr>
          <p:cNvPr id="12" name="Text Box 14"/>
          <p:cNvSpPr txBox="1">
            <a:spLocks noChangeArrowheads="1"/>
          </p:cNvSpPr>
          <p:nvPr/>
        </p:nvSpPr>
        <p:spPr bwMode="auto">
          <a:xfrm>
            <a:off x="7463032" y="358740"/>
            <a:ext cx="27631643" cy="3477875"/>
          </a:xfrm>
          <a:prstGeom prst="rect">
            <a:avLst/>
          </a:prstGeom>
          <a:noFill/>
          <a:ln w="9525">
            <a:noFill/>
            <a:miter lim="800000"/>
            <a:headEnd/>
            <a:tailEnd/>
          </a:ln>
          <a:effectLst/>
        </p:spPr>
        <p:txBody>
          <a:bodyPr wrap="square">
            <a:spAutoFit/>
          </a:bodyPr>
          <a:lstStyle/>
          <a:p>
            <a:pPr algn="ctr" defTabSz="4389438"/>
            <a:r>
              <a:rPr lang="en-US" sz="11000" b="1" dirty="0" smtClean="0"/>
              <a:t>Evaluation of Marine Invertebrate Biodiversity in the East River</a:t>
            </a:r>
          </a:p>
        </p:txBody>
      </p:sp>
      <p:sp>
        <p:nvSpPr>
          <p:cNvPr id="25" name="TextBox 24"/>
          <p:cNvSpPr txBox="1"/>
          <p:nvPr/>
        </p:nvSpPr>
        <p:spPr>
          <a:xfrm>
            <a:off x="15060290" y="4722488"/>
            <a:ext cx="12958590" cy="1025377"/>
          </a:xfrm>
          <a:prstGeom prst="rect">
            <a:avLst/>
          </a:prstGeom>
          <a:noFill/>
        </p:spPr>
        <p:txBody>
          <a:bodyPr wrap="square" lIns="101059" tIns="50530" rIns="101059" bIns="50530" rtlCol="0">
            <a:spAutoFit/>
          </a:bodyPr>
          <a:lstStyle/>
          <a:p>
            <a:pPr algn="ctr"/>
            <a:r>
              <a:rPr lang="en-US" sz="6000" i="1" dirty="0"/>
              <a:t>A</a:t>
            </a:r>
            <a:r>
              <a:rPr lang="en-US" sz="6000" i="1" dirty="0" smtClean="0"/>
              <a:t>cademy For Young Writers</a:t>
            </a:r>
            <a:endParaRPr lang="en-US" sz="6000" i="1" dirty="0"/>
          </a:p>
        </p:txBody>
      </p:sp>
      <p:sp>
        <p:nvSpPr>
          <p:cNvPr id="26" name="TextBox 25"/>
          <p:cNvSpPr txBox="1"/>
          <p:nvPr/>
        </p:nvSpPr>
        <p:spPr>
          <a:xfrm>
            <a:off x="9612817" y="3482113"/>
            <a:ext cx="24689547" cy="1271598"/>
          </a:xfrm>
          <a:prstGeom prst="rect">
            <a:avLst/>
          </a:prstGeom>
          <a:noFill/>
        </p:spPr>
        <p:txBody>
          <a:bodyPr wrap="square" lIns="101059" tIns="50530" rIns="101059" bIns="50530" rtlCol="0">
            <a:spAutoFit/>
          </a:bodyPr>
          <a:lstStyle/>
          <a:p>
            <a:pPr algn="ctr"/>
            <a:r>
              <a:rPr lang="en-US" sz="7600" dirty="0" smtClean="0"/>
              <a:t>Amara </a:t>
            </a:r>
            <a:r>
              <a:rPr lang="en-US" sz="7600" dirty="0" smtClean="0"/>
              <a:t>Faison &amp; </a:t>
            </a:r>
            <a:r>
              <a:rPr lang="en-US" sz="7600" dirty="0" err="1" smtClean="0"/>
              <a:t>Shenika</a:t>
            </a:r>
            <a:r>
              <a:rPr lang="en-US" sz="7600" dirty="0" smtClean="0"/>
              <a:t> Francois; Mentor: Sabrina </a:t>
            </a:r>
            <a:r>
              <a:rPr lang="en-US" sz="7600" dirty="0" smtClean="0"/>
              <a:t>Miller  </a:t>
            </a:r>
            <a:endParaRPr lang="en-US" sz="7600" dirty="0"/>
          </a:p>
        </p:txBody>
      </p:sp>
      <p:pic>
        <p:nvPicPr>
          <p:cNvPr id="27" name="Shape 243"/>
          <p:cNvPicPr preferRelativeResize="0"/>
          <p:nvPr/>
        </p:nvPicPr>
        <p:blipFill rotWithShape="1">
          <a:blip r:embed="rId2">
            <a:alphaModFix/>
          </a:blip>
          <a:srcRect/>
          <a:stretch/>
        </p:blipFill>
        <p:spPr>
          <a:xfrm>
            <a:off x="36347872" y="789711"/>
            <a:ext cx="6593157" cy="1307967"/>
          </a:xfrm>
          <a:prstGeom prst="rect">
            <a:avLst/>
          </a:prstGeom>
          <a:noFill/>
          <a:ln>
            <a:noFill/>
          </a:ln>
        </p:spPr>
      </p:pic>
      <p:pic>
        <p:nvPicPr>
          <p:cNvPr id="28" name="Picture 27"/>
          <p:cNvPicPr>
            <a:picLocks noChangeAspect="1"/>
          </p:cNvPicPr>
          <p:nvPr/>
        </p:nvPicPr>
        <p:blipFill>
          <a:blip r:embed="rId3"/>
          <a:stretch>
            <a:fillRect/>
          </a:stretch>
        </p:blipFill>
        <p:spPr>
          <a:xfrm>
            <a:off x="856858" y="428069"/>
            <a:ext cx="5352977" cy="3138998"/>
          </a:xfrm>
          <a:prstGeom prst="rect">
            <a:avLst/>
          </a:prstGeom>
        </p:spPr>
      </p:pic>
      <p:sp>
        <p:nvSpPr>
          <p:cNvPr id="2" name="TextBox 1"/>
          <p:cNvSpPr txBox="1"/>
          <p:nvPr/>
        </p:nvSpPr>
        <p:spPr>
          <a:xfrm>
            <a:off x="1002344" y="6441535"/>
            <a:ext cx="9012513" cy="26099453"/>
          </a:xfrm>
          <a:prstGeom prst="rect">
            <a:avLst/>
          </a:prstGeom>
          <a:noFill/>
        </p:spPr>
        <p:txBody>
          <a:bodyPr wrap="square" rtlCol="0">
            <a:spAutoFit/>
          </a:bodyPr>
          <a:lstStyle/>
          <a:p>
            <a:r>
              <a:rPr lang="en-US" dirty="0" smtClean="0"/>
              <a:t>Abstract</a:t>
            </a:r>
          </a:p>
          <a:p>
            <a:r>
              <a:rPr lang="en-US" sz="3200" dirty="0"/>
              <a:t>During this project we evaluated the change in marine invertebrate biodiversity of the East River over time. We compared our results to a 2015 study of biodiversity conducted by the NYS Department of Environmental Conservation. Our results indicate a decline in the species richness from 12.5 species in 2015 to 9 species in 2017 in the East River just south of the Williamsburg Bridge. This means that there is still a long way to go in restoring the NY Harbor to its former levels of biodiversity when native oysters were in abundance.</a:t>
            </a:r>
          </a:p>
          <a:p>
            <a:endParaRPr lang="en-US" sz="3200" dirty="0"/>
          </a:p>
          <a:p>
            <a:r>
              <a:rPr lang="en-US" dirty="0" smtClean="0"/>
              <a:t>Introduction</a:t>
            </a:r>
          </a:p>
          <a:p>
            <a:r>
              <a:rPr lang="en-US" sz="3200" dirty="0"/>
              <a:t>For many years, the waterways in New York City have been polluted from raw sewage. When rainfall in New York City is too heavy, the sewage pipes cannot handle the large influx of water. This causes the sewage to overflow and run off into the East River, increasing the concentration of nitrates and phosphates and making it more likely for eutrophication to occur.</a:t>
            </a:r>
            <a:r>
              <a:rPr lang="en-US" sz="3200" baseline="30000" dirty="0"/>
              <a:t>[1]</a:t>
            </a:r>
            <a:r>
              <a:rPr lang="en-US" sz="3200" dirty="0"/>
              <a:t> Because of this pollution, keystone species such as oysters are being killed, which as a result can cause waterways to become less filtered and habitats for other marine life be less abundant. It is a known fact that have oysters effectively become extinct in New York Harbor due to pollution and overharvesting.</a:t>
            </a:r>
            <a:r>
              <a:rPr lang="en-US" sz="3200" baseline="30000" dirty="0"/>
              <a:t>[2] </a:t>
            </a:r>
            <a:r>
              <a:rPr lang="en-US" sz="3200" dirty="0"/>
              <a:t>An unfortunate ramification of such activity is the decrease of biodiversity in NYC waterways. This sustained source of pollution has lowered the water quality of the East River and decreased the biodiversity of species present there. </a:t>
            </a:r>
          </a:p>
          <a:p>
            <a:r>
              <a:rPr lang="en-US" sz="3200" dirty="0"/>
              <a:t/>
            </a:r>
            <a:br>
              <a:rPr lang="en-US" sz="3200" dirty="0"/>
            </a:br>
            <a:r>
              <a:rPr lang="en-US" sz="3200" dirty="0"/>
              <a:t>However, there are currently several programs that are actively working to improve water quality and marine biodiversity in the NY Harbor. One such program is the Billion Oyster Project, a citizen science project founded in 2015 with a goal of “[restoring] a sustainable oyster population and [fostering] awareness, affinity, and understanding of the Harbor by engaging New Yorkers directly in the work of restoring one billion oysters.” </a:t>
            </a:r>
            <a:r>
              <a:rPr lang="en-US" sz="3200" baseline="30000" dirty="0"/>
              <a:t>[2]</a:t>
            </a:r>
            <a:r>
              <a:rPr lang="en-US" sz="3200" dirty="0"/>
              <a:t> Our research aim is to evaluate the current state of water quality and marine invertebrate biodiversity to see if such programs have made a significant impact on our waterways. </a:t>
            </a:r>
            <a:r>
              <a:rPr lang="en-US" sz="2400" dirty="0"/>
              <a:t/>
            </a:r>
            <a:br>
              <a:rPr lang="en-US" sz="2400" dirty="0"/>
            </a:br>
            <a:endParaRPr lang="en-US" sz="2400" dirty="0"/>
          </a:p>
          <a:p>
            <a:endParaRPr lang="en-US" sz="5400" i="1" dirty="0" smtClean="0"/>
          </a:p>
        </p:txBody>
      </p:sp>
      <p:sp>
        <p:nvSpPr>
          <p:cNvPr id="54" name="TextBox 53"/>
          <p:cNvSpPr txBox="1"/>
          <p:nvPr/>
        </p:nvSpPr>
        <p:spPr>
          <a:xfrm>
            <a:off x="11942056" y="6441535"/>
            <a:ext cx="9916457" cy="12865060"/>
          </a:xfrm>
          <a:prstGeom prst="rect">
            <a:avLst/>
          </a:prstGeom>
          <a:noFill/>
        </p:spPr>
        <p:txBody>
          <a:bodyPr wrap="square" rtlCol="0">
            <a:spAutoFit/>
          </a:bodyPr>
          <a:lstStyle/>
          <a:p>
            <a:r>
              <a:rPr lang="en-US" dirty="0"/>
              <a:t>Materials &amp; Methods </a:t>
            </a:r>
            <a:endParaRPr lang="en-US" sz="2400" dirty="0"/>
          </a:p>
          <a:p>
            <a:r>
              <a:rPr lang="en-US" sz="3200" dirty="0" smtClean="0"/>
              <a:t>The </a:t>
            </a:r>
            <a:r>
              <a:rPr lang="en-US" sz="3200" dirty="0"/>
              <a:t>samples were collected from oyster restoration stations, which are cages placed near the surface of the water containing oyster and other sessile organisms. When the cage is pulled up,  invertebrate specimens were picked from the surface or inside the cage. The specimens were stored in small glass vials containing 95% ethanol to prevent DNA degradation. Each vial containing a specimen was labeled with the sample number and photographed. The DNA is extracted from the specimen using a silica-based DNA purification protocol. Then the DNA is amplified by PCR. We used CO1 primers to amplify the cytochrome C oxidase gene because it is an evolutionarily conserved sequence, which is useful for barcoding. We use the CO1 primers because this amplifies this gene. But for some samples the CO1 primers didn't work, so we used diverse metazoan invertebrate (DMI) primers instead. After that, we electrophoresed a small portion (5 </a:t>
            </a:r>
            <a:r>
              <a:rPr lang="en-US" sz="3200" dirty="0" err="1"/>
              <a:t>μl</a:t>
            </a:r>
            <a:r>
              <a:rPr lang="en-US" sz="3200" dirty="0"/>
              <a:t>) of our DNA samples on a 2% agarose gel. If there is a band present, this means that the DNA extraction and PCR were successful. We sent all successfully extracted and amplified DNA samples to </a:t>
            </a:r>
            <a:r>
              <a:rPr lang="en-US" sz="3200" dirty="0" err="1"/>
              <a:t>GeneWiz</a:t>
            </a:r>
            <a:r>
              <a:rPr lang="en-US" sz="3200" dirty="0"/>
              <a:t> for DNA sequencing. </a:t>
            </a:r>
          </a:p>
          <a:p>
            <a:r>
              <a:rPr lang="en-US" sz="2400" dirty="0"/>
              <a:t/>
            </a:r>
            <a:br>
              <a:rPr lang="en-US" sz="2400" dirty="0"/>
            </a:br>
            <a:r>
              <a:rPr lang="en-US" sz="2400" dirty="0"/>
              <a:t> </a:t>
            </a:r>
            <a:br>
              <a:rPr lang="en-US" sz="2400" dirty="0"/>
            </a:br>
            <a:endParaRPr lang="en-US" sz="2400" dirty="0" smtClean="0"/>
          </a:p>
        </p:txBody>
      </p:sp>
      <p:sp>
        <p:nvSpPr>
          <p:cNvPr id="55" name="TextBox 54"/>
          <p:cNvSpPr txBox="1"/>
          <p:nvPr/>
        </p:nvSpPr>
        <p:spPr>
          <a:xfrm>
            <a:off x="22625807" y="6100765"/>
            <a:ext cx="9317743" cy="9848850"/>
          </a:xfrm>
          <a:prstGeom prst="rect">
            <a:avLst/>
          </a:prstGeom>
          <a:noFill/>
        </p:spPr>
        <p:txBody>
          <a:bodyPr wrap="square" rtlCol="0">
            <a:spAutoFit/>
          </a:bodyPr>
          <a:lstStyle/>
          <a:p>
            <a:endParaRPr lang="en-US" sz="2000" dirty="0" smtClean="0"/>
          </a:p>
          <a:p>
            <a:r>
              <a:rPr lang="en-US" dirty="0" smtClean="0"/>
              <a:t>Results</a:t>
            </a:r>
          </a:p>
          <a:p>
            <a:r>
              <a:rPr lang="en-US" sz="3200" dirty="0"/>
              <a:t>Out of the 22 samples collected, all 22 were sent out for sequencing. However, only 20 samples were sequenced due to the quality of the DNA. Of the 20 samples that were sequenced, only 16 had a high percent similarity to DNA sequences in the BLAST database, which is necessary to confidently determine the identity of the species. Nine different invertebrate species were found in the East River. The second data table indicates the water quality test results for the East River</a:t>
            </a:r>
            <a:r>
              <a:rPr lang="en-US" sz="3200" dirty="0" smtClean="0"/>
              <a:t>.</a:t>
            </a:r>
          </a:p>
          <a:p>
            <a:endParaRPr lang="en-US" sz="3600" dirty="0" smtClean="0"/>
          </a:p>
          <a:p>
            <a:r>
              <a:rPr lang="en-US" dirty="0" smtClean="0"/>
              <a:t>Tables &amp; Figures</a:t>
            </a:r>
            <a:endParaRPr lang="en-US" dirty="0"/>
          </a:p>
          <a:p>
            <a:endParaRPr lang="en-US" dirty="0" smtClean="0"/>
          </a:p>
        </p:txBody>
      </p:sp>
      <p:sp>
        <p:nvSpPr>
          <p:cNvPr id="56" name="TextBox 55"/>
          <p:cNvSpPr txBox="1"/>
          <p:nvPr/>
        </p:nvSpPr>
        <p:spPr>
          <a:xfrm>
            <a:off x="33987840" y="6047511"/>
            <a:ext cx="8953190" cy="24468237"/>
          </a:xfrm>
          <a:prstGeom prst="rect">
            <a:avLst/>
          </a:prstGeom>
          <a:noFill/>
        </p:spPr>
        <p:txBody>
          <a:bodyPr wrap="square" rtlCol="0">
            <a:spAutoFit/>
          </a:bodyPr>
          <a:lstStyle/>
          <a:p>
            <a:r>
              <a:rPr lang="en-US" dirty="0"/>
              <a:t>Discussion </a:t>
            </a:r>
          </a:p>
          <a:p>
            <a:r>
              <a:rPr lang="en-US" sz="3200" dirty="0"/>
              <a:t>According to our research, the present-day species richness of the East River is 9 species. The New York State Department of Environmental Conservation conducted a study of shallow water benthic invertebrate biodiversity in the fall of 2015.</a:t>
            </a:r>
            <a:r>
              <a:rPr lang="en-US" sz="3200" baseline="30000" dirty="0"/>
              <a:t>[3]</a:t>
            </a:r>
            <a:r>
              <a:rPr lang="en-US" sz="3200" dirty="0"/>
              <a:t> Their study indicates that the species richness for the East River near our sampling location was 12.5. This indicates that the biodiversity in NYC waterways had decreased. The pH level of the water was 8, which is close to the ideal pH of 7.4. There was a nitrate concentration of at least 2 ppm, a phosphate concentration of at least 2 ppm and the dissolved oxygen concentration of at least 4 ppm. The high concentration of nitrates and phosphates can cause eutrophication and decreased oxygen content in the water. Dissolved oxygen concentrations below 4 ppm are inadequate to support aquatic animal life. These water quality indicators may help explain the reduced invertebrate biodiversity levels uncovered by our research. Hopefully, efforts to restore water quality and biodiversity such as the Billion Oyster Project will reverse these trends. </a:t>
            </a:r>
          </a:p>
          <a:p>
            <a:endParaRPr lang="en-US" sz="2400" dirty="0"/>
          </a:p>
          <a:p>
            <a:r>
              <a:rPr lang="en-US" dirty="0"/>
              <a:t>References</a:t>
            </a:r>
            <a:endParaRPr lang="en-US" sz="5400" dirty="0" smtClean="0"/>
          </a:p>
          <a:p>
            <a:r>
              <a:rPr lang="en-US" sz="3200" dirty="0"/>
              <a:t>[1] </a:t>
            </a:r>
          </a:p>
          <a:p>
            <a:r>
              <a:rPr lang="en-US" sz="3200" dirty="0"/>
              <a:t/>
            </a:r>
            <a:br>
              <a:rPr lang="en-US" sz="3200" dirty="0"/>
            </a:br>
            <a:r>
              <a:rPr lang="en-US" sz="3200" dirty="0"/>
              <a:t>[2] Billion Oyster Project, Curriculum and Community Enterprise for Restoration Science. Oyster Restoration Station Field Science Manual, New York Harbor Foundation, 2016.   </a:t>
            </a:r>
          </a:p>
          <a:p>
            <a:r>
              <a:rPr lang="en-US" sz="3200" dirty="0"/>
              <a:t/>
            </a:r>
            <a:br>
              <a:rPr lang="en-US" sz="3200" dirty="0"/>
            </a:br>
            <a:r>
              <a:rPr lang="en-US" sz="3200" dirty="0"/>
              <a:t>[3] Sandy Hook(2015). Shallow water benthic mapping: Westside Manhattan and Brooklyn </a:t>
            </a:r>
            <a:r>
              <a:rPr lang="en-US" sz="3200" dirty="0" err="1"/>
              <a:t>waterfront.</a:t>
            </a:r>
            <a:r>
              <a:rPr lang="en-US" sz="3200" u="sng" dirty="0" err="1">
                <a:hlinkClick r:id="rId4"/>
              </a:rPr>
              <a:t>http</a:t>
            </a:r>
            <a:r>
              <a:rPr lang="en-US" sz="3200" u="sng" dirty="0">
                <a:hlinkClick r:id="rId4"/>
              </a:rPr>
              <a:t>://www.harborestuary.org/pdf/HabitatPages/ShorelinesShallows/NYSDEC-BenthicMappingReport-102815.pdf</a:t>
            </a:r>
            <a:endParaRPr lang="en-US" sz="3200" dirty="0"/>
          </a:p>
          <a:p>
            <a:endParaRPr lang="en-US" sz="5400" dirty="0"/>
          </a:p>
          <a:p>
            <a:r>
              <a:rPr lang="en-US" dirty="0" smtClean="0"/>
              <a:t>Acknowledgements</a:t>
            </a:r>
          </a:p>
          <a:p>
            <a:r>
              <a:rPr lang="en-US" sz="3200" dirty="0" smtClean="0"/>
              <a:t>We’d like to give a big thanks to Alison </a:t>
            </a:r>
            <a:r>
              <a:rPr lang="en-US" sz="3200" dirty="0" err="1" smtClean="0"/>
              <a:t>Cucco</a:t>
            </a:r>
            <a:r>
              <a:rPr lang="en-US" sz="3200" dirty="0" smtClean="0"/>
              <a:t> from the Harlem DNA Lab for helping collect the invertebrate samples and to Nicolle Martinez from the Lower Eastside  Ecology center for helping with the water quality testing.</a:t>
            </a:r>
            <a:endParaRPr lang="en-US" sz="3200" dirty="0"/>
          </a:p>
        </p:txBody>
      </p:sp>
      <p:sp>
        <p:nvSpPr>
          <p:cNvPr id="3" name="TextBox 2"/>
          <p:cNvSpPr txBox="1"/>
          <p:nvPr/>
        </p:nvSpPr>
        <p:spPr>
          <a:xfrm>
            <a:off x="37180240" y="2757238"/>
            <a:ext cx="5184093" cy="2123658"/>
          </a:xfrm>
          <a:prstGeom prst="rect">
            <a:avLst/>
          </a:prstGeom>
          <a:noFill/>
        </p:spPr>
        <p:txBody>
          <a:bodyPr wrap="square" rtlCol="0">
            <a:spAutoFit/>
          </a:bodyPr>
          <a:lstStyle/>
          <a:p>
            <a:pPr algn="r"/>
            <a:r>
              <a:rPr lang="en-US" sz="4400" dirty="0" smtClean="0">
                <a:cs typeface="Arial"/>
              </a:rPr>
              <a:t>Funded by the</a:t>
            </a:r>
          </a:p>
          <a:p>
            <a:pPr algn="r"/>
            <a:r>
              <a:rPr lang="en-US" sz="4400" dirty="0" smtClean="0">
                <a:cs typeface="Arial"/>
              </a:rPr>
              <a:t>Thompson Family Foundation </a:t>
            </a:r>
            <a:endParaRPr lang="en-US" sz="4400" dirty="0">
              <a:cs typeface="Arial"/>
            </a:endParaRPr>
          </a:p>
        </p:txBody>
      </p:sp>
      <p:sp>
        <p:nvSpPr>
          <p:cNvPr id="8" name="Rectangle 1"/>
          <p:cNvSpPr>
            <a:spLocks noChangeArrowheads="1"/>
          </p:cNvSpPr>
          <p:nvPr/>
        </p:nvSpPr>
        <p:spPr bwMode="auto">
          <a:xfrm>
            <a:off x="21215350" y="18311813"/>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108561874"/>
              </p:ext>
            </p:extLst>
          </p:nvPr>
        </p:nvGraphicFramePr>
        <p:xfrm>
          <a:off x="22725164" y="15619752"/>
          <a:ext cx="9075636" cy="10845800"/>
        </p:xfrm>
        <a:graphic>
          <a:graphicData uri="http://schemas.openxmlformats.org/drawingml/2006/table">
            <a:tbl>
              <a:tblPr/>
              <a:tblGrid>
                <a:gridCol w="1447800"/>
                <a:gridCol w="2573236"/>
                <a:gridCol w="2743200"/>
                <a:gridCol w="2311400"/>
              </a:tblGrid>
              <a:tr h="355600">
                <a:tc>
                  <a:txBody>
                    <a:bodyPr/>
                    <a:lstStyle/>
                    <a:p>
                      <a:pPr rtl="0" fontAlgn="t">
                        <a:spcBef>
                          <a:spcPts val="0"/>
                        </a:spcBef>
                        <a:spcAft>
                          <a:spcPts val="0"/>
                        </a:spcAft>
                      </a:pPr>
                      <a:r>
                        <a:rPr lang="en-US" sz="2000" b="1" i="0" u="none" strike="noStrike" dirty="0">
                          <a:solidFill>
                            <a:srgbClr val="000000"/>
                          </a:solidFill>
                          <a:effectLst/>
                          <a:latin typeface="Arial" charset="0"/>
                        </a:rPr>
                        <a:t>Sample </a:t>
                      </a:r>
                      <a:r>
                        <a:rPr lang="en-US" sz="2000" b="1" i="0" u="none" strike="noStrike" dirty="0" err="1" smtClean="0">
                          <a:solidFill>
                            <a:srgbClr val="000000"/>
                          </a:solidFill>
                          <a:effectLst/>
                          <a:latin typeface="Arial" charset="0"/>
                        </a:rPr>
                        <a:t>IDx</a:t>
                      </a:r>
                      <a:endParaRPr lang="en-US" sz="2000" b="1"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a:solidFill>
                            <a:srgbClr val="000000"/>
                          </a:solidFill>
                          <a:effectLst/>
                          <a:latin typeface="Arial" charset="0"/>
                        </a:rPr>
                        <a:t>Species Name</a:t>
                      </a:r>
                      <a:endParaRPr lang="en-US" sz="2000" b="1">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a:solidFill>
                            <a:srgbClr val="000000"/>
                          </a:solidFill>
                          <a:effectLst/>
                          <a:latin typeface="Arial" charset="0"/>
                        </a:rPr>
                        <a:t>Common Name</a:t>
                      </a:r>
                      <a:endParaRPr lang="en-US" sz="2000" b="1">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rgbClr val="000000"/>
                          </a:solidFill>
                          <a:effectLst/>
                          <a:latin typeface="Arial" charset="0"/>
                        </a:rPr>
                        <a:t>% DNA </a:t>
                      </a:r>
                      <a:r>
                        <a:rPr lang="en-US" sz="2000" b="1" i="0" u="none" strike="noStrike" dirty="0" smtClean="0">
                          <a:solidFill>
                            <a:srgbClr val="000000"/>
                          </a:solidFill>
                          <a:effectLst/>
                          <a:latin typeface="Arial" charset="0"/>
                        </a:rPr>
                        <a:t>Sequence</a:t>
                      </a:r>
                      <a:r>
                        <a:rPr lang="en-US" sz="2000" b="1" i="0" u="none" strike="noStrike" baseline="0" dirty="0" smtClean="0">
                          <a:solidFill>
                            <a:srgbClr val="000000"/>
                          </a:solidFill>
                          <a:effectLst/>
                          <a:latin typeface="Arial" charset="0"/>
                        </a:rPr>
                        <a:t> </a:t>
                      </a:r>
                      <a:r>
                        <a:rPr lang="en-US" sz="2000" b="1" i="0" u="none" strike="noStrike" dirty="0" smtClean="0">
                          <a:solidFill>
                            <a:srgbClr val="000000"/>
                          </a:solidFill>
                          <a:effectLst/>
                          <a:latin typeface="Arial" charset="0"/>
                        </a:rPr>
                        <a:t>Similarity</a:t>
                      </a:r>
                      <a:endParaRPr lang="en-US" sz="2000" b="1"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0">
                <a:tc>
                  <a:txBody>
                    <a:bodyPr/>
                    <a:lstStyle/>
                    <a:p>
                      <a:pPr rtl="0" fontAlgn="t">
                        <a:spcBef>
                          <a:spcPts val="0"/>
                        </a:spcBef>
                        <a:spcAft>
                          <a:spcPts val="0"/>
                        </a:spcAft>
                      </a:pPr>
                      <a:r>
                        <a:rPr lang="en-US" sz="2000" b="0" i="0" u="none" strike="noStrike">
                          <a:solidFill>
                            <a:srgbClr val="000000"/>
                          </a:solidFill>
                          <a:effectLst/>
                          <a:latin typeface="Arial" charset="0"/>
                        </a:rPr>
                        <a:t>KXR-001</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Dyspanopeus sayi</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dirty="0">
                          <a:solidFill>
                            <a:srgbClr val="000000"/>
                          </a:solidFill>
                          <a:effectLst/>
                          <a:latin typeface="Arial" charset="0"/>
                        </a:rPr>
                        <a:t>Mud Crab</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99.8%</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KXR-002</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dirty="0" err="1">
                          <a:solidFill>
                            <a:srgbClr val="000000"/>
                          </a:solidFill>
                          <a:effectLst/>
                          <a:latin typeface="Arial" charset="0"/>
                        </a:rPr>
                        <a:t>Ectopleura</a:t>
                      </a:r>
                      <a:r>
                        <a:rPr lang="en-US" sz="2000" b="0" i="0" u="none" strike="noStrike" dirty="0">
                          <a:solidFill>
                            <a:srgbClr val="000000"/>
                          </a:solidFill>
                          <a:effectLst/>
                          <a:latin typeface="Arial" charset="0"/>
                        </a:rPr>
                        <a:t> </a:t>
                      </a:r>
                      <a:r>
                        <a:rPr lang="en-US" sz="2000" b="0" i="0" u="none" strike="noStrike" dirty="0" err="1">
                          <a:solidFill>
                            <a:srgbClr val="000000"/>
                          </a:solidFill>
                          <a:effectLst/>
                          <a:latin typeface="Arial" charset="0"/>
                        </a:rPr>
                        <a:t>crocea</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Tubular Hydroid</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99%</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mr-IN" sz="2000" b="0" i="0" u="none" strike="noStrike">
                          <a:solidFill>
                            <a:srgbClr val="000000"/>
                          </a:solidFill>
                          <a:effectLst/>
                          <a:latin typeface="Arial" charset="0"/>
                        </a:rPr>
                        <a:t>KXR-003</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dirty="0" err="1">
                          <a:solidFill>
                            <a:srgbClr val="000000"/>
                          </a:solidFill>
                          <a:effectLst/>
                          <a:latin typeface="Arial" charset="0"/>
                        </a:rPr>
                        <a:t>N</a:t>
                      </a:r>
                      <a:r>
                        <a:rPr lang="mr-IN" sz="2000" b="0" i="0" u="none" strike="noStrike" dirty="0">
                          <a:solidFill>
                            <a:srgbClr val="000000"/>
                          </a:solidFill>
                          <a:effectLst/>
                          <a:latin typeface="Arial" charset="0"/>
                        </a:rPr>
                        <a:t>/</a:t>
                      </a:r>
                      <a:r>
                        <a:rPr lang="mr-IN" sz="2000" b="0" i="0" u="none" strike="noStrike" dirty="0" err="1">
                          <a:solidFill>
                            <a:srgbClr val="000000"/>
                          </a:solidFill>
                          <a:effectLst/>
                          <a:latin typeface="Arial" charset="0"/>
                        </a:rPr>
                        <a:t>A</a:t>
                      </a:r>
                      <a:endParaRPr lang="mr-IN"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N/A</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N/A</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KXR-004</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Ectopleura larynx</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dirty="0">
                          <a:solidFill>
                            <a:srgbClr val="000000"/>
                          </a:solidFill>
                          <a:effectLst/>
                          <a:latin typeface="Arial" charset="0"/>
                        </a:rPr>
                        <a:t>Ringed </a:t>
                      </a:r>
                      <a:r>
                        <a:rPr lang="en-US" sz="2000" b="0" i="0" u="none" strike="noStrike" dirty="0" err="1">
                          <a:solidFill>
                            <a:srgbClr val="000000"/>
                          </a:solidFill>
                          <a:effectLst/>
                          <a:latin typeface="Arial" charset="0"/>
                        </a:rPr>
                        <a:t>tubularia</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Low quality</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KXR-005</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Ectopleura crocea</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Tubular Hydroid</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99%</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KXR-006</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Crepidula</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Common slipper shell</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99.7%</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900">
                <a:tc>
                  <a:txBody>
                    <a:bodyPr/>
                    <a:lstStyle/>
                    <a:p>
                      <a:pPr rtl="0" fontAlgn="t">
                        <a:spcBef>
                          <a:spcPts val="0"/>
                        </a:spcBef>
                        <a:spcAft>
                          <a:spcPts val="0"/>
                        </a:spcAft>
                      </a:pPr>
                      <a:r>
                        <a:rPr lang="en-US" sz="2000" b="0" i="0" u="none" strike="noStrike">
                          <a:solidFill>
                            <a:srgbClr val="000000"/>
                          </a:solidFill>
                          <a:effectLst/>
                          <a:latin typeface="Arial" charset="0"/>
                        </a:rPr>
                        <a:t>KXR-007</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Eirene pyramids</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dirty="0">
                          <a:solidFill>
                            <a:srgbClr val="000000"/>
                          </a:solidFill>
                          <a:effectLst/>
                          <a:latin typeface="Arial" charset="0"/>
                        </a:rPr>
                        <a:t>No common name (type of cnidarian)</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Low quality</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KXR-008</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N/A</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N/A</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N/A</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KXR-009</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Halichondria panicea</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dirty="0">
                          <a:solidFill>
                            <a:srgbClr val="000000"/>
                          </a:solidFill>
                          <a:effectLst/>
                          <a:latin typeface="Arial" charset="0"/>
                        </a:rPr>
                        <a:t>Breadcrumb sponge</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99.2%</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KXR-010</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Botrylloides violaceus</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Colonial tunicate</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99.1%</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KXR-012</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Ectopleura crocea</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Tubular Hydroid</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99%</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KXR-013</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Ectopleura crocea</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Tubular Hydroid</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99%</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KXR-014</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Dyspanopeus sayi</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Mud crab</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100%</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mr-IN" sz="2000" b="0" i="0" u="none" strike="noStrike">
                          <a:solidFill>
                            <a:srgbClr val="000000"/>
                          </a:solidFill>
                          <a:effectLst/>
                          <a:latin typeface="Arial" charset="0"/>
                        </a:rPr>
                        <a:t>KXR-015</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Ectopleura crocea</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Tubular hydroid</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98.8%</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mr-IN" sz="2000" b="0" i="0" u="none" strike="noStrike">
                          <a:solidFill>
                            <a:srgbClr val="000000"/>
                          </a:solidFill>
                          <a:effectLst/>
                          <a:latin typeface="Arial" charset="0"/>
                        </a:rPr>
                        <a:t>KXR-016</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Ectopleura crocea</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Tubular Hydroid</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95.5%</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mr-IN" sz="2000" b="0" i="0" u="none" strike="noStrike">
                          <a:solidFill>
                            <a:srgbClr val="000000"/>
                          </a:solidFill>
                          <a:effectLst/>
                          <a:latin typeface="Arial" charset="0"/>
                        </a:rPr>
                        <a:t>KXR-017</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Haliclona cf.</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Breadcrumb sponge</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92.3%</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KXR-018</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Halichondria panacea</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Lumpy pink sponge</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95.3%</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mr-IN" sz="2000" b="0" i="0" u="none" strike="noStrike">
                          <a:solidFill>
                            <a:srgbClr val="000000"/>
                          </a:solidFill>
                          <a:effectLst/>
                          <a:latin typeface="Arial" charset="0"/>
                        </a:rPr>
                        <a:t>KXR-019</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Haliclona fascigera</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sponge</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99.2%</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0">
                <a:tc>
                  <a:txBody>
                    <a:bodyPr/>
                    <a:lstStyle/>
                    <a:p>
                      <a:pPr rtl="0" fontAlgn="t">
                        <a:spcBef>
                          <a:spcPts val="0"/>
                        </a:spcBef>
                        <a:spcAft>
                          <a:spcPts val="0"/>
                        </a:spcAft>
                      </a:pPr>
                      <a:r>
                        <a:rPr lang="en-US" sz="2000" b="0" i="0" u="none" strike="noStrike">
                          <a:solidFill>
                            <a:srgbClr val="000000"/>
                          </a:solidFill>
                          <a:effectLst/>
                          <a:latin typeface="Arial" charset="0"/>
                        </a:rPr>
                        <a:t>KXR-020</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Ectopleura crocea</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Tubular Hydroid</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99%</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rtl="0" fontAlgn="t">
                        <a:spcBef>
                          <a:spcPts val="0"/>
                        </a:spcBef>
                        <a:spcAft>
                          <a:spcPts val="0"/>
                        </a:spcAft>
                      </a:pPr>
                      <a:r>
                        <a:rPr lang="en-US" sz="2000" b="0" i="0" u="none" strike="noStrike">
                          <a:solidFill>
                            <a:srgbClr val="000000"/>
                          </a:solidFill>
                          <a:effectLst/>
                          <a:latin typeface="Arial" charset="0"/>
                        </a:rPr>
                        <a:t>KXR-021</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Haliclona cf.</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Lumpy Pink Sponge</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Low quality</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KXR-022</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Ectopleura crocea</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Tubular Hydroid</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98.9%</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rtl="0" fontAlgn="t">
                        <a:spcBef>
                          <a:spcPts val="0"/>
                        </a:spcBef>
                        <a:spcAft>
                          <a:spcPts val="0"/>
                        </a:spcAft>
                      </a:pPr>
                      <a:r>
                        <a:rPr lang="en-US" sz="2000" b="0" i="0" u="none" strike="noStrike">
                          <a:solidFill>
                            <a:srgbClr val="000000"/>
                          </a:solidFill>
                          <a:effectLst/>
                          <a:latin typeface="Arial" charset="0"/>
                        </a:rPr>
                        <a:t>KXR-018</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dirty="0" err="1">
                          <a:solidFill>
                            <a:srgbClr val="000000"/>
                          </a:solidFill>
                          <a:effectLst/>
                          <a:latin typeface="Arial" charset="0"/>
                        </a:rPr>
                        <a:t>N</a:t>
                      </a:r>
                      <a:r>
                        <a:rPr lang="mr-IN" sz="2000" b="0" i="0" u="none" strike="noStrike" dirty="0">
                          <a:solidFill>
                            <a:srgbClr val="000000"/>
                          </a:solidFill>
                          <a:effectLst/>
                          <a:latin typeface="Arial" charset="0"/>
                        </a:rPr>
                        <a:t>/</a:t>
                      </a:r>
                      <a:r>
                        <a:rPr lang="mr-IN" sz="2000" b="0" i="0" u="none" strike="noStrike" dirty="0" err="1">
                          <a:solidFill>
                            <a:srgbClr val="000000"/>
                          </a:solidFill>
                          <a:effectLst/>
                          <a:latin typeface="Arial" charset="0"/>
                        </a:rPr>
                        <a:t>A</a:t>
                      </a:r>
                      <a:endParaRPr lang="mr-IN"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a:solidFill>
                            <a:srgbClr val="000000"/>
                          </a:solidFill>
                          <a:effectLst/>
                          <a:latin typeface="Arial" charset="0"/>
                        </a:rPr>
                        <a:t>N/A</a:t>
                      </a:r>
                      <a:endParaRPr lang="mr-IN"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mr-IN" sz="2000" b="0" i="0" u="none" strike="noStrike" dirty="0" err="1">
                          <a:solidFill>
                            <a:srgbClr val="000000"/>
                          </a:solidFill>
                          <a:effectLst/>
                          <a:latin typeface="Arial" charset="0"/>
                        </a:rPr>
                        <a:t>N</a:t>
                      </a:r>
                      <a:r>
                        <a:rPr lang="mr-IN" sz="2000" b="0" i="0" u="none" strike="noStrike" dirty="0">
                          <a:solidFill>
                            <a:srgbClr val="000000"/>
                          </a:solidFill>
                          <a:effectLst/>
                          <a:latin typeface="Arial" charset="0"/>
                        </a:rPr>
                        <a:t>/</a:t>
                      </a:r>
                      <a:r>
                        <a:rPr lang="mr-IN" sz="2000" b="0" i="0" u="none" strike="noStrike" dirty="0" err="1">
                          <a:solidFill>
                            <a:srgbClr val="000000"/>
                          </a:solidFill>
                          <a:effectLst/>
                          <a:latin typeface="Arial" charset="0"/>
                        </a:rPr>
                        <a:t>A</a:t>
                      </a:r>
                      <a:endParaRPr lang="mr-IN"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057230908"/>
              </p:ext>
            </p:extLst>
          </p:nvPr>
        </p:nvGraphicFramePr>
        <p:xfrm>
          <a:off x="22725164" y="27350954"/>
          <a:ext cx="8912228" cy="2590800"/>
        </p:xfrm>
        <a:graphic>
          <a:graphicData uri="http://schemas.openxmlformats.org/drawingml/2006/table">
            <a:tbl>
              <a:tblPr/>
              <a:tblGrid>
                <a:gridCol w="4456114"/>
                <a:gridCol w="4456114"/>
              </a:tblGrid>
              <a:tr h="0">
                <a:tc>
                  <a:txBody>
                    <a:bodyPr/>
                    <a:lstStyle/>
                    <a:p>
                      <a:pPr rtl="0" fontAlgn="t">
                        <a:spcBef>
                          <a:spcPts val="0"/>
                        </a:spcBef>
                        <a:spcAft>
                          <a:spcPts val="0"/>
                        </a:spcAft>
                      </a:pPr>
                      <a:r>
                        <a:rPr lang="en-US" sz="2000" b="1" i="0" u="none" strike="noStrike">
                          <a:solidFill>
                            <a:srgbClr val="000000"/>
                          </a:solidFill>
                          <a:effectLst/>
                          <a:latin typeface="Arial" charset="0"/>
                        </a:rPr>
                        <a:t>Water Quality Metric</a:t>
                      </a:r>
                      <a:endParaRPr lang="en-US" sz="2000" b="1">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rgbClr val="000000"/>
                          </a:solidFill>
                          <a:effectLst/>
                          <a:latin typeface="Arial" charset="0"/>
                        </a:rPr>
                        <a:t>Values</a:t>
                      </a:r>
                      <a:endParaRPr lang="en-US" sz="2000" b="1"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rtl="0" fontAlgn="t">
                        <a:spcBef>
                          <a:spcPts val="0"/>
                        </a:spcBef>
                        <a:spcAft>
                          <a:spcPts val="0"/>
                        </a:spcAft>
                      </a:pPr>
                      <a:r>
                        <a:rPr lang="en-US" sz="2000" b="0" i="0" u="none" strike="noStrike" dirty="0">
                          <a:solidFill>
                            <a:srgbClr val="000000"/>
                          </a:solidFill>
                          <a:effectLst/>
                          <a:latin typeface="Arial" charset="0"/>
                        </a:rPr>
                        <a:t>Nitrates</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nb-NO" sz="2000" b="0" i="0" u="none" strike="noStrike" dirty="0">
                          <a:solidFill>
                            <a:srgbClr val="000000"/>
                          </a:solidFill>
                          <a:effectLst/>
                          <a:latin typeface="Arial" charset="0"/>
                        </a:rPr>
                        <a:t>2ppm</a:t>
                      </a:r>
                      <a:endParaRPr lang="nb-NO"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rtl="0" fontAlgn="t">
                        <a:spcBef>
                          <a:spcPts val="0"/>
                        </a:spcBef>
                        <a:spcAft>
                          <a:spcPts val="0"/>
                        </a:spcAft>
                      </a:pPr>
                      <a:r>
                        <a:rPr lang="en-US" sz="2000" b="0" i="0" u="none" strike="noStrike">
                          <a:solidFill>
                            <a:srgbClr val="000000"/>
                          </a:solidFill>
                          <a:effectLst/>
                          <a:latin typeface="Arial" charset="0"/>
                        </a:rPr>
                        <a:t>Phosphates</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nb-NO" sz="2000" b="0" i="0" u="none" strike="noStrike">
                          <a:solidFill>
                            <a:srgbClr val="000000"/>
                          </a:solidFill>
                          <a:effectLst/>
                          <a:latin typeface="Arial" charset="0"/>
                        </a:rPr>
                        <a:t>2ppm</a:t>
                      </a:r>
                      <a:endParaRPr lang="nb-NO"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rtl="0" fontAlgn="t">
                        <a:spcBef>
                          <a:spcPts val="0"/>
                        </a:spcBef>
                        <a:spcAft>
                          <a:spcPts val="0"/>
                        </a:spcAft>
                      </a:pPr>
                      <a:r>
                        <a:rPr lang="en-US" sz="2000" b="0" i="0" u="none" strike="noStrike">
                          <a:solidFill>
                            <a:srgbClr val="000000"/>
                          </a:solidFill>
                          <a:effectLst/>
                          <a:latin typeface="Arial" charset="0"/>
                        </a:rPr>
                        <a:t>Dissolved oxygen </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sv-SE" sz="2000" b="0" i="0" u="none" strike="noStrike">
                          <a:solidFill>
                            <a:srgbClr val="000000"/>
                          </a:solidFill>
                          <a:effectLst/>
                          <a:latin typeface="Arial" charset="0"/>
                        </a:rPr>
                        <a:t>4ppm</a:t>
                      </a:r>
                      <a:endParaRPr lang="sv-SE"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rtl="0" fontAlgn="t">
                        <a:spcBef>
                          <a:spcPts val="0"/>
                        </a:spcBef>
                        <a:spcAft>
                          <a:spcPts val="0"/>
                        </a:spcAft>
                      </a:pPr>
                      <a:r>
                        <a:rPr lang="en-US" sz="2000" b="0" i="0" u="none" strike="noStrike">
                          <a:solidFill>
                            <a:srgbClr val="000000"/>
                          </a:solidFill>
                          <a:effectLst/>
                          <a:latin typeface="Arial" charset="0"/>
                        </a:rPr>
                        <a:t>pH</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0" i="0" u="none" strike="noStrike">
                          <a:solidFill>
                            <a:srgbClr val="000000"/>
                          </a:solidFill>
                          <a:effectLst/>
                          <a:latin typeface="Arial" charset="0"/>
                        </a:rPr>
                        <a:t>8</a:t>
                      </a:r>
                      <a:endParaRPr lang="en-US" sz="20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rtl="0" fontAlgn="t">
                        <a:spcBef>
                          <a:spcPts val="0"/>
                        </a:spcBef>
                        <a:spcAft>
                          <a:spcPts val="0"/>
                        </a:spcAft>
                      </a:pPr>
                      <a:r>
                        <a:rPr lang="en-US" sz="2000" b="0" i="0" u="none" strike="noStrike" dirty="0">
                          <a:solidFill>
                            <a:srgbClr val="000000"/>
                          </a:solidFill>
                          <a:effectLst/>
                          <a:latin typeface="Arial" charset="0"/>
                        </a:rPr>
                        <a:t>Salinity</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nb-NO" sz="2000" b="0" i="0" u="none" strike="noStrike" dirty="0">
                          <a:solidFill>
                            <a:srgbClr val="000000"/>
                          </a:solidFill>
                          <a:effectLst/>
                          <a:latin typeface="Arial" charset="0"/>
                        </a:rPr>
                        <a:t>38 </a:t>
                      </a:r>
                      <a:r>
                        <a:rPr lang="nb-NO" sz="2000" b="0" i="0" u="none" strike="noStrike" dirty="0" err="1">
                          <a:solidFill>
                            <a:srgbClr val="000000"/>
                          </a:solidFill>
                          <a:effectLst/>
                          <a:latin typeface="Arial" charset="0"/>
                        </a:rPr>
                        <a:t>ppt</a:t>
                      </a:r>
                      <a:endParaRPr lang="nb-NO"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17967" y="18311813"/>
            <a:ext cx="6753934" cy="4908875"/>
          </a:xfrm>
          <a:prstGeom prst="rect">
            <a:avLst/>
          </a:prstGeom>
        </p:spPr>
      </p:pic>
      <p:sp>
        <p:nvSpPr>
          <p:cNvPr id="23" name="TextBox 22"/>
          <p:cNvSpPr txBox="1"/>
          <p:nvPr/>
        </p:nvSpPr>
        <p:spPr>
          <a:xfrm>
            <a:off x="13217967" y="23289406"/>
            <a:ext cx="7294766" cy="830997"/>
          </a:xfrm>
          <a:prstGeom prst="rect">
            <a:avLst/>
          </a:prstGeom>
          <a:noFill/>
        </p:spPr>
        <p:txBody>
          <a:bodyPr wrap="square" rtlCol="0">
            <a:spAutoFit/>
          </a:bodyPr>
          <a:lstStyle/>
          <a:p>
            <a:r>
              <a:rPr lang="en-US" sz="2400" b="1" dirty="0" smtClean="0"/>
              <a:t>Figure 1. </a:t>
            </a:r>
            <a:r>
              <a:rPr lang="en-US" sz="2400" i="1" dirty="0" smtClean="0"/>
              <a:t>Location where invertebrate specimens were collected from the East River in 2017.  </a:t>
            </a:r>
            <a:endParaRPr lang="en-US" sz="2400" i="1" dirty="0"/>
          </a:p>
        </p:txBody>
      </p:sp>
      <p:sp>
        <p:nvSpPr>
          <p:cNvPr id="24" name="TextBox 23"/>
          <p:cNvSpPr txBox="1"/>
          <p:nvPr/>
        </p:nvSpPr>
        <p:spPr>
          <a:xfrm>
            <a:off x="22625807" y="14649679"/>
            <a:ext cx="8762571" cy="830997"/>
          </a:xfrm>
          <a:prstGeom prst="rect">
            <a:avLst/>
          </a:prstGeom>
          <a:noFill/>
        </p:spPr>
        <p:txBody>
          <a:bodyPr wrap="square" rtlCol="0">
            <a:spAutoFit/>
          </a:bodyPr>
          <a:lstStyle/>
          <a:p>
            <a:r>
              <a:rPr lang="en-US" sz="2400" b="1" dirty="0" smtClean="0"/>
              <a:t>Table 1. </a:t>
            </a:r>
            <a:r>
              <a:rPr lang="en-US" sz="2400" i="1" dirty="0" smtClean="0"/>
              <a:t>Species ID of collected invertebrate specimens from East River in fall 2017. </a:t>
            </a:r>
            <a:endParaRPr lang="en-US" sz="2400" i="1" dirty="0"/>
          </a:p>
        </p:txBody>
      </p:sp>
      <p:sp>
        <p:nvSpPr>
          <p:cNvPr id="29" name="TextBox 28"/>
          <p:cNvSpPr txBox="1"/>
          <p:nvPr/>
        </p:nvSpPr>
        <p:spPr>
          <a:xfrm>
            <a:off x="22625807" y="26799465"/>
            <a:ext cx="8762571" cy="461665"/>
          </a:xfrm>
          <a:prstGeom prst="rect">
            <a:avLst/>
          </a:prstGeom>
          <a:noFill/>
        </p:spPr>
        <p:txBody>
          <a:bodyPr wrap="square" rtlCol="0">
            <a:spAutoFit/>
          </a:bodyPr>
          <a:lstStyle/>
          <a:p>
            <a:r>
              <a:rPr lang="en-US" sz="2400" b="1" dirty="0" smtClean="0"/>
              <a:t>Table 2. </a:t>
            </a:r>
            <a:r>
              <a:rPr lang="en-US" sz="2400" i="1" dirty="0" smtClean="0"/>
              <a:t>Water Quality of the East River in 2017. </a:t>
            </a:r>
            <a:endParaRPr lang="en-US" sz="2400" i="1" dirty="0"/>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217967" y="24283090"/>
            <a:ext cx="6753934" cy="5956079"/>
          </a:xfrm>
          <a:prstGeom prst="rect">
            <a:avLst/>
          </a:prstGeom>
        </p:spPr>
      </p:pic>
      <p:sp>
        <p:nvSpPr>
          <p:cNvPr id="30" name="TextBox 29"/>
          <p:cNvSpPr txBox="1"/>
          <p:nvPr/>
        </p:nvSpPr>
        <p:spPr>
          <a:xfrm>
            <a:off x="13217967" y="30348234"/>
            <a:ext cx="7727752" cy="1200329"/>
          </a:xfrm>
          <a:prstGeom prst="rect">
            <a:avLst/>
          </a:prstGeom>
          <a:noFill/>
        </p:spPr>
        <p:txBody>
          <a:bodyPr wrap="square" rtlCol="0">
            <a:spAutoFit/>
          </a:bodyPr>
          <a:lstStyle/>
          <a:p>
            <a:r>
              <a:rPr lang="en-US" sz="2400" b="1" dirty="0" smtClean="0"/>
              <a:t>Figure 2. </a:t>
            </a:r>
            <a:r>
              <a:rPr lang="en-US" sz="2400" i="1" dirty="0" smtClean="0"/>
              <a:t>Location where invertebrate specimens were collected from the East River in 2015 NYSDEC study. Species richness at BNY 14-01 was 12 and at </a:t>
            </a:r>
            <a:r>
              <a:rPr lang="en-US" sz="2400" i="1" dirty="0"/>
              <a:t>BNY </a:t>
            </a:r>
            <a:r>
              <a:rPr lang="en-US" sz="2400" i="1" dirty="0" smtClean="0"/>
              <a:t>14-02 was 13. </a:t>
            </a:r>
            <a:endParaRPr lang="en-US" sz="2400" i="1" dirty="0"/>
          </a:p>
        </p:txBody>
      </p:sp>
    </p:spTree>
    <p:extLst>
      <p:ext uri="{BB962C8B-B14F-4D97-AF65-F5344CB8AC3E}">
        <p14:creationId xmlns:p14="http://schemas.microsoft.com/office/powerpoint/2010/main" val="644230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1898</TotalTime>
  <Words>876</Words>
  <Application>Microsoft Macintosh PowerPoint</Application>
  <PresentationFormat>Custom</PresentationFormat>
  <Paragraphs>139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Mangal</vt:lpstr>
      <vt:lpstr>Arial</vt:lpstr>
      <vt:lpstr>Office Theme</vt:lpstr>
      <vt:lpstr>PowerPoint Presentation</vt:lpstr>
    </vt:vector>
  </TitlesOfParts>
  <Company>AMNH</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Microsoft Office User</cp:lastModifiedBy>
  <cp:revision>65</cp:revision>
  <cp:lastPrinted>2016-03-28T20:27:59Z</cp:lastPrinted>
  <dcterms:created xsi:type="dcterms:W3CDTF">2011-05-13T20:15:01Z</dcterms:created>
  <dcterms:modified xsi:type="dcterms:W3CDTF">2018-05-07T03:50:56Z</dcterms:modified>
</cp:coreProperties>
</file>