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4"/>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20412">
          <p15:clr>
            <a:srgbClr val="A4A3A4"/>
          </p15:clr>
        </p15:guide>
        <p15:guide id="6" orient="horz" pos="324">
          <p15:clr>
            <a:srgbClr val="A4A3A4"/>
          </p15:clr>
        </p15:guide>
        <p15:guide id="7" pos="313">
          <p15:clr>
            <a:srgbClr val="A4A3A4"/>
          </p15:clr>
        </p15:guide>
        <p15:guide id="8" pos="2733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630" autoAdjust="0"/>
  </p:normalViewPr>
  <p:slideViewPr>
    <p:cSldViewPr snapToGrid="0" snapToObjects="1">
      <p:cViewPr>
        <p:scale>
          <a:sx n="20" d="100"/>
          <a:sy n="20" d="100"/>
        </p:scale>
        <p:origin x="128" y="-8"/>
      </p:cViewPr>
      <p:guideLst>
        <p:guide orient="horz" pos="18144"/>
        <p:guide orient="horz" pos="288"/>
        <p:guide pos="287"/>
        <p:guide pos="25055"/>
        <p:guide orient="horz" pos="20412"/>
        <p:guide orient="horz" pos="324"/>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06" indent="0" algn="ctr">
              <a:buNone/>
              <a:defRPr>
                <a:solidFill>
                  <a:schemeClr val="tx1">
                    <a:tint val="75000"/>
                  </a:schemeClr>
                </a:solidFill>
              </a:defRPr>
            </a:lvl2pPr>
            <a:lvl3pPr marL="4388811" indent="0" algn="ctr">
              <a:buNone/>
              <a:defRPr>
                <a:solidFill>
                  <a:schemeClr val="tx1">
                    <a:tint val="75000"/>
                  </a:schemeClr>
                </a:solidFill>
              </a:defRPr>
            </a:lvl3pPr>
            <a:lvl4pPr marL="6583217" indent="0" algn="ctr">
              <a:buNone/>
              <a:defRPr>
                <a:solidFill>
                  <a:schemeClr val="tx1">
                    <a:tint val="75000"/>
                  </a:schemeClr>
                </a:solidFill>
              </a:defRPr>
            </a:lvl4pPr>
            <a:lvl5pPr marL="8777623" indent="0" algn="ctr">
              <a:buNone/>
              <a:defRPr>
                <a:solidFill>
                  <a:schemeClr val="tx1">
                    <a:tint val="75000"/>
                  </a:schemeClr>
                </a:solidFill>
              </a:defRPr>
            </a:lvl5pPr>
            <a:lvl6pPr marL="10972029" indent="0" algn="ctr">
              <a:buNone/>
              <a:defRPr>
                <a:solidFill>
                  <a:schemeClr val="tx1">
                    <a:tint val="75000"/>
                  </a:schemeClr>
                </a:solidFill>
              </a:defRPr>
            </a:lvl6pPr>
            <a:lvl7pPr marL="13166434" indent="0" algn="ctr">
              <a:buNone/>
              <a:defRPr>
                <a:solidFill>
                  <a:schemeClr val="tx1">
                    <a:tint val="75000"/>
                  </a:schemeClr>
                </a:solidFill>
              </a:defRPr>
            </a:lvl7pPr>
            <a:lvl8pPr marL="15360840" indent="0" algn="ctr">
              <a:buNone/>
              <a:defRPr>
                <a:solidFill>
                  <a:schemeClr val="tx1">
                    <a:tint val="75000"/>
                  </a:schemeClr>
                </a:solidFill>
              </a:defRPr>
            </a:lvl8pPr>
            <a:lvl9pPr marL="175552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406" indent="0">
              <a:buNone/>
              <a:defRPr sz="8600">
                <a:solidFill>
                  <a:schemeClr val="tx1">
                    <a:tint val="75000"/>
                  </a:schemeClr>
                </a:solidFill>
              </a:defRPr>
            </a:lvl2pPr>
            <a:lvl3pPr marL="4388811" indent="0">
              <a:buNone/>
              <a:defRPr sz="7600">
                <a:solidFill>
                  <a:schemeClr val="tx1">
                    <a:tint val="75000"/>
                  </a:schemeClr>
                </a:solidFill>
              </a:defRPr>
            </a:lvl3pPr>
            <a:lvl4pPr marL="6583217" indent="0">
              <a:buNone/>
              <a:defRPr sz="6700">
                <a:solidFill>
                  <a:schemeClr val="tx1">
                    <a:tint val="75000"/>
                  </a:schemeClr>
                </a:solidFill>
              </a:defRPr>
            </a:lvl4pPr>
            <a:lvl5pPr marL="8777623" indent="0">
              <a:buNone/>
              <a:defRPr sz="6700">
                <a:solidFill>
                  <a:schemeClr val="tx1">
                    <a:tint val="75000"/>
                  </a:schemeClr>
                </a:solidFill>
              </a:defRPr>
            </a:lvl5pPr>
            <a:lvl6pPr marL="10972029" indent="0">
              <a:buNone/>
              <a:defRPr sz="6700">
                <a:solidFill>
                  <a:schemeClr val="tx1">
                    <a:tint val="75000"/>
                  </a:schemeClr>
                </a:solidFill>
              </a:defRPr>
            </a:lvl6pPr>
            <a:lvl7pPr marL="13166434" indent="0">
              <a:buNone/>
              <a:defRPr sz="6700">
                <a:solidFill>
                  <a:schemeClr val="tx1">
                    <a:tint val="75000"/>
                  </a:schemeClr>
                </a:solidFill>
              </a:defRPr>
            </a:lvl7pPr>
            <a:lvl8pPr marL="15360840" indent="0">
              <a:buNone/>
              <a:defRPr sz="6700">
                <a:solidFill>
                  <a:schemeClr val="tx1">
                    <a:tint val="75000"/>
                  </a:schemeClr>
                </a:solidFill>
              </a:defRPr>
            </a:lvl8pPr>
            <a:lvl9pPr marL="1755524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7368544"/>
            <a:ext cx="19392902"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4" name="Content Placeholder 3"/>
          <p:cNvSpPr>
            <a:spLocks noGrp="1"/>
          </p:cNvSpPr>
          <p:nvPr>
            <p:ph sz="half" idx="2"/>
          </p:nvPr>
        </p:nvSpPr>
        <p:spPr>
          <a:xfrm>
            <a:off x="2194561" y="10439401"/>
            <a:ext cx="19392902"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4"/>
            <a:ext cx="19400520"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smtClean="0"/>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406" indent="0">
              <a:buNone/>
              <a:defRPr sz="13500"/>
            </a:lvl2pPr>
            <a:lvl3pPr marL="4388811" indent="0">
              <a:buNone/>
              <a:defRPr sz="11500"/>
            </a:lvl3pPr>
            <a:lvl4pPr marL="6583217" indent="0">
              <a:buNone/>
              <a:defRPr sz="9600"/>
            </a:lvl4pPr>
            <a:lvl5pPr marL="8777623" indent="0">
              <a:buNone/>
              <a:defRPr sz="9600"/>
            </a:lvl5pPr>
            <a:lvl6pPr marL="10972029" indent="0">
              <a:buNone/>
              <a:defRPr sz="9600"/>
            </a:lvl6pPr>
            <a:lvl7pPr marL="13166434" indent="0">
              <a:buNone/>
              <a:defRPr sz="9600"/>
            </a:lvl7pPr>
            <a:lvl8pPr marL="15360840" indent="0">
              <a:buNone/>
              <a:defRPr sz="9600"/>
            </a:lvl8pPr>
            <a:lvl9pPr marL="17555245" indent="0">
              <a:buNone/>
              <a:defRPr sz="9600"/>
            </a:lvl9pPr>
          </a:lstStyle>
          <a:p>
            <a:endParaRPr lang="en-US"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882" tIns="219441" rIns="438882" bIns="2194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882" tIns="219441" rIns="438882" bIns="2194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882" tIns="219441" rIns="438882" bIns="219441" rtlCol="0" anchor="ctr"/>
          <a:lstStyle>
            <a:lvl1pPr algn="l">
              <a:defRPr sz="5700">
                <a:solidFill>
                  <a:schemeClr val="tx1">
                    <a:tint val="75000"/>
                  </a:schemeClr>
                </a:solidFill>
              </a:defRPr>
            </a:lvl1pPr>
          </a:lstStyle>
          <a:p>
            <a:fld id="{9A8DA9FA-688F-B042-A36A-9CF7AA496E45}" type="datetimeFigureOut">
              <a:rPr lang="en-US" smtClean="0"/>
              <a:pPr/>
              <a:t>5/6/18</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882" tIns="219441" rIns="438882" bIns="219441" rtlCol="0" anchor="ctr"/>
          <a:lstStyle>
            <a:lvl1pPr algn="ctr">
              <a:defRPr sz="5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882" tIns="219441" rIns="438882" bIns="219441" rtlCol="0" anchor="ctr"/>
          <a:lstStyle>
            <a:lvl1pPr algn="r">
              <a:defRPr sz="5700">
                <a:solidFill>
                  <a:schemeClr val="tx1">
                    <a:tint val="75000"/>
                  </a:schemeClr>
                </a:solidFill>
              </a:defRPr>
            </a:lvl1pPr>
          </a:lstStyle>
          <a:p>
            <a:fld id="{872285E6-2BB0-0B48-8A73-14014F79178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06" rtl="0" eaLnBrk="1" latinLnBrk="0" hangingPunct="1">
        <a:spcBef>
          <a:spcPct val="0"/>
        </a:spcBef>
        <a:buNone/>
        <a:defRPr sz="21100" kern="1200">
          <a:solidFill>
            <a:schemeClr val="tx1"/>
          </a:solidFill>
          <a:latin typeface="+mj-lt"/>
          <a:ea typeface="+mj-ea"/>
          <a:cs typeface="+mj-cs"/>
        </a:defRPr>
      </a:lvl1pPr>
    </p:titleStyle>
    <p:bodyStyle>
      <a:lvl1pPr marL="1645804" indent="-1645804" algn="l" defTabSz="2194406" rtl="0" eaLnBrk="1" latinLnBrk="0" hangingPunct="1">
        <a:spcBef>
          <a:spcPct val="20000"/>
        </a:spcBef>
        <a:buFont typeface="Arial"/>
        <a:buChar char="•"/>
        <a:defRPr sz="15400" kern="1200">
          <a:solidFill>
            <a:schemeClr val="tx1"/>
          </a:solidFill>
          <a:latin typeface="+mn-lt"/>
          <a:ea typeface="+mn-ea"/>
          <a:cs typeface="+mn-cs"/>
        </a:defRPr>
      </a:lvl1pPr>
      <a:lvl2pPr marL="3565909" indent="-1371503" algn="l" defTabSz="2194406" rtl="0" eaLnBrk="1" latinLnBrk="0" hangingPunct="1">
        <a:spcBef>
          <a:spcPct val="20000"/>
        </a:spcBef>
        <a:buFont typeface="Arial"/>
        <a:buChar char="–"/>
        <a:defRPr sz="13500" kern="1200">
          <a:solidFill>
            <a:schemeClr val="tx1"/>
          </a:solidFill>
          <a:latin typeface="+mn-lt"/>
          <a:ea typeface="+mn-ea"/>
          <a:cs typeface="+mn-cs"/>
        </a:defRPr>
      </a:lvl2pPr>
      <a:lvl3pPr marL="5486014" indent="-1097203" algn="l" defTabSz="2194406" rtl="0" eaLnBrk="1" latinLnBrk="0" hangingPunct="1">
        <a:spcBef>
          <a:spcPct val="20000"/>
        </a:spcBef>
        <a:buFont typeface="Arial"/>
        <a:buChar char="•"/>
        <a:defRPr sz="11500" kern="1200">
          <a:solidFill>
            <a:schemeClr val="tx1"/>
          </a:solidFill>
          <a:latin typeface="+mn-lt"/>
          <a:ea typeface="+mn-ea"/>
          <a:cs typeface="+mn-cs"/>
        </a:defRPr>
      </a:lvl3pPr>
      <a:lvl4pPr marL="7680421" indent="-1097203" algn="l" defTabSz="2194406" rtl="0" eaLnBrk="1" latinLnBrk="0" hangingPunct="1">
        <a:spcBef>
          <a:spcPct val="20000"/>
        </a:spcBef>
        <a:buFont typeface="Arial"/>
        <a:buChar char="–"/>
        <a:defRPr sz="9600" kern="1200">
          <a:solidFill>
            <a:schemeClr val="tx1"/>
          </a:solidFill>
          <a:latin typeface="+mn-lt"/>
          <a:ea typeface="+mn-ea"/>
          <a:cs typeface="+mn-cs"/>
        </a:defRPr>
      </a:lvl4pPr>
      <a:lvl5pPr marL="9874826" indent="-1097203" algn="l" defTabSz="2194406" rtl="0" eaLnBrk="1" latinLnBrk="0" hangingPunct="1">
        <a:spcBef>
          <a:spcPct val="20000"/>
        </a:spcBef>
        <a:buFont typeface="Arial"/>
        <a:buChar char="»"/>
        <a:defRPr sz="9600" kern="1200">
          <a:solidFill>
            <a:schemeClr val="tx1"/>
          </a:solidFill>
          <a:latin typeface="+mn-lt"/>
          <a:ea typeface="+mn-ea"/>
          <a:cs typeface="+mn-cs"/>
        </a:defRPr>
      </a:lvl5pPr>
      <a:lvl6pPr marL="12069232" indent="-1097203" algn="l" defTabSz="2194406" rtl="0" eaLnBrk="1" latinLnBrk="0" hangingPunct="1">
        <a:spcBef>
          <a:spcPct val="20000"/>
        </a:spcBef>
        <a:buFont typeface="Arial"/>
        <a:buChar char="•"/>
        <a:defRPr sz="9600" kern="1200">
          <a:solidFill>
            <a:schemeClr val="tx1"/>
          </a:solidFill>
          <a:latin typeface="+mn-lt"/>
          <a:ea typeface="+mn-ea"/>
          <a:cs typeface="+mn-cs"/>
        </a:defRPr>
      </a:lvl6pPr>
      <a:lvl7pPr marL="14263637" indent="-1097203" algn="l" defTabSz="2194406" rtl="0" eaLnBrk="1" latinLnBrk="0" hangingPunct="1">
        <a:spcBef>
          <a:spcPct val="20000"/>
        </a:spcBef>
        <a:buFont typeface="Arial"/>
        <a:buChar char="•"/>
        <a:defRPr sz="9600" kern="1200">
          <a:solidFill>
            <a:schemeClr val="tx1"/>
          </a:solidFill>
          <a:latin typeface="+mn-lt"/>
          <a:ea typeface="+mn-ea"/>
          <a:cs typeface="+mn-cs"/>
        </a:defRPr>
      </a:lvl7pPr>
      <a:lvl8pPr marL="16458043" indent="-1097203" algn="l" defTabSz="2194406" rtl="0" eaLnBrk="1" latinLnBrk="0" hangingPunct="1">
        <a:spcBef>
          <a:spcPct val="20000"/>
        </a:spcBef>
        <a:buFont typeface="Arial"/>
        <a:buChar char="•"/>
        <a:defRPr sz="9600" kern="1200">
          <a:solidFill>
            <a:schemeClr val="tx1"/>
          </a:solidFill>
          <a:latin typeface="+mn-lt"/>
          <a:ea typeface="+mn-ea"/>
          <a:cs typeface="+mn-cs"/>
        </a:defRPr>
      </a:lvl8pPr>
      <a:lvl9pPr marL="18652448" indent="-1097203" algn="l" defTabSz="2194406"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popsci.com/science/article/2013-08/fyi-what-would-happen-if-you-drank-water-gowanus-canal#page-5" TargetMode="External"/><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0"/>
          <p:cNvSpPr>
            <a:spLocks noChangeArrowheads="1"/>
          </p:cNvSpPr>
          <p:nvPr/>
        </p:nvSpPr>
        <p:spPr bwMode="auto">
          <a:xfrm>
            <a:off x="33423394" y="6096000"/>
            <a:ext cx="9882188" cy="25984200"/>
          </a:xfrm>
          <a:prstGeom prst="rect">
            <a:avLst/>
          </a:prstGeom>
          <a:solidFill>
            <a:schemeClr val="bg1"/>
          </a:solidFill>
          <a:ln w="9525">
            <a:solidFill>
              <a:schemeClr val="tx1"/>
            </a:solidFill>
            <a:round/>
            <a:headEnd/>
            <a:tailEnd/>
          </a:ln>
          <a:effectLst/>
        </p:spPr>
        <p:txBody>
          <a:bodyPr wrap="none" anchor="ctr"/>
          <a:lstStyle/>
          <a:p>
            <a:endParaRPr lang="en-US" dirty="0"/>
          </a:p>
        </p:txBody>
      </p:sp>
      <p:sp>
        <p:nvSpPr>
          <p:cNvPr id="5" name="AutoShape 29"/>
          <p:cNvSpPr>
            <a:spLocks noChangeArrowheads="1"/>
          </p:cNvSpPr>
          <p:nvPr/>
        </p:nvSpPr>
        <p:spPr bwMode="auto">
          <a:xfrm>
            <a:off x="11310256" y="6096000"/>
            <a:ext cx="21346886" cy="25984200"/>
          </a:xfrm>
          <a:prstGeom prst="rect">
            <a:avLst/>
          </a:prstGeom>
          <a:solidFill>
            <a:schemeClr val="bg1"/>
          </a:solidFill>
          <a:ln w="9525">
            <a:solidFill>
              <a:schemeClr val="tx1"/>
            </a:solidFill>
            <a:round/>
            <a:headEnd/>
            <a:tailEnd/>
          </a:ln>
          <a:effectLst/>
        </p:spPr>
        <p:txBody>
          <a:bodyPr wrap="none" anchor="ctr"/>
          <a:lstStyle/>
          <a:p>
            <a:endParaRPr lang="en-US" dirty="0"/>
          </a:p>
        </p:txBody>
      </p:sp>
      <p:sp>
        <p:nvSpPr>
          <p:cNvPr id="7" name="AutoShape 4"/>
          <p:cNvSpPr>
            <a:spLocks noChangeArrowheads="1"/>
          </p:cNvSpPr>
          <p:nvPr/>
        </p:nvSpPr>
        <p:spPr bwMode="auto">
          <a:xfrm>
            <a:off x="609600" y="6096000"/>
            <a:ext cx="9883775" cy="25984200"/>
          </a:xfrm>
          <a:prstGeom prst="rect">
            <a:avLst/>
          </a:prstGeom>
          <a:solidFill>
            <a:schemeClr val="bg1"/>
          </a:solidFill>
          <a:ln w="9525">
            <a:solidFill>
              <a:schemeClr val="tx1"/>
            </a:solidFill>
            <a:round/>
            <a:headEnd/>
            <a:tailEnd/>
          </a:ln>
          <a:effectLst/>
        </p:spPr>
        <p:txBody>
          <a:bodyPr wrap="none" anchor="ctr"/>
          <a:lstStyle/>
          <a:p>
            <a:endParaRPr lang="en-US" dirty="0"/>
          </a:p>
        </p:txBody>
      </p:sp>
      <p:sp>
        <p:nvSpPr>
          <p:cNvPr id="11" name="AutoShape 13"/>
          <p:cNvSpPr>
            <a:spLocks noChangeArrowheads="1"/>
          </p:cNvSpPr>
          <p:nvPr/>
        </p:nvSpPr>
        <p:spPr bwMode="auto">
          <a:xfrm>
            <a:off x="609600" y="381000"/>
            <a:ext cx="42695982" cy="5257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dirty="0" smtClean="0"/>
              <a:t>                      </a:t>
            </a:r>
          </a:p>
          <a:p>
            <a:endParaRPr lang="en-US" dirty="0"/>
          </a:p>
        </p:txBody>
      </p:sp>
      <p:sp>
        <p:nvSpPr>
          <p:cNvPr id="12" name="Text Box 14"/>
          <p:cNvSpPr txBox="1">
            <a:spLocks noChangeArrowheads="1"/>
          </p:cNvSpPr>
          <p:nvPr/>
        </p:nvSpPr>
        <p:spPr bwMode="auto">
          <a:xfrm>
            <a:off x="6857994" y="253440"/>
            <a:ext cx="28886729" cy="3477875"/>
          </a:xfrm>
          <a:prstGeom prst="rect">
            <a:avLst/>
          </a:prstGeom>
          <a:noFill/>
          <a:ln w="9525">
            <a:noFill/>
            <a:miter lim="800000"/>
            <a:headEnd/>
            <a:tailEnd/>
          </a:ln>
          <a:effectLst/>
        </p:spPr>
        <p:txBody>
          <a:bodyPr wrap="square">
            <a:spAutoFit/>
          </a:bodyPr>
          <a:lstStyle/>
          <a:p>
            <a:pPr algn="ctr" defTabSz="4389438"/>
            <a:r>
              <a:rPr lang="en-US" sz="11000" b="1" dirty="0" smtClean="0"/>
              <a:t>Assessment of Invertebrate Biodiversity in the Gowanus Canal</a:t>
            </a:r>
            <a:endParaRPr lang="en-US" sz="11000" dirty="0" smtClean="0"/>
          </a:p>
        </p:txBody>
      </p:sp>
      <p:sp>
        <p:nvSpPr>
          <p:cNvPr id="25" name="TextBox 24"/>
          <p:cNvSpPr txBox="1"/>
          <p:nvPr/>
        </p:nvSpPr>
        <p:spPr>
          <a:xfrm>
            <a:off x="17407103" y="4492305"/>
            <a:ext cx="9110497" cy="1025377"/>
          </a:xfrm>
          <a:prstGeom prst="rect">
            <a:avLst/>
          </a:prstGeom>
          <a:noFill/>
        </p:spPr>
        <p:txBody>
          <a:bodyPr wrap="square" lIns="101059" tIns="50530" rIns="101059" bIns="50530" rtlCol="0">
            <a:spAutoFit/>
          </a:bodyPr>
          <a:lstStyle/>
          <a:p>
            <a:r>
              <a:rPr lang="en-US" sz="6000" i="1" dirty="0" smtClean="0"/>
              <a:t>Academy For Young Writers</a:t>
            </a:r>
            <a:endParaRPr lang="en-US" sz="6000" i="1" dirty="0"/>
          </a:p>
        </p:txBody>
      </p:sp>
      <p:sp>
        <p:nvSpPr>
          <p:cNvPr id="26" name="TextBox 25"/>
          <p:cNvSpPr txBox="1"/>
          <p:nvPr/>
        </p:nvSpPr>
        <p:spPr>
          <a:xfrm>
            <a:off x="6857994" y="3390748"/>
            <a:ext cx="31863726" cy="1210043"/>
          </a:xfrm>
          <a:prstGeom prst="rect">
            <a:avLst/>
          </a:prstGeom>
          <a:noFill/>
        </p:spPr>
        <p:txBody>
          <a:bodyPr wrap="square" lIns="101059" tIns="50530" rIns="101059" bIns="50530" rtlCol="0">
            <a:spAutoFit/>
          </a:bodyPr>
          <a:lstStyle/>
          <a:p>
            <a:r>
              <a:rPr lang="en-US" sz="7200" dirty="0" smtClean="0"/>
              <a:t>Demetria Mack, Juliane</a:t>
            </a:r>
            <a:r>
              <a:rPr lang="en-US" sz="7200" dirty="0"/>
              <a:t> </a:t>
            </a:r>
            <a:r>
              <a:rPr lang="en-US" sz="7200" dirty="0" smtClean="0"/>
              <a:t>Letren, </a:t>
            </a:r>
            <a:r>
              <a:rPr lang="en-US" sz="7200" dirty="0" smtClean="0"/>
              <a:t>&amp; Nathaniel Swanson; Mentor: Sabrina Miller</a:t>
            </a:r>
            <a:endParaRPr lang="en-US" sz="7200" dirty="0"/>
          </a:p>
        </p:txBody>
      </p:sp>
      <p:pic>
        <p:nvPicPr>
          <p:cNvPr id="27" name="Shape 243"/>
          <p:cNvPicPr preferRelativeResize="0"/>
          <p:nvPr/>
        </p:nvPicPr>
        <p:blipFill rotWithShape="1">
          <a:blip r:embed="rId2">
            <a:alphaModFix/>
          </a:blip>
          <a:srcRect/>
          <a:stretch/>
        </p:blipFill>
        <p:spPr>
          <a:xfrm>
            <a:off x="36347872" y="789711"/>
            <a:ext cx="6593157" cy="1307967"/>
          </a:xfrm>
          <a:prstGeom prst="rect">
            <a:avLst/>
          </a:prstGeom>
          <a:noFill/>
          <a:ln>
            <a:noFill/>
          </a:ln>
        </p:spPr>
      </p:pic>
      <p:pic>
        <p:nvPicPr>
          <p:cNvPr id="28" name="Picture 27"/>
          <p:cNvPicPr>
            <a:picLocks noChangeAspect="1"/>
          </p:cNvPicPr>
          <p:nvPr/>
        </p:nvPicPr>
        <p:blipFill>
          <a:blip r:embed="rId3"/>
          <a:stretch>
            <a:fillRect/>
          </a:stretch>
        </p:blipFill>
        <p:spPr>
          <a:xfrm>
            <a:off x="856858" y="428069"/>
            <a:ext cx="4830425" cy="2832572"/>
          </a:xfrm>
          <a:prstGeom prst="rect">
            <a:avLst/>
          </a:prstGeom>
        </p:spPr>
      </p:pic>
      <p:sp>
        <p:nvSpPr>
          <p:cNvPr id="2" name="TextBox 1"/>
          <p:cNvSpPr txBox="1"/>
          <p:nvPr/>
        </p:nvSpPr>
        <p:spPr>
          <a:xfrm>
            <a:off x="991339" y="6382451"/>
            <a:ext cx="9120296" cy="25545455"/>
          </a:xfrm>
          <a:prstGeom prst="rect">
            <a:avLst/>
          </a:prstGeom>
          <a:noFill/>
        </p:spPr>
        <p:txBody>
          <a:bodyPr wrap="square" rtlCol="0">
            <a:spAutoFit/>
          </a:bodyPr>
          <a:lstStyle/>
          <a:p>
            <a:r>
              <a:rPr lang="en-US" sz="8000" dirty="0" smtClean="0"/>
              <a:t>Abstract</a:t>
            </a:r>
            <a:endParaRPr lang="en-US" sz="8000" dirty="0"/>
          </a:p>
          <a:p>
            <a:r>
              <a:rPr lang="en-US" sz="2800" dirty="0"/>
              <a:t>Biodiversity is the variation of life at all levels of biological organization. The Gowanus Canal is well-known for being highly polluted, which affects </a:t>
            </a:r>
            <a:r>
              <a:rPr lang="en-US" sz="2800" dirty="0" smtClean="0"/>
              <a:t>the biodiversity </a:t>
            </a:r>
            <a:r>
              <a:rPr lang="en-US" sz="2800" dirty="0"/>
              <a:t>of organisms at all levels. The goal of our research is to evaluate whether biodiversity has changed over the course of history due to changing levels of pollution and urbanization. To </a:t>
            </a:r>
            <a:r>
              <a:rPr lang="en-US" sz="2800" dirty="0" smtClean="0"/>
              <a:t>reach this goal, </a:t>
            </a:r>
            <a:r>
              <a:rPr lang="en-US" sz="2800" dirty="0"/>
              <a:t>we used DNA barcoding to identify the number of species </a:t>
            </a:r>
            <a:r>
              <a:rPr lang="en-US" sz="2800" dirty="0" smtClean="0"/>
              <a:t>present from a random sampling of invertebrates in the Gowanus Canal. </a:t>
            </a:r>
            <a:r>
              <a:rPr lang="en-US" sz="2800" dirty="0"/>
              <a:t>Our results indicate that the </a:t>
            </a:r>
            <a:r>
              <a:rPr lang="en-US" sz="2800" dirty="0" smtClean="0"/>
              <a:t>present-day species </a:t>
            </a:r>
            <a:r>
              <a:rPr lang="en-US" sz="2800" dirty="0"/>
              <a:t>richness </a:t>
            </a:r>
            <a:r>
              <a:rPr lang="en-US" sz="2800" dirty="0" smtClean="0"/>
              <a:t>of marine invertebrates in the canal is 13, but a </a:t>
            </a:r>
            <a:r>
              <a:rPr lang="en-US" sz="2800" dirty="0"/>
              <a:t>study of </a:t>
            </a:r>
            <a:r>
              <a:rPr lang="en-US" sz="2800" dirty="0" smtClean="0"/>
              <a:t>invertebrate biodiversity </a:t>
            </a:r>
            <a:r>
              <a:rPr lang="en-US" sz="2800" dirty="0"/>
              <a:t>from 2004 indicates that the species richness was 18 over a decade ago. A comparison of biodiversity from past to present informs us that biodiversity has declined in recent years. </a:t>
            </a:r>
            <a:endParaRPr lang="en-US" sz="2800" dirty="0" smtClean="0"/>
          </a:p>
          <a:p>
            <a:endParaRPr lang="en-US" sz="2800" dirty="0" smtClean="0"/>
          </a:p>
          <a:p>
            <a:r>
              <a:rPr lang="en-US" dirty="0" smtClean="0"/>
              <a:t>Introduction</a:t>
            </a:r>
            <a:endParaRPr lang="en-US" dirty="0"/>
          </a:p>
          <a:p>
            <a:r>
              <a:rPr lang="en-US" sz="2800" dirty="0" smtClean="0"/>
              <a:t>Biodiversity </a:t>
            </a:r>
            <a:r>
              <a:rPr lang="en-US" sz="2800" dirty="0"/>
              <a:t>is </a:t>
            </a:r>
            <a:r>
              <a:rPr lang="en-US" sz="2800" dirty="0" smtClean="0"/>
              <a:t>a measure of </a:t>
            </a:r>
            <a:r>
              <a:rPr lang="en-US" sz="2800" dirty="0" smtClean="0"/>
              <a:t>the </a:t>
            </a:r>
            <a:r>
              <a:rPr lang="en-US" sz="2800" dirty="0"/>
              <a:t>variety of living species </a:t>
            </a:r>
            <a:r>
              <a:rPr lang="en-US" sz="2800" dirty="0" smtClean="0"/>
              <a:t>in a </a:t>
            </a:r>
            <a:r>
              <a:rPr lang="en-US" sz="2800" dirty="0"/>
              <a:t>particular </a:t>
            </a:r>
            <a:r>
              <a:rPr lang="en-US" sz="2800" dirty="0" smtClean="0"/>
              <a:t>habitat or ecosystem</a:t>
            </a:r>
            <a:r>
              <a:rPr lang="en-US" sz="2800" dirty="0"/>
              <a:t>. In our research, we collected several different types of invertebrates from the Gowanus Canal and analyzed their DNA to properly classify them. The Gowanus Canal in its former years was capable of supporting beds of massive oysters.</a:t>
            </a:r>
            <a:r>
              <a:rPr lang="en-US" sz="2800" baseline="30000" dirty="0"/>
              <a:t>[3]</a:t>
            </a:r>
            <a:r>
              <a:rPr lang="en-US" sz="2800" dirty="0"/>
              <a:t> However, human interference such as, habitat destruction, over-harvesting, and pollution, resulted in the closing of these oyster beds. Attempts have been made in effort to reintroduce oysters and other invertebrates, as they can filter out toxins and help to clean the water in the canal. The Billion Oyster Project (BOP), which focuses on ecosystem restoration and education initiatives, acknowledges that oysters provide valuable ecosystem services to the Gowanus region by filtering water, providing habitat for other marine species and attenuating wave energy; “ The Billion Oyster Project aims to reverse these effects by bringing oysters and their reef habitat back to the New York Harbor. Restoring oysters and reefs will, over time, restore the local marine ecosystem’s natural mechanisms for maintaining itself, resulting in cleaner water and greater biodiversity.” </a:t>
            </a:r>
            <a:r>
              <a:rPr lang="en-US" sz="2800" baseline="30000" dirty="0"/>
              <a:t>[1] </a:t>
            </a:r>
            <a:endParaRPr lang="en-US" sz="2800" baseline="30000" dirty="0" smtClean="0"/>
          </a:p>
          <a:p>
            <a:endParaRPr lang="en-US" sz="2800" dirty="0"/>
          </a:p>
          <a:p>
            <a:r>
              <a:rPr lang="en-US" sz="2800" dirty="0"/>
              <a:t>In our research, a random sample of invertebrates was collected from the Gowanus Canal, and their species was identified in order to assess the current state of biodiversity in the canal, especially as water quality has dramatically declined in recent years. In the Gowanus Canal Invertebrate Study of 2004 it states “ Urbanization has resulted in habitat loss and reduced water quality...This urbanization has affected the aquatic community in the Canal, especially for organisms that have limited mobility” </a:t>
            </a:r>
            <a:r>
              <a:rPr lang="en-US" sz="2800" baseline="30000" dirty="0"/>
              <a:t>[2]</a:t>
            </a:r>
            <a:r>
              <a:rPr lang="en-US" sz="2800" dirty="0"/>
              <a:t>. Many factors come into play when analyzing data from 2004, such as combined sewer systems </a:t>
            </a:r>
            <a:r>
              <a:rPr lang="en-US" sz="2800" dirty="0" smtClean="0"/>
              <a:t>draining into </a:t>
            </a:r>
            <a:r>
              <a:rPr lang="en-US" sz="2800" dirty="0"/>
              <a:t>the canal. </a:t>
            </a:r>
            <a:r>
              <a:rPr lang="en-US" sz="2800" dirty="0" smtClean="0"/>
              <a:t>As part of the Urban </a:t>
            </a:r>
            <a:r>
              <a:rPr lang="en-US" sz="2800" dirty="0"/>
              <a:t>Barcode </a:t>
            </a:r>
            <a:r>
              <a:rPr lang="en-US" sz="2800" dirty="0" smtClean="0"/>
              <a:t>Project, invertebrate specimens sent </a:t>
            </a:r>
            <a:r>
              <a:rPr lang="en-US" sz="2800" dirty="0"/>
              <a:t>to us from the </a:t>
            </a:r>
            <a:r>
              <a:rPr lang="en-US" sz="2800" dirty="0" smtClean="0"/>
              <a:t>Gowanus Canal to assess the </a:t>
            </a:r>
            <a:r>
              <a:rPr lang="en-US" sz="2800" dirty="0"/>
              <a:t>biodiversity in the </a:t>
            </a:r>
            <a:r>
              <a:rPr lang="en-US" sz="2800" dirty="0" smtClean="0"/>
              <a:t>canal. </a:t>
            </a:r>
            <a:r>
              <a:rPr lang="en-US" sz="2800" dirty="0"/>
              <a:t>We aimed to evaluate the present-day biodiversity of the Gowanus Canal and to compare our findings to a 2004 study of biodiversity in the canal. </a:t>
            </a:r>
            <a:endParaRPr lang="en-US" sz="2800" dirty="0"/>
          </a:p>
        </p:txBody>
      </p:sp>
      <p:sp>
        <p:nvSpPr>
          <p:cNvPr id="54" name="TextBox 53"/>
          <p:cNvSpPr txBox="1"/>
          <p:nvPr/>
        </p:nvSpPr>
        <p:spPr>
          <a:xfrm>
            <a:off x="11942056" y="6441535"/>
            <a:ext cx="9916457" cy="24868346"/>
          </a:xfrm>
          <a:prstGeom prst="rect">
            <a:avLst/>
          </a:prstGeom>
          <a:noFill/>
        </p:spPr>
        <p:txBody>
          <a:bodyPr wrap="square" rtlCol="0">
            <a:spAutoFit/>
          </a:bodyPr>
          <a:lstStyle/>
          <a:p>
            <a:r>
              <a:rPr lang="en-US" sz="7200" dirty="0"/>
              <a:t>Materials &amp; Methods </a:t>
            </a:r>
            <a:r>
              <a:rPr lang="en-US" sz="2400" dirty="0"/>
              <a:t/>
            </a:r>
            <a:br>
              <a:rPr lang="en-US" sz="2400" dirty="0"/>
            </a:br>
            <a:r>
              <a:rPr lang="en-US" sz="2800" i="1" u="sng" dirty="0"/>
              <a:t>Sampling</a:t>
            </a:r>
            <a:r>
              <a:rPr lang="en-US" sz="2800" i="1" dirty="0"/>
              <a:t> </a:t>
            </a:r>
            <a:endParaRPr lang="en-US" sz="2800" dirty="0"/>
          </a:p>
          <a:p>
            <a:r>
              <a:rPr lang="en-US" sz="2800" dirty="0"/>
              <a:t>Our samples were collected for us at an oyster restoration station in the Gowanus Canal in Gowanus, Brooklyn. This oyster restoration station was maintained by the Billion Oyster Project. </a:t>
            </a:r>
            <a:br>
              <a:rPr lang="en-US" sz="2800" dirty="0"/>
            </a:br>
            <a:r>
              <a:rPr lang="en-US" sz="2800" dirty="0"/>
              <a:t>Collectors pulled up oyster cages, picked invertebrate specimens from the surface and inside the cage. Samples were preserved in scintillation vials containing 95% ethanol to prevent DNA degradation.</a:t>
            </a:r>
          </a:p>
          <a:p>
            <a:r>
              <a:rPr lang="en-US" sz="2800" dirty="0"/>
              <a:t/>
            </a:r>
            <a:br>
              <a:rPr lang="en-US" sz="2800" dirty="0"/>
            </a:br>
            <a:r>
              <a:rPr lang="en-US" sz="2800" i="1" u="sng" dirty="0"/>
              <a:t>DNA </a:t>
            </a:r>
            <a:r>
              <a:rPr lang="en-US" sz="2800" i="1" u="sng" dirty="0" smtClean="0"/>
              <a:t>Extraction</a:t>
            </a:r>
            <a:r>
              <a:rPr lang="en-US" sz="2800" dirty="0"/>
              <a:t/>
            </a:r>
            <a:br>
              <a:rPr lang="en-US" sz="2800" dirty="0"/>
            </a:br>
            <a:r>
              <a:rPr lang="en-US" sz="2800" dirty="0"/>
              <a:t>To begin, all 24 samples were labeled and photographed for reference. Once that was done, we followed a DNA Barcoding Protocol that consisted of several steps. The first was to add our samples into a </a:t>
            </a:r>
            <a:r>
              <a:rPr lang="en-US" sz="2800" dirty="0" smtClean="0"/>
              <a:t>micro tube </a:t>
            </a:r>
            <a:r>
              <a:rPr lang="en-US" sz="2800" dirty="0"/>
              <a:t>with 300µl of lysis solution to help break down the sample with the aid of hand crushing with a pestle. Afterwards, it was incubated in a water bath set to 65℃ for 10 minutes to further lyse open membranes and denature proteins. The incubation was followed by 1 minute centrifugation to separate the components. 150 µl of the supernatant was then transferred to a fresh tube and 3 µl of silica resin was added to bind to DNA. This step was followed by mixing the supernatant and silica resin and then incubating in a water bath at 57℃ for 10 minutes, followed by a 30 second centrifugation period. The DNA was pelleted at the bottom of the </a:t>
            </a:r>
            <a:r>
              <a:rPr lang="en-US" sz="2800" dirty="0" smtClean="0"/>
              <a:t>micro tube, </a:t>
            </a:r>
            <a:r>
              <a:rPr lang="en-US" sz="2800" dirty="0"/>
              <a:t>and the supernatant (containing proteins and other cellular components) was poured off. The removal of the supernatant was followed by adding 500 µl of wash buffer to remove the silica from the DNA and the extract was centrifuged. This step was repeated three times and followed by a final wash with distilled water. 50 µl of purified DNA in the supernatant was transferred to a fresh </a:t>
            </a:r>
            <a:r>
              <a:rPr lang="en-US" sz="2800" dirty="0" smtClean="0"/>
              <a:t>micro tube </a:t>
            </a:r>
            <a:r>
              <a:rPr lang="en-US" sz="2800" dirty="0"/>
              <a:t>then frozen until the next step.</a:t>
            </a:r>
          </a:p>
          <a:p>
            <a:r>
              <a:rPr lang="en-US" sz="2800" dirty="0"/>
              <a:t/>
            </a:r>
            <a:br>
              <a:rPr lang="en-US" sz="2800" dirty="0"/>
            </a:br>
            <a:r>
              <a:rPr lang="en-US" sz="2800" i="1" u="sng" dirty="0" smtClean="0"/>
              <a:t>PCR</a:t>
            </a:r>
            <a:r>
              <a:rPr lang="en-US" sz="2800" dirty="0"/>
              <a:t/>
            </a:r>
            <a:br>
              <a:rPr lang="en-US" sz="2800" dirty="0"/>
            </a:br>
            <a:r>
              <a:rPr lang="en-US" sz="2800" dirty="0"/>
              <a:t>Polymerase chain reaction is a technique used to amplify a single segment of DNA, generating millions of copies of a particular DNA sequence. It achieves this by cycling through three different temperatures, which are used to denature the DNA and copy a small region. In our study, PCR was used to amplify the Cytochrome C Oxidase gene, an evolutionarily conserved gene that is retained among same species and is ideal for barcoding. To amplify the gene, CO1 primers were used, and for the samples that did not work DMI primers were used. The standard PCR protocol was followed, which utilizes a </a:t>
            </a:r>
            <a:r>
              <a:rPr lang="en-US" sz="2800" dirty="0" smtClean="0"/>
              <a:t>thermo cycler, </a:t>
            </a:r>
            <a:r>
              <a:rPr lang="en-US" sz="2800" dirty="0"/>
              <a:t>PCR beads, a primer, and the extracted DNA. </a:t>
            </a:r>
          </a:p>
          <a:p>
            <a:r>
              <a:rPr lang="en-US" sz="2800" dirty="0"/>
              <a:t/>
            </a:r>
            <a:br>
              <a:rPr lang="en-US" sz="2800" dirty="0"/>
            </a:br>
            <a:r>
              <a:rPr lang="en-US" sz="2800" i="1" u="sng" dirty="0"/>
              <a:t>Gel Electrophoresis </a:t>
            </a:r>
            <a:r>
              <a:rPr lang="en-US" sz="2800" dirty="0"/>
              <a:t/>
            </a:r>
            <a:br>
              <a:rPr lang="en-US" sz="2800" dirty="0"/>
            </a:br>
            <a:r>
              <a:rPr lang="en-US" sz="2800" dirty="0"/>
              <a:t>Gel electrophoresis is a way to visualize your DNA and make sure the </a:t>
            </a:r>
            <a:r>
              <a:rPr lang="en-US" sz="2800" dirty="0" smtClean="0"/>
              <a:t>DNA extraction and PCR were successful</a:t>
            </a:r>
            <a:r>
              <a:rPr lang="en-US" sz="2800" dirty="0"/>
              <a:t>. The gel was made using </a:t>
            </a:r>
            <a:r>
              <a:rPr lang="en-US" sz="2800" dirty="0" smtClean="0"/>
              <a:t>molten 2</a:t>
            </a:r>
            <a:r>
              <a:rPr lang="en-US" sz="2800" dirty="0"/>
              <a:t>% agarose </a:t>
            </a:r>
            <a:r>
              <a:rPr lang="en-US" sz="2800" dirty="0" smtClean="0"/>
              <a:t>that was casted in a plastic tray with combs. </a:t>
            </a:r>
            <a:r>
              <a:rPr lang="en-US" sz="2800" dirty="0"/>
              <a:t>There were 16 wells that we loaded our DNA samples into. Using 125V of electricity, our samples traveled down the gel toward the positive electrode. The presence of a band indicates that the DNA extraction and PCR were successful. </a:t>
            </a:r>
          </a:p>
          <a:p>
            <a:endParaRPr lang="en-US" sz="5400" dirty="0"/>
          </a:p>
        </p:txBody>
      </p:sp>
      <p:sp>
        <p:nvSpPr>
          <p:cNvPr id="55" name="TextBox 54"/>
          <p:cNvSpPr txBox="1"/>
          <p:nvPr/>
        </p:nvSpPr>
        <p:spPr>
          <a:xfrm>
            <a:off x="22773343" y="6441535"/>
            <a:ext cx="9317743" cy="5970865"/>
          </a:xfrm>
          <a:prstGeom prst="rect">
            <a:avLst/>
          </a:prstGeom>
          <a:noFill/>
        </p:spPr>
        <p:txBody>
          <a:bodyPr wrap="square" rtlCol="0">
            <a:spAutoFit/>
          </a:bodyPr>
          <a:lstStyle/>
          <a:p>
            <a:r>
              <a:rPr lang="en-US" sz="8000" dirty="0" smtClean="0"/>
              <a:t>Results</a:t>
            </a:r>
          </a:p>
          <a:p>
            <a:r>
              <a:rPr lang="en-US" sz="2800" dirty="0"/>
              <a:t>We collected 24 samples from the Gowanus Canal. Of these 24 samples we were successfully able to extract DNA from 20 of them, these were sent out for sequencing and the 4 that did not get extracted were not sent out. Of these samples we were able to find </a:t>
            </a:r>
            <a:r>
              <a:rPr lang="en-US" sz="2800" dirty="0" smtClean="0"/>
              <a:t>13 different species of invertebrates. </a:t>
            </a:r>
          </a:p>
          <a:p>
            <a:endParaRPr lang="en-US" sz="2800" dirty="0"/>
          </a:p>
          <a:p>
            <a:r>
              <a:rPr lang="en-US" sz="8000" dirty="0"/>
              <a:t>Tables &amp; </a:t>
            </a:r>
            <a:r>
              <a:rPr lang="en-US" sz="8000" dirty="0" smtClean="0"/>
              <a:t>Figures</a:t>
            </a:r>
          </a:p>
          <a:p>
            <a:endParaRPr lang="en-US" sz="5400" dirty="0"/>
          </a:p>
        </p:txBody>
      </p:sp>
      <p:sp>
        <p:nvSpPr>
          <p:cNvPr id="56" name="TextBox 55"/>
          <p:cNvSpPr txBox="1"/>
          <p:nvPr/>
        </p:nvSpPr>
        <p:spPr>
          <a:xfrm>
            <a:off x="33761467" y="6441535"/>
            <a:ext cx="9317743" cy="24437459"/>
          </a:xfrm>
          <a:prstGeom prst="rect">
            <a:avLst/>
          </a:prstGeom>
          <a:noFill/>
        </p:spPr>
        <p:txBody>
          <a:bodyPr wrap="square" rtlCol="0">
            <a:spAutoFit/>
          </a:bodyPr>
          <a:lstStyle/>
          <a:p>
            <a:r>
              <a:rPr lang="en-US" sz="8000" dirty="0"/>
              <a:t>Discussion </a:t>
            </a:r>
          </a:p>
          <a:p>
            <a:r>
              <a:rPr lang="en-US" sz="2800" dirty="0"/>
              <a:t>The phosphate levels found at our location was less than 1 part per </a:t>
            </a:r>
            <a:r>
              <a:rPr lang="en-US" sz="2800" dirty="0" smtClean="0"/>
              <a:t>million and the concentration of nitrates was also roughly 1 part per million, which are relatively low values compared to other rivers tested in NYC by other UBP teams at our school. Nitrates and phosphates are common pollutants in lakes and rivers, but are also nutrients for plants and algae. The </a:t>
            </a:r>
            <a:r>
              <a:rPr lang="en-US" sz="2800" dirty="0"/>
              <a:t>low nitrate and phosphate </a:t>
            </a:r>
            <a:r>
              <a:rPr lang="en-US" sz="2800" dirty="0" smtClean="0"/>
              <a:t>levels, while surprising, may be explained by algae rapidly consuming them. The concentration of dissolved oxygen was 4 parts per million, which is the minimum concentration that is needed to support aquatic animal life. </a:t>
            </a:r>
            <a:r>
              <a:rPr lang="en-US" sz="2800" dirty="0" smtClean="0"/>
              <a:t>Higher concentrations of dissolved oxygen are needed to support most species of fish. The pH of the Gowanus Canal was 8.25, which is slightly more basic than the ideal pH of 7.4. This indicates that severe eutrophication is not occurring since the water would be more acidic. Nonetheless, the Gowanus Canal remains heavily polluted. </a:t>
            </a:r>
            <a:endParaRPr lang="en-US" sz="2800" dirty="0" smtClean="0"/>
          </a:p>
          <a:p>
            <a:endParaRPr lang="en-US" sz="2800" dirty="0" smtClean="0"/>
          </a:p>
          <a:p>
            <a:r>
              <a:rPr lang="en-US" sz="2800" dirty="0" smtClean="0"/>
              <a:t>The species </a:t>
            </a:r>
            <a:r>
              <a:rPr lang="en-US" sz="2800" dirty="0"/>
              <a:t>richness </a:t>
            </a:r>
            <a:r>
              <a:rPr lang="en-US" sz="2800" dirty="0" smtClean="0"/>
              <a:t>we measured in 2017 was 13. According to the 2004 </a:t>
            </a:r>
            <a:r>
              <a:rPr lang="en-US" sz="2800" dirty="0"/>
              <a:t>Gowanus Bay and Canal </a:t>
            </a:r>
            <a:r>
              <a:rPr lang="en-US" sz="2800" dirty="0" smtClean="0"/>
              <a:t>Ecosystem study, </a:t>
            </a:r>
            <a:r>
              <a:rPr lang="en-US" sz="2800" dirty="0"/>
              <a:t>the richness was 18 in 2004</a:t>
            </a:r>
            <a:r>
              <a:rPr lang="en-US" sz="2800" baseline="30000" dirty="0"/>
              <a:t>[2]</a:t>
            </a:r>
            <a:r>
              <a:rPr lang="en-US" sz="2800" dirty="0"/>
              <a:t>. The decline in biodiversity could be attributed to the </a:t>
            </a:r>
            <a:r>
              <a:rPr lang="en-US" sz="2800" dirty="0" smtClean="0"/>
              <a:t>harsh </a:t>
            </a:r>
            <a:r>
              <a:rPr lang="en-US" sz="2800" dirty="0"/>
              <a:t>conditions of the water. If the dissolved oxygen levels decline further, there may be even </a:t>
            </a:r>
            <a:r>
              <a:rPr lang="en-US" sz="2800" dirty="0" smtClean="0"/>
              <a:t>lower levels of </a:t>
            </a:r>
            <a:r>
              <a:rPr lang="en-US" sz="2800" dirty="0" smtClean="0"/>
              <a:t>species richness, which could eventually cause invertebrate communities that currently exist in the canal to become further endangered. </a:t>
            </a:r>
          </a:p>
          <a:p>
            <a:endParaRPr lang="en-US" sz="2800" dirty="0"/>
          </a:p>
          <a:p>
            <a:endParaRPr lang="en-US" sz="2800" dirty="0"/>
          </a:p>
          <a:p>
            <a:r>
              <a:rPr lang="en-US" sz="8000" dirty="0"/>
              <a:t>References</a:t>
            </a:r>
            <a:endParaRPr lang="en-US" sz="8000" dirty="0" smtClean="0"/>
          </a:p>
          <a:p>
            <a:r>
              <a:rPr lang="en-US" sz="2800" dirty="0"/>
              <a:t>[1] Billion Oyster Project, Curriculum and Community </a:t>
            </a:r>
            <a:r>
              <a:rPr lang="en-US" sz="2800" dirty="0" smtClean="0"/>
              <a:t>Enterprise </a:t>
            </a:r>
            <a:r>
              <a:rPr lang="en-US" sz="2800" dirty="0"/>
              <a:t>for Restoration Science. </a:t>
            </a:r>
            <a:r>
              <a:rPr lang="en-US" sz="2800" i="1" dirty="0"/>
              <a:t>Oyster Restoration Station Field Science Manual,</a:t>
            </a:r>
            <a:r>
              <a:rPr lang="en-US" sz="2800" dirty="0"/>
              <a:t> New York Harbor Foundation, 2016 </a:t>
            </a:r>
          </a:p>
          <a:p>
            <a:r>
              <a:rPr lang="en-US" sz="2800" dirty="0"/>
              <a:t/>
            </a:r>
            <a:br>
              <a:rPr lang="en-US" sz="2800" dirty="0"/>
            </a:br>
            <a:r>
              <a:rPr lang="en-US" sz="2800" dirty="0"/>
              <a:t>[2] Lawler </a:t>
            </a:r>
            <a:r>
              <a:rPr lang="en-US" sz="2800" dirty="0" err="1"/>
              <a:t>Matusky</a:t>
            </a:r>
            <a:r>
              <a:rPr lang="en-US" sz="2800" dirty="0"/>
              <a:t> </a:t>
            </a:r>
            <a:r>
              <a:rPr lang="en-US" sz="2800" i="1" dirty="0"/>
              <a:t>“</a:t>
            </a:r>
            <a:r>
              <a:rPr lang="en-US" sz="2800" dirty="0"/>
              <a:t>Gowanus Bay </a:t>
            </a:r>
            <a:r>
              <a:rPr lang="en-US" sz="2800" dirty="0" smtClean="0"/>
              <a:t>and </a:t>
            </a:r>
            <a:r>
              <a:rPr lang="en-US" sz="2800" dirty="0"/>
              <a:t>Canal Ecosystem Restoration Studies</a:t>
            </a:r>
            <a:r>
              <a:rPr lang="en-US" sz="2800" i="1" dirty="0"/>
              <a:t>” Fish and </a:t>
            </a:r>
            <a:r>
              <a:rPr lang="en-US" sz="2800" i="1" dirty="0" err="1"/>
              <a:t>Epibenthic</a:t>
            </a:r>
            <a:r>
              <a:rPr lang="en-US" sz="2800" i="1" dirty="0"/>
              <a:t> Invertebrate Sampling Program ,</a:t>
            </a:r>
            <a:r>
              <a:rPr lang="en-US" sz="2800" dirty="0"/>
              <a:t>November 2004, pp 1-74</a:t>
            </a:r>
            <a:r>
              <a:rPr lang="en-US" sz="2800" i="1" dirty="0"/>
              <a:t> </a:t>
            </a:r>
            <a:endParaRPr lang="en-US" sz="2800" dirty="0"/>
          </a:p>
          <a:p>
            <a:r>
              <a:rPr lang="en-US" sz="2800" dirty="0"/>
              <a:t/>
            </a:r>
            <a:br>
              <a:rPr lang="en-US" sz="2800" dirty="0"/>
            </a:br>
            <a:r>
              <a:rPr lang="en-US" sz="2800" dirty="0"/>
              <a:t>[3] </a:t>
            </a:r>
            <a:r>
              <a:rPr lang="en-US" sz="2800" dirty="0" err="1"/>
              <a:t>Nosowitz</a:t>
            </a:r>
            <a:r>
              <a:rPr lang="en-US" sz="2800" dirty="0"/>
              <a:t>, Dan. “What Would Happen If You Drank Water From The Gowanus Canal?” </a:t>
            </a:r>
            <a:r>
              <a:rPr lang="en-US" sz="2800" i="1" dirty="0"/>
              <a:t>Popular Science</a:t>
            </a:r>
            <a:r>
              <a:rPr lang="en-US" sz="2800" dirty="0"/>
              <a:t>, Popular Science, 10 Oct. 2013, </a:t>
            </a:r>
            <a:r>
              <a:rPr lang="en-US" sz="2800" u="sng" dirty="0">
                <a:hlinkClick r:id="rId4"/>
              </a:rPr>
              <a:t>www.popsci.com/science/article/2013-08/fyi-what-would-happen-if-you-drank-water-gowanus-canal#page-5</a:t>
            </a:r>
            <a:r>
              <a:rPr lang="en-US" sz="2800" dirty="0"/>
              <a:t>. </a:t>
            </a:r>
          </a:p>
          <a:p>
            <a:endParaRPr lang="en-US" sz="5400" dirty="0"/>
          </a:p>
          <a:p>
            <a:r>
              <a:rPr lang="en-US" sz="8000" dirty="0" smtClean="0"/>
              <a:t>Acknowledgements</a:t>
            </a:r>
          </a:p>
          <a:p>
            <a:r>
              <a:rPr lang="en-US" sz="2800" dirty="0" smtClean="0"/>
              <a:t>We’d like to send a special thank </a:t>
            </a:r>
            <a:r>
              <a:rPr lang="en-US" sz="2800" dirty="0" smtClean="0"/>
              <a:t>you out </a:t>
            </a:r>
            <a:r>
              <a:rPr lang="en-US" sz="2800" dirty="0"/>
              <a:t>to </a:t>
            </a:r>
            <a:r>
              <a:rPr lang="en-US" sz="2800" dirty="0" smtClean="0"/>
              <a:t>Alison </a:t>
            </a:r>
            <a:r>
              <a:rPr lang="en-US" sz="2800" dirty="0" err="1"/>
              <a:t>Cucco</a:t>
            </a:r>
            <a:r>
              <a:rPr lang="en-US" sz="2800" dirty="0"/>
              <a:t> from the Harlem DNA </a:t>
            </a:r>
            <a:r>
              <a:rPr lang="en-US" sz="2800" dirty="0" smtClean="0"/>
              <a:t>Lab for </a:t>
            </a:r>
            <a:r>
              <a:rPr lang="en-US" sz="2800" dirty="0"/>
              <a:t>collecting our invertebrate </a:t>
            </a:r>
            <a:r>
              <a:rPr lang="en-US" sz="2800" dirty="0" smtClean="0"/>
              <a:t>samples</a:t>
            </a:r>
            <a:r>
              <a:rPr lang="en-US" sz="2800" dirty="0"/>
              <a:t> </a:t>
            </a:r>
            <a:r>
              <a:rPr lang="en-US" sz="2800" dirty="0" smtClean="0"/>
              <a:t>and a water sample from the Gowanus Canal and for preparing our reagents for the DNA extraction and PCR. We would also like to thank </a:t>
            </a:r>
            <a:r>
              <a:rPr lang="en-US" sz="2800" dirty="0" smtClean="0"/>
              <a:t>Nicolle </a:t>
            </a:r>
            <a:r>
              <a:rPr lang="en-US" sz="2800" dirty="0" smtClean="0"/>
              <a:t>Martinez from the Lower East Side Ecology Center for helping us with testing our water quality. </a:t>
            </a:r>
            <a:endParaRPr lang="en-US" sz="2800" dirty="0"/>
          </a:p>
        </p:txBody>
      </p:sp>
      <p:sp>
        <p:nvSpPr>
          <p:cNvPr id="3" name="TextBox 2"/>
          <p:cNvSpPr txBox="1"/>
          <p:nvPr/>
        </p:nvSpPr>
        <p:spPr>
          <a:xfrm>
            <a:off x="37180240" y="2757238"/>
            <a:ext cx="5184093" cy="2123658"/>
          </a:xfrm>
          <a:prstGeom prst="rect">
            <a:avLst/>
          </a:prstGeom>
          <a:noFill/>
        </p:spPr>
        <p:txBody>
          <a:bodyPr wrap="square" rtlCol="0">
            <a:spAutoFit/>
          </a:bodyPr>
          <a:lstStyle/>
          <a:p>
            <a:pPr algn="r"/>
            <a:r>
              <a:rPr lang="en-US" sz="4400" dirty="0" smtClean="0">
                <a:cs typeface="Arial"/>
              </a:rPr>
              <a:t>Funded by the</a:t>
            </a:r>
          </a:p>
          <a:p>
            <a:pPr algn="r"/>
            <a:r>
              <a:rPr lang="en-US" sz="4400" dirty="0" smtClean="0">
                <a:cs typeface="Arial"/>
              </a:rPr>
              <a:t>Thompson Family Foundation </a:t>
            </a:r>
            <a:endParaRPr lang="en-US" sz="4400" dirty="0">
              <a:cs typeface="Arial"/>
            </a:endParaRP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84229" y="11568036"/>
            <a:ext cx="8514922" cy="5034987"/>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952979659"/>
              </p:ext>
            </p:extLst>
          </p:nvPr>
        </p:nvGraphicFramePr>
        <p:xfrm>
          <a:off x="22784229" y="28831499"/>
          <a:ext cx="8559371" cy="2651023"/>
        </p:xfrm>
        <a:graphic>
          <a:graphicData uri="http://schemas.openxmlformats.org/drawingml/2006/table">
            <a:tbl>
              <a:tblPr/>
              <a:tblGrid>
                <a:gridCol w="4186703"/>
                <a:gridCol w="4372668"/>
              </a:tblGrid>
              <a:tr h="478322">
                <a:tc>
                  <a:txBody>
                    <a:bodyPr/>
                    <a:lstStyle/>
                    <a:p>
                      <a:pPr rtl="0" fontAlgn="t">
                        <a:spcBef>
                          <a:spcPts val="0"/>
                        </a:spcBef>
                        <a:spcAft>
                          <a:spcPts val="0"/>
                        </a:spcAft>
                      </a:pPr>
                      <a:r>
                        <a:rPr lang="en-US" sz="1600" b="1" i="0" u="none" strike="noStrike">
                          <a:solidFill>
                            <a:srgbClr val="000000"/>
                          </a:solidFill>
                          <a:effectLst/>
                          <a:latin typeface="Arial" charset="0"/>
                        </a:rPr>
                        <a:t>Water Quality Metric</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rtl="0" fontAlgn="t">
                        <a:spcBef>
                          <a:spcPts val="0"/>
                        </a:spcBef>
                        <a:spcAft>
                          <a:spcPts val="0"/>
                        </a:spcAft>
                      </a:pPr>
                      <a:r>
                        <a:rPr lang="en-US" sz="1600" b="1" i="0" u="none" strike="noStrike" dirty="0">
                          <a:solidFill>
                            <a:srgbClr val="000000"/>
                          </a:solidFill>
                          <a:effectLst/>
                          <a:latin typeface="Arial" charset="0"/>
                        </a:rPr>
                        <a:t>Values</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r>
              <a:tr h="469479">
                <a:tc>
                  <a:txBody>
                    <a:bodyPr/>
                    <a:lstStyle/>
                    <a:p>
                      <a:pPr rtl="0" fontAlgn="t">
                        <a:spcBef>
                          <a:spcPts val="0"/>
                        </a:spcBef>
                        <a:spcAft>
                          <a:spcPts val="0"/>
                        </a:spcAft>
                      </a:pPr>
                      <a:r>
                        <a:rPr lang="en-US" sz="1600" b="0" i="0" u="none" strike="noStrike">
                          <a:solidFill>
                            <a:srgbClr val="000000"/>
                          </a:solidFill>
                          <a:effectLst/>
                          <a:latin typeface="Arial" charset="0"/>
                        </a:rPr>
                        <a:t>Nitrates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a:solidFill>
                            <a:srgbClr val="000000"/>
                          </a:solidFill>
                          <a:effectLst/>
                          <a:latin typeface="Arial" charset="0"/>
                        </a:rPr>
                        <a:t>1 part per million</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137">
                <a:tc>
                  <a:txBody>
                    <a:bodyPr/>
                    <a:lstStyle/>
                    <a:p>
                      <a:pPr rtl="0" fontAlgn="t">
                        <a:spcBef>
                          <a:spcPts val="0"/>
                        </a:spcBef>
                        <a:spcAft>
                          <a:spcPts val="0"/>
                        </a:spcAft>
                      </a:pPr>
                      <a:r>
                        <a:rPr lang="en-US" sz="1600" b="0" i="0" u="none" strike="noStrike" dirty="0">
                          <a:solidFill>
                            <a:srgbClr val="000000"/>
                          </a:solidFill>
                          <a:effectLst/>
                          <a:latin typeface="Arial" charset="0"/>
                        </a:rPr>
                        <a:t>Phosphates</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charset="0"/>
                        </a:rPr>
                        <a:t>&lt; 1 part per million</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137">
                <a:tc>
                  <a:txBody>
                    <a:bodyPr/>
                    <a:lstStyle/>
                    <a:p>
                      <a:pPr rtl="0" fontAlgn="t">
                        <a:spcBef>
                          <a:spcPts val="0"/>
                        </a:spcBef>
                        <a:spcAft>
                          <a:spcPts val="0"/>
                        </a:spcAft>
                      </a:pPr>
                      <a:r>
                        <a:rPr lang="en-US" sz="1600" b="0" i="0" u="none" strike="noStrike" dirty="0">
                          <a:solidFill>
                            <a:srgbClr val="000000"/>
                          </a:solidFill>
                          <a:effectLst/>
                          <a:latin typeface="Arial" charset="0"/>
                        </a:rPr>
                        <a:t>Dissolved Oxygen</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charset="0"/>
                        </a:rPr>
                        <a:t>at least 4 parts per million</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137">
                <a:tc>
                  <a:txBody>
                    <a:bodyPr/>
                    <a:lstStyle/>
                    <a:p>
                      <a:pPr rtl="0" fontAlgn="t">
                        <a:spcBef>
                          <a:spcPts val="0"/>
                        </a:spcBef>
                        <a:spcAft>
                          <a:spcPts val="0"/>
                        </a:spcAft>
                      </a:pPr>
                      <a:r>
                        <a:rPr lang="en-US" sz="1600" b="0" i="0" u="none" strike="noStrike">
                          <a:solidFill>
                            <a:srgbClr val="000000"/>
                          </a:solidFill>
                          <a:effectLst/>
                          <a:latin typeface="Arial" charset="0"/>
                        </a:rPr>
                        <a:t>pH</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hr-HR" sz="1600" b="0" i="0" u="none" strike="noStrike" dirty="0" smtClean="0">
                          <a:solidFill>
                            <a:srgbClr val="000000"/>
                          </a:solidFill>
                          <a:effectLst/>
                          <a:latin typeface="Arial" charset="0"/>
                        </a:rPr>
                        <a:t>8.25</a:t>
                      </a:r>
                      <a:endParaRPr lang="hr-HR"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811">
                <a:tc>
                  <a:txBody>
                    <a:bodyPr/>
                    <a:lstStyle/>
                    <a:p>
                      <a:pPr rtl="0" fontAlgn="t">
                        <a:spcBef>
                          <a:spcPts val="0"/>
                        </a:spcBef>
                        <a:spcAft>
                          <a:spcPts val="0"/>
                        </a:spcAft>
                      </a:pPr>
                      <a:r>
                        <a:rPr lang="en-US" sz="1600" b="0" i="0" u="none" strike="noStrike" dirty="0">
                          <a:solidFill>
                            <a:srgbClr val="000000"/>
                          </a:solidFill>
                          <a:effectLst/>
                          <a:latin typeface="Arial" charset="0"/>
                        </a:rPr>
                        <a:t>Salinity</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0" i="0" u="none" strike="noStrike" dirty="0">
                          <a:solidFill>
                            <a:srgbClr val="000000"/>
                          </a:solidFill>
                          <a:effectLst/>
                          <a:latin typeface="Arial" charset="0"/>
                        </a:rPr>
                        <a:t>27 parts per thousand</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3" name="Rectangle 2"/>
          <p:cNvSpPr>
            <a:spLocks noChangeArrowheads="1"/>
          </p:cNvSpPr>
          <p:nvPr/>
        </p:nvSpPr>
        <p:spPr bwMode="auto">
          <a:xfrm>
            <a:off x="22490313" y="24548575"/>
            <a:ext cx="6162073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159853754"/>
              </p:ext>
            </p:extLst>
          </p:nvPr>
        </p:nvGraphicFramePr>
        <p:xfrm>
          <a:off x="22784229" y="18467401"/>
          <a:ext cx="8610171" cy="9639854"/>
        </p:xfrm>
        <a:graphic>
          <a:graphicData uri="http://schemas.openxmlformats.org/drawingml/2006/table">
            <a:tbl>
              <a:tblPr/>
              <a:tblGrid>
                <a:gridCol w="1447371"/>
                <a:gridCol w="2819400"/>
                <a:gridCol w="2438400"/>
                <a:gridCol w="1905000"/>
              </a:tblGrid>
              <a:tr h="362093">
                <a:tc>
                  <a:txBody>
                    <a:bodyPr/>
                    <a:lstStyle/>
                    <a:p>
                      <a:pPr algn="ctr" rtl="0" fontAlgn="t">
                        <a:spcBef>
                          <a:spcPts val="0"/>
                        </a:spcBef>
                        <a:spcAft>
                          <a:spcPts val="0"/>
                        </a:spcAft>
                      </a:pPr>
                      <a:r>
                        <a:rPr lang="en-US" sz="1600" b="1" i="0" u="none" strike="noStrike">
                          <a:solidFill>
                            <a:srgbClr val="000000"/>
                          </a:solidFill>
                          <a:effectLst/>
                          <a:latin typeface="Arial" charset="0"/>
                        </a:rPr>
                        <a:t>Sample ID</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charset="0"/>
                        </a:rPr>
                        <a:t>Scientific Name</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ctr" rtl="0" fontAlgn="t">
                        <a:spcBef>
                          <a:spcPts val="0"/>
                        </a:spcBef>
                        <a:spcAft>
                          <a:spcPts val="0"/>
                        </a:spcAft>
                      </a:pPr>
                      <a:r>
                        <a:rPr lang="en-US" sz="1600" b="1" i="0" u="none" strike="noStrike">
                          <a:solidFill>
                            <a:srgbClr val="000000"/>
                          </a:solidFill>
                          <a:effectLst/>
                          <a:latin typeface="Arial" charset="0"/>
                        </a:rPr>
                        <a:t>Common Name</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rtl="0" fontAlgn="t">
                        <a:spcBef>
                          <a:spcPts val="0"/>
                        </a:spcBef>
                        <a:spcAft>
                          <a:spcPts val="0"/>
                        </a:spcAft>
                      </a:pPr>
                      <a:r>
                        <a:rPr lang="en-US" sz="1600" b="1" i="0" u="none" strike="noStrike">
                          <a:solidFill>
                            <a:srgbClr val="000000"/>
                          </a:solidFill>
                          <a:effectLst/>
                          <a:latin typeface="Arial" charset="0"/>
                        </a:rPr>
                        <a:t>% DNA Sequence Similarity</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r>
              <a:tr h="252090">
                <a:tc>
                  <a:txBody>
                    <a:bodyPr/>
                    <a:lstStyle/>
                    <a:p>
                      <a:pPr rtl="0" fontAlgn="t">
                        <a:spcBef>
                          <a:spcPts val="0"/>
                        </a:spcBef>
                        <a:spcAft>
                          <a:spcPts val="0"/>
                        </a:spcAft>
                      </a:pPr>
                      <a:r>
                        <a:rPr lang="is-IS" sz="1600" b="1" i="0" u="none" strike="noStrike">
                          <a:solidFill>
                            <a:srgbClr val="000000"/>
                          </a:solidFill>
                          <a:effectLst/>
                          <a:latin typeface="Arial" charset="0"/>
                        </a:rPr>
                        <a:t>NGJ-001</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Urosalpinx cinerea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Atlantic oyster drill</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90">
                <a:tc>
                  <a:txBody>
                    <a:bodyPr/>
                    <a:lstStyle/>
                    <a:p>
                      <a:pPr rtl="0" fontAlgn="t">
                        <a:spcBef>
                          <a:spcPts val="0"/>
                        </a:spcBef>
                        <a:spcAft>
                          <a:spcPts val="0"/>
                        </a:spcAft>
                      </a:pPr>
                      <a:r>
                        <a:rPr lang="fi-FI" sz="1600" b="1" i="0" u="none" strike="noStrike">
                          <a:solidFill>
                            <a:srgbClr val="000000"/>
                          </a:solidFill>
                          <a:effectLst/>
                          <a:latin typeface="Arial" charset="0"/>
                        </a:rPr>
                        <a:t>NGJ-002</a:t>
                      </a:r>
                      <a:endParaRPr lang="fi-FI"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Botrylloides violaceum</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Orange sheath tunicate</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fr-FR" sz="1600" b="1" i="0" u="none" strike="noStrike">
                          <a:solidFill>
                            <a:srgbClr val="000000"/>
                          </a:solidFill>
                          <a:effectLst/>
                          <a:latin typeface="Arial" charset="0"/>
                        </a:rPr>
                        <a:t>100 %</a:t>
                      </a:r>
                      <a:endParaRPr lang="fr-FR"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4">
                <a:tc>
                  <a:txBody>
                    <a:bodyPr/>
                    <a:lstStyle/>
                    <a:p>
                      <a:pPr rtl="0" fontAlgn="t">
                        <a:spcBef>
                          <a:spcPts val="0"/>
                        </a:spcBef>
                        <a:spcAft>
                          <a:spcPts val="0"/>
                        </a:spcAft>
                      </a:pPr>
                      <a:r>
                        <a:rPr lang="uk-UA" sz="1600" b="1" i="0" u="none" strike="noStrike">
                          <a:solidFill>
                            <a:srgbClr val="000000"/>
                          </a:solidFill>
                          <a:effectLst/>
                          <a:latin typeface="Arial" charset="0"/>
                        </a:rPr>
                        <a:t>NGJ-003</a:t>
                      </a:r>
                      <a:endParaRPr lang="uk-U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Amphibalanus improvisus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Bay Barnacle</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08">
                <a:tc>
                  <a:txBody>
                    <a:bodyPr/>
                    <a:lstStyle/>
                    <a:p>
                      <a:pPr rtl="0" fontAlgn="t">
                        <a:spcBef>
                          <a:spcPts val="0"/>
                        </a:spcBef>
                        <a:spcAft>
                          <a:spcPts val="0"/>
                        </a:spcAft>
                      </a:pPr>
                      <a:r>
                        <a:rPr lang="is-IS" sz="1600" b="1" i="0" u="none" strike="noStrike">
                          <a:solidFill>
                            <a:srgbClr val="000000"/>
                          </a:solidFill>
                          <a:effectLst/>
                          <a:latin typeface="Arial" charset="0"/>
                        </a:rPr>
                        <a:t>NGJ-004</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Synidotea laticauda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Isopod</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759">
                <a:tc>
                  <a:txBody>
                    <a:bodyPr/>
                    <a:lstStyle/>
                    <a:p>
                      <a:pPr rtl="0" fontAlgn="t">
                        <a:spcBef>
                          <a:spcPts val="0"/>
                        </a:spcBef>
                        <a:spcAft>
                          <a:spcPts val="0"/>
                        </a:spcAft>
                      </a:pPr>
                      <a:r>
                        <a:rPr lang="is-IS" sz="1600" b="1" i="0" u="none" strike="noStrike">
                          <a:solidFill>
                            <a:srgbClr val="000000"/>
                          </a:solidFill>
                          <a:effectLst/>
                          <a:latin typeface="Arial" charset="0"/>
                        </a:rPr>
                        <a:t>NGJ-005</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Palaemon macrodactylus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Oriental Shrimp</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90">
                <a:tc>
                  <a:txBody>
                    <a:bodyPr/>
                    <a:lstStyle/>
                    <a:p>
                      <a:pPr rtl="0" fontAlgn="t">
                        <a:spcBef>
                          <a:spcPts val="0"/>
                        </a:spcBef>
                        <a:spcAft>
                          <a:spcPts val="0"/>
                        </a:spcAft>
                      </a:pPr>
                      <a:r>
                        <a:rPr lang="is-IS" sz="1600" b="1" i="0" u="none" strike="noStrike">
                          <a:solidFill>
                            <a:srgbClr val="000000"/>
                          </a:solidFill>
                          <a:effectLst/>
                          <a:latin typeface="Arial" charset="0"/>
                        </a:rPr>
                        <a:t>NGJ-006</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Botrylloides violaceum</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Colonial tunicate</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959">
                <a:tc>
                  <a:txBody>
                    <a:bodyPr/>
                    <a:lstStyle/>
                    <a:p>
                      <a:pPr rtl="0" fontAlgn="t">
                        <a:spcBef>
                          <a:spcPts val="0"/>
                        </a:spcBef>
                        <a:spcAft>
                          <a:spcPts val="0"/>
                        </a:spcAft>
                      </a:pPr>
                      <a:r>
                        <a:rPr lang="is-IS" sz="1600" b="1" i="0" u="none" strike="noStrike">
                          <a:solidFill>
                            <a:srgbClr val="000000"/>
                          </a:solidFill>
                          <a:effectLst/>
                          <a:latin typeface="Arial" charset="0"/>
                        </a:rPr>
                        <a:t>NGJ-007</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err="1">
                          <a:solidFill>
                            <a:srgbClr val="000000"/>
                          </a:solidFill>
                          <a:effectLst/>
                          <a:latin typeface="Arial" charset="0"/>
                        </a:rPr>
                        <a:t>Quadrulella</a:t>
                      </a:r>
                      <a:r>
                        <a:rPr lang="en-US" sz="1600" b="1" i="0" u="none" strike="noStrike" dirty="0">
                          <a:solidFill>
                            <a:srgbClr val="000000"/>
                          </a:solidFill>
                          <a:effectLst/>
                          <a:latin typeface="Arial" charset="0"/>
                        </a:rPr>
                        <a:t> </a:t>
                      </a:r>
                      <a:r>
                        <a:rPr lang="en-US" sz="1600" b="1" i="0" u="none" strike="noStrike" dirty="0" err="1">
                          <a:solidFill>
                            <a:srgbClr val="000000"/>
                          </a:solidFill>
                          <a:effectLst/>
                          <a:latin typeface="Arial" charset="0"/>
                        </a:rPr>
                        <a:t>textcalense</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2194406" rtl="0" eaLnBrk="1" fontAlgn="base" latinLnBrk="0" hangingPunct="1">
                        <a:lnSpc>
                          <a:spcPct val="100000"/>
                        </a:lnSpc>
                        <a:spcBef>
                          <a:spcPts val="0"/>
                        </a:spcBef>
                        <a:spcAft>
                          <a:spcPts val="0"/>
                        </a:spcAft>
                        <a:buClrTx/>
                        <a:buSzTx/>
                        <a:buFont typeface="Arial" charset="0"/>
                        <a:buNone/>
                        <a:tabLst/>
                        <a:defRPr/>
                      </a:pPr>
                      <a:r>
                        <a:rPr lang="en-US" sz="1600" b="1" i="0" u="none" strike="noStrike" dirty="0" smtClean="0">
                          <a:solidFill>
                            <a:srgbClr val="000000"/>
                          </a:solidFill>
                          <a:effectLst/>
                          <a:latin typeface="Arial" charset="0"/>
                        </a:rPr>
                        <a:t>-</a:t>
                      </a:r>
                      <a:endParaRPr lang="en-US" sz="1600" b="1" i="0" u="none" strike="noStrike" dirty="0">
                        <a:solidFill>
                          <a:srgbClr val="000000"/>
                        </a:solidFill>
                        <a:effectLst/>
                        <a:latin typeface="Arial" charset="0"/>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is-IS" sz="1600" b="1" i="0" u="none" strike="noStrike">
                          <a:solidFill>
                            <a:srgbClr val="000000"/>
                          </a:solidFill>
                          <a:effectLst/>
                          <a:latin typeface="Arial" charset="0"/>
                        </a:rPr>
                        <a:t>92%</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08">
                <a:tc>
                  <a:txBody>
                    <a:bodyPr/>
                    <a:lstStyle/>
                    <a:p>
                      <a:pPr rtl="0" fontAlgn="t">
                        <a:spcBef>
                          <a:spcPts val="0"/>
                        </a:spcBef>
                        <a:spcAft>
                          <a:spcPts val="0"/>
                        </a:spcAft>
                      </a:pPr>
                      <a:r>
                        <a:rPr lang="is-IS" sz="1600" b="1" i="0" u="none" strike="noStrike">
                          <a:solidFill>
                            <a:srgbClr val="000000"/>
                          </a:solidFill>
                          <a:effectLst/>
                          <a:latin typeface="Arial" charset="0"/>
                        </a:rPr>
                        <a:t>NGJ-008</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384">
                <a:tc>
                  <a:txBody>
                    <a:bodyPr/>
                    <a:lstStyle/>
                    <a:p>
                      <a:pPr rtl="0" fontAlgn="t">
                        <a:spcBef>
                          <a:spcPts val="0"/>
                        </a:spcBef>
                        <a:spcAft>
                          <a:spcPts val="0"/>
                        </a:spcAft>
                      </a:pPr>
                      <a:r>
                        <a:rPr lang="is-IS" sz="1600" b="1" i="0" u="none" strike="noStrike">
                          <a:solidFill>
                            <a:srgbClr val="000000"/>
                          </a:solidFill>
                          <a:effectLst/>
                          <a:latin typeface="Arial" charset="0"/>
                        </a:rPr>
                        <a:t>NGJ-009</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Molgula manhattansis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Sea Grapes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pt-BR" sz="1600" b="1" i="0" u="none" strike="noStrike">
                          <a:solidFill>
                            <a:srgbClr val="000000"/>
                          </a:solidFill>
                          <a:effectLst/>
                          <a:latin typeface="Arial" charset="0"/>
                        </a:rPr>
                        <a:t>98%</a:t>
                      </a:r>
                      <a:endParaRPr lang="pt-BR"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594">
                <a:tc>
                  <a:txBody>
                    <a:bodyPr/>
                    <a:lstStyle/>
                    <a:p>
                      <a:pPr rtl="0" fontAlgn="t">
                        <a:spcBef>
                          <a:spcPts val="0"/>
                        </a:spcBef>
                        <a:spcAft>
                          <a:spcPts val="0"/>
                        </a:spcAft>
                      </a:pPr>
                      <a:r>
                        <a:rPr lang="is-IS" sz="1600" b="1" i="0" u="none" strike="noStrike" dirty="0">
                          <a:solidFill>
                            <a:srgbClr val="000000"/>
                          </a:solidFill>
                          <a:effectLst/>
                          <a:latin typeface="Arial" charset="0"/>
                        </a:rPr>
                        <a:t>NGJ-010</a:t>
                      </a:r>
                      <a:endParaRPr lang="is-I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Palaemon vulgaris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smtClean="0">
                          <a:solidFill>
                            <a:srgbClr val="000000"/>
                          </a:solidFill>
                          <a:effectLst/>
                          <a:latin typeface="Arial" charset="0"/>
                        </a:rPr>
                        <a:t>Marsh </a:t>
                      </a:r>
                      <a:r>
                        <a:rPr lang="en-US" sz="1600" b="1" i="0" u="none" strike="noStrike" dirty="0">
                          <a:solidFill>
                            <a:srgbClr val="000000"/>
                          </a:solidFill>
                          <a:effectLst/>
                          <a:latin typeface="Arial" charset="0"/>
                        </a:rPr>
                        <a:t>Shrimp </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49">
                <a:tc>
                  <a:txBody>
                    <a:bodyPr/>
                    <a:lstStyle/>
                    <a:p>
                      <a:pPr rtl="0" fontAlgn="t">
                        <a:spcBef>
                          <a:spcPts val="0"/>
                        </a:spcBef>
                        <a:spcAft>
                          <a:spcPts val="0"/>
                        </a:spcAft>
                      </a:pPr>
                      <a:r>
                        <a:rPr lang="is-IS" sz="1600" b="1" i="0" u="none" strike="noStrike">
                          <a:solidFill>
                            <a:srgbClr val="000000"/>
                          </a:solidFill>
                          <a:effectLst/>
                          <a:latin typeface="Arial" charset="0"/>
                        </a:rPr>
                        <a:t>NGJ-011</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Ectopleura crocea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Tublar Hydroid</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pt-BR" sz="1600" b="1" i="0" u="none" strike="noStrike">
                          <a:solidFill>
                            <a:srgbClr val="000000"/>
                          </a:solidFill>
                          <a:effectLst/>
                          <a:latin typeface="Arial" charset="0"/>
                        </a:rPr>
                        <a:t>99%</a:t>
                      </a:r>
                      <a:endParaRPr lang="pt-BR"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08">
                <a:tc>
                  <a:txBody>
                    <a:bodyPr/>
                    <a:lstStyle/>
                    <a:p>
                      <a:pPr rtl="0" fontAlgn="t">
                        <a:spcBef>
                          <a:spcPts val="0"/>
                        </a:spcBef>
                        <a:spcAft>
                          <a:spcPts val="0"/>
                        </a:spcAft>
                      </a:pPr>
                      <a:r>
                        <a:rPr lang="is-IS" sz="1600" b="1" i="0" u="none" strike="noStrike">
                          <a:solidFill>
                            <a:srgbClr val="000000"/>
                          </a:solidFill>
                          <a:effectLst/>
                          <a:latin typeface="Arial" charset="0"/>
                        </a:rPr>
                        <a:t>NGJ-012</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08">
                <a:tc>
                  <a:txBody>
                    <a:bodyPr/>
                    <a:lstStyle/>
                    <a:p>
                      <a:pPr rtl="0" fontAlgn="t">
                        <a:spcBef>
                          <a:spcPts val="0"/>
                        </a:spcBef>
                        <a:spcAft>
                          <a:spcPts val="0"/>
                        </a:spcAft>
                      </a:pPr>
                      <a:r>
                        <a:rPr lang="is-IS" sz="1600" b="1" i="0" u="none" strike="noStrike">
                          <a:solidFill>
                            <a:srgbClr val="000000"/>
                          </a:solidFill>
                          <a:effectLst/>
                          <a:latin typeface="Arial" charset="0"/>
                        </a:rPr>
                        <a:t>NGJ-013</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Molgula manhattansis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Sea Grapes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pt-BR" sz="1600" b="1" i="0" u="none" strike="noStrike">
                          <a:solidFill>
                            <a:srgbClr val="000000"/>
                          </a:solidFill>
                          <a:effectLst/>
                          <a:latin typeface="Arial" charset="0"/>
                        </a:rPr>
                        <a:t>99%</a:t>
                      </a:r>
                      <a:endParaRPr lang="pt-BR"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90">
                <a:tc>
                  <a:txBody>
                    <a:bodyPr/>
                    <a:lstStyle/>
                    <a:p>
                      <a:pPr rtl="0" fontAlgn="t">
                        <a:spcBef>
                          <a:spcPts val="0"/>
                        </a:spcBef>
                        <a:spcAft>
                          <a:spcPts val="0"/>
                        </a:spcAft>
                      </a:pPr>
                      <a:r>
                        <a:rPr lang="is-IS" sz="1600" b="1" i="0" u="none" strike="noStrike">
                          <a:solidFill>
                            <a:srgbClr val="000000"/>
                          </a:solidFill>
                          <a:effectLst/>
                          <a:latin typeface="Arial" charset="0"/>
                        </a:rPr>
                        <a:t>NGJ-014</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dirty="0">
                          <a:solidFill>
                            <a:srgbClr val="000000"/>
                          </a:solidFill>
                          <a:effectLst/>
                          <a:latin typeface="Arial" charset="0"/>
                        </a:rPr>
                        <a:t>-</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Low quality</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25">
                <a:tc>
                  <a:txBody>
                    <a:bodyPr/>
                    <a:lstStyle/>
                    <a:p>
                      <a:pPr rtl="0" fontAlgn="t">
                        <a:spcBef>
                          <a:spcPts val="0"/>
                        </a:spcBef>
                        <a:spcAft>
                          <a:spcPts val="0"/>
                        </a:spcAft>
                      </a:pPr>
                      <a:r>
                        <a:rPr lang="uk-UA" sz="1600" b="1" i="0" u="none" strike="noStrike">
                          <a:solidFill>
                            <a:srgbClr val="000000"/>
                          </a:solidFill>
                          <a:effectLst/>
                          <a:latin typeface="Arial" charset="0"/>
                        </a:rPr>
                        <a:t>NGJ-015</a:t>
                      </a:r>
                      <a:endParaRPr lang="uk-U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49">
                <a:tc>
                  <a:txBody>
                    <a:bodyPr/>
                    <a:lstStyle/>
                    <a:p>
                      <a:pPr rtl="0" fontAlgn="t">
                        <a:spcBef>
                          <a:spcPts val="0"/>
                        </a:spcBef>
                        <a:spcAft>
                          <a:spcPts val="0"/>
                        </a:spcAft>
                      </a:pPr>
                      <a:r>
                        <a:rPr lang="uk-UA" sz="1600" b="1" i="0" u="none" strike="noStrike">
                          <a:solidFill>
                            <a:srgbClr val="000000"/>
                          </a:solidFill>
                          <a:effectLst/>
                          <a:latin typeface="Arial" charset="0"/>
                        </a:rPr>
                        <a:t>NGJ-016</a:t>
                      </a:r>
                      <a:endParaRPr lang="uk-U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Cryptosula pallasiana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dirty="0">
                          <a:solidFill>
                            <a:srgbClr val="000000"/>
                          </a:solidFill>
                          <a:effectLst/>
                          <a:latin typeface="Arial" charset="0"/>
                        </a:rPr>
                        <a:t>-</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pt-BR" sz="1600" b="1" i="0" u="none" strike="noStrike">
                          <a:solidFill>
                            <a:srgbClr val="000000"/>
                          </a:solidFill>
                          <a:effectLst/>
                          <a:latin typeface="Arial" charset="0"/>
                        </a:rPr>
                        <a:t>97%</a:t>
                      </a:r>
                      <a:endParaRPr lang="pt-BR"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25">
                <a:tc>
                  <a:txBody>
                    <a:bodyPr/>
                    <a:lstStyle/>
                    <a:p>
                      <a:pPr rtl="0" fontAlgn="t">
                        <a:spcBef>
                          <a:spcPts val="0"/>
                        </a:spcBef>
                        <a:spcAft>
                          <a:spcPts val="0"/>
                        </a:spcAft>
                      </a:pPr>
                      <a:r>
                        <a:rPr lang="uk-UA" sz="1600" b="1" i="0" u="none" strike="noStrike">
                          <a:solidFill>
                            <a:srgbClr val="000000"/>
                          </a:solidFill>
                          <a:effectLst/>
                          <a:latin typeface="Arial" charset="0"/>
                        </a:rPr>
                        <a:t>NGJ-017</a:t>
                      </a:r>
                      <a:endParaRPr lang="uk-U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err="1">
                          <a:solidFill>
                            <a:srgbClr val="000000"/>
                          </a:solidFill>
                          <a:effectLst/>
                          <a:latin typeface="Arial" charset="0"/>
                        </a:rPr>
                        <a:t>Urosalpinx</a:t>
                      </a:r>
                      <a:r>
                        <a:rPr lang="en-US" sz="1600" b="1" i="0" u="none" strike="noStrike" dirty="0">
                          <a:solidFill>
                            <a:srgbClr val="000000"/>
                          </a:solidFill>
                          <a:effectLst/>
                          <a:latin typeface="Arial" charset="0"/>
                        </a:rPr>
                        <a:t> </a:t>
                      </a:r>
                      <a:r>
                        <a:rPr lang="en-US" sz="1600" b="1" i="0" u="none" strike="noStrike" dirty="0" err="1">
                          <a:solidFill>
                            <a:srgbClr val="000000"/>
                          </a:solidFill>
                          <a:effectLst/>
                          <a:latin typeface="Arial" charset="0"/>
                        </a:rPr>
                        <a:t>cinerea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Atlantic Oyster drill</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925">
                <a:tc>
                  <a:txBody>
                    <a:bodyPr/>
                    <a:lstStyle/>
                    <a:p>
                      <a:pPr rtl="0" fontAlgn="t">
                        <a:spcBef>
                          <a:spcPts val="0"/>
                        </a:spcBef>
                        <a:spcAft>
                          <a:spcPts val="0"/>
                        </a:spcAft>
                      </a:pPr>
                      <a:r>
                        <a:rPr lang="fi-FI" sz="1600" b="1" i="0" u="none" strike="noStrike">
                          <a:solidFill>
                            <a:srgbClr val="000000"/>
                          </a:solidFill>
                          <a:effectLst/>
                          <a:latin typeface="Arial" charset="0"/>
                        </a:rPr>
                        <a:t>NGJ-018</a:t>
                      </a:r>
                      <a:endParaRPr lang="fi-FI"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Urosalpinx cinerea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Atlantic Oyster drill</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384">
                <a:tc>
                  <a:txBody>
                    <a:bodyPr/>
                    <a:lstStyle/>
                    <a:p>
                      <a:pPr rtl="0" fontAlgn="t">
                        <a:spcBef>
                          <a:spcPts val="0"/>
                        </a:spcBef>
                        <a:spcAft>
                          <a:spcPts val="0"/>
                        </a:spcAft>
                      </a:pPr>
                      <a:r>
                        <a:rPr lang="uk-UA" sz="1600" b="1" i="0" u="none" strike="noStrike">
                          <a:solidFill>
                            <a:srgbClr val="000000"/>
                          </a:solidFill>
                          <a:effectLst/>
                          <a:latin typeface="Arial" charset="0"/>
                        </a:rPr>
                        <a:t>NGJ-019</a:t>
                      </a:r>
                      <a:endParaRPr lang="uk-UA"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Botryllus schlosseri</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Star ascidian</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346">
                <a:tc>
                  <a:txBody>
                    <a:bodyPr/>
                    <a:lstStyle/>
                    <a:p>
                      <a:pPr rtl="0" fontAlgn="t">
                        <a:spcBef>
                          <a:spcPts val="0"/>
                        </a:spcBef>
                        <a:spcAft>
                          <a:spcPts val="0"/>
                        </a:spcAft>
                      </a:pPr>
                      <a:r>
                        <a:rPr lang="fi-FI" sz="1600" b="1" i="0" u="none" strike="noStrike">
                          <a:solidFill>
                            <a:srgbClr val="000000"/>
                          </a:solidFill>
                          <a:effectLst/>
                          <a:latin typeface="Arial" charset="0"/>
                        </a:rPr>
                        <a:t>NGJ-020</a:t>
                      </a:r>
                      <a:endParaRPr lang="fi-FI"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Palaemon macrodactylus</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Oriental Shrimp</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466">
                <a:tc>
                  <a:txBody>
                    <a:bodyPr/>
                    <a:lstStyle/>
                    <a:p>
                      <a:pPr rtl="0" fontAlgn="t">
                        <a:spcBef>
                          <a:spcPts val="0"/>
                        </a:spcBef>
                        <a:spcAft>
                          <a:spcPts val="0"/>
                        </a:spcAft>
                      </a:pPr>
                      <a:r>
                        <a:rPr lang="en-US" sz="1600" b="1" i="0" u="none" strike="noStrike">
                          <a:solidFill>
                            <a:srgbClr val="000000"/>
                          </a:solidFill>
                          <a:effectLst/>
                          <a:latin typeface="Arial" charset="0"/>
                        </a:rPr>
                        <a:t>NGJ-021</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Urosalpinx cinerea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Atlantic Oyster drill</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100%</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90">
                <a:tc>
                  <a:txBody>
                    <a:bodyPr/>
                    <a:lstStyle/>
                    <a:p>
                      <a:pPr rtl="0" fontAlgn="t">
                        <a:spcBef>
                          <a:spcPts val="0"/>
                        </a:spcBef>
                        <a:spcAft>
                          <a:spcPts val="0"/>
                        </a:spcAft>
                      </a:pPr>
                      <a:r>
                        <a:rPr lang="fi-FI" sz="1600" b="1" i="0" u="none" strike="noStrike">
                          <a:solidFill>
                            <a:srgbClr val="000000"/>
                          </a:solidFill>
                          <a:effectLst/>
                          <a:latin typeface="Arial" charset="0"/>
                        </a:rPr>
                        <a:t>NGJ-022</a:t>
                      </a:r>
                      <a:endParaRPr lang="fi-FI"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Delesseria sanguinea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is-IS" sz="1600" b="1" i="0" u="none" strike="noStrike">
                          <a:solidFill>
                            <a:srgbClr val="000000"/>
                          </a:solidFill>
                          <a:effectLst/>
                          <a:latin typeface="Arial" charset="0"/>
                        </a:rPr>
                        <a:t>92%</a:t>
                      </a:r>
                      <a:endParaRPr lang="is-I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466">
                <a:tc>
                  <a:txBody>
                    <a:bodyPr/>
                    <a:lstStyle/>
                    <a:p>
                      <a:pPr rtl="0" fontAlgn="t">
                        <a:spcBef>
                          <a:spcPts val="0"/>
                        </a:spcBef>
                        <a:spcAft>
                          <a:spcPts val="0"/>
                        </a:spcAft>
                      </a:pPr>
                      <a:r>
                        <a:rPr lang="fi-FI" sz="1600" b="1" i="0" u="none" strike="noStrike">
                          <a:solidFill>
                            <a:srgbClr val="000000"/>
                          </a:solidFill>
                          <a:effectLst/>
                          <a:latin typeface="Arial" charset="0"/>
                        </a:rPr>
                        <a:t>NGJ-023</a:t>
                      </a:r>
                      <a:endParaRPr lang="fi-FI"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Urosalpinx cinerea</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a:solidFill>
                            <a:srgbClr val="000000"/>
                          </a:solidFill>
                          <a:effectLst/>
                          <a:latin typeface="Arial" charset="0"/>
                        </a:rPr>
                        <a:t>Atlantic Oyster drill</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pt-BR" sz="1600" b="1" i="0" u="none" strike="noStrike" dirty="0">
                          <a:solidFill>
                            <a:srgbClr val="000000"/>
                          </a:solidFill>
                          <a:effectLst/>
                          <a:latin typeface="Arial" charset="0"/>
                        </a:rPr>
                        <a:t>99%</a:t>
                      </a:r>
                      <a:endParaRPr lang="pt-BR"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090">
                <a:tc>
                  <a:txBody>
                    <a:bodyPr/>
                    <a:lstStyle/>
                    <a:p>
                      <a:pPr rtl="0" fontAlgn="t">
                        <a:spcBef>
                          <a:spcPts val="0"/>
                        </a:spcBef>
                        <a:spcAft>
                          <a:spcPts val="0"/>
                        </a:spcAft>
                      </a:pPr>
                      <a:r>
                        <a:rPr lang="en-US" sz="1600" b="1" i="0" u="none" strike="noStrike" dirty="0">
                          <a:solidFill>
                            <a:srgbClr val="000000"/>
                          </a:solidFill>
                          <a:effectLst/>
                          <a:latin typeface="Arial" charset="0"/>
                        </a:rPr>
                        <a:t>NGJ-024</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err="1">
                          <a:solidFill>
                            <a:srgbClr val="000000"/>
                          </a:solidFill>
                          <a:effectLst/>
                          <a:latin typeface="Arial" charset="0"/>
                        </a:rPr>
                        <a:t>Agardhiella</a:t>
                      </a:r>
                      <a:r>
                        <a:rPr lang="en-US" sz="1600" b="1" i="0" u="none" strike="noStrike" dirty="0">
                          <a:solidFill>
                            <a:srgbClr val="000000"/>
                          </a:solidFill>
                          <a:effectLst/>
                          <a:latin typeface="Arial" charset="0"/>
                        </a:rPr>
                        <a:t> </a:t>
                      </a:r>
                      <a:r>
                        <a:rPr lang="en-US" sz="1600" b="1" i="0" u="none" strike="noStrike" dirty="0" err="1">
                          <a:solidFill>
                            <a:srgbClr val="000000"/>
                          </a:solidFill>
                          <a:effectLst/>
                          <a:latin typeface="Arial" charset="0"/>
                        </a:rPr>
                        <a:t>subulata</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600" b="1" i="0" u="none" strike="noStrike">
                          <a:solidFill>
                            <a:srgbClr val="000000"/>
                          </a:solidFill>
                          <a:effectLst/>
                          <a:latin typeface="Arial" charset="0"/>
                        </a:rPr>
                        <a:t>-</a:t>
                      </a:r>
                      <a:endParaRPr lang="en-US" sz="16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600" b="1" i="0" u="none" strike="noStrike" dirty="0">
                          <a:solidFill>
                            <a:srgbClr val="000000"/>
                          </a:solidFill>
                          <a:effectLst/>
                          <a:latin typeface="Arial" charset="0"/>
                        </a:rPr>
                        <a:t>100%</a:t>
                      </a:r>
                      <a:endParaRPr lang="en-US" sz="16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Rectangle 3"/>
          <p:cNvSpPr>
            <a:spLocks noChangeArrowheads="1"/>
          </p:cNvSpPr>
          <p:nvPr/>
        </p:nvSpPr>
        <p:spPr bwMode="auto">
          <a:xfrm>
            <a:off x="25104246" y="18603626"/>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sp>
        <p:nvSpPr>
          <p:cNvPr id="23" name="TextBox 22"/>
          <p:cNvSpPr txBox="1"/>
          <p:nvPr/>
        </p:nvSpPr>
        <p:spPr>
          <a:xfrm>
            <a:off x="22784229" y="16689922"/>
            <a:ext cx="8762571" cy="830997"/>
          </a:xfrm>
          <a:prstGeom prst="rect">
            <a:avLst/>
          </a:prstGeom>
          <a:noFill/>
        </p:spPr>
        <p:txBody>
          <a:bodyPr wrap="square" rtlCol="0">
            <a:spAutoFit/>
          </a:bodyPr>
          <a:lstStyle/>
          <a:p>
            <a:r>
              <a:rPr lang="en-US" sz="2400" b="1" dirty="0" smtClean="0"/>
              <a:t>Figure 1. </a:t>
            </a:r>
            <a:r>
              <a:rPr lang="en-US" sz="2400" i="1" dirty="0" smtClean="0"/>
              <a:t>Locatio</a:t>
            </a:r>
            <a:r>
              <a:rPr lang="en-US" sz="2400" i="1" dirty="0" smtClean="0"/>
              <a:t>n where invertebrate specimens were collected from the Gowanus Canal.  </a:t>
            </a:r>
            <a:endParaRPr lang="en-US" sz="2400" i="1" dirty="0"/>
          </a:p>
        </p:txBody>
      </p:sp>
      <p:sp>
        <p:nvSpPr>
          <p:cNvPr id="24" name="TextBox 23"/>
          <p:cNvSpPr txBox="1"/>
          <p:nvPr/>
        </p:nvSpPr>
        <p:spPr>
          <a:xfrm>
            <a:off x="22675394" y="17978119"/>
            <a:ext cx="8762571" cy="461665"/>
          </a:xfrm>
          <a:prstGeom prst="rect">
            <a:avLst/>
          </a:prstGeom>
          <a:noFill/>
        </p:spPr>
        <p:txBody>
          <a:bodyPr wrap="square" rtlCol="0">
            <a:spAutoFit/>
          </a:bodyPr>
          <a:lstStyle/>
          <a:p>
            <a:r>
              <a:rPr lang="en-US" sz="2400" b="1" dirty="0" smtClean="0"/>
              <a:t>Table 1. </a:t>
            </a:r>
            <a:r>
              <a:rPr lang="en-US" sz="2400" i="1" dirty="0" smtClean="0"/>
              <a:t>Species ID of collected invertebrate specimens. </a:t>
            </a:r>
            <a:endParaRPr lang="en-US" sz="2400" i="1" dirty="0"/>
          </a:p>
        </p:txBody>
      </p:sp>
      <p:sp>
        <p:nvSpPr>
          <p:cNvPr id="29" name="TextBox 28"/>
          <p:cNvSpPr txBox="1"/>
          <p:nvPr/>
        </p:nvSpPr>
        <p:spPr>
          <a:xfrm>
            <a:off x="22675394" y="28420901"/>
            <a:ext cx="8762571" cy="461665"/>
          </a:xfrm>
          <a:prstGeom prst="rect">
            <a:avLst/>
          </a:prstGeom>
          <a:noFill/>
        </p:spPr>
        <p:txBody>
          <a:bodyPr wrap="square" rtlCol="0">
            <a:spAutoFit/>
          </a:bodyPr>
          <a:lstStyle/>
          <a:p>
            <a:r>
              <a:rPr lang="en-US" sz="2400" b="1" dirty="0" smtClean="0"/>
              <a:t>Table 2. </a:t>
            </a:r>
            <a:r>
              <a:rPr lang="en-US" sz="2400" i="1" dirty="0" smtClean="0"/>
              <a:t>Water Quality of the Gowanus Canal</a:t>
            </a:r>
            <a:r>
              <a:rPr lang="en-US" sz="2400" i="1" dirty="0" smtClean="0"/>
              <a:t>. </a:t>
            </a:r>
            <a:endParaRPr lang="en-US" sz="2400" i="1" dirty="0"/>
          </a:p>
        </p:txBody>
      </p:sp>
    </p:spTree>
    <p:extLst>
      <p:ext uri="{BB962C8B-B14F-4D97-AF65-F5344CB8AC3E}">
        <p14:creationId xmlns:p14="http://schemas.microsoft.com/office/powerpoint/2010/main" val="644230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1901</TotalTime>
  <Words>1122</Words>
  <Application>Microsoft Macintosh PowerPoint</Application>
  <PresentationFormat>Custom</PresentationFormat>
  <Paragraphs>152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Arial</vt:lpstr>
      <vt:lpstr>Office Theme</vt:lpstr>
      <vt:lpstr>PowerPoint Presentation</vt:lpstr>
    </vt:vector>
  </TitlesOfParts>
  <Company>AMNH</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Microsoft Office User</cp:lastModifiedBy>
  <cp:revision>64</cp:revision>
  <cp:lastPrinted>2016-03-28T20:27:59Z</cp:lastPrinted>
  <dcterms:created xsi:type="dcterms:W3CDTF">2011-05-13T20:15:01Z</dcterms:created>
  <dcterms:modified xsi:type="dcterms:W3CDTF">2018-05-07T03:49:59Z</dcterms:modified>
</cp:coreProperties>
</file>