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4" r:id="rId2"/>
  </p:sldIdLst>
  <p:sldSz cx="43891200" cy="32918400"/>
  <p:notesSz cx="6858000" cy="9144000"/>
  <p:defaultTextStyle>
    <a:defPPr>
      <a:defRPr lang="en-US"/>
    </a:defPPr>
    <a:lvl1pPr marL="0" algn="l" defTabSz="2194406" rtl="0" eaLnBrk="1" latinLnBrk="0" hangingPunct="1">
      <a:defRPr sz="8600" kern="1200">
        <a:solidFill>
          <a:schemeClr val="tx1"/>
        </a:solidFill>
        <a:latin typeface="+mn-lt"/>
        <a:ea typeface="+mn-ea"/>
        <a:cs typeface="+mn-cs"/>
      </a:defRPr>
    </a:lvl1pPr>
    <a:lvl2pPr marL="2194406" algn="l" defTabSz="2194406" rtl="0" eaLnBrk="1" latinLnBrk="0" hangingPunct="1">
      <a:defRPr sz="8600" kern="1200">
        <a:solidFill>
          <a:schemeClr val="tx1"/>
        </a:solidFill>
        <a:latin typeface="+mn-lt"/>
        <a:ea typeface="+mn-ea"/>
        <a:cs typeface="+mn-cs"/>
      </a:defRPr>
    </a:lvl2pPr>
    <a:lvl3pPr marL="4388811" algn="l" defTabSz="2194406" rtl="0" eaLnBrk="1" latinLnBrk="0" hangingPunct="1">
      <a:defRPr sz="8600" kern="1200">
        <a:solidFill>
          <a:schemeClr val="tx1"/>
        </a:solidFill>
        <a:latin typeface="+mn-lt"/>
        <a:ea typeface="+mn-ea"/>
        <a:cs typeface="+mn-cs"/>
      </a:defRPr>
    </a:lvl3pPr>
    <a:lvl4pPr marL="6583217" algn="l" defTabSz="2194406" rtl="0" eaLnBrk="1" latinLnBrk="0" hangingPunct="1">
      <a:defRPr sz="8600" kern="1200">
        <a:solidFill>
          <a:schemeClr val="tx1"/>
        </a:solidFill>
        <a:latin typeface="+mn-lt"/>
        <a:ea typeface="+mn-ea"/>
        <a:cs typeface="+mn-cs"/>
      </a:defRPr>
    </a:lvl4pPr>
    <a:lvl5pPr marL="8777623" algn="l" defTabSz="2194406" rtl="0" eaLnBrk="1" latinLnBrk="0" hangingPunct="1">
      <a:defRPr sz="8600" kern="1200">
        <a:solidFill>
          <a:schemeClr val="tx1"/>
        </a:solidFill>
        <a:latin typeface="+mn-lt"/>
        <a:ea typeface="+mn-ea"/>
        <a:cs typeface="+mn-cs"/>
      </a:defRPr>
    </a:lvl5pPr>
    <a:lvl6pPr marL="10972029" algn="l" defTabSz="2194406" rtl="0" eaLnBrk="1" latinLnBrk="0" hangingPunct="1">
      <a:defRPr sz="8600" kern="1200">
        <a:solidFill>
          <a:schemeClr val="tx1"/>
        </a:solidFill>
        <a:latin typeface="+mn-lt"/>
        <a:ea typeface="+mn-ea"/>
        <a:cs typeface="+mn-cs"/>
      </a:defRPr>
    </a:lvl6pPr>
    <a:lvl7pPr marL="13166434" algn="l" defTabSz="2194406" rtl="0" eaLnBrk="1" latinLnBrk="0" hangingPunct="1">
      <a:defRPr sz="8600" kern="1200">
        <a:solidFill>
          <a:schemeClr val="tx1"/>
        </a:solidFill>
        <a:latin typeface="+mn-lt"/>
        <a:ea typeface="+mn-ea"/>
        <a:cs typeface="+mn-cs"/>
      </a:defRPr>
    </a:lvl7pPr>
    <a:lvl8pPr marL="15360840" algn="l" defTabSz="2194406" rtl="0" eaLnBrk="1" latinLnBrk="0" hangingPunct="1">
      <a:defRPr sz="8600" kern="1200">
        <a:solidFill>
          <a:schemeClr val="tx1"/>
        </a:solidFill>
        <a:latin typeface="+mn-lt"/>
        <a:ea typeface="+mn-ea"/>
        <a:cs typeface="+mn-cs"/>
      </a:defRPr>
    </a:lvl8pPr>
    <a:lvl9pPr marL="17555245" algn="l" defTabSz="2194406" rtl="0" eaLnBrk="1" latinLnBrk="0" hangingPunct="1">
      <a:defRPr sz="86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5F85AA-6E4A-4002-BC67-A03BE5373F28}">
          <p14:sldIdLst>
            <p14:sldId id="264"/>
          </p14:sldIdLst>
        </p14:section>
      </p14:sectionLst>
    </p:ext>
    <p:ext uri="{EFAFB233-063F-42B5-8137-9DF3F51BA10A}">
      <p15:sldGuideLst xmlns:p15="http://schemas.microsoft.com/office/powerpoint/2012/main">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20412">
          <p15:clr>
            <a:srgbClr val="A4A3A4"/>
          </p15:clr>
        </p15:guide>
        <p15:guide id="6" orient="horz" pos="324">
          <p15:clr>
            <a:srgbClr val="A4A3A4"/>
          </p15:clr>
        </p15:guide>
        <p15:guide id="7" pos="313">
          <p15:clr>
            <a:srgbClr val="A4A3A4"/>
          </p15:clr>
        </p15:guide>
        <p15:guide id="8" pos="2733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weckel" initials="m" lastIdx="1" clrIdx="0"/>
  <p:cmAuthor id="1" name="Nuala Caomhanach" initials=""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2" autoAdjust="0"/>
    <p:restoredTop sz="94737" autoAdjust="0"/>
  </p:normalViewPr>
  <p:slideViewPr>
    <p:cSldViewPr snapToGrid="0" snapToObjects="1">
      <p:cViewPr>
        <p:scale>
          <a:sx n="30" d="100"/>
          <a:sy n="30" d="100"/>
        </p:scale>
        <p:origin x="72" y="88"/>
      </p:cViewPr>
      <p:guideLst>
        <p:guide orient="horz" pos="18144"/>
        <p:guide orient="horz" pos="288"/>
        <p:guide pos="287"/>
        <p:guide pos="25055"/>
        <p:guide orient="horz" pos="20412"/>
        <p:guide orient="horz" pos="324"/>
        <p:guide pos="313"/>
        <p:guide pos="27333"/>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406" indent="0" algn="ctr">
              <a:buNone/>
              <a:defRPr>
                <a:solidFill>
                  <a:schemeClr val="tx1">
                    <a:tint val="75000"/>
                  </a:schemeClr>
                </a:solidFill>
              </a:defRPr>
            </a:lvl2pPr>
            <a:lvl3pPr marL="4388811" indent="0" algn="ctr">
              <a:buNone/>
              <a:defRPr>
                <a:solidFill>
                  <a:schemeClr val="tx1">
                    <a:tint val="75000"/>
                  </a:schemeClr>
                </a:solidFill>
              </a:defRPr>
            </a:lvl3pPr>
            <a:lvl4pPr marL="6583217" indent="0" algn="ctr">
              <a:buNone/>
              <a:defRPr>
                <a:solidFill>
                  <a:schemeClr val="tx1">
                    <a:tint val="75000"/>
                  </a:schemeClr>
                </a:solidFill>
              </a:defRPr>
            </a:lvl4pPr>
            <a:lvl5pPr marL="8777623" indent="0" algn="ctr">
              <a:buNone/>
              <a:defRPr>
                <a:solidFill>
                  <a:schemeClr val="tx1">
                    <a:tint val="75000"/>
                  </a:schemeClr>
                </a:solidFill>
              </a:defRPr>
            </a:lvl5pPr>
            <a:lvl6pPr marL="10972029" indent="0" algn="ctr">
              <a:buNone/>
              <a:defRPr>
                <a:solidFill>
                  <a:schemeClr val="tx1">
                    <a:tint val="75000"/>
                  </a:schemeClr>
                </a:solidFill>
              </a:defRPr>
            </a:lvl6pPr>
            <a:lvl7pPr marL="13166434" indent="0" algn="ctr">
              <a:buNone/>
              <a:defRPr>
                <a:solidFill>
                  <a:schemeClr val="tx1">
                    <a:tint val="75000"/>
                  </a:schemeClr>
                </a:solidFill>
              </a:defRPr>
            </a:lvl7pPr>
            <a:lvl8pPr marL="15360840" indent="0" algn="ctr">
              <a:buNone/>
              <a:defRPr>
                <a:solidFill>
                  <a:schemeClr val="tx1">
                    <a:tint val="75000"/>
                  </a:schemeClr>
                </a:solidFill>
              </a:defRPr>
            </a:lvl8pPr>
            <a:lvl9pPr marL="1755524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6"/>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6"/>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406" indent="0">
              <a:buNone/>
              <a:defRPr sz="8600">
                <a:solidFill>
                  <a:schemeClr val="tx1">
                    <a:tint val="75000"/>
                  </a:schemeClr>
                </a:solidFill>
              </a:defRPr>
            </a:lvl2pPr>
            <a:lvl3pPr marL="4388811" indent="0">
              <a:buNone/>
              <a:defRPr sz="7600">
                <a:solidFill>
                  <a:schemeClr val="tx1">
                    <a:tint val="75000"/>
                  </a:schemeClr>
                </a:solidFill>
              </a:defRPr>
            </a:lvl3pPr>
            <a:lvl4pPr marL="6583217" indent="0">
              <a:buNone/>
              <a:defRPr sz="6700">
                <a:solidFill>
                  <a:schemeClr val="tx1">
                    <a:tint val="75000"/>
                  </a:schemeClr>
                </a:solidFill>
              </a:defRPr>
            </a:lvl4pPr>
            <a:lvl5pPr marL="8777623" indent="0">
              <a:buNone/>
              <a:defRPr sz="6700">
                <a:solidFill>
                  <a:schemeClr val="tx1">
                    <a:tint val="75000"/>
                  </a:schemeClr>
                </a:solidFill>
              </a:defRPr>
            </a:lvl5pPr>
            <a:lvl6pPr marL="10972029" indent="0">
              <a:buNone/>
              <a:defRPr sz="6700">
                <a:solidFill>
                  <a:schemeClr val="tx1">
                    <a:tint val="75000"/>
                  </a:schemeClr>
                </a:solidFill>
              </a:defRPr>
            </a:lvl6pPr>
            <a:lvl7pPr marL="13166434" indent="0">
              <a:buNone/>
              <a:defRPr sz="6700">
                <a:solidFill>
                  <a:schemeClr val="tx1">
                    <a:tint val="75000"/>
                  </a:schemeClr>
                </a:solidFill>
              </a:defRPr>
            </a:lvl7pPr>
            <a:lvl8pPr marL="15360840" indent="0">
              <a:buNone/>
              <a:defRPr sz="6700">
                <a:solidFill>
                  <a:schemeClr val="tx1">
                    <a:tint val="75000"/>
                  </a:schemeClr>
                </a:solidFill>
              </a:defRPr>
            </a:lvl8pPr>
            <a:lvl9pPr marL="17555245"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5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5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8DA9FA-688F-B042-A36A-9CF7AA496E45}" type="datetimeFigureOut">
              <a:rPr lang="en-US" smtClean="0"/>
              <a:pPr/>
              <a:t>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1" y="7368544"/>
            <a:ext cx="19392902" cy="3070857"/>
          </a:xfrm>
        </p:spPr>
        <p:txBody>
          <a:bodyPr anchor="b"/>
          <a:lstStyle>
            <a:lvl1pPr marL="0" indent="0">
              <a:buNone/>
              <a:defRPr sz="11500" b="1"/>
            </a:lvl1pPr>
            <a:lvl2pPr marL="2194406" indent="0">
              <a:buNone/>
              <a:defRPr sz="9600" b="1"/>
            </a:lvl2pPr>
            <a:lvl3pPr marL="4388811" indent="0">
              <a:buNone/>
              <a:defRPr sz="8600" b="1"/>
            </a:lvl3pPr>
            <a:lvl4pPr marL="6583217" indent="0">
              <a:buNone/>
              <a:defRPr sz="7600" b="1"/>
            </a:lvl4pPr>
            <a:lvl5pPr marL="8777623" indent="0">
              <a:buNone/>
              <a:defRPr sz="7600" b="1"/>
            </a:lvl5pPr>
            <a:lvl6pPr marL="10972029" indent="0">
              <a:buNone/>
              <a:defRPr sz="7600" b="1"/>
            </a:lvl6pPr>
            <a:lvl7pPr marL="13166434" indent="0">
              <a:buNone/>
              <a:defRPr sz="7600" b="1"/>
            </a:lvl7pPr>
            <a:lvl8pPr marL="15360840" indent="0">
              <a:buNone/>
              <a:defRPr sz="7600" b="1"/>
            </a:lvl8pPr>
            <a:lvl9pPr marL="17555245" indent="0">
              <a:buNone/>
              <a:defRPr sz="7600" b="1"/>
            </a:lvl9pPr>
          </a:lstStyle>
          <a:p>
            <a:pPr lvl="0"/>
            <a:r>
              <a:rPr lang="en-US" smtClean="0"/>
              <a:t>Click to edit Master text styles</a:t>
            </a:r>
          </a:p>
        </p:txBody>
      </p:sp>
      <p:sp>
        <p:nvSpPr>
          <p:cNvPr id="4" name="Content Placeholder 3"/>
          <p:cNvSpPr>
            <a:spLocks noGrp="1"/>
          </p:cNvSpPr>
          <p:nvPr>
            <p:ph sz="half" idx="2"/>
          </p:nvPr>
        </p:nvSpPr>
        <p:spPr>
          <a:xfrm>
            <a:off x="2194561" y="10439401"/>
            <a:ext cx="19392902" cy="18966183"/>
          </a:xfrm>
        </p:spPr>
        <p:txBody>
          <a:bodyPr/>
          <a:lstStyle>
            <a:lvl1pPr>
              <a:defRPr sz="115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4"/>
            <a:ext cx="19400520" cy="3070857"/>
          </a:xfrm>
        </p:spPr>
        <p:txBody>
          <a:bodyPr anchor="b"/>
          <a:lstStyle>
            <a:lvl1pPr marL="0" indent="0">
              <a:buNone/>
              <a:defRPr sz="11500" b="1"/>
            </a:lvl1pPr>
            <a:lvl2pPr marL="2194406" indent="0">
              <a:buNone/>
              <a:defRPr sz="9600" b="1"/>
            </a:lvl2pPr>
            <a:lvl3pPr marL="4388811" indent="0">
              <a:buNone/>
              <a:defRPr sz="8600" b="1"/>
            </a:lvl3pPr>
            <a:lvl4pPr marL="6583217" indent="0">
              <a:buNone/>
              <a:defRPr sz="7600" b="1"/>
            </a:lvl4pPr>
            <a:lvl5pPr marL="8777623" indent="0">
              <a:buNone/>
              <a:defRPr sz="7600" b="1"/>
            </a:lvl5pPr>
            <a:lvl6pPr marL="10972029" indent="0">
              <a:buNone/>
              <a:defRPr sz="7600" b="1"/>
            </a:lvl6pPr>
            <a:lvl7pPr marL="13166434" indent="0">
              <a:buNone/>
              <a:defRPr sz="7600" b="1"/>
            </a:lvl7pPr>
            <a:lvl8pPr marL="15360840" indent="0">
              <a:buNone/>
              <a:defRPr sz="7600" b="1"/>
            </a:lvl8pPr>
            <a:lvl9pPr marL="17555245" indent="0">
              <a:buNone/>
              <a:defRPr sz="7600" b="1"/>
            </a:lvl9pPr>
          </a:lstStyle>
          <a:p>
            <a:pPr lvl="0"/>
            <a:r>
              <a:rPr lang="en-US" smtClean="0"/>
              <a:t>Click to edit Master text styles</a:t>
            </a:r>
          </a:p>
        </p:txBody>
      </p:sp>
      <p:sp>
        <p:nvSpPr>
          <p:cNvPr id="6" name="Content Placeholder 5"/>
          <p:cNvSpPr>
            <a:spLocks noGrp="1"/>
          </p:cNvSpPr>
          <p:nvPr>
            <p:ph sz="quarter" idx="4"/>
          </p:nvPr>
        </p:nvSpPr>
        <p:spPr>
          <a:xfrm>
            <a:off x="22296122" y="10439401"/>
            <a:ext cx="19400520" cy="18966183"/>
          </a:xfrm>
        </p:spPr>
        <p:txBody>
          <a:bodyPr/>
          <a:lstStyle>
            <a:lvl1pPr>
              <a:defRPr sz="115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8DA9FA-688F-B042-A36A-9CF7AA496E45}" type="datetimeFigureOut">
              <a:rPr lang="en-US" smtClean="0"/>
              <a:pPr/>
              <a:t>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8DA9FA-688F-B042-A36A-9CF7AA496E45}" type="datetimeFigureOut">
              <a:rPr lang="en-US" smtClean="0"/>
              <a:pPr/>
              <a:t>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DA9FA-688F-B042-A36A-9CF7AA496E45}" type="datetimeFigureOut">
              <a:rPr lang="en-US" smtClean="0"/>
              <a:pPr/>
              <a:t>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5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406" indent="0">
              <a:buNone/>
              <a:defRPr sz="5700"/>
            </a:lvl2pPr>
            <a:lvl3pPr marL="4388811" indent="0">
              <a:buNone/>
              <a:defRPr sz="4800"/>
            </a:lvl3pPr>
            <a:lvl4pPr marL="6583217" indent="0">
              <a:buNone/>
              <a:defRPr sz="4300"/>
            </a:lvl4pPr>
            <a:lvl5pPr marL="8777623" indent="0">
              <a:buNone/>
              <a:defRPr sz="4300"/>
            </a:lvl5pPr>
            <a:lvl6pPr marL="10972029" indent="0">
              <a:buNone/>
              <a:defRPr sz="4300"/>
            </a:lvl6pPr>
            <a:lvl7pPr marL="13166434" indent="0">
              <a:buNone/>
              <a:defRPr sz="4300"/>
            </a:lvl7pPr>
            <a:lvl8pPr marL="15360840" indent="0">
              <a:buNone/>
              <a:defRPr sz="4300"/>
            </a:lvl8pPr>
            <a:lvl9pPr marL="17555245"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406" indent="0">
              <a:buNone/>
              <a:defRPr sz="13500"/>
            </a:lvl2pPr>
            <a:lvl3pPr marL="4388811" indent="0">
              <a:buNone/>
              <a:defRPr sz="11500"/>
            </a:lvl3pPr>
            <a:lvl4pPr marL="6583217" indent="0">
              <a:buNone/>
              <a:defRPr sz="9600"/>
            </a:lvl4pPr>
            <a:lvl5pPr marL="8777623" indent="0">
              <a:buNone/>
              <a:defRPr sz="9600"/>
            </a:lvl5pPr>
            <a:lvl6pPr marL="10972029" indent="0">
              <a:buNone/>
              <a:defRPr sz="9600"/>
            </a:lvl6pPr>
            <a:lvl7pPr marL="13166434" indent="0">
              <a:buNone/>
              <a:defRPr sz="9600"/>
            </a:lvl7pPr>
            <a:lvl8pPr marL="15360840" indent="0">
              <a:buNone/>
              <a:defRPr sz="9600"/>
            </a:lvl8pPr>
            <a:lvl9pPr marL="17555245"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406" indent="0">
              <a:buNone/>
              <a:defRPr sz="5700"/>
            </a:lvl2pPr>
            <a:lvl3pPr marL="4388811" indent="0">
              <a:buNone/>
              <a:defRPr sz="4800"/>
            </a:lvl3pPr>
            <a:lvl4pPr marL="6583217" indent="0">
              <a:buNone/>
              <a:defRPr sz="4300"/>
            </a:lvl4pPr>
            <a:lvl5pPr marL="8777623" indent="0">
              <a:buNone/>
              <a:defRPr sz="4300"/>
            </a:lvl5pPr>
            <a:lvl6pPr marL="10972029" indent="0">
              <a:buNone/>
              <a:defRPr sz="4300"/>
            </a:lvl6pPr>
            <a:lvl7pPr marL="13166434" indent="0">
              <a:buNone/>
              <a:defRPr sz="4300"/>
            </a:lvl7pPr>
            <a:lvl8pPr marL="15360840" indent="0">
              <a:buNone/>
              <a:defRPr sz="4300"/>
            </a:lvl8pPr>
            <a:lvl9pPr marL="17555245"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80" cy="5486400"/>
          </a:xfrm>
          <a:prstGeom prst="rect">
            <a:avLst/>
          </a:prstGeom>
        </p:spPr>
        <p:txBody>
          <a:bodyPr vert="horz" lIns="438882" tIns="219441" rIns="438882" bIns="2194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882" tIns="219441" rIns="438882" bIns="2194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3"/>
            <a:ext cx="10241280" cy="1752600"/>
          </a:xfrm>
          <a:prstGeom prst="rect">
            <a:avLst/>
          </a:prstGeom>
        </p:spPr>
        <p:txBody>
          <a:bodyPr vert="horz" lIns="438882" tIns="219441" rIns="438882" bIns="219441" rtlCol="0" anchor="ctr"/>
          <a:lstStyle>
            <a:lvl1pPr algn="l">
              <a:defRPr sz="5700">
                <a:solidFill>
                  <a:schemeClr val="tx1">
                    <a:tint val="75000"/>
                  </a:schemeClr>
                </a:solidFill>
              </a:defRPr>
            </a:lvl1pPr>
          </a:lstStyle>
          <a:p>
            <a:fld id="{9A8DA9FA-688F-B042-A36A-9CF7AA496E45}" type="datetimeFigureOut">
              <a:rPr lang="en-US" smtClean="0"/>
              <a:pPr/>
              <a:t>5/20/18</a:t>
            </a:fld>
            <a:endParaRPr lang="en-US"/>
          </a:p>
        </p:txBody>
      </p:sp>
      <p:sp>
        <p:nvSpPr>
          <p:cNvPr id="5" name="Footer Placeholder 4"/>
          <p:cNvSpPr>
            <a:spLocks noGrp="1"/>
          </p:cNvSpPr>
          <p:nvPr>
            <p:ph type="ftr" sz="quarter" idx="3"/>
          </p:nvPr>
        </p:nvSpPr>
        <p:spPr>
          <a:xfrm>
            <a:off x="14996160" y="30510483"/>
            <a:ext cx="13898880" cy="1752600"/>
          </a:xfrm>
          <a:prstGeom prst="rect">
            <a:avLst/>
          </a:prstGeom>
        </p:spPr>
        <p:txBody>
          <a:bodyPr vert="horz" lIns="438882" tIns="219441" rIns="438882" bIns="219441" rtlCol="0" anchor="ctr"/>
          <a:lstStyle>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3"/>
            <a:ext cx="10241280" cy="1752600"/>
          </a:xfrm>
          <a:prstGeom prst="rect">
            <a:avLst/>
          </a:prstGeom>
        </p:spPr>
        <p:txBody>
          <a:bodyPr vert="horz" lIns="438882" tIns="219441" rIns="438882" bIns="219441" rtlCol="0" anchor="ctr"/>
          <a:lstStyle>
            <a:lvl1pPr algn="r">
              <a:defRPr sz="5700">
                <a:solidFill>
                  <a:schemeClr val="tx1">
                    <a:tint val="75000"/>
                  </a:schemeClr>
                </a:solidFill>
              </a:defRPr>
            </a:lvl1pPr>
          </a:lstStyle>
          <a:p>
            <a:fld id="{872285E6-2BB0-0B48-8A73-14014F7917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406" rtl="0" eaLnBrk="1" latinLnBrk="0" hangingPunct="1">
        <a:spcBef>
          <a:spcPct val="0"/>
        </a:spcBef>
        <a:buNone/>
        <a:defRPr sz="21100" kern="1200">
          <a:solidFill>
            <a:schemeClr val="tx1"/>
          </a:solidFill>
          <a:latin typeface="+mj-lt"/>
          <a:ea typeface="+mj-ea"/>
          <a:cs typeface="+mj-cs"/>
        </a:defRPr>
      </a:lvl1pPr>
    </p:titleStyle>
    <p:bodyStyle>
      <a:lvl1pPr marL="1645804" indent="-1645804" algn="l" defTabSz="2194406" rtl="0" eaLnBrk="1" latinLnBrk="0" hangingPunct="1">
        <a:spcBef>
          <a:spcPct val="20000"/>
        </a:spcBef>
        <a:buFont typeface="Arial"/>
        <a:buChar char="•"/>
        <a:defRPr sz="15400" kern="1200">
          <a:solidFill>
            <a:schemeClr val="tx1"/>
          </a:solidFill>
          <a:latin typeface="+mn-lt"/>
          <a:ea typeface="+mn-ea"/>
          <a:cs typeface="+mn-cs"/>
        </a:defRPr>
      </a:lvl1pPr>
      <a:lvl2pPr marL="3565909" indent="-1371503" algn="l" defTabSz="2194406" rtl="0" eaLnBrk="1" latinLnBrk="0" hangingPunct="1">
        <a:spcBef>
          <a:spcPct val="20000"/>
        </a:spcBef>
        <a:buFont typeface="Arial"/>
        <a:buChar char="–"/>
        <a:defRPr sz="13500" kern="1200">
          <a:solidFill>
            <a:schemeClr val="tx1"/>
          </a:solidFill>
          <a:latin typeface="+mn-lt"/>
          <a:ea typeface="+mn-ea"/>
          <a:cs typeface="+mn-cs"/>
        </a:defRPr>
      </a:lvl2pPr>
      <a:lvl3pPr marL="5486014" indent="-1097203" algn="l" defTabSz="2194406" rtl="0" eaLnBrk="1" latinLnBrk="0" hangingPunct="1">
        <a:spcBef>
          <a:spcPct val="20000"/>
        </a:spcBef>
        <a:buFont typeface="Arial"/>
        <a:buChar char="•"/>
        <a:defRPr sz="11500" kern="1200">
          <a:solidFill>
            <a:schemeClr val="tx1"/>
          </a:solidFill>
          <a:latin typeface="+mn-lt"/>
          <a:ea typeface="+mn-ea"/>
          <a:cs typeface="+mn-cs"/>
        </a:defRPr>
      </a:lvl3pPr>
      <a:lvl4pPr marL="7680421" indent="-1097203" algn="l" defTabSz="2194406" rtl="0" eaLnBrk="1" latinLnBrk="0" hangingPunct="1">
        <a:spcBef>
          <a:spcPct val="20000"/>
        </a:spcBef>
        <a:buFont typeface="Arial"/>
        <a:buChar char="–"/>
        <a:defRPr sz="9600" kern="1200">
          <a:solidFill>
            <a:schemeClr val="tx1"/>
          </a:solidFill>
          <a:latin typeface="+mn-lt"/>
          <a:ea typeface="+mn-ea"/>
          <a:cs typeface="+mn-cs"/>
        </a:defRPr>
      </a:lvl4pPr>
      <a:lvl5pPr marL="9874826" indent="-1097203" algn="l" defTabSz="2194406" rtl="0" eaLnBrk="1" latinLnBrk="0" hangingPunct="1">
        <a:spcBef>
          <a:spcPct val="20000"/>
        </a:spcBef>
        <a:buFont typeface="Arial"/>
        <a:buChar char="»"/>
        <a:defRPr sz="9600" kern="1200">
          <a:solidFill>
            <a:schemeClr val="tx1"/>
          </a:solidFill>
          <a:latin typeface="+mn-lt"/>
          <a:ea typeface="+mn-ea"/>
          <a:cs typeface="+mn-cs"/>
        </a:defRPr>
      </a:lvl5pPr>
      <a:lvl6pPr marL="12069232" indent="-1097203" algn="l" defTabSz="2194406" rtl="0" eaLnBrk="1" latinLnBrk="0" hangingPunct="1">
        <a:spcBef>
          <a:spcPct val="20000"/>
        </a:spcBef>
        <a:buFont typeface="Arial"/>
        <a:buChar char="•"/>
        <a:defRPr sz="9600" kern="1200">
          <a:solidFill>
            <a:schemeClr val="tx1"/>
          </a:solidFill>
          <a:latin typeface="+mn-lt"/>
          <a:ea typeface="+mn-ea"/>
          <a:cs typeface="+mn-cs"/>
        </a:defRPr>
      </a:lvl6pPr>
      <a:lvl7pPr marL="14263637" indent="-1097203" algn="l" defTabSz="2194406" rtl="0" eaLnBrk="1" latinLnBrk="0" hangingPunct="1">
        <a:spcBef>
          <a:spcPct val="20000"/>
        </a:spcBef>
        <a:buFont typeface="Arial"/>
        <a:buChar char="•"/>
        <a:defRPr sz="9600" kern="1200">
          <a:solidFill>
            <a:schemeClr val="tx1"/>
          </a:solidFill>
          <a:latin typeface="+mn-lt"/>
          <a:ea typeface="+mn-ea"/>
          <a:cs typeface="+mn-cs"/>
        </a:defRPr>
      </a:lvl7pPr>
      <a:lvl8pPr marL="16458043" indent="-1097203" algn="l" defTabSz="2194406" rtl="0" eaLnBrk="1" latinLnBrk="0" hangingPunct="1">
        <a:spcBef>
          <a:spcPct val="20000"/>
        </a:spcBef>
        <a:buFont typeface="Arial"/>
        <a:buChar char="•"/>
        <a:defRPr sz="9600" kern="1200">
          <a:solidFill>
            <a:schemeClr val="tx1"/>
          </a:solidFill>
          <a:latin typeface="+mn-lt"/>
          <a:ea typeface="+mn-ea"/>
          <a:cs typeface="+mn-cs"/>
        </a:defRPr>
      </a:lvl8pPr>
      <a:lvl9pPr marL="18652448" indent="-1097203" algn="l" defTabSz="2194406"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406" rtl="0" eaLnBrk="1" latinLnBrk="0" hangingPunct="1">
        <a:defRPr sz="8600" kern="1200">
          <a:solidFill>
            <a:schemeClr val="tx1"/>
          </a:solidFill>
          <a:latin typeface="+mn-lt"/>
          <a:ea typeface="+mn-ea"/>
          <a:cs typeface="+mn-cs"/>
        </a:defRPr>
      </a:lvl1pPr>
      <a:lvl2pPr marL="2194406" algn="l" defTabSz="2194406" rtl="0" eaLnBrk="1" latinLnBrk="0" hangingPunct="1">
        <a:defRPr sz="8600" kern="1200">
          <a:solidFill>
            <a:schemeClr val="tx1"/>
          </a:solidFill>
          <a:latin typeface="+mn-lt"/>
          <a:ea typeface="+mn-ea"/>
          <a:cs typeface="+mn-cs"/>
        </a:defRPr>
      </a:lvl2pPr>
      <a:lvl3pPr marL="4388811" algn="l" defTabSz="2194406" rtl="0" eaLnBrk="1" latinLnBrk="0" hangingPunct="1">
        <a:defRPr sz="8600" kern="1200">
          <a:solidFill>
            <a:schemeClr val="tx1"/>
          </a:solidFill>
          <a:latin typeface="+mn-lt"/>
          <a:ea typeface="+mn-ea"/>
          <a:cs typeface="+mn-cs"/>
        </a:defRPr>
      </a:lvl3pPr>
      <a:lvl4pPr marL="6583217" algn="l" defTabSz="2194406" rtl="0" eaLnBrk="1" latinLnBrk="0" hangingPunct="1">
        <a:defRPr sz="8600" kern="1200">
          <a:solidFill>
            <a:schemeClr val="tx1"/>
          </a:solidFill>
          <a:latin typeface="+mn-lt"/>
          <a:ea typeface="+mn-ea"/>
          <a:cs typeface="+mn-cs"/>
        </a:defRPr>
      </a:lvl4pPr>
      <a:lvl5pPr marL="8777623" algn="l" defTabSz="2194406" rtl="0" eaLnBrk="1" latinLnBrk="0" hangingPunct="1">
        <a:defRPr sz="8600" kern="1200">
          <a:solidFill>
            <a:schemeClr val="tx1"/>
          </a:solidFill>
          <a:latin typeface="+mn-lt"/>
          <a:ea typeface="+mn-ea"/>
          <a:cs typeface="+mn-cs"/>
        </a:defRPr>
      </a:lvl5pPr>
      <a:lvl6pPr marL="10972029" algn="l" defTabSz="2194406" rtl="0" eaLnBrk="1" latinLnBrk="0" hangingPunct="1">
        <a:defRPr sz="8600" kern="1200">
          <a:solidFill>
            <a:schemeClr val="tx1"/>
          </a:solidFill>
          <a:latin typeface="+mn-lt"/>
          <a:ea typeface="+mn-ea"/>
          <a:cs typeface="+mn-cs"/>
        </a:defRPr>
      </a:lvl6pPr>
      <a:lvl7pPr marL="13166434" algn="l" defTabSz="2194406" rtl="0" eaLnBrk="1" latinLnBrk="0" hangingPunct="1">
        <a:defRPr sz="8600" kern="1200">
          <a:solidFill>
            <a:schemeClr val="tx1"/>
          </a:solidFill>
          <a:latin typeface="+mn-lt"/>
          <a:ea typeface="+mn-ea"/>
          <a:cs typeface="+mn-cs"/>
        </a:defRPr>
      </a:lvl7pPr>
      <a:lvl8pPr marL="15360840" algn="l" defTabSz="2194406" rtl="0" eaLnBrk="1" latinLnBrk="0" hangingPunct="1">
        <a:defRPr sz="8600" kern="1200">
          <a:solidFill>
            <a:schemeClr val="tx1"/>
          </a:solidFill>
          <a:latin typeface="+mn-lt"/>
          <a:ea typeface="+mn-ea"/>
          <a:cs typeface="+mn-cs"/>
        </a:defRPr>
      </a:lvl8pPr>
      <a:lvl9pPr marL="17555245" algn="l" defTabSz="2194406"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tiff"/><Relationship Id="rId6" Type="http://schemas.openxmlformats.org/officeDocument/2006/relationships/image" Target="../media/image5.tiff"/><Relationship Id="rId7" Type="http://schemas.openxmlformats.org/officeDocument/2006/relationships/image" Target="../media/image6.tiff"/><Relationship Id="rId8" Type="http://schemas.openxmlformats.org/officeDocument/2006/relationships/image" Target="../media/image7.tiff"/><Relationship Id="rId9" Type="http://schemas.openxmlformats.org/officeDocument/2006/relationships/image" Target="../media/image8.tiff"/><Relationship Id="rId10"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0"/>
          <p:cNvSpPr>
            <a:spLocks noChangeArrowheads="1"/>
          </p:cNvSpPr>
          <p:nvPr/>
        </p:nvSpPr>
        <p:spPr bwMode="auto">
          <a:xfrm>
            <a:off x="33006096" y="6102765"/>
            <a:ext cx="9882188" cy="25984200"/>
          </a:xfrm>
          <a:prstGeom prst="rect">
            <a:avLst/>
          </a:prstGeom>
          <a:solidFill>
            <a:schemeClr val="accent1">
              <a:lumMod val="20000"/>
              <a:lumOff val="80000"/>
            </a:schemeClr>
          </a:solidFill>
          <a:ln w="9525">
            <a:solidFill>
              <a:schemeClr val="tx1"/>
            </a:solidFill>
            <a:round/>
            <a:headEnd/>
            <a:tailEnd/>
          </a:ln>
          <a:effectLst/>
        </p:spPr>
        <p:txBody>
          <a:bodyPr wrap="none" anchor="ctr"/>
          <a:lstStyle/>
          <a:p>
            <a:endParaRPr lang="en-US"/>
          </a:p>
        </p:txBody>
      </p:sp>
      <p:sp>
        <p:nvSpPr>
          <p:cNvPr id="5" name="AutoShape 29"/>
          <p:cNvSpPr>
            <a:spLocks noChangeArrowheads="1"/>
          </p:cNvSpPr>
          <p:nvPr/>
        </p:nvSpPr>
        <p:spPr bwMode="auto">
          <a:xfrm>
            <a:off x="11310256" y="6096000"/>
            <a:ext cx="21346886" cy="25984200"/>
          </a:xfrm>
          <a:prstGeom prst="rect">
            <a:avLst/>
          </a:prstGeom>
          <a:solidFill>
            <a:schemeClr val="accent5">
              <a:lumMod val="60000"/>
              <a:lumOff val="40000"/>
            </a:schemeClr>
          </a:solidFill>
          <a:ln w="9525">
            <a:solidFill>
              <a:schemeClr val="tx1"/>
            </a:solidFill>
            <a:round/>
            <a:headEnd/>
            <a:tailEnd/>
          </a:ln>
          <a:effectLst/>
        </p:spPr>
        <p:txBody>
          <a:bodyPr wrap="none" anchor="ctr"/>
          <a:lstStyle/>
          <a:p>
            <a:endParaRPr lang="en-US"/>
          </a:p>
        </p:txBody>
      </p:sp>
      <p:sp>
        <p:nvSpPr>
          <p:cNvPr id="7" name="AutoShape 4"/>
          <p:cNvSpPr>
            <a:spLocks noChangeArrowheads="1"/>
          </p:cNvSpPr>
          <p:nvPr/>
        </p:nvSpPr>
        <p:spPr bwMode="auto">
          <a:xfrm>
            <a:off x="609600" y="6096000"/>
            <a:ext cx="9883775" cy="25984200"/>
          </a:xfrm>
          <a:prstGeom prst="rect">
            <a:avLst/>
          </a:prstGeom>
          <a:solidFill>
            <a:schemeClr val="accent1">
              <a:lumMod val="20000"/>
              <a:lumOff val="80000"/>
            </a:schemeClr>
          </a:solidFill>
          <a:ln w="9525">
            <a:solidFill>
              <a:schemeClr val="tx1"/>
            </a:solidFill>
            <a:round/>
            <a:headEnd/>
            <a:tailEnd/>
          </a:ln>
          <a:effectLst/>
        </p:spPr>
        <p:txBody>
          <a:bodyPr wrap="none" anchor="ctr"/>
          <a:lstStyle/>
          <a:p>
            <a:endParaRPr lang="en-US"/>
          </a:p>
        </p:txBody>
      </p:sp>
      <p:sp>
        <p:nvSpPr>
          <p:cNvPr id="11" name="AutoShape 13"/>
          <p:cNvSpPr>
            <a:spLocks noChangeArrowheads="1"/>
          </p:cNvSpPr>
          <p:nvPr/>
        </p:nvSpPr>
        <p:spPr bwMode="auto">
          <a:xfrm>
            <a:off x="609600" y="381000"/>
            <a:ext cx="42695982" cy="5257800"/>
          </a:xfrm>
          <a:prstGeom prst="rect">
            <a:avLst/>
          </a:prstGeom>
          <a:solidFill>
            <a:schemeClr val="accent1">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dirty="0" smtClean="0"/>
              <a:t>                      </a:t>
            </a:r>
          </a:p>
          <a:p>
            <a:endParaRPr lang="en-US" dirty="0"/>
          </a:p>
        </p:txBody>
      </p:sp>
      <p:sp>
        <p:nvSpPr>
          <p:cNvPr id="12" name="Text Box 14"/>
          <p:cNvSpPr txBox="1">
            <a:spLocks noChangeArrowheads="1"/>
          </p:cNvSpPr>
          <p:nvPr/>
        </p:nvSpPr>
        <p:spPr bwMode="auto">
          <a:xfrm>
            <a:off x="5355771" y="951646"/>
            <a:ext cx="31824469" cy="1569660"/>
          </a:xfrm>
          <a:prstGeom prst="rect">
            <a:avLst/>
          </a:prstGeom>
          <a:noFill/>
          <a:ln w="9525">
            <a:noFill/>
            <a:miter lim="800000"/>
            <a:headEnd/>
            <a:tailEnd/>
          </a:ln>
          <a:effectLst/>
        </p:spPr>
        <p:txBody>
          <a:bodyPr wrap="square">
            <a:spAutoFit/>
          </a:bodyPr>
          <a:lstStyle/>
          <a:p>
            <a:pPr algn="ctr"/>
            <a:r>
              <a:rPr lang="en-US" sz="9600" b="1" dirty="0" smtClean="0"/>
              <a:t>Assessment of Invertebrate </a:t>
            </a:r>
            <a:r>
              <a:rPr lang="en-US" sz="9600" b="1" dirty="0"/>
              <a:t>Biodiversity in the Bronx </a:t>
            </a:r>
            <a:r>
              <a:rPr lang="en-US" sz="9600" b="1" dirty="0" smtClean="0"/>
              <a:t>River</a:t>
            </a:r>
            <a:endParaRPr lang="en-US" sz="17500" dirty="0" smtClean="0"/>
          </a:p>
        </p:txBody>
      </p:sp>
      <p:sp>
        <p:nvSpPr>
          <p:cNvPr id="25" name="TextBox 24"/>
          <p:cNvSpPr txBox="1"/>
          <p:nvPr/>
        </p:nvSpPr>
        <p:spPr>
          <a:xfrm>
            <a:off x="10014857" y="4278984"/>
            <a:ext cx="21257467" cy="1025377"/>
          </a:xfrm>
          <a:prstGeom prst="rect">
            <a:avLst/>
          </a:prstGeom>
          <a:noFill/>
        </p:spPr>
        <p:txBody>
          <a:bodyPr wrap="square" lIns="101059" tIns="50530" rIns="101059" bIns="50530" rtlCol="0">
            <a:spAutoFit/>
          </a:bodyPr>
          <a:lstStyle/>
          <a:p>
            <a:pPr algn="ctr"/>
            <a:r>
              <a:rPr lang="en-US" sz="6000" i="1" smtClean="0"/>
              <a:t>Academy For Young Writers</a:t>
            </a:r>
          </a:p>
        </p:txBody>
      </p:sp>
      <p:sp>
        <p:nvSpPr>
          <p:cNvPr id="26" name="TextBox 25"/>
          <p:cNvSpPr txBox="1"/>
          <p:nvPr/>
        </p:nvSpPr>
        <p:spPr>
          <a:xfrm>
            <a:off x="4234494" y="2910290"/>
            <a:ext cx="34133725" cy="1210043"/>
          </a:xfrm>
          <a:prstGeom prst="rect">
            <a:avLst/>
          </a:prstGeom>
          <a:noFill/>
        </p:spPr>
        <p:txBody>
          <a:bodyPr wrap="square" lIns="101059" tIns="50530" rIns="101059" bIns="50530" rtlCol="0">
            <a:spAutoFit/>
          </a:bodyPr>
          <a:lstStyle/>
          <a:p>
            <a:pPr algn="ctr"/>
            <a:r>
              <a:rPr lang="en-US" sz="7200" dirty="0"/>
              <a:t>Joshua Grant, </a:t>
            </a:r>
            <a:r>
              <a:rPr lang="en-US" sz="7200" dirty="0" err="1"/>
              <a:t>Nusi</a:t>
            </a:r>
            <a:r>
              <a:rPr lang="en-US" sz="7200" dirty="0"/>
              <a:t> </a:t>
            </a:r>
            <a:r>
              <a:rPr lang="en-US" sz="7200" dirty="0" err="1" smtClean="0"/>
              <a:t>Olumegbon</a:t>
            </a:r>
            <a:r>
              <a:rPr lang="en-US" sz="7200" dirty="0"/>
              <a:t> &amp;</a:t>
            </a:r>
            <a:r>
              <a:rPr lang="en-US" sz="7200" dirty="0" smtClean="0"/>
              <a:t> </a:t>
            </a:r>
            <a:r>
              <a:rPr lang="en-US" sz="7200" dirty="0"/>
              <a:t>Winston </a:t>
            </a:r>
            <a:r>
              <a:rPr lang="en-US" sz="7200" dirty="0" smtClean="0"/>
              <a:t>Thomas; Mentor</a:t>
            </a:r>
            <a:r>
              <a:rPr lang="en-US" sz="7200" dirty="0"/>
              <a:t>: Sabrina Miller </a:t>
            </a:r>
          </a:p>
        </p:txBody>
      </p:sp>
      <p:pic>
        <p:nvPicPr>
          <p:cNvPr id="27" name="Shape 243"/>
          <p:cNvPicPr preferRelativeResize="0"/>
          <p:nvPr/>
        </p:nvPicPr>
        <p:blipFill rotWithShape="1">
          <a:blip r:embed="rId2">
            <a:alphaModFix/>
          </a:blip>
          <a:srcRect/>
          <a:stretch/>
        </p:blipFill>
        <p:spPr>
          <a:xfrm>
            <a:off x="36347872" y="789711"/>
            <a:ext cx="6593157" cy="1307967"/>
          </a:xfrm>
          <a:prstGeom prst="rect">
            <a:avLst/>
          </a:prstGeom>
          <a:noFill/>
          <a:ln>
            <a:noFill/>
          </a:ln>
        </p:spPr>
      </p:pic>
      <p:pic>
        <p:nvPicPr>
          <p:cNvPr id="28" name="Picture 27"/>
          <p:cNvPicPr>
            <a:picLocks noChangeAspect="1"/>
          </p:cNvPicPr>
          <p:nvPr/>
        </p:nvPicPr>
        <p:blipFill>
          <a:blip r:embed="rId3"/>
          <a:stretch>
            <a:fillRect/>
          </a:stretch>
        </p:blipFill>
        <p:spPr>
          <a:xfrm>
            <a:off x="856858" y="428069"/>
            <a:ext cx="5352977" cy="3138998"/>
          </a:xfrm>
          <a:prstGeom prst="rect">
            <a:avLst/>
          </a:prstGeom>
        </p:spPr>
      </p:pic>
      <p:sp>
        <p:nvSpPr>
          <p:cNvPr id="2" name="TextBox 1"/>
          <p:cNvSpPr txBox="1"/>
          <p:nvPr/>
        </p:nvSpPr>
        <p:spPr>
          <a:xfrm>
            <a:off x="1002344" y="6441535"/>
            <a:ext cx="9012513" cy="24252793"/>
          </a:xfrm>
          <a:prstGeom prst="rect">
            <a:avLst/>
          </a:prstGeom>
          <a:noFill/>
        </p:spPr>
        <p:txBody>
          <a:bodyPr wrap="square" rtlCol="0">
            <a:spAutoFit/>
          </a:bodyPr>
          <a:lstStyle/>
          <a:p>
            <a:r>
              <a:rPr lang="en-US" sz="7200" dirty="0" smtClean="0"/>
              <a:t>Abstract</a:t>
            </a:r>
            <a:endParaRPr lang="en-US" sz="2800" dirty="0"/>
          </a:p>
          <a:p>
            <a:r>
              <a:rPr lang="en-US" sz="2400" dirty="0">
                <a:ea typeface="Times New Roman" charset="0"/>
                <a:cs typeface="Times New Roman" charset="0"/>
              </a:rPr>
              <a:t>With dwindling biodiversity in the New York City marine ecosystem, it has become increasingly important to conserve the fragile populations that currently exist. One of the most significant reasons that the marine biodiversity has been decreasing is due to severe pollution. To combat pollution and decreasing biodiversity of the New York City waterways, groups such as the Billion Oyster Project have been adding adult oysters to different locations in the waters in hopes that they reproduce in the the new environment and can be reestablished as a keystone species in the New York waters. Before this can happen the water quality needs to improve. Luckily one oyster can filter between 20 to 50 gallons of water in one day. We want to compare present-day species richness in the Bronx River to the species richness recorded in a 2002-2004 study of the same area. Our results indicate that the present-day species richness in the Bronx river is 14, which has improved since the 2002-2004 study in which the species richness was 9.9. </a:t>
            </a:r>
          </a:p>
          <a:p>
            <a:endParaRPr lang="en-US" sz="2800" dirty="0"/>
          </a:p>
          <a:p>
            <a:r>
              <a:rPr lang="en-US" sz="7200" dirty="0" smtClean="0"/>
              <a:t>Introduction</a:t>
            </a:r>
            <a:endParaRPr lang="en-US" sz="2800" i="1" dirty="0" smtClean="0"/>
          </a:p>
          <a:p>
            <a:r>
              <a:rPr lang="en-US" sz="2600" dirty="0">
                <a:ea typeface="Calibri" charset="0"/>
                <a:cs typeface="Calibri" charset="0"/>
              </a:rPr>
              <a:t>Biodiversity is of increasing significance in the world’s oceans as water quality decreases and biodiversity dwindles. Decreased water quality either kills aquatic animals or causes many in the ecosystem to move from their natural habitat. In New York specifically, marine animals like oysters that were once a staple have become near extinct because of overfishing and pollution. According to World Ocean Review, biodiversity “plays a vital role in maintaining the functionality and productivity of ecosystems.” It also makes habitats “more resilient to environmental change.”</a:t>
            </a:r>
            <a:r>
              <a:rPr lang="en-US" sz="2600" baseline="30000" dirty="0">
                <a:ea typeface="Calibri" charset="0"/>
                <a:cs typeface="Calibri" charset="0"/>
              </a:rPr>
              <a:t>[1] </a:t>
            </a:r>
            <a:r>
              <a:rPr lang="en-US" sz="2600" dirty="0">
                <a:ea typeface="Calibri" charset="0"/>
                <a:cs typeface="Calibri" charset="0"/>
              </a:rPr>
              <a:t>It is said that “a single oyster can filter around 30 to 50 gallons of water every day.”</a:t>
            </a:r>
            <a:r>
              <a:rPr lang="en-US" sz="2600" baseline="30000" dirty="0">
                <a:ea typeface="Calibri" charset="0"/>
                <a:cs typeface="Calibri" charset="0"/>
              </a:rPr>
              <a:t>[2]</a:t>
            </a:r>
            <a:r>
              <a:rPr lang="en-US" sz="2600" dirty="0">
                <a:ea typeface="Calibri" charset="0"/>
                <a:cs typeface="Calibri" charset="0"/>
              </a:rPr>
              <a:t> According to the </a:t>
            </a:r>
            <a:r>
              <a:rPr lang="en-US" sz="2600" i="1" dirty="0">
                <a:ea typeface="Calibri" charset="0"/>
                <a:cs typeface="Calibri" charset="0"/>
              </a:rPr>
              <a:t>Billion Oyster Project</a:t>
            </a:r>
            <a:r>
              <a:rPr lang="en-US" sz="2600" dirty="0">
                <a:ea typeface="Calibri" charset="0"/>
                <a:cs typeface="Calibri" charset="0"/>
              </a:rPr>
              <a:t>, the people behind the project are trying to change New York’s waterways by partnering with restaurants to recycle oyster shells and return them to the water to build a new and improved oyster reef in NY harbors. Their goal is “to add a billion oysters to the water by 2035. So far, they’ve restored 1.05 acres of reefs and count 11.5 million newly grown oysters.”</a:t>
            </a:r>
            <a:r>
              <a:rPr lang="en-US" sz="2600" baseline="30000" dirty="0">
                <a:ea typeface="Calibri" charset="0"/>
                <a:cs typeface="Calibri" charset="0"/>
              </a:rPr>
              <a:t>[2]</a:t>
            </a:r>
            <a:endParaRPr lang="en-US" sz="2600" dirty="0">
              <a:ea typeface="Calibri" charset="0"/>
              <a:cs typeface="Calibri" charset="0"/>
            </a:endParaRPr>
          </a:p>
          <a:p>
            <a:r>
              <a:rPr lang="en-US" sz="2600" dirty="0">
                <a:ea typeface="Calibri" charset="0"/>
                <a:cs typeface="Calibri" charset="0"/>
              </a:rPr>
              <a:t/>
            </a:r>
            <a:br>
              <a:rPr lang="en-US" sz="2600" dirty="0">
                <a:ea typeface="Calibri" charset="0"/>
                <a:cs typeface="Calibri" charset="0"/>
              </a:rPr>
            </a:br>
            <a:r>
              <a:rPr lang="en-US" sz="2600" dirty="0">
                <a:ea typeface="Calibri" charset="0"/>
                <a:cs typeface="Calibri" charset="0"/>
              </a:rPr>
              <a:t>According to the ORS Field Science Manual that was published by the New York Harbor Foundation in 2016, there are over 100 oyster restoration stations that have been established at 30 sites across New York Harbor since the Billion Oyster Project beginning.</a:t>
            </a:r>
            <a:r>
              <a:rPr lang="en-US" sz="2600" baseline="30000" dirty="0">
                <a:ea typeface="Calibri" charset="0"/>
                <a:cs typeface="Calibri" charset="0"/>
              </a:rPr>
              <a:t>[3]</a:t>
            </a:r>
            <a:r>
              <a:rPr lang="en-US" sz="2600" dirty="0">
                <a:ea typeface="Calibri" charset="0"/>
                <a:cs typeface="Calibri" charset="0"/>
              </a:rPr>
              <a:t> These oysters are important to the New York Harbor because they help filter water and they restore the waters to be more habitable for other species to thrive. The research that we have been doing is important because we are evaluating the current state of biodiversity and water quality in the Bronx River to see what impact programs, like the Billion Oyster Project (BOP) which began in 2014, have had on the NY Harbor. We want to further establish the diversity of the different species that are capable of thriving in the New York Harbor given its current level of water quality and see if there are any novel species present. By working with other UBP teams at our school, we want to see if there are any trends between the level of water quality and the diversity of invertebrate species at three sites: the East River near the Lower East Side of Manhattan, the </a:t>
            </a:r>
            <a:r>
              <a:rPr lang="en-US" sz="2600" dirty="0" err="1">
                <a:ea typeface="Calibri" charset="0"/>
                <a:cs typeface="Calibri" charset="0"/>
              </a:rPr>
              <a:t>Gowanus</a:t>
            </a:r>
            <a:r>
              <a:rPr lang="en-US" sz="2600" dirty="0">
                <a:ea typeface="Calibri" charset="0"/>
                <a:cs typeface="Calibri" charset="0"/>
              </a:rPr>
              <a:t> Canal in </a:t>
            </a:r>
            <a:r>
              <a:rPr lang="en-US" sz="2600" dirty="0" err="1">
                <a:ea typeface="Calibri" charset="0"/>
                <a:cs typeface="Calibri" charset="0"/>
              </a:rPr>
              <a:t>Gowanus</a:t>
            </a:r>
            <a:r>
              <a:rPr lang="en-US" sz="2600" dirty="0">
                <a:ea typeface="Calibri" charset="0"/>
                <a:cs typeface="Calibri" charset="0"/>
              </a:rPr>
              <a:t>, Brooklyn and the Bronx River near the </a:t>
            </a:r>
            <a:r>
              <a:rPr lang="en-US" sz="2600" dirty="0" err="1">
                <a:ea typeface="Calibri" charset="0"/>
                <a:cs typeface="Calibri" charset="0"/>
              </a:rPr>
              <a:t>Soundview</a:t>
            </a:r>
            <a:r>
              <a:rPr lang="en-US" sz="2600" dirty="0">
                <a:ea typeface="Calibri" charset="0"/>
                <a:cs typeface="Calibri" charset="0"/>
              </a:rPr>
              <a:t> neighborhood of the Bronx.</a:t>
            </a:r>
            <a:r>
              <a:rPr lang="en-US" sz="2600" dirty="0">
                <a:ea typeface="Times New Roman" charset="0"/>
                <a:cs typeface="Times New Roman" charset="0"/>
              </a:rPr>
              <a:t>  </a:t>
            </a:r>
            <a:endParaRPr lang="en-US" sz="2600" dirty="0" smtClean="0">
              <a:ea typeface="Times New Roman" charset="0"/>
              <a:cs typeface="Times New Roman" charset="0"/>
            </a:endParaRPr>
          </a:p>
          <a:p>
            <a:endParaRPr lang="en-US" sz="2600" dirty="0">
              <a:latin typeface="Times New Roman" charset="0"/>
              <a:ea typeface="Times New Roman" charset="0"/>
              <a:cs typeface="Times New Roman" charset="0"/>
            </a:endParaRPr>
          </a:p>
        </p:txBody>
      </p:sp>
      <p:sp>
        <p:nvSpPr>
          <p:cNvPr id="54" name="TextBox 53"/>
          <p:cNvSpPr txBox="1"/>
          <p:nvPr/>
        </p:nvSpPr>
        <p:spPr>
          <a:xfrm>
            <a:off x="11942056" y="6441535"/>
            <a:ext cx="9916457" cy="26868894"/>
          </a:xfrm>
          <a:prstGeom prst="rect">
            <a:avLst/>
          </a:prstGeom>
          <a:noFill/>
        </p:spPr>
        <p:txBody>
          <a:bodyPr wrap="square" rtlCol="0">
            <a:spAutoFit/>
          </a:bodyPr>
          <a:lstStyle/>
          <a:p>
            <a:r>
              <a:rPr lang="en-US" sz="7200" dirty="0"/>
              <a:t>Materials &amp; Methods </a:t>
            </a:r>
          </a:p>
          <a:p>
            <a:endParaRPr lang="en-US" sz="2600" dirty="0" smtClean="0"/>
          </a:p>
          <a:p>
            <a:r>
              <a:rPr lang="en-US" sz="2600" b="1" dirty="0"/>
              <a:t>Sampling:</a:t>
            </a:r>
            <a:endParaRPr lang="en-US" sz="2600" dirty="0"/>
          </a:p>
          <a:p>
            <a:r>
              <a:rPr lang="en-US" sz="2400" dirty="0">
                <a:ea typeface="Times New Roman" charset="0"/>
                <a:cs typeface="Times New Roman" charset="0"/>
              </a:rPr>
              <a:t>Our samples were obtained from the Bronx River near </a:t>
            </a:r>
            <a:r>
              <a:rPr lang="en-US" sz="2400" dirty="0" err="1">
                <a:ea typeface="Times New Roman" charset="0"/>
                <a:cs typeface="Times New Roman" charset="0"/>
              </a:rPr>
              <a:t>Soundview</a:t>
            </a:r>
            <a:r>
              <a:rPr lang="en-US" sz="2400" dirty="0">
                <a:ea typeface="Times New Roman" charset="0"/>
                <a:cs typeface="Times New Roman" charset="0"/>
              </a:rPr>
              <a:t> Park. The marine invertebrates were collected from oyster cages at BOP oyster restoration stations. The cages were picked up from the river and any organisms found were picked removed and placed in jars of 95% ethanol to euthanize and preserve them. At least one of each unique organism was selected from the cages. The cages are maintained by the various schools that take part in the Billion Oyster Project whose goal is to revitalize the oyster population and the biodiversity of the New York Harbor.</a:t>
            </a:r>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endParaRPr lang="en-US" sz="2600" dirty="0" smtClean="0"/>
          </a:p>
          <a:p>
            <a:r>
              <a:rPr lang="en-US" sz="2600" dirty="0"/>
              <a:t/>
            </a:r>
            <a:br>
              <a:rPr lang="en-US" sz="2600" dirty="0"/>
            </a:br>
            <a:endParaRPr lang="en-US" sz="2600" dirty="0" smtClean="0"/>
          </a:p>
          <a:p>
            <a:endParaRPr lang="en-US" sz="2600" b="1" dirty="0"/>
          </a:p>
          <a:p>
            <a:r>
              <a:rPr lang="en-US" sz="2600" b="1" dirty="0" smtClean="0"/>
              <a:t>Laboratory </a:t>
            </a:r>
            <a:r>
              <a:rPr lang="en-US" sz="2600" b="1" dirty="0"/>
              <a:t>and Bioinformatics Protocols:</a:t>
            </a:r>
            <a:endParaRPr lang="en-US" sz="2600" dirty="0"/>
          </a:p>
          <a:p>
            <a:r>
              <a:rPr lang="en-US" sz="2600" dirty="0"/>
              <a:t>We extracted DNA from the invertebrates so that we could identify their species. We had to remove a tissue sample from each organism. This was done so that we could isolate the DNA from the animal samples. We removed a small part of the specimen’s tissue and added it to a </a:t>
            </a:r>
            <a:r>
              <a:rPr lang="en-US" sz="2600" dirty="0" err="1"/>
              <a:t>microtube</a:t>
            </a:r>
            <a:r>
              <a:rPr lang="en-US" sz="2600" dirty="0"/>
              <a:t> with lysis solutions and mechanically ground it to break up the cells. After incubating and centrifuge the DNA, we then add the silica resin to bind to the DNA. We then had to remove the silica resin by adding the wash buffer to our DNA extract to purify the DNA. Following this we amplified the DNA by PCR to make multiple copies of the selected segment of DNA. During PCR, we used CO1 primers that amplify the cytochrome C oxidase gene. We wanted to isolate this gene because it is a evolutionarily conserved sequence meaning that the sequence can be the same among the same species and different among different species. We then used gel electrophoresis to confirm whether or not the DNA from the samples was successfully extracted. Some species that were not successfully amplified the first time with CO1 primers were again amplified by PCR using diverse metazoan invertebrate (DMI) primers, which increased our success rate. After this, the DNA was sent to </a:t>
            </a:r>
            <a:r>
              <a:rPr lang="en-US" sz="2600" dirty="0" err="1"/>
              <a:t>GeneWiz</a:t>
            </a:r>
            <a:r>
              <a:rPr lang="en-US" sz="2600" dirty="0"/>
              <a:t> to be sequenced.  The sequences were then analyzed using DNA Subway, a bioinformatics website.</a:t>
            </a:r>
          </a:p>
          <a:p>
            <a:r>
              <a:rPr lang="en-US" sz="2600" dirty="0"/>
              <a:t/>
            </a:r>
            <a:br>
              <a:rPr lang="en-US" sz="2600" dirty="0"/>
            </a:br>
            <a:r>
              <a:rPr lang="en-US" sz="2600" b="1" dirty="0"/>
              <a:t>Water Quality Testing:</a:t>
            </a:r>
            <a:endParaRPr lang="en-US" sz="2600" dirty="0"/>
          </a:p>
          <a:p>
            <a:r>
              <a:rPr lang="en-US" sz="2600" dirty="0"/>
              <a:t>To assess the water quality, we tested the water for pH, salinity, concentration of dissolved oxygen, and concentration of nitrates and phosphates. We measured salinity using a refractometer and we measured the other metrics using a </a:t>
            </a:r>
            <a:r>
              <a:rPr lang="en-US" sz="2600" dirty="0" err="1"/>
              <a:t>LeMotte</a:t>
            </a:r>
            <a:r>
              <a:rPr lang="en-US" sz="2600" dirty="0"/>
              <a:t> water quality test kit.</a:t>
            </a:r>
          </a:p>
          <a:p>
            <a:r>
              <a:rPr lang="en-US" sz="5400" dirty="0"/>
              <a:t/>
            </a:r>
            <a:br>
              <a:rPr lang="en-US" sz="5400" dirty="0"/>
            </a:br>
            <a:endParaRPr lang="en-US" sz="5400" dirty="0"/>
          </a:p>
        </p:txBody>
      </p:sp>
      <p:sp>
        <p:nvSpPr>
          <p:cNvPr id="55" name="TextBox 54"/>
          <p:cNvSpPr txBox="1"/>
          <p:nvPr/>
        </p:nvSpPr>
        <p:spPr>
          <a:xfrm>
            <a:off x="22769436" y="6209446"/>
            <a:ext cx="9317743" cy="7140416"/>
          </a:xfrm>
          <a:prstGeom prst="rect">
            <a:avLst/>
          </a:prstGeom>
          <a:noFill/>
        </p:spPr>
        <p:txBody>
          <a:bodyPr wrap="square" rtlCol="0">
            <a:spAutoFit/>
          </a:bodyPr>
          <a:lstStyle/>
          <a:p>
            <a:r>
              <a:rPr lang="en-US" sz="7200" dirty="0" smtClean="0"/>
              <a:t>Results</a:t>
            </a:r>
          </a:p>
          <a:p>
            <a:endParaRPr lang="en-US" sz="2600" dirty="0" smtClean="0"/>
          </a:p>
          <a:p>
            <a:r>
              <a:rPr lang="en-US" sz="2400" dirty="0"/>
              <a:t>We had collected 24 samples from the Bronx River. Of the 24 samples collected, we had successfully extracted DNA from 18 from them. These 18 samples were sent out for DNA sequencing, causing six of our samples to not be included in our results. Of the extracted samples from the Bronx River, some of the samples are of the same species. We collected 14 different kinds of species altogether</a:t>
            </a:r>
            <a:r>
              <a:rPr lang="en-US" sz="2400" dirty="0" smtClean="0"/>
              <a:t>.</a:t>
            </a:r>
          </a:p>
          <a:p>
            <a:endParaRPr lang="en-US" sz="3600" dirty="0"/>
          </a:p>
          <a:p>
            <a:r>
              <a:rPr lang="en-US" sz="7200" dirty="0"/>
              <a:t>Tables &amp; Figures</a:t>
            </a:r>
          </a:p>
          <a:p>
            <a:endParaRPr lang="en-US" sz="5400" dirty="0" smtClean="0"/>
          </a:p>
          <a:p>
            <a:endParaRPr lang="en-US" sz="5400" dirty="0"/>
          </a:p>
        </p:txBody>
      </p:sp>
      <p:sp>
        <p:nvSpPr>
          <p:cNvPr id="56" name="TextBox 55"/>
          <p:cNvSpPr txBox="1"/>
          <p:nvPr/>
        </p:nvSpPr>
        <p:spPr>
          <a:xfrm>
            <a:off x="33296490" y="21114255"/>
            <a:ext cx="9317743" cy="11541621"/>
          </a:xfrm>
          <a:prstGeom prst="rect">
            <a:avLst/>
          </a:prstGeom>
          <a:noFill/>
        </p:spPr>
        <p:txBody>
          <a:bodyPr wrap="square" rtlCol="0">
            <a:spAutoFit/>
          </a:bodyPr>
          <a:lstStyle/>
          <a:p>
            <a:endParaRPr lang="en-US" sz="2400" dirty="0"/>
          </a:p>
          <a:p>
            <a:r>
              <a:rPr lang="en-US" sz="7200" dirty="0" smtClean="0"/>
              <a:t>References</a:t>
            </a:r>
            <a:endParaRPr lang="en-US" sz="2600" dirty="0"/>
          </a:p>
          <a:p>
            <a:r>
              <a:rPr lang="en-US" sz="2400" b="1" dirty="0"/>
              <a:t>[1] </a:t>
            </a:r>
            <a:r>
              <a:rPr lang="en-US" sz="2400" dirty="0"/>
              <a:t>WOR 1 Living with the oceans. A report on the state of the world’s oceans (2010). </a:t>
            </a:r>
            <a:r>
              <a:rPr lang="en-US" sz="2400" i="1" dirty="0"/>
              <a:t>Marine Ecosystem. </a:t>
            </a:r>
            <a:r>
              <a:rPr lang="en-US" sz="2400" dirty="0"/>
              <a:t>Retrieved from https://worldoceanreview.com/en/wor-1/marine-ecosystem/biodiversity</a:t>
            </a:r>
            <a:r>
              <a:rPr lang="en-US" sz="2400" dirty="0" smtClean="0"/>
              <a:t>/</a:t>
            </a:r>
          </a:p>
          <a:p>
            <a:endParaRPr lang="en-US" sz="2400" dirty="0"/>
          </a:p>
          <a:p>
            <a:r>
              <a:rPr lang="en-US" sz="2400" b="1" dirty="0"/>
              <a:t>[2] </a:t>
            </a:r>
            <a:r>
              <a:rPr lang="en-US" sz="2400" dirty="0" err="1"/>
              <a:t>Thrillist</a:t>
            </a:r>
            <a:r>
              <a:rPr lang="en-US" sz="2400" dirty="0"/>
              <a:t> (2015). </a:t>
            </a:r>
            <a:r>
              <a:rPr lang="en-US" sz="2400" dirty="0" smtClean="0"/>
              <a:t>Why oysters are ridiculously important to the history of New York City. Retrieved </a:t>
            </a:r>
            <a:r>
              <a:rPr lang="en-US" sz="2400" dirty="0"/>
              <a:t>from https://</a:t>
            </a:r>
            <a:r>
              <a:rPr lang="en-US" sz="2400" dirty="0" smtClean="0"/>
              <a:t>www.thrillist.com/eat/nation/oyster-facts-new-yorkers-dont-realize</a:t>
            </a:r>
          </a:p>
          <a:p>
            <a:endParaRPr lang="en-US" sz="2400" dirty="0"/>
          </a:p>
          <a:p>
            <a:r>
              <a:rPr lang="en-US" sz="2400" b="1" dirty="0"/>
              <a:t>[3]</a:t>
            </a:r>
            <a:r>
              <a:rPr lang="en-US" sz="2400" dirty="0"/>
              <a:t> Urban Riparian Benthic Invertebrate Monitoring. </a:t>
            </a:r>
            <a:r>
              <a:rPr lang="en-US" sz="2400" i="1" dirty="0"/>
              <a:t>Aquatic </a:t>
            </a:r>
            <a:r>
              <a:rPr lang="en-US" sz="2400" i="1" dirty="0" err="1"/>
              <a:t>Life:Urban</a:t>
            </a:r>
            <a:r>
              <a:rPr lang="en-US" sz="2400" i="1" dirty="0"/>
              <a:t> Riparian Wetland Benthic Invertebrate Monitoring</a:t>
            </a:r>
            <a:r>
              <a:rPr lang="en-US" sz="2400" dirty="0"/>
              <a:t>(2002 - 2004). https://www.nycgovparks.org/greening/natural-resources-group/bronx-river-wetlands/aquatic-life/invertebrate-monitoring </a:t>
            </a:r>
          </a:p>
          <a:p>
            <a:endParaRPr lang="en-US" sz="5400" dirty="0"/>
          </a:p>
          <a:p>
            <a:r>
              <a:rPr lang="en-US" dirty="0" smtClean="0"/>
              <a:t>Acknowledgements</a:t>
            </a:r>
            <a:endParaRPr lang="en-US" sz="2600" dirty="0"/>
          </a:p>
          <a:p>
            <a:r>
              <a:rPr lang="en-US" sz="2400" dirty="0"/>
              <a:t>We’d like to send a special thank you out to Alison </a:t>
            </a:r>
            <a:r>
              <a:rPr lang="en-US" sz="2400" dirty="0" err="1"/>
              <a:t>Cucco</a:t>
            </a:r>
            <a:r>
              <a:rPr lang="en-US" sz="2400" dirty="0"/>
              <a:t> from the Harlem DNA Lab for collecting our invertebrate samples and a water sample from the Gowanus Canal and for preparing our reagents for the DNA extraction and PCR. We would also like to thank Nicolle Martinez from the Lower East Side Ecology Center for helping us with testing our water quality. </a:t>
            </a:r>
          </a:p>
          <a:p>
            <a:endParaRPr lang="en-US" sz="2600" dirty="0"/>
          </a:p>
          <a:p>
            <a:endParaRPr lang="en-US" sz="2600" dirty="0"/>
          </a:p>
        </p:txBody>
      </p:sp>
      <p:sp>
        <p:nvSpPr>
          <p:cNvPr id="3" name="TextBox 2"/>
          <p:cNvSpPr txBox="1"/>
          <p:nvPr/>
        </p:nvSpPr>
        <p:spPr>
          <a:xfrm>
            <a:off x="37180240" y="2757238"/>
            <a:ext cx="5184093" cy="2123658"/>
          </a:xfrm>
          <a:prstGeom prst="rect">
            <a:avLst/>
          </a:prstGeom>
          <a:noFill/>
        </p:spPr>
        <p:txBody>
          <a:bodyPr wrap="square" rtlCol="0">
            <a:spAutoFit/>
          </a:bodyPr>
          <a:lstStyle/>
          <a:p>
            <a:pPr algn="r"/>
            <a:r>
              <a:rPr lang="en-US" sz="4400" dirty="0" smtClean="0">
                <a:cs typeface="Arial"/>
              </a:rPr>
              <a:t>Funded by the</a:t>
            </a:r>
          </a:p>
          <a:p>
            <a:pPr algn="r"/>
            <a:r>
              <a:rPr lang="en-US" sz="4400" dirty="0" smtClean="0">
                <a:cs typeface="Arial"/>
              </a:rPr>
              <a:t>Thompson Family Foundation </a:t>
            </a:r>
            <a:endParaRPr lang="en-US" sz="4400" dirty="0">
              <a:cs typeface="Arial"/>
            </a:endParaRPr>
          </a:p>
        </p:txBody>
      </p:sp>
      <p:sp>
        <p:nvSpPr>
          <p:cNvPr id="15" name="Rectangle 2"/>
          <p:cNvSpPr>
            <a:spLocks noChangeArrowheads="1"/>
          </p:cNvSpPr>
          <p:nvPr/>
        </p:nvSpPr>
        <p:spPr bwMode="auto">
          <a:xfrm>
            <a:off x="20215225" y="7680325"/>
            <a:ext cx="438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72828" y="11929766"/>
            <a:ext cx="9073209" cy="6704445"/>
          </a:xfrm>
          <a:prstGeom prst="rect">
            <a:avLst/>
          </a:prstGeom>
        </p:spPr>
      </p:pic>
      <p:sp>
        <p:nvSpPr>
          <p:cNvPr id="19" name="TextBox 18"/>
          <p:cNvSpPr txBox="1"/>
          <p:nvPr/>
        </p:nvSpPr>
        <p:spPr>
          <a:xfrm>
            <a:off x="12228146" y="18672601"/>
            <a:ext cx="8762571" cy="830997"/>
          </a:xfrm>
          <a:prstGeom prst="rect">
            <a:avLst/>
          </a:prstGeom>
          <a:noFill/>
        </p:spPr>
        <p:txBody>
          <a:bodyPr wrap="square" rtlCol="0">
            <a:spAutoFit/>
          </a:bodyPr>
          <a:lstStyle/>
          <a:p>
            <a:r>
              <a:rPr lang="en-US" sz="2400" b="1" dirty="0" smtClean="0"/>
              <a:t>Figure 1. </a:t>
            </a:r>
            <a:r>
              <a:rPr lang="en-US" sz="2400" i="1" dirty="0" smtClean="0"/>
              <a:t>Location where invertebrate specimens were collected from the Bronx River near Soundview Park.  </a:t>
            </a:r>
            <a:endParaRPr lang="en-US" sz="2400" i="1" dirty="0"/>
          </a:p>
        </p:txBody>
      </p:sp>
      <p:graphicFrame>
        <p:nvGraphicFramePr>
          <p:cNvPr id="6" name="Table 5"/>
          <p:cNvGraphicFramePr>
            <a:graphicFrameLocks noGrp="1"/>
          </p:cNvGraphicFramePr>
          <p:nvPr>
            <p:extLst>
              <p:ext uri="{D42A27DB-BD31-4B8C-83A1-F6EECF244321}">
                <p14:modId xmlns:p14="http://schemas.microsoft.com/office/powerpoint/2010/main" val="1092985121"/>
              </p:ext>
            </p:extLst>
          </p:nvPr>
        </p:nvGraphicFramePr>
        <p:xfrm>
          <a:off x="22601300" y="12326977"/>
          <a:ext cx="8898487" cy="15098010"/>
        </p:xfrm>
        <a:graphic>
          <a:graphicData uri="http://schemas.openxmlformats.org/drawingml/2006/table">
            <a:tbl>
              <a:tblPr/>
              <a:tblGrid>
                <a:gridCol w="1306840"/>
                <a:gridCol w="2530549"/>
                <a:gridCol w="2806996"/>
                <a:gridCol w="2254102"/>
              </a:tblGrid>
              <a:tr h="0">
                <a:tc>
                  <a:txBody>
                    <a:bodyPr/>
                    <a:lstStyle/>
                    <a:p>
                      <a:pPr algn="ctr" rtl="0" fontAlgn="t">
                        <a:spcBef>
                          <a:spcPts val="0"/>
                        </a:spcBef>
                        <a:spcAft>
                          <a:spcPts val="0"/>
                        </a:spcAft>
                      </a:pPr>
                      <a:r>
                        <a:rPr lang="en-US" sz="2400" b="1" i="0" u="none" strike="noStrike" dirty="0">
                          <a:solidFill>
                            <a:srgbClr val="000000"/>
                          </a:solidFill>
                          <a:effectLst/>
                          <a:latin typeface="Calibri" charset="0"/>
                          <a:ea typeface="Calibri" charset="0"/>
                          <a:cs typeface="Calibri" charset="0"/>
                        </a:rPr>
                        <a:t>Sample ID #</a:t>
                      </a:r>
                      <a:endParaRPr lang="en-US" sz="2400" dirty="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1" i="0" u="none" strike="noStrike" dirty="0">
                          <a:solidFill>
                            <a:srgbClr val="000000"/>
                          </a:solidFill>
                          <a:effectLst/>
                          <a:latin typeface="Calibri" charset="0"/>
                          <a:ea typeface="Calibri" charset="0"/>
                          <a:cs typeface="Calibri" charset="0"/>
                        </a:rPr>
                        <a:t>Scientific Name of Species</a:t>
                      </a:r>
                      <a:endParaRPr lang="en-US" sz="2400" dirty="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1" i="0" u="none" strike="noStrike">
                          <a:solidFill>
                            <a:srgbClr val="000000"/>
                          </a:solidFill>
                          <a:effectLst/>
                          <a:latin typeface="Calibri" charset="0"/>
                          <a:ea typeface="Calibri" charset="0"/>
                          <a:cs typeface="Calibri" charset="0"/>
                        </a:rPr>
                        <a:t>Common Name </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1" i="0" u="none" strike="noStrike" dirty="0">
                          <a:solidFill>
                            <a:srgbClr val="000000"/>
                          </a:solidFill>
                          <a:effectLst/>
                          <a:latin typeface="Calibri" charset="0"/>
                          <a:ea typeface="Calibri" charset="0"/>
                          <a:cs typeface="Calibri" charset="0"/>
                        </a:rPr>
                        <a:t>% DNA Sequence Similarity</a:t>
                      </a:r>
                      <a:endParaRPr lang="en-US" sz="2400" dirty="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MMJ-001</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Alitta succinea</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Clam Worm/Pile Worm</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mr-IN" sz="2400" b="0" i="0" u="none" strike="noStrike" dirty="0">
                          <a:solidFill>
                            <a:srgbClr val="000000"/>
                          </a:solidFill>
                          <a:effectLst/>
                          <a:latin typeface="Calibri" charset="0"/>
                          <a:ea typeface="Calibri" charset="0"/>
                          <a:cs typeface="Calibri" charset="0"/>
                        </a:rPr>
                        <a:t>100%</a:t>
                      </a:r>
                      <a:endParaRPr lang="mr-IN" sz="2400" dirty="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mr-IN" sz="2400" b="0" i="0" u="none" strike="noStrike" dirty="0">
                          <a:solidFill>
                            <a:srgbClr val="000000"/>
                          </a:solidFill>
                          <a:effectLst/>
                          <a:latin typeface="Calibri" charset="0"/>
                          <a:ea typeface="Calibri" charset="0"/>
                          <a:cs typeface="Calibri" charset="0"/>
                        </a:rPr>
                        <a:t>MMJ-002</a:t>
                      </a:r>
                      <a:endParaRPr lang="mr-IN" sz="2400" dirty="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Dyspanopeus sayi</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Mud Crab</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100%</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MMJ-003</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Palaemon macrodactylus</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Oriental Shrimp</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mr-IN" sz="2400" b="0" i="0" u="none" strike="noStrike" dirty="0">
                          <a:solidFill>
                            <a:srgbClr val="000000"/>
                          </a:solidFill>
                          <a:effectLst/>
                          <a:latin typeface="Calibri" charset="0"/>
                          <a:ea typeface="Calibri" charset="0"/>
                          <a:cs typeface="Calibri" charset="0"/>
                        </a:rPr>
                        <a:t>100%</a:t>
                      </a:r>
                      <a:endParaRPr lang="mr-IN" sz="2400" dirty="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is-IS" sz="2400" b="0" i="0" u="none" strike="noStrike">
                          <a:solidFill>
                            <a:srgbClr val="000000"/>
                          </a:solidFill>
                          <a:effectLst/>
                          <a:latin typeface="Calibri" charset="0"/>
                          <a:ea typeface="Calibri" charset="0"/>
                          <a:cs typeface="Calibri" charset="0"/>
                        </a:rPr>
                        <a:t>MMJ-004</a:t>
                      </a:r>
                      <a:endParaRPr lang="is-I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Hemigrapsus sanguineus</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Asian Shore Crab</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100%</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is-IS" sz="2400" b="0" i="0" u="none" strike="noStrike">
                          <a:solidFill>
                            <a:srgbClr val="000000"/>
                          </a:solidFill>
                          <a:effectLst/>
                          <a:latin typeface="Calibri" charset="0"/>
                          <a:ea typeface="Calibri" charset="0"/>
                          <a:cs typeface="Calibri" charset="0"/>
                        </a:rPr>
                        <a:t>MMJ-005</a:t>
                      </a:r>
                      <a:endParaRPr lang="is-I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Dyspanopeus sayi</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Mud Crab</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99.8%</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is-IS" sz="2400" b="0" i="0" u="none" strike="noStrike">
                          <a:solidFill>
                            <a:srgbClr val="000000"/>
                          </a:solidFill>
                          <a:effectLst/>
                          <a:latin typeface="Calibri" charset="0"/>
                          <a:ea typeface="Calibri" charset="0"/>
                          <a:cs typeface="Calibri" charset="0"/>
                        </a:rPr>
                        <a:t>MMJ-006</a:t>
                      </a:r>
                      <a:endParaRPr lang="is-I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Dyspanopeus sayi</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Mud Crab</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100%</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is-IS" sz="2400" b="0" i="0" u="none" strike="noStrike">
                          <a:solidFill>
                            <a:srgbClr val="000000"/>
                          </a:solidFill>
                          <a:effectLst/>
                          <a:latin typeface="Calibri" charset="0"/>
                          <a:ea typeface="Calibri" charset="0"/>
                          <a:cs typeface="Calibri" charset="0"/>
                        </a:rPr>
                        <a:t>MMJ-007</a:t>
                      </a:r>
                      <a:endParaRPr lang="is-I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Not Sequenced</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MMJ-008</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0" i="0" u="none" strike="noStrike" dirty="0">
                          <a:solidFill>
                            <a:srgbClr val="000000"/>
                          </a:solidFill>
                          <a:effectLst/>
                          <a:latin typeface="Calibri" charset="0"/>
                          <a:ea typeface="Calibri" charset="0"/>
                          <a:cs typeface="Calibri" charset="0"/>
                        </a:rPr>
                        <a:t>Not Sequenced</a:t>
                      </a:r>
                      <a:endParaRPr lang="en-US" sz="2400" dirty="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MMJ-009</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Dyspanopeus sayi</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Mud Crab</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100%</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MMJ-010</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Monocorophium insidiosum</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Tube-Building Amphipod</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84.6%</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MMJ-011</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Tritia obsoleta</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Eastern Mudsnail</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mr-IN" sz="2400" b="0" i="0" u="none" strike="noStrike" dirty="0">
                          <a:solidFill>
                            <a:srgbClr val="000000"/>
                          </a:solidFill>
                          <a:effectLst/>
                          <a:latin typeface="Calibri" charset="0"/>
                          <a:ea typeface="Calibri" charset="0"/>
                          <a:cs typeface="Calibri" charset="0"/>
                        </a:rPr>
                        <a:t>100%</a:t>
                      </a:r>
                      <a:endParaRPr lang="mr-IN" sz="2400" dirty="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MMJ-012</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Ilyanassa obsoleta</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Eastern Mudsnail</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mr-IN" sz="2400" b="0" i="0" u="none" strike="noStrike" dirty="0">
                          <a:solidFill>
                            <a:srgbClr val="000000"/>
                          </a:solidFill>
                          <a:effectLst/>
                          <a:latin typeface="Calibri" charset="0"/>
                          <a:ea typeface="Calibri" charset="0"/>
                          <a:cs typeface="Calibri" charset="0"/>
                        </a:rPr>
                        <a:t>99.5%</a:t>
                      </a:r>
                      <a:endParaRPr lang="mr-IN" sz="2400" dirty="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MMJ-013</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Gammarus oceanicus</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Tide-Pool Scud</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81.5%</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MMJ-014</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Palaemon vulgaris</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Marsh Grass Shrimp</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100%</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MMJ-015*</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Siphonaria normalis</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False Limpet</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98.9%</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MMJ-016</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Paracorophium excavatum</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Tube-Dwelling Amphipod</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83.2%</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MMJ-017</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Melita nitida</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Gammarid Amphipod</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84.2%</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MMJ-018</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Gammarus environmental</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Scud/Side-Swimmer</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84.4%</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MMJ-019</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Not Sequenced </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MMJ-020</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Ampithoe longimana</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dirty="0">
                          <a:solidFill>
                            <a:srgbClr val="000000"/>
                          </a:solidFill>
                          <a:effectLst/>
                          <a:latin typeface="Calibri" charset="0"/>
                          <a:ea typeface="Calibri" charset="0"/>
                          <a:cs typeface="Calibri" charset="0"/>
                        </a:rPr>
                        <a:t>Long-</a:t>
                      </a:r>
                      <a:r>
                        <a:rPr lang="en-US" sz="2400" b="0" i="0" u="none" strike="noStrike" dirty="0" err="1">
                          <a:solidFill>
                            <a:srgbClr val="000000"/>
                          </a:solidFill>
                          <a:effectLst/>
                          <a:latin typeface="Calibri" charset="0"/>
                          <a:ea typeface="Calibri" charset="0"/>
                          <a:cs typeface="Calibri" charset="0"/>
                        </a:rPr>
                        <a:t>Antennaed</a:t>
                      </a:r>
                      <a:r>
                        <a:rPr lang="en-US" sz="2400" b="0" i="0" u="none" strike="noStrike" dirty="0">
                          <a:solidFill>
                            <a:srgbClr val="000000"/>
                          </a:solidFill>
                          <a:effectLst/>
                          <a:latin typeface="Calibri" charset="0"/>
                          <a:ea typeface="Calibri" charset="0"/>
                          <a:cs typeface="Calibri" charset="0"/>
                        </a:rPr>
                        <a:t> Tube-Building Amphipod</a:t>
                      </a:r>
                      <a:endParaRPr lang="en-US" sz="2400" dirty="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99.2%</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MMJ-021</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Not Sequenced</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MMJ-022</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Not Sequenced</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MMJ-023</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0" i="0" u="none" strike="noStrike" dirty="0">
                          <a:solidFill>
                            <a:srgbClr val="000000"/>
                          </a:solidFill>
                          <a:effectLst/>
                          <a:latin typeface="Calibri" charset="0"/>
                          <a:ea typeface="Calibri" charset="0"/>
                          <a:cs typeface="Calibri" charset="0"/>
                        </a:rPr>
                        <a:t>Not Sequenced</a:t>
                      </a:r>
                      <a:endParaRPr lang="en-US" sz="2400" dirty="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mr-IN" sz="2400" b="0" i="0" u="none" strike="noStrike">
                          <a:solidFill>
                            <a:srgbClr val="000000"/>
                          </a:solidFill>
                          <a:effectLst/>
                          <a:latin typeface="Calibri" charset="0"/>
                          <a:ea typeface="Calibri" charset="0"/>
                          <a:cs typeface="Calibri" charset="0"/>
                        </a:rPr>
                        <a:t>MMJ-024</a:t>
                      </a:r>
                      <a:endParaRPr lang="mr-IN"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Palaemon vulgaris</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Marsh Grass Shrimp</a:t>
                      </a:r>
                      <a:endParaRPr lang="en-US" sz="240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mr-IN" sz="2400" b="0" i="0" u="none" strike="noStrike" dirty="0">
                          <a:solidFill>
                            <a:srgbClr val="000000"/>
                          </a:solidFill>
                          <a:effectLst/>
                          <a:latin typeface="Calibri" charset="0"/>
                          <a:ea typeface="Calibri" charset="0"/>
                          <a:cs typeface="Calibri" charset="0"/>
                        </a:rPr>
                        <a:t>100%</a:t>
                      </a:r>
                      <a:endParaRPr lang="mr-IN" sz="2400" dirty="0">
                        <a:effectLst/>
                        <a:latin typeface="Calibri" charset="0"/>
                        <a:ea typeface="Calibri" charset="0"/>
                        <a:cs typeface="Calibri" charset="0"/>
                      </a:endParaRPr>
                    </a:p>
                  </a:txBody>
                  <a:tcPr marL="38613" marR="38613" marT="38613" marB="38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1"/>
          <p:cNvSpPr>
            <a:spLocks noChangeArrowheads="1"/>
          </p:cNvSpPr>
          <p:nvPr/>
        </p:nvSpPr>
        <p:spPr bwMode="auto">
          <a:xfrm>
            <a:off x="22892862" y="12341663"/>
            <a:ext cx="451809" cy="930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704792675"/>
              </p:ext>
            </p:extLst>
          </p:nvPr>
        </p:nvGraphicFramePr>
        <p:xfrm>
          <a:off x="22624765" y="28274313"/>
          <a:ext cx="8887178" cy="2956560"/>
        </p:xfrm>
        <a:graphic>
          <a:graphicData uri="http://schemas.openxmlformats.org/drawingml/2006/table">
            <a:tbl>
              <a:tblPr/>
              <a:tblGrid>
                <a:gridCol w="4443589"/>
                <a:gridCol w="4443589"/>
              </a:tblGrid>
              <a:tr h="0">
                <a:tc>
                  <a:txBody>
                    <a:bodyPr/>
                    <a:lstStyle/>
                    <a:p>
                      <a:pPr algn="ctr" rtl="0" fontAlgn="t">
                        <a:spcBef>
                          <a:spcPts val="0"/>
                        </a:spcBef>
                        <a:spcAft>
                          <a:spcPts val="0"/>
                        </a:spcAft>
                      </a:pPr>
                      <a:r>
                        <a:rPr lang="en-US" sz="2400" b="1" i="0" u="none" strike="noStrike" dirty="0">
                          <a:solidFill>
                            <a:srgbClr val="000000"/>
                          </a:solidFill>
                          <a:effectLst/>
                          <a:latin typeface="Calibri" charset="0"/>
                          <a:ea typeface="Calibri" charset="0"/>
                          <a:cs typeface="Calibri" charset="0"/>
                        </a:rPr>
                        <a:t>Water Quality Metric</a:t>
                      </a:r>
                      <a:endParaRPr lang="en-US" sz="2400" dirty="0">
                        <a:effectLst/>
                        <a:latin typeface="Calibri" charset="0"/>
                        <a:ea typeface="Calibri" charset="0"/>
                        <a:cs typeface="Calibri"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1" i="0" u="none" strike="noStrike">
                          <a:solidFill>
                            <a:srgbClr val="000000"/>
                          </a:solidFill>
                          <a:effectLst/>
                          <a:latin typeface="Calibri" charset="0"/>
                          <a:ea typeface="Calibri" charset="0"/>
                          <a:cs typeface="Calibri" charset="0"/>
                        </a:rPr>
                        <a:t>Value</a:t>
                      </a:r>
                      <a:endParaRPr lang="en-US" sz="2400">
                        <a:effectLst/>
                        <a:latin typeface="Calibri" charset="0"/>
                        <a:ea typeface="Calibri" charset="0"/>
                        <a:cs typeface="Calibri"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Nitrate</a:t>
                      </a:r>
                      <a:endParaRPr lang="en-US" sz="2400">
                        <a:effectLst/>
                        <a:latin typeface="Calibri" charset="0"/>
                        <a:ea typeface="Calibri" charset="0"/>
                        <a:cs typeface="Calibri"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sv-SE" sz="2400" b="0" i="0" u="none" strike="noStrike">
                          <a:solidFill>
                            <a:srgbClr val="000000"/>
                          </a:solidFill>
                          <a:effectLst/>
                          <a:latin typeface="Calibri" charset="0"/>
                          <a:ea typeface="Calibri" charset="0"/>
                          <a:cs typeface="Calibri" charset="0"/>
                        </a:rPr>
                        <a:t>4 ppm</a:t>
                      </a:r>
                      <a:endParaRPr lang="sv-SE" sz="2400">
                        <a:effectLst/>
                        <a:latin typeface="Calibri" charset="0"/>
                        <a:ea typeface="Calibri" charset="0"/>
                        <a:cs typeface="Calibri"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en-US" sz="2400" b="0" i="0" u="none" strike="noStrike" dirty="0" err="1">
                          <a:solidFill>
                            <a:srgbClr val="000000"/>
                          </a:solidFill>
                          <a:effectLst/>
                          <a:latin typeface="Calibri" charset="0"/>
                          <a:ea typeface="Calibri" charset="0"/>
                          <a:cs typeface="Calibri" charset="0"/>
                        </a:rPr>
                        <a:t>Ph</a:t>
                      </a:r>
                      <a:endParaRPr lang="en-US" sz="2400" dirty="0">
                        <a:effectLst/>
                        <a:latin typeface="Calibri" charset="0"/>
                        <a:ea typeface="Calibri" charset="0"/>
                        <a:cs typeface="Calibri"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8</a:t>
                      </a:r>
                      <a:endParaRPr lang="en-US" sz="2400">
                        <a:effectLst/>
                        <a:latin typeface="Calibri" charset="0"/>
                        <a:ea typeface="Calibri" charset="0"/>
                        <a:cs typeface="Calibri"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Dissolved Oxygen</a:t>
                      </a:r>
                      <a:endParaRPr lang="en-US" sz="2400">
                        <a:effectLst/>
                        <a:latin typeface="Calibri" charset="0"/>
                        <a:ea typeface="Calibri" charset="0"/>
                        <a:cs typeface="Calibri"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At least 2 ppm</a:t>
                      </a:r>
                      <a:endParaRPr lang="en-US" sz="2400">
                        <a:effectLst/>
                        <a:latin typeface="Calibri" charset="0"/>
                        <a:ea typeface="Calibri" charset="0"/>
                        <a:cs typeface="Calibri"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en-US" sz="2400" b="0" i="0" u="none" strike="noStrike">
                          <a:solidFill>
                            <a:srgbClr val="000000"/>
                          </a:solidFill>
                          <a:effectLst/>
                          <a:latin typeface="Calibri" charset="0"/>
                          <a:ea typeface="Calibri" charset="0"/>
                          <a:cs typeface="Calibri" charset="0"/>
                        </a:rPr>
                        <a:t>Phosphate</a:t>
                      </a:r>
                      <a:endParaRPr lang="en-US" sz="2400">
                        <a:effectLst/>
                        <a:latin typeface="Calibri" charset="0"/>
                        <a:ea typeface="Calibri" charset="0"/>
                        <a:cs typeface="Calibri"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nb-NO" sz="2400" b="0" i="0" u="none" strike="noStrike">
                          <a:solidFill>
                            <a:srgbClr val="000000"/>
                          </a:solidFill>
                          <a:effectLst/>
                          <a:latin typeface="Calibri" charset="0"/>
                          <a:ea typeface="Calibri" charset="0"/>
                          <a:cs typeface="Calibri" charset="0"/>
                        </a:rPr>
                        <a:t>2 ppm</a:t>
                      </a:r>
                      <a:endParaRPr lang="nb-NO" sz="2400">
                        <a:effectLst/>
                        <a:latin typeface="Calibri" charset="0"/>
                        <a:ea typeface="Calibri" charset="0"/>
                        <a:cs typeface="Calibri"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en-US" sz="2400" b="0" i="0" u="none" strike="noStrike" dirty="0">
                          <a:solidFill>
                            <a:srgbClr val="000000"/>
                          </a:solidFill>
                          <a:effectLst/>
                          <a:latin typeface="Calibri" charset="0"/>
                          <a:ea typeface="Calibri" charset="0"/>
                          <a:cs typeface="Calibri" charset="0"/>
                        </a:rPr>
                        <a:t>Bronx River Salinity</a:t>
                      </a:r>
                      <a:endParaRPr lang="en-US" sz="2400" dirty="0">
                        <a:effectLst/>
                        <a:latin typeface="Calibri" charset="0"/>
                        <a:ea typeface="Calibri" charset="0"/>
                        <a:cs typeface="Calibri"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nb-NO" sz="2400" b="0" i="0" u="none" strike="noStrike" dirty="0">
                          <a:solidFill>
                            <a:srgbClr val="000000"/>
                          </a:solidFill>
                          <a:effectLst/>
                          <a:latin typeface="Calibri" charset="0"/>
                          <a:ea typeface="Calibri" charset="0"/>
                          <a:cs typeface="Calibri" charset="0"/>
                        </a:rPr>
                        <a:t>18 </a:t>
                      </a:r>
                      <a:r>
                        <a:rPr lang="nb-NO" sz="2400" b="0" i="0" u="none" strike="noStrike" dirty="0" err="1">
                          <a:solidFill>
                            <a:srgbClr val="000000"/>
                          </a:solidFill>
                          <a:effectLst/>
                          <a:latin typeface="Calibri" charset="0"/>
                          <a:ea typeface="Calibri" charset="0"/>
                          <a:cs typeface="Calibri" charset="0"/>
                        </a:rPr>
                        <a:t>ppt</a:t>
                      </a:r>
                      <a:endParaRPr lang="nb-NO" sz="2400" dirty="0">
                        <a:effectLst/>
                        <a:latin typeface="Calibri" charset="0"/>
                        <a:ea typeface="Calibri" charset="0"/>
                        <a:cs typeface="Calibri"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Rectangle 3"/>
          <p:cNvSpPr>
            <a:spLocks noChangeArrowheads="1"/>
          </p:cNvSpPr>
          <p:nvPr/>
        </p:nvSpPr>
        <p:spPr bwMode="auto">
          <a:xfrm flipV="1">
            <a:off x="22904333" y="24596921"/>
            <a:ext cx="2395866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p:txBody>
      </p:sp>
      <p:sp>
        <p:nvSpPr>
          <p:cNvPr id="29" name="TextBox 28"/>
          <p:cNvSpPr txBox="1"/>
          <p:nvPr/>
        </p:nvSpPr>
        <p:spPr>
          <a:xfrm>
            <a:off x="22624765" y="11738325"/>
            <a:ext cx="8762571" cy="461665"/>
          </a:xfrm>
          <a:prstGeom prst="rect">
            <a:avLst/>
          </a:prstGeom>
          <a:noFill/>
        </p:spPr>
        <p:txBody>
          <a:bodyPr wrap="square" rtlCol="0">
            <a:spAutoFit/>
          </a:bodyPr>
          <a:lstStyle/>
          <a:p>
            <a:r>
              <a:rPr lang="en-US" sz="2400" b="1" dirty="0" smtClean="0"/>
              <a:t>Table 1. </a:t>
            </a:r>
            <a:r>
              <a:rPr lang="en-US" sz="2400" i="1" dirty="0" smtClean="0"/>
              <a:t>Identity of species found in the Bronx River. </a:t>
            </a:r>
            <a:endParaRPr lang="en-US" sz="2400" i="1" dirty="0"/>
          </a:p>
        </p:txBody>
      </p:sp>
      <p:sp>
        <p:nvSpPr>
          <p:cNvPr id="30" name="TextBox 29"/>
          <p:cNvSpPr txBox="1"/>
          <p:nvPr/>
        </p:nvSpPr>
        <p:spPr>
          <a:xfrm>
            <a:off x="22490313" y="27651354"/>
            <a:ext cx="8762571" cy="461665"/>
          </a:xfrm>
          <a:prstGeom prst="rect">
            <a:avLst/>
          </a:prstGeom>
          <a:noFill/>
        </p:spPr>
        <p:txBody>
          <a:bodyPr wrap="square" rtlCol="0">
            <a:spAutoFit/>
          </a:bodyPr>
          <a:lstStyle/>
          <a:p>
            <a:r>
              <a:rPr lang="en-US" sz="2400" b="1" dirty="0" smtClean="0"/>
              <a:t>Table 2. </a:t>
            </a:r>
            <a:r>
              <a:rPr lang="en-US" sz="2400" i="1" dirty="0" smtClean="0"/>
              <a:t>Water Quality of the Bronx River. </a:t>
            </a:r>
            <a:endParaRPr lang="en-US" sz="2400" i="1" dirty="0"/>
          </a:p>
        </p:txBody>
      </p:sp>
      <p:pic>
        <p:nvPicPr>
          <p:cNvPr id="9" name="Picture 8"/>
          <p:cNvPicPr>
            <a:picLocks noChangeAspect="1"/>
          </p:cNvPicPr>
          <p:nvPr/>
        </p:nvPicPr>
        <p:blipFill rotWithShape="1">
          <a:blip r:embed="rId5"/>
          <a:srcRect l="20972" t="26281" r="23594" b="30111"/>
          <a:stretch/>
        </p:blipFill>
        <p:spPr>
          <a:xfrm>
            <a:off x="33111086" y="15274019"/>
            <a:ext cx="2047686" cy="2028087"/>
          </a:xfrm>
          <a:prstGeom prst="rect">
            <a:avLst/>
          </a:prstGeom>
        </p:spPr>
      </p:pic>
      <p:sp>
        <p:nvSpPr>
          <p:cNvPr id="10" name="TextBox 9"/>
          <p:cNvSpPr txBox="1"/>
          <p:nvPr/>
        </p:nvSpPr>
        <p:spPr>
          <a:xfrm>
            <a:off x="33229757" y="17223064"/>
            <a:ext cx="2103120" cy="548640"/>
          </a:xfrm>
          <a:prstGeom prst="rect">
            <a:avLst/>
          </a:prstGeom>
          <a:noFill/>
        </p:spPr>
        <p:txBody>
          <a:bodyPr wrap="square" rtlCol="0">
            <a:spAutoFit/>
          </a:bodyPr>
          <a:lstStyle/>
          <a:p>
            <a:r>
              <a:rPr lang="en-US" sz="2400" dirty="0" err="1"/>
              <a:t>Alitta</a:t>
            </a:r>
            <a:r>
              <a:rPr lang="en-US" sz="2400" dirty="0"/>
              <a:t> </a:t>
            </a:r>
            <a:r>
              <a:rPr lang="en-US" sz="2400" dirty="0" err="1"/>
              <a:t>succinea</a:t>
            </a:r>
            <a:endParaRPr lang="en-US" sz="2400" dirty="0"/>
          </a:p>
          <a:p>
            <a:r>
              <a:rPr lang="en-US" dirty="0"/>
              <a:t/>
            </a:r>
            <a:br>
              <a:rPr lang="en-US" dirty="0"/>
            </a:br>
            <a:endParaRPr lang="en-US" dirty="0"/>
          </a:p>
          <a:p>
            <a:endParaRPr lang="en-US" dirty="0"/>
          </a:p>
        </p:txBody>
      </p:sp>
      <p:pic>
        <p:nvPicPr>
          <p:cNvPr id="16" name="Picture 15"/>
          <p:cNvPicPr>
            <a:picLocks noChangeAspect="1"/>
          </p:cNvPicPr>
          <p:nvPr/>
        </p:nvPicPr>
        <p:blipFill rotWithShape="1">
          <a:blip r:embed="rId6"/>
          <a:srcRect l="18357" t="13491" r="15118" b="45751"/>
          <a:stretch/>
        </p:blipFill>
        <p:spPr>
          <a:xfrm>
            <a:off x="37485274" y="15286591"/>
            <a:ext cx="2432874" cy="1987386"/>
          </a:xfrm>
          <a:prstGeom prst="rect">
            <a:avLst/>
          </a:prstGeom>
        </p:spPr>
      </p:pic>
      <p:sp>
        <p:nvSpPr>
          <p:cNvPr id="20" name="TextBox 19"/>
          <p:cNvSpPr txBox="1"/>
          <p:nvPr/>
        </p:nvSpPr>
        <p:spPr>
          <a:xfrm>
            <a:off x="37453090" y="17298261"/>
            <a:ext cx="2377440" cy="548640"/>
          </a:xfrm>
          <a:prstGeom prst="rect">
            <a:avLst/>
          </a:prstGeom>
          <a:noFill/>
        </p:spPr>
        <p:txBody>
          <a:bodyPr wrap="square" rtlCol="0">
            <a:spAutoFit/>
          </a:bodyPr>
          <a:lstStyle/>
          <a:p>
            <a:r>
              <a:rPr lang="en-US" sz="2400" dirty="0" err="1"/>
              <a:t>Dysanopeus</a:t>
            </a:r>
            <a:r>
              <a:rPr lang="en-US" sz="2400" dirty="0"/>
              <a:t> </a:t>
            </a:r>
            <a:r>
              <a:rPr lang="en-US" sz="2400" dirty="0" err="1"/>
              <a:t>sayi</a:t>
            </a:r>
            <a:endParaRPr lang="en-US" sz="2400" dirty="0"/>
          </a:p>
          <a:p>
            <a:r>
              <a:rPr lang="en-US" sz="2400" dirty="0"/>
              <a:t/>
            </a:r>
            <a:br>
              <a:rPr lang="en-US" sz="2400" dirty="0"/>
            </a:br>
            <a:endParaRPr lang="en-US" sz="2400" dirty="0"/>
          </a:p>
          <a:p>
            <a:endParaRPr lang="en-US" sz="2400" dirty="0"/>
          </a:p>
        </p:txBody>
      </p:sp>
      <p:pic>
        <p:nvPicPr>
          <p:cNvPr id="21" name="Picture 20"/>
          <p:cNvPicPr>
            <a:picLocks noChangeAspect="1"/>
          </p:cNvPicPr>
          <p:nvPr/>
        </p:nvPicPr>
        <p:blipFill rotWithShape="1">
          <a:blip r:embed="rId7"/>
          <a:srcRect l="26882" t="27098" r="29150" b="40388"/>
          <a:stretch/>
        </p:blipFill>
        <p:spPr>
          <a:xfrm>
            <a:off x="33088011" y="18148668"/>
            <a:ext cx="2047686" cy="2019019"/>
          </a:xfrm>
          <a:prstGeom prst="rect">
            <a:avLst/>
          </a:prstGeom>
        </p:spPr>
      </p:pic>
      <p:sp>
        <p:nvSpPr>
          <p:cNvPr id="22" name="TextBox 21"/>
          <p:cNvSpPr txBox="1"/>
          <p:nvPr/>
        </p:nvSpPr>
        <p:spPr>
          <a:xfrm>
            <a:off x="33032577" y="19304172"/>
            <a:ext cx="2103120" cy="1920240"/>
          </a:xfrm>
          <a:prstGeom prst="rect">
            <a:avLst/>
          </a:prstGeom>
          <a:noFill/>
        </p:spPr>
        <p:txBody>
          <a:bodyPr wrap="square" rtlCol="0">
            <a:spAutoFit/>
          </a:bodyPr>
          <a:lstStyle/>
          <a:p>
            <a:pPr algn="ctr"/>
            <a:r>
              <a:rPr lang="en-US" sz="2400" dirty="0" err="1"/>
              <a:t>Palaemon</a:t>
            </a:r>
            <a:r>
              <a:rPr lang="en-US" b="1" dirty="0"/>
              <a:t> </a:t>
            </a:r>
            <a:endParaRPr lang="en-US" b="1" dirty="0" smtClean="0"/>
          </a:p>
          <a:p>
            <a:pPr algn="ctr"/>
            <a:r>
              <a:rPr lang="en-US" sz="2400" dirty="0" err="1" smtClean="0"/>
              <a:t>macrodactylus</a:t>
            </a:r>
            <a:endParaRPr lang="en-US" sz="2400" dirty="0" smtClean="0"/>
          </a:p>
        </p:txBody>
      </p:sp>
      <p:pic>
        <p:nvPicPr>
          <p:cNvPr id="23" name="Picture 22"/>
          <p:cNvPicPr>
            <a:picLocks noChangeAspect="1"/>
          </p:cNvPicPr>
          <p:nvPr/>
        </p:nvPicPr>
        <p:blipFill rotWithShape="1">
          <a:blip r:embed="rId8"/>
          <a:srcRect l="26140" t="34971" r="24204" b="35131"/>
          <a:stretch/>
        </p:blipFill>
        <p:spPr>
          <a:xfrm>
            <a:off x="35313692" y="18148668"/>
            <a:ext cx="2222072" cy="2034330"/>
          </a:xfrm>
          <a:prstGeom prst="rect">
            <a:avLst/>
          </a:prstGeom>
        </p:spPr>
      </p:pic>
      <p:sp>
        <p:nvSpPr>
          <p:cNvPr id="24" name="TextBox 23"/>
          <p:cNvSpPr txBox="1"/>
          <p:nvPr/>
        </p:nvSpPr>
        <p:spPr>
          <a:xfrm>
            <a:off x="35023601" y="20182998"/>
            <a:ext cx="2820934" cy="1938992"/>
          </a:xfrm>
          <a:prstGeom prst="rect">
            <a:avLst/>
          </a:prstGeom>
          <a:noFill/>
        </p:spPr>
        <p:txBody>
          <a:bodyPr wrap="square" rtlCol="0">
            <a:spAutoFit/>
          </a:bodyPr>
          <a:lstStyle/>
          <a:p>
            <a:pPr algn="ctr"/>
            <a:r>
              <a:rPr lang="en-US" sz="2400" dirty="0" err="1"/>
              <a:t>Hemigrapsus</a:t>
            </a:r>
            <a:r>
              <a:rPr lang="en-US" sz="2400" dirty="0"/>
              <a:t> </a:t>
            </a:r>
            <a:endParaRPr lang="en-US" sz="2400" dirty="0" smtClean="0"/>
          </a:p>
          <a:p>
            <a:pPr algn="ctr"/>
            <a:r>
              <a:rPr lang="en-US" sz="2400" dirty="0" err="1" smtClean="0"/>
              <a:t>sanguineus</a:t>
            </a:r>
            <a:endParaRPr lang="en-US" sz="2400" dirty="0"/>
          </a:p>
          <a:p>
            <a:pPr algn="ctr"/>
            <a:r>
              <a:rPr lang="en-US" sz="2400" dirty="0"/>
              <a:t/>
            </a:r>
            <a:br>
              <a:rPr lang="en-US" sz="2400" dirty="0"/>
            </a:br>
            <a:endParaRPr lang="en-US" sz="2400" dirty="0"/>
          </a:p>
          <a:p>
            <a:pPr algn="ctr"/>
            <a:endParaRPr lang="en-US" sz="2400" dirty="0"/>
          </a:p>
        </p:txBody>
      </p:sp>
      <p:pic>
        <p:nvPicPr>
          <p:cNvPr id="31" name="Picture 30"/>
          <p:cNvPicPr>
            <a:picLocks noChangeAspect="1"/>
          </p:cNvPicPr>
          <p:nvPr/>
        </p:nvPicPr>
        <p:blipFill rotWithShape="1">
          <a:blip r:embed="rId9"/>
          <a:srcRect l="25198" t="39087" r="42434" b="35372"/>
          <a:stretch/>
        </p:blipFill>
        <p:spPr>
          <a:xfrm>
            <a:off x="35409224" y="15291834"/>
            <a:ext cx="1763488" cy="1855365"/>
          </a:xfrm>
          <a:prstGeom prst="rect">
            <a:avLst/>
          </a:prstGeom>
        </p:spPr>
      </p:pic>
      <p:sp>
        <p:nvSpPr>
          <p:cNvPr id="32" name="TextBox 31"/>
          <p:cNvSpPr txBox="1"/>
          <p:nvPr/>
        </p:nvSpPr>
        <p:spPr>
          <a:xfrm>
            <a:off x="35328567" y="17071292"/>
            <a:ext cx="1920240" cy="914400"/>
          </a:xfrm>
          <a:prstGeom prst="rect">
            <a:avLst/>
          </a:prstGeom>
          <a:noFill/>
        </p:spPr>
        <p:txBody>
          <a:bodyPr wrap="square" rtlCol="0">
            <a:spAutoFit/>
          </a:bodyPr>
          <a:lstStyle/>
          <a:p>
            <a:pPr algn="ctr"/>
            <a:r>
              <a:rPr lang="en-US" sz="2400" dirty="0" err="1"/>
              <a:t>Palaemon</a:t>
            </a:r>
            <a:r>
              <a:rPr lang="en-US" sz="2400" dirty="0"/>
              <a:t> </a:t>
            </a:r>
            <a:r>
              <a:rPr lang="en-US" sz="2400" dirty="0" smtClean="0"/>
              <a:t>v</a:t>
            </a:r>
          </a:p>
          <a:p>
            <a:pPr algn="ctr"/>
            <a:r>
              <a:rPr lang="en-US" sz="2400" dirty="0" err="1" smtClean="0"/>
              <a:t>ulgaris</a:t>
            </a:r>
            <a:endParaRPr lang="en-US" sz="2400" dirty="0"/>
          </a:p>
        </p:txBody>
      </p:sp>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751362" y="18148667"/>
            <a:ext cx="2626638" cy="1977951"/>
          </a:xfrm>
          <a:prstGeom prst="rect">
            <a:avLst/>
          </a:prstGeom>
        </p:spPr>
      </p:pic>
      <p:sp>
        <p:nvSpPr>
          <p:cNvPr id="35" name="TextBox 34"/>
          <p:cNvSpPr txBox="1"/>
          <p:nvPr/>
        </p:nvSpPr>
        <p:spPr>
          <a:xfrm>
            <a:off x="38131304" y="20126619"/>
            <a:ext cx="1959926" cy="1938992"/>
          </a:xfrm>
          <a:prstGeom prst="rect">
            <a:avLst/>
          </a:prstGeom>
          <a:noFill/>
        </p:spPr>
        <p:txBody>
          <a:bodyPr wrap="square" rtlCol="0">
            <a:spAutoFit/>
          </a:bodyPr>
          <a:lstStyle/>
          <a:p>
            <a:pPr algn="ctr"/>
            <a:r>
              <a:rPr lang="en-US" sz="2400" b="1" dirty="0" err="1"/>
              <a:t>Ilyanassa</a:t>
            </a:r>
            <a:r>
              <a:rPr lang="en-US" sz="2400" b="1" dirty="0"/>
              <a:t> </a:t>
            </a:r>
            <a:r>
              <a:rPr lang="en-US" sz="2400" b="1" dirty="0" err="1"/>
              <a:t>obsoleta</a:t>
            </a:r>
            <a:endParaRPr lang="en-US" sz="2400" b="1" dirty="0"/>
          </a:p>
          <a:p>
            <a:pPr algn="ctr"/>
            <a:r>
              <a:rPr lang="en-US" sz="2400" dirty="0"/>
              <a:t/>
            </a:r>
            <a:br>
              <a:rPr lang="en-US" sz="2400" dirty="0"/>
            </a:br>
            <a:endParaRPr lang="en-US" sz="2400" dirty="0"/>
          </a:p>
          <a:p>
            <a:pPr algn="ctr"/>
            <a:endParaRPr lang="en-US" sz="2400" dirty="0"/>
          </a:p>
        </p:txBody>
      </p:sp>
      <p:pic>
        <p:nvPicPr>
          <p:cNvPr id="36" name="Picture 3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125096" y="15286591"/>
            <a:ext cx="2603500" cy="1987386"/>
          </a:xfrm>
          <a:prstGeom prst="rect">
            <a:avLst/>
          </a:prstGeom>
        </p:spPr>
      </p:pic>
      <p:sp>
        <p:nvSpPr>
          <p:cNvPr id="37" name="TextBox 36"/>
          <p:cNvSpPr txBox="1"/>
          <p:nvPr/>
        </p:nvSpPr>
        <p:spPr>
          <a:xfrm>
            <a:off x="40646661" y="17218763"/>
            <a:ext cx="1704197" cy="1938992"/>
          </a:xfrm>
          <a:prstGeom prst="rect">
            <a:avLst/>
          </a:prstGeom>
          <a:noFill/>
        </p:spPr>
        <p:txBody>
          <a:bodyPr wrap="square" rtlCol="0">
            <a:spAutoFit/>
          </a:bodyPr>
          <a:lstStyle/>
          <a:p>
            <a:r>
              <a:rPr lang="en-US" sz="2400" b="1" dirty="0" err="1" smtClean="0"/>
              <a:t>Siphonaria</a:t>
            </a:r>
            <a:endParaRPr lang="en-US" sz="2400" b="1" dirty="0" smtClean="0"/>
          </a:p>
          <a:p>
            <a:r>
              <a:rPr lang="en-US" sz="2400" b="1" dirty="0" smtClean="0"/>
              <a:t> </a:t>
            </a:r>
            <a:r>
              <a:rPr lang="en-US" sz="2400" b="1" dirty="0" err="1"/>
              <a:t>normalis</a:t>
            </a:r>
            <a:endParaRPr lang="en-US" sz="2400" b="1" dirty="0"/>
          </a:p>
          <a:p>
            <a:r>
              <a:rPr lang="en-US" sz="2400" dirty="0"/>
              <a:t/>
            </a:r>
            <a:br>
              <a:rPr lang="en-US" sz="2400" dirty="0"/>
            </a:br>
            <a:endParaRPr lang="en-US" sz="2400" dirty="0"/>
          </a:p>
          <a:p>
            <a:endParaRPr lang="en-US" sz="2400" dirty="0"/>
          </a:p>
        </p:txBody>
      </p:sp>
      <p:pic>
        <p:nvPicPr>
          <p:cNvPr id="38" name="Picture 3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519099" y="18148666"/>
            <a:ext cx="2197512" cy="1977951"/>
          </a:xfrm>
          <a:prstGeom prst="rect">
            <a:avLst/>
          </a:prstGeom>
        </p:spPr>
      </p:pic>
      <p:sp>
        <p:nvSpPr>
          <p:cNvPr id="39" name="TextBox 38"/>
          <p:cNvSpPr txBox="1"/>
          <p:nvPr/>
        </p:nvSpPr>
        <p:spPr>
          <a:xfrm>
            <a:off x="40942265" y="20162122"/>
            <a:ext cx="3291840" cy="1938992"/>
          </a:xfrm>
          <a:prstGeom prst="rect">
            <a:avLst/>
          </a:prstGeom>
          <a:noFill/>
        </p:spPr>
        <p:txBody>
          <a:bodyPr wrap="square" rtlCol="0">
            <a:spAutoFit/>
          </a:bodyPr>
          <a:lstStyle/>
          <a:p>
            <a:r>
              <a:rPr lang="en-US" sz="2400" b="1" dirty="0" err="1" smtClean="0"/>
              <a:t>Melita</a:t>
            </a:r>
            <a:endParaRPr lang="en-US" sz="2400" b="1" dirty="0" smtClean="0"/>
          </a:p>
          <a:p>
            <a:r>
              <a:rPr lang="en-US" sz="2400" b="1" dirty="0" smtClean="0"/>
              <a:t> </a:t>
            </a:r>
            <a:r>
              <a:rPr lang="en-US" sz="2400" b="1" dirty="0" err="1"/>
              <a:t>nitida</a:t>
            </a:r>
            <a:endParaRPr lang="en-US" sz="2400" b="1" dirty="0"/>
          </a:p>
          <a:p>
            <a:r>
              <a:rPr lang="en-US" sz="2400" dirty="0"/>
              <a:t/>
            </a:r>
            <a:br>
              <a:rPr lang="en-US" sz="2400" dirty="0"/>
            </a:br>
            <a:endParaRPr lang="en-US" sz="2400" dirty="0"/>
          </a:p>
          <a:p>
            <a:endParaRPr lang="en-US" sz="2400" dirty="0"/>
          </a:p>
        </p:txBody>
      </p:sp>
      <p:sp>
        <p:nvSpPr>
          <p:cNvPr id="43" name="TextBox 42"/>
          <p:cNvSpPr txBox="1"/>
          <p:nvPr/>
        </p:nvSpPr>
        <p:spPr>
          <a:xfrm>
            <a:off x="33200646" y="6340926"/>
            <a:ext cx="9317743" cy="9417963"/>
          </a:xfrm>
          <a:prstGeom prst="rect">
            <a:avLst/>
          </a:prstGeom>
          <a:noFill/>
        </p:spPr>
        <p:txBody>
          <a:bodyPr wrap="square" rtlCol="0">
            <a:spAutoFit/>
          </a:bodyPr>
          <a:lstStyle/>
          <a:p>
            <a:r>
              <a:rPr lang="en-US" sz="7200" dirty="0" smtClean="0"/>
              <a:t>Discussion </a:t>
            </a:r>
          </a:p>
          <a:p>
            <a:endParaRPr lang="en-US" sz="2600" dirty="0" smtClean="0"/>
          </a:p>
          <a:p>
            <a:r>
              <a:rPr lang="en-US" sz="2400" dirty="0" smtClean="0"/>
              <a:t>According to our data the Bronx River water is of somewhat low quality. The dissolved oxygen levels are at least 2 ppm, which is poor for supporting marine life. It is important to note, however, that the water was collected the day before it was tested. The water was immediately frozen to preserve oxygen content, but the measured dissolved oxygen may be lower than actual values due to bacteria in the water sample consuming the oxygen between collection and testing. Nitrate levels are supposed to be around 1 ppm but the Bronx River is around 4 ppm, which is higher than ideal. Higher nitrate levels may result in algal blooms which can result in low quality water. The algal blooms can cause eutrophication which triggers rapid plant growth which leads to a loss of animal life due to a lack of oxygen.</a:t>
            </a:r>
            <a:r>
              <a:rPr lang="en-US" sz="2400" i="1" dirty="0" smtClean="0"/>
              <a:t> </a:t>
            </a:r>
            <a:r>
              <a:rPr lang="en-US" sz="2400" dirty="0" smtClean="0"/>
              <a:t>The pH is 8 which is close to the ideal pH of 7.4. The species richness is 14 which means that there were 14 different species found. If you compare this to the 3-year average from 2002 through 2004 of 9.9, the species diversity has increased over the past 14 years.</a:t>
            </a:r>
            <a:r>
              <a:rPr lang="en-US" sz="2400" baseline="30000" dirty="0" smtClean="0"/>
              <a:t>[4] </a:t>
            </a:r>
            <a:r>
              <a:rPr lang="en-US" sz="2400" dirty="0" smtClean="0"/>
              <a:t>This shows that there are more species currently present in the Bronx River than were present in the years between 2002 to 2004, which tells us that the biodiversity of the River has been increasing as time has passed.</a:t>
            </a:r>
          </a:p>
          <a:p>
            <a:endParaRPr lang="en-US" sz="2400" dirty="0"/>
          </a:p>
          <a:p>
            <a:endParaRPr lang="en-US" sz="2600" dirty="0"/>
          </a:p>
          <a:p>
            <a:endParaRPr lang="en-US" sz="2600" dirty="0"/>
          </a:p>
        </p:txBody>
      </p:sp>
    </p:spTree>
    <p:extLst>
      <p:ext uri="{BB962C8B-B14F-4D97-AF65-F5344CB8AC3E}">
        <p14:creationId xmlns:p14="http://schemas.microsoft.com/office/powerpoint/2010/main" val="644230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2100</TotalTime>
  <Words>1252</Words>
  <Application>Microsoft Macintosh PowerPoint</Application>
  <PresentationFormat>Custom</PresentationFormat>
  <Paragraphs>199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Times New Roman</vt:lpstr>
      <vt:lpstr>Arial</vt:lpstr>
      <vt:lpstr>Office Theme</vt:lpstr>
      <vt:lpstr>PowerPoint Presentation</vt:lpstr>
    </vt:vector>
  </TitlesOfParts>
  <Company>AMNH</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Levine</dc:creator>
  <cp:lastModifiedBy>Microsoft Office User</cp:lastModifiedBy>
  <cp:revision>70</cp:revision>
  <cp:lastPrinted>2016-03-28T20:27:59Z</cp:lastPrinted>
  <dcterms:created xsi:type="dcterms:W3CDTF">2011-05-13T20:15:01Z</dcterms:created>
  <dcterms:modified xsi:type="dcterms:W3CDTF">2018-05-20T17:34:27Z</dcterms:modified>
</cp:coreProperties>
</file>