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000000"/>
          </p15:clr>
        </p15:guide>
        <p15:guide id="6" orient="horz" pos="324">
          <p15:clr>
            <a:srgbClr val="000000"/>
          </p15:clr>
        </p15:guide>
        <p15:guide id="7" pos="313">
          <p15:clr>
            <a:srgbClr val="000000"/>
          </p15:clr>
        </p15:guide>
        <p15:guide id="8" pos="27333">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E8"/>
    <a:srgbClr val="F3FDF1"/>
    <a:srgbClr val="FBFD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08"/>
    <p:restoredTop sz="94643"/>
  </p:normalViewPr>
  <p:slideViewPr>
    <p:cSldViewPr snapToGrid="0">
      <p:cViewPr>
        <p:scale>
          <a:sx n="50" d="100"/>
          <a:sy n="50" d="100"/>
        </p:scale>
        <p:origin x="144" y="-6272"/>
      </p:cViewPr>
      <p:guideLst>
        <p:guide orient="horz" pos="18144"/>
        <p:guide orient="horz" pos="288"/>
        <p:guide pos="287"/>
        <p:guide pos="25055"/>
        <p:guide orient="horz" pos="20412"/>
        <p:guide orient="horz" pos="324"/>
        <p:guide pos="313"/>
        <p:guide pos="273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2194560" y="1318263"/>
            <a:ext cx="39502081"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body" idx="1"/>
          </p:nvPr>
        </p:nvSpPr>
        <p:spPr>
          <a:xfrm>
            <a:off x="2194560" y="7680963"/>
            <a:ext cx="39502081" cy="21724621"/>
          </a:xfrm>
          <a:prstGeom prst="rect">
            <a:avLst/>
          </a:prstGeom>
          <a:noFill/>
          <a:ln>
            <a:noFill/>
          </a:ln>
        </p:spPr>
        <p:txBody>
          <a:bodyPr spcFirstLastPara="1" wrap="square" lIns="91425" tIns="91425" rIns="91425" bIns="91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2194560" y="30510484"/>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b="0" i="0" u="none" strike="noStrike" cap="none">
                <a:solidFill>
                  <a:srgbClr val="888888"/>
                </a:solidFill>
                <a:latin typeface="Calibri"/>
                <a:ea typeface="Calibri"/>
                <a:cs typeface="Calibri"/>
                <a:sym typeface="Calibri"/>
              </a:defRPr>
            </a:lvl1pPr>
            <a:lvl2pPr marL="0" marR="0" lvl="1" indent="0" algn="r" rtl="0">
              <a:spcBef>
                <a:spcPts val="0"/>
              </a:spcBef>
              <a:buNone/>
              <a:defRPr sz="5700" b="0" i="0" u="none" strike="noStrike" cap="none">
                <a:solidFill>
                  <a:srgbClr val="888888"/>
                </a:solidFill>
                <a:latin typeface="Calibri"/>
                <a:ea typeface="Calibri"/>
                <a:cs typeface="Calibri"/>
                <a:sym typeface="Calibri"/>
              </a:defRPr>
            </a:lvl2pPr>
            <a:lvl3pPr marL="0" marR="0" lvl="2" indent="0" algn="r" rtl="0">
              <a:spcBef>
                <a:spcPts val="0"/>
              </a:spcBef>
              <a:buNone/>
              <a:defRPr sz="5700" b="0" i="0" u="none" strike="noStrike" cap="none">
                <a:solidFill>
                  <a:srgbClr val="888888"/>
                </a:solidFill>
                <a:latin typeface="Calibri"/>
                <a:ea typeface="Calibri"/>
                <a:cs typeface="Calibri"/>
                <a:sym typeface="Calibri"/>
              </a:defRPr>
            </a:lvl3pPr>
            <a:lvl4pPr marL="0" marR="0" lvl="3" indent="0" algn="r" rtl="0">
              <a:spcBef>
                <a:spcPts val="0"/>
              </a:spcBef>
              <a:buNone/>
              <a:defRPr sz="5700" b="0" i="0" u="none" strike="noStrike" cap="none">
                <a:solidFill>
                  <a:srgbClr val="888888"/>
                </a:solidFill>
                <a:latin typeface="Calibri"/>
                <a:ea typeface="Calibri"/>
                <a:cs typeface="Calibri"/>
                <a:sym typeface="Calibri"/>
              </a:defRPr>
            </a:lvl4pPr>
            <a:lvl5pPr marL="0" marR="0" lvl="4" indent="0" algn="r" rtl="0">
              <a:spcBef>
                <a:spcPts val="0"/>
              </a:spcBef>
              <a:buNone/>
              <a:defRPr sz="5700" b="0" i="0" u="none" strike="noStrike" cap="none">
                <a:solidFill>
                  <a:srgbClr val="888888"/>
                </a:solidFill>
                <a:latin typeface="Calibri"/>
                <a:ea typeface="Calibri"/>
                <a:cs typeface="Calibri"/>
                <a:sym typeface="Calibri"/>
              </a:defRPr>
            </a:lvl5pPr>
            <a:lvl6pPr marL="0" marR="0" lvl="5" indent="0" algn="r" rtl="0">
              <a:spcBef>
                <a:spcPts val="0"/>
              </a:spcBef>
              <a:buNone/>
              <a:defRPr sz="5700" b="0" i="0" u="none" strike="noStrike" cap="none">
                <a:solidFill>
                  <a:srgbClr val="888888"/>
                </a:solidFill>
                <a:latin typeface="Calibri"/>
                <a:ea typeface="Calibri"/>
                <a:cs typeface="Calibri"/>
                <a:sym typeface="Calibri"/>
              </a:defRPr>
            </a:lvl6pPr>
            <a:lvl7pPr marL="0" marR="0" lvl="6" indent="0" algn="r" rtl="0">
              <a:spcBef>
                <a:spcPts val="0"/>
              </a:spcBef>
              <a:buNone/>
              <a:defRPr sz="5700" b="0" i="0" u="none" strike="noStrike" cap="none">
                <a:solidFill>
                  <a:srgbClr val="888888"/>
                </a:solidFill>
                <a:latin typeface="Calibri"/>
                <a:ea typeface="Calibri"/>
                <a:cs typeface="Calibri"/>
                <a:sym typeface="Calibri"/>
              </a:defRPr>
            </a:lvl7pPr>
            <a:lvl8pPr marL="0" marR="0" lvl="7" indent="0" algn="r" rtl="0">
              <a:spcBef>
                <a:spcPts val="0"/>
              </a:spcBef>
              <a:buNone/>
              <a:defRPr sz="5700" b="0" i="0" u="none" strike="noStrike" cap="none">
                <a:solidFill>
                  <a:srgbClr val="888888"/>
                </a:solidFill>
                <a:latin typeface="Calibri"/>
                <a:ea typeface="Calibri"/>
                <a:cs typeface="Calibri"/>
                <a:sym typeface="Calibri"/>
              </a:defRPr>
            </a:lvl8pPr>
            <a:lvl9pPr marL="0" marR="0" lvl="8" indent="0" algn="r" rtl="0">
              <a:spcBef>
                <a:spcPts val="0"/>
              </a:spcBef>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194560" y="1318263"/>
            <a:ext cx="39502081"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11083290" y="-1207767"/>
            <a:ext cx="21724621" cy="39502081"/>
          </a:xfrm>
          <a:prstGeom prst="rect">
            <a:avLst/>
          </a:prstGeom>
          <a:noFill/>
          <a:ln>
            <a:noFill/>
          </a:ln>
        </p:spPr>
        <p:txBody>
          <a:bodyPr spcFirstLastPara="1" wrap="square" lIns="91425" tIns="91425" rIns="91425" bIns="91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2194560" y="30510484"/>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22715220" y="10424166"/>
            <a:ext cx="28087320" cy="987552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2598421" y="914407"/>
            <a:ext cx="28087320" cy="28895039"/>
          </a:xfrm>
          <a:prstGeom prst="rect">
            <a:avLst/>
          </a:prstGeom>
          <a:noFill/>
          <a:ln>
            <a:noFill/>
          </a:ln>
        </p:spPr>
        <p:txBody>
          <a:bodyPr spcFirstLastPara="1" wrap="square" lIns="91425" tIns="91425" rIns="91425" bIns="91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2194560" y="30510484"/>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3291840" y="10226043"/>
            <a:ext cx="37307519" cy="705612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subTitle" idx="1"/>
          </p:nvPr>
        </p:nvSpPr>
        <p:spPr>
          <a:xfrm>
            <a:off x="6583680" y="18653759"/>
            <a:ext cx="30723839" cy="8412480"/>
          </a:xfrm>
          <a:prstGeom prst="rect">
            <a:avLst/>
          </a:prstGeom>
          <a:noFill/>
          <a:ln>
            <a:noFill/>
          </a:ln>
        </p:spPr>
        <p:txBody>
          <a:bodyPr spcFirstLastPara="1" wrap="square" lIns="91425" tIns="91425" rIns="91425" bIns="91425" anchor="t" anchorCtr="0"/>
          <a:lstStyle>
            <a:lvl1pPr marR="0" lvl="0" algn="ctr" rtl="0">
              <a:spcBef>
                <a:spcPts val="3080"/>
              </a:spcBef>
              <a:spcAft>
                <a:spcPts val="0"/>
              </a:spcAft>
              <a:buClr>
                <a:srgbClr val="888888"/>
              </a:buClr>
              <a:buSzPts val="15400"/>
              <a:buFont typeface="Arial"/>
              <a:buNone/>
              <a:defRPr sz="15400" b="0" i="0" u="none" strike="noStrike" cap="none">
                <a:solidFill>
                  <a:srgbClr val="888888"/>
                </a:solidFill>
                <a:latin typeface="Calibri"/>
                <a:ea typeface="Calibri"/>
                <a:cs typeface="Calibri"/>
                <a:sym typeface="Calibri"/>
              </a:defRPr>
            </a:lvl1pPr>
            <a:lvl2pPr marR="0" lvl="1" algn="ctr" rtl="0">
              <a:spcBef>
                <a:spcPts val="2700"/>
              </a:spcBef>
              <a:spcAft>
                <a:spcPts val="0"/>
              </a:spcAft>
              <a:buClr>
                <a:srgbClr val="888888"/>
              </a:buClr>
              <a:buSzPts val="13500"/>
              <a:buFont typeface="Arial"/>
              <a:buNone/>
              <a:defRPr sz="13500" b="0" i="0" u="none" strike="noStrike" cap="none">
                <a:solidFill>
                  <a:srgbClr val="888888"/>
                </a:solidFill>
                <a:latin typeface="Calibri"/>
                <a:ea typeface="Calibri"/>
                <a:cs typeface="Calibri"/>
                <a:sym typeface="Calibri"/>
              </a:defRPr>
            </a:lvl2pPr>
            <a:lvl3pPr marR="0" lvl="2" algn="ctr" rtl="0">
              <a:spcBef>
                <a:spcPts val="2300"/>
              </a:spcBef>
              <a:spcAft>
                <a:spcPts val="0"/>
              </a:spcAft>
              <a:buClr>
                <a:srgbClr val="888888"/>
              </a:buClr>
              <a:buSzPts val="11500"/>
              <a:buFont typeface="Arial"/>
              <a:buNone/>
              <a:defRPr sz="11500" b="0" i="0" u="none" strike="noStrike" cap="none">
                <a:solidFill>
                  <a:srgbClr val="888888"/>
                </a:solidFill>
                <a:latin typeface="Calibri"/>
                <a:ea typeface="Calibri"/>
                <a:cs typeface="Calibri"/>
                <a:sym typeface="Calibri"/>
              </a:defRPr>
            </a:lvl3pPr>
            <a:lvl4pPr marR="0" lvl="3"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4pPr>
            <a:lvl5pPr marR="0" lvl="4"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5pPr>
            <a:lvl6pPr marR="0" lvl="5"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6pPr>
            <a:lvl7pPr marR="0" lvl="6"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7pPr>
            <a:lvl8pPr marR="0" lvl="7"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8pPr>
            <a:lvl9pPr marR="0" lvl="8"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2194560" y="30510484"/>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467102" y="21153122"/>
            <a:ext cx="37307519" cy="653796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19200"/>
              <a:buFont typeface="Calibri"/>
              <a:buNone/>
              <a:defRPr sz="19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3467102" y="13952225"/>
            <a:ext cx="37307519" cy="7200898"/>
          </a:xfrm>
          <a:prstGeom prst="rect">
            <a:avLst/>
          </a:prstGeom>
          <a:noFill/>
          <a:ln>
            <a:noFill/>
          </a:ln>
        </p:spPr>
        <p:txBody>
          <a:bodyPr spcFirstLastPara="1" wrap="square" lIns="91425" tIns="91425" rIns="91425" bIns="91425" anchor="b" anchorCtr="0"/>
          <a:lstStyle>
            <a:lvl1pPr marL="457200" marR="0" lvl="0" indent="-228600" algn="l"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1pPr>
            <a:lvl2pPr marL="914400" marR="0" lvl="1" indent="-228600" algn="l" rtl="0">
              <a:spcBef>
                <a:spcPts val="1720"/>
              </a:spcBef>
              <a:spcAft>
                <a:spcPts val="0"/>
              </a:spcAft>
              <a:buClr>
                <a:srgbClr val="888888"/>
              </a:buClr>
              <a:buSzPts val="8600"/>
              <a:buFont typeface="Arial"/>
              <a:buNone/>
              <a:defRPr sz="8600" b="0" i="0" u="none" strike="noStrike" cap="none">
                <a:solidFill>
                  <a:srgbClr val="888888"/>
                </a:solidFill>
                <a:latin typeface="Calibri"/>
                <a:ea typeface="Calibri"/>
                <a:cs typeface="Calibri"/>
                <a:sym typeface="Calibri"/>
              </a:defRPr>
            </a:lvl2pPr>
            <a:lvl3pPr marL="1371600" marR="0" lvl="2" indent="-228600" algn="l" rtl="0">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3pPr>
            <a:lvl4pPr marL="1828800" marR="0" lvl="3"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4pPr>
            <a:lvl5pPr marL="2286000" marR="0" lvl="4"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5pPr>
            <a:lvl6pPr marL="2743200" marR="0" lvl="5"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6pPr>
            <a:lvl7pPr marL="3200400" marR="0" lvl="6"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7pPr>
            <a:lvl8pPr marL="3657600" marR="0" lvl="7"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8pPr>
            <a:lvl9pPr marL="4114800" marR="0" lvl="8"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2194560" y="30510484"/>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194560" y="1318263"/>
            <a:ext cx="39502081"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2194560" y="7680963"/>
            <a:ext cx="19385280" cy="21724621"/>
          </a:xfrm>
          <a:prstGeom prst="rect">
            <a:avLst/>
          </a:prstGeom>
          <a:noFill/>
          <a:ln>
            <a:noFill/>
          </a:ln>
        </p:spPr>
        <p:txBody>
          <a:bodyPr spcFirstLastPara="1" wrap="square" lIns="91425" tIns="91425" rIns="91425" bIns="91425" anchor="t" anchorCtr="0"/>
          <a:lstStyle>
            <a:lvl1pPr marL="457200" marR="0" lvl="0"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1pPr>
            <a:lvl2pPr marL="914400" marR="0" lvl="1"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4pPr>
            <a:lvl5pPr marL="2286000" marR="0" lvl="4"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5pPr>
            <a:lvl6pPr marL="2743200" marR="0" lvl="5"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6pPr>
            <a:lvl7pPr marL="3200400" marR="0" lvl="6"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7pPr>
            <a:lvl8pPr marL="3657600" marR="0" lvl="7"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8pPr>
            <a:lvl9pPr marL="4114800" marR="0" lvl="8"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22311359" y="7680963"/>
            <a:ext cx="19385280" cy="21724621"/>
          </a:xfrm>
          <a:prstGeom prst="rect">
            <a:avLst/>
          </a:prstGeom>
          <a:noFill/>
          <a:ln>
            <a:noFill/>
          </a:ln>
        </p:spPr>
        <p:txBody>
          <a:bodyPr spcFirstLastPara="1" wrap="square" lIns="91425" tIns="91425" rIns="91425" bIns="91425" anchor="t" anchorCtr="0"/>
          <a:lstStyle>
            <a:lvl1pPr marL="457200" marR="0" lvl="0"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1pPr>
            <a:lvl2pPr marL="914400" marR="0" lvl="1"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4pPr>
            <a:lvl5pPr marL="2286000" marR="0" lvl="4"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5pPr>
            <a:lvl6pPr marL="2743200" marR="0" lvl="5"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6pPr>
            <a:lvl7pPr marL="3200400" marR="0" lvl="6"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7pPr>
            <a:lvl8pPr marL="3657600" marR="0" lvl="7"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8pPr>
            <a:lvl9pPr marL="4114800" marR="0" lvl="8"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2194560" y="30510484"/>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194560" y="1318263"/>
            <a:ext cx="39502081"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2194561" y="7368544"/>
            <a:ext cx="19392902" cy="3070857"/>
          </a:xfrm>
          <a:prstGeom prst="rect">
            <a:avLst/>
          </a:prstGeom>
          <a:noFill/>
          <a:ln>
            <a:noFill/>
          </a:ln>
        </p:spPr>
        <p:txBody>
          <a:bodyPr spcFirstLastPara="1" wrap="square" lIns="91425" tIns="91425" rIns="91425" bIns="91425" anchor="b" anchorCtr="0"/>
          <a:lstStyle>
            <a:lvl1pPr marL="457200" marR="0" lvl="0" indent="-228600" algn="l" rtl="0">
              <a:spcBef>
                <a:spcPts val="2300"/>
              </a:spcBef>
              <a:spcAft>
                <a:spcPts val="0"/>
              </a:spcAft>
              <a:buClr>
                <a:schemeClr val="dk1"/>
              </a:buClr>
              <a:buSzPts val="115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spcBef>
                <a:spcPts val="192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spcBef>
                <a:spcPts val="1720"/>
              </a:spcBef>
              <a:spcAft>
                <a:spcPts val="0"/>
              </a:spcAft>
              <a:buClr>
                <a:schemeClr val="dk1"/>
              </a:buClr>
              <a:buSzPts val="8600"/>
              <a:buFont typeface="Arial"/>
              <a:buNone/>
              <a:defRPr sz="8600" b="1" i="0" u="none" strike="noStrike" cap="none">
                <a:solidFill>
                  <a:schemeClr val="dk1"/>
                </a:solidFill>
                <a:latin typeface="Calibri"/>
                <a:ea typeface="Calibri"/>
                <a:cs typeface="Calibri"/>
                <a:sym typeface="Calibri"/>
              </a:defRPr>
            </a:lvl3pPr>
            <a:lvl4pPr marL="1828800" marR="0" lvl="3"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4pPr>
            <a:lvl5pPr marL="2286000" marR="0" lvl="4"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5pPr>
            <a:lvl6pPr marL="2743200" marR="0" lvl="5"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6pPr>
            <a:lvl7pPr marL="3200400" marR="0" lvl="6"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7pPr>
            <a:lvl8pPr marL="3657600" marR="0" lvl="7"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8pPr>
            <a:lvl9pPr marL="4114800" marR="0" lvl="8"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2194561" y="10439401"/>
            <a:ext cx="19392902" cy="18966183"/>
          </a:xfrm>
          <a:prstGeom prst="rect">
            <a:avLst/>
          </a:prstGeom>
          <a:noFill/>
          <a:ln>
            <a:noFill/>
          </a:ln>
        </p:spPr>
        <p:txBody>
          <a:bodyPr spcFirstLastPara="1" wrap="square" lIns="91425" tIns="91425" rIns="91425" bIns="91425" anchor="t" anchorCtr="0"/>
          <a:lstStyle>
            <a:lvl1pPr marL="457200" marR="0" lvl="0"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3pPr>
            <a:lvl4pPr marL="1828800" marR="0" lvl="3"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4pPr>
            <a:lvl5pPr marL="2286000" marR="0" lvl="4"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5pPr>
            <a:lvl6pPr marL="2743200" marR="0" lvl="5"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6pPr>
            <a:lvl7pPr marL="3200400" marR="0" lvl="6"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7pPr>
            <a:lvl8pPr marL="3657600" marR="0" lvl="7"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8pPr>
            <a:lvl9pPr marL="4114800" marR="0" lvl="8"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22296122" y="7368544"/>
            <a:ext cx="19400519" cy="3070857"/>
          </a:xfrm>
          <a:prstGeom prst="rect">
            <a:avLst/>
          </a:prstGeom>
          <a:noFill/>
          <a:ln>
            <a:noFill/>
          </a:ln>
        </p:spPr>
        <p:txBody>
          <a:bodyPr spcFirstLastPara="1" wrap="square" lIns="91425" tIns="91425" rIns="91425" bIns="91425" anchor="b" anchorCtr="0"/>
          <a:lstStyle>
            <a:lvl1pPr marL="457200" marR="0" lvl="0" indent="-228600" algn="l" rtl="0">
              <a:spcBef>
                <a:spcPts val="2300"/>
              </a:spcBef>
              <a:spcAft>
                <a:spcPts val="0"/>
              </a:spcAft>
              <a:buClr>
                <a:schemeClr val="dk1"/>
              </a:buClr>
              <a:buSzPts val="115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spcBef>
                <a:spcPts val="192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spcBef>
                <a:spcPts val="1720"/>
              </a:spcBef>
              <a:spcAft>
                <a:spcPts val="0"/>
              </a:spcAft>
              <a:buClr>
                <a:schemeClr val="dk1"/>
              </a:buClr>
              <a:buSzPts val="8600"/>
              <a:buFont typeface="Arial"/>
              <a:buNone/>
              <a:defRPr sz="8600" b="1" i="0" u="none" strike="noStrike" cap="none">
                <a:solidFill>
                  <a:schemeClr val="dk1"/>
                </a:solidFill>
                <a:latin typeface="Calibri"/>
                <a:ea typeface="Calibri"/>
                <a:cs typeface="Calibri"/>
                <a:sym typeface="Calibri"/>
              </a:defRPr>
            </a:lvl3pPr>
            <a:lvl4pPr marL="1828800" marR="0" lvl="3"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4pPr>
            <a:lvl5pPr marL="2286000" marR="0" lvl="4"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5pPr>
            <a:lvl6pPr marL="2743200" marR="0" lvl="5"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6pPr>
            <a:lvl7pPr marL="3200400" marR="0" lvl="6"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7pPr>
            <a:lvl8pPr marL="3657600" marR="0" lvl="7"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8pPr>
            <a:lvl9pPr marL="4114800" marR="0" lvl="8"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22296122" y="10439401"/>
            <a:ext cx="19400519" cy="18966183"/>
          </a:xfrm>
          <a:prstGeom prst="rect">
            <a:avLst/>
          </a:prstGeom>
          <a:noFill/>
          <a:ln>
            <a:noFill/>
          </a:ln>
        </p:spPr>
        <p:txBody>
          <a:bodyPr spcFirstLastPara="1" wrap="square" lIns="91425" tIns="91425" rIns="91425" bIns="91425" anchor="t" anchorCtr="0"/>
          <a:lstStyle>
            <a:lvl1pPr marL="457200" marR="0" lvl="0"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3pPr>
            <a:lvl4pPr marL="1828800" marR="0" lvl="3"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4pPr>
            <a:lvl5pPr marL="2286000" marR="0" lvl="4"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5pPr>
            <a:lvl6pPr marL="2743200" marR="0" lvl="5"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6pPr>
            <a:lvl7pPr marL="3200400" marR="0" lvl="6"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7pPr>
            <a:lvl8pPr marL="3657600" marR="0" lvl="7"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8pPr>
            <a:lvl9pPr marL="4114800" marR="0" lvl="8"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2194560" y="30510484"/>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2194560" y="1318263"/>
            <a:ext cx="39502081"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2194560" y="30510484"/>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2194560" y="30510484"/>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194563" y="1310640"/>
            <a:ext cx="14439902" cy="557784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9600"/>
              <a:buFont typeface="Calibri"/>
              <a:buNone/>
              <a:defRPr sz="9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17160241" y="1310643"/>
            <a:ext cx="24536399" cy="28094942"/>
          </a:xfrm>
          <a:prstGeom prst="rect">
            <a:avLst/>
          </a:prstGeom>
          <a:noFill/>
          <a:ln>
            <a:noFill/>
          </a:ln>
        </p:spPr>
        <p:txBody>
          <a:bodyPr spcFirstLastPara="1" wrap="square" lIns="91425" tIns="91425" rIns="91425" bIns="91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2194563" y="6888483"/>
            <a:ext cx="14439902" cy="22517102"/>
          </a:xfrm>
          <a:prstGeom prst="rect">
            <a:avLst/>
          </a:prstGeom>
          <a:noFill/>
          <a:ln>
            <a:noFill/>
          </a:ln>
        </p:spPr>
        <p:txBody>
          <a:bodyPr spcFirstLastPara="1" wrap="square" lIns="91425" tIns="91425" rIns="91425" bIns="91425" anchor="t" anchorCtr="0"/>
          <a:lstStyle>
            <a:lvl1pPr marL="457200" marR="0" lvl="0" indent="-228600"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2pPr>
            <a:lvl3pPr marL="1371600" marR="0" lvl="2" indent="-228600"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2194560" y="30510484"/>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602982" y="23042880"/>
            <a:ext cx="26334721" cy="272034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9600"/>
              <a:buFont typeface="Calibri"/>
              <a:buNone/>
              <a:defRPr sz="9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8602982" y="2941320"/>
            <a:ext cx="26334721" cy="19751040"/>
          </a:xfrm>
          <a:prstGeom prst="rect">
            <a:avLst/>
          </a:prstGeom>
          <a:noFill/>
          <a:ln>
            <a:noFill/>
          </a:ln>
        </p:spPr>
        <p:txBody>
          <a:bodyPr spcFirstLastPara="1" wrap="square" lIns="91425" tIns="91425" rIns="91425" bIns="91425" anchor="t" anchorCtr="0"/>
          <a:lstStyle>
            <a:lvl1pPr marR="0" lvl="0" algn="l" rtl="0">
              <a:spcBef>
                <a:spcPts val="3080"/>
              </a:spcBef>
              <a:spcAft>
                <a:spcPts val="0"/>
              </a:spcAft>
              <a:buClr>
                <a:schemeClr val="dk1"/>
              </a:buClr>
              <a:buSzPts val="15400"/>
              <a:buFont typeface="Arial"/>
              <a:buNone/>
              <a:defRPr sz="15400" b="0" i="0" u="none" strike="noStrike" cap="none">
                <a:solidFill>
                  <a:schemeClr val="dk1"/>
                </a:solidFill>
                <a:latin typeface="Calibri"/>
                <a:ea typeface="Calibri"/>
                <a:cs typeface="Calibri"/>
                <a:sym typeface="Calibri"/>
              </a:defRPr>
            </a:lvl1pPr>
            <a:lvl2pPr marR="0" lvl="1" algn="l" rtl="0">
              <a:spcBef>
                <a:spcPts val="2700"/>
              </a:spcBef>
              <a:spcAft>
                <a:spcPts val="0"/>
              </a:spcAft>
              <a:buClr>
                <a:schemeClr val="dk1"/>
              </a:buClr>
              <a:buSzPts val="13500"/>
              <a:buFont typeface="Arial"/>
              <a:buNone/>
              <a:defRPr sz="13500" b="0" i="0" u="none" strike="noStrike" cap="none">
                <a:solidFill>
                  <a:schemeClr val="dk1"/>
                </a:solidFill>
                <a:latin typeface="Calibri"/>
                <a:ea typeface="Calibri"/>
                <a:cs typeface="Calibri"/>
                <a:sym typeface="Calibri"/>
              </a:defRPr>
            </a:lvl2pPr>
            <a:lvl3pPr marR="0" lvl="2" algn="l" rtl="0">
              <a:spcBef>
                <a:spcPts val="2300"/>
              </a:spcBef>
              <a:spcAft>
                <a:spcPts val="0"/>
              </a:spcAft>
              <a:buClr>
                <a:schemeClr val="dk1"/>
              </a:buClr>
              <a:buSzPts val="11500"/>
              <a:buFont typeface="Arial"/>
              <a:buNone/>
              <a:defRPr sz="11500" b="0" i="0" u="none" strike="noStrike" cap="none">
                <a:solidFill>
                  <a:schemeClr val="dk1"/>
                </a:solidFill>
                <a:latin typeface="Calibri"/>
                <a:ea typeface="Calibri"/>
                <a:cs typeface="Calibri"/>
                <a:sym typeface="Calibri"/>
              </a:defRPr>
            </a:lvl3pPr>
            <a:lvl4pPr marR="0" lvl="3"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4pPr>
            <a:lvl5pPr marR="0" lvl="4"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5pPr>
            <a:lvl6pPr marR="0" lvl="5"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6pPr>
            <a:lvl7pPr marR="0" lvl="6"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7pPr>
            <a:lvl8pPr marR="0" lvl="7"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8pPr>
            <a:lvl9pPr marR="0" lvl="8"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602982" y="25763222"/>
            <a:ext cx="26334721" cy="3863338"/>
          </a:xfrm>
          <a:prstGeom prst="rect">
            <a:avLst/>
          </a:prstGeom>
          <a:noFill/>
          <a:ln>
            <a:noFill/>
          </a:ln>
        </p:spPr>
        <p:txBody>
          <a:bodyPr spcFirstLastPara="1" wrap="square" lIns="91425" tIns="91425" rIns="91425" bIns="91425" anchor="t" anchorCtr="0"/>
          <a:lstStyle>
            <a:lvl1pPr marL="457200" marR="0" lvl="0" indent="-228600"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2pPr>
            <a:lvl3pPr marL="1371600" marR="0" lvl="2" indent="-228600"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2194560" y="30510484"/>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194560" y="1318263"/>
            <a:ext cx="39502081"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2194560" y="7680963"/>
            <a:ext cx="39502081" cy="21724621"/>
          </a:xfrm>
          <a:prstGeom prst="rect">
            <a:avLst/>
          </a:prstGeom>
          <a:noFill/>
          <a:ln>
            <a:noFill/>
          </a:ln>
        </p:spPr>
        <p:txBody>
          <a:bodyPr spcFirstLastPara="1" wrap="square" lIns="91425" tIns="91425" rIns="91425" bIns="91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2194560" y="30510484"/>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4996159" y="30510484"/>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b="0" i="0" u="none" strike="noStrike" cap="none">
                <a:solidFill>
                  <a:srgbClr val="888888"/>
                </a:solidFill>
                <a:latin typeface="Calibri"/>
                <a:ea typeface="Calibri"/>
                <a:cs typeface="Calibri"/>
                <a:sym typeface="Calibri"/>
              </a:defRPr>
            </a:lvl1pPr>
            <a:lvl2pPr marL="0" marR="0" lvl="1" indent="0" algn="r" rtl="0">
              <a:spcBef>
                <a:spcPts val="0"/>
              </a:spcBef>
              <a:buNone/>
              <a:defRPr sz="5700" b="0" i="0" u="none" strike="noStrike" cap="none">
                <a:solidFill>
                  <a:srgbClr val="888888"/>
                </a:solidFill>
                <a:latin typeface="Calibri"/>
                <a:ea typeface="Calibri"/>
                <a:cs typeface="Calibri"/>
                <a:sym typeface="Calibri"/>
              </a:defRPr>
            </a:lvl2pPr>
            <a:lvl3pPr marL="0" marR="0" lvl="2" indent="0" algn="r" rtl="0">
              <a:spcBef>
                <a:spcPts val="0"/>
              </a:spcBef>
              <a:buNone/>
              <a:defRPr sz="5700" b="0" i="0" u="none" strike="noStrike" cap="none">
                <a:solidFill>
                  <a:srgbClr val="888888"/>
                </a:solidFill>
                <a:latin typeface="Calibri"/>
                <a:ea typeface="Calibri"/>
                <a:cs typeface="Calibri"/>
                <a:sym typeface="Calibri"/>
              </a:defRPr>
            </a:lvl3pPr>
            <a:lvl4pPr marL="0" marR="0" lvl="3" indent="0" algn="r" rtl="0">
              <a:spcBef>
                <a:spcPts val="0"/>
              </a:spcBef>
              <a:buNone/>
              <a:defRPr sz="5700" b="0" i="0" u="none" strike="noStrike" cap="none">
                <a:solidFill>
                  <a:srgbClr val="888888"/>
                </a:solidFill>
                <a:latin typeface="Calibri"/>
                <a:ea typeface="Calibri"/>
                <a:cs typeface="Calibri"/>
                <a:sym typeface="Calibri"/>
              </a:defRPr>
            </a:lvl4pPr>
            <a:lvl5pPr marL="0" marR="0" lvl="4" indent="0" algn="r" rtl="0">
              <a:spcBef>
                <a:spcPts val="0"/>
              </a:spcBef>
              <a:buNone/>
              <a:defRPr sz="5700" b="0" i="0" u="none" strike="noStrike" cap="none">
                <a:solidFill>
                  <a:srgbClr val="888888"/>
                </a:solidFill>
                <a:latin typeface="Calibri"/>
                <a:ea typeface="Calibri"/>
                <a:cs typeface="Calibri"/>
                <a:sym typeface="Calibri"/>
              </a:defRPr>
            </a:lvl5pPr>
            <a:lvl6pPr marL="0" marR="0" lvl="5" indent="0" algn="r" rtl="0">
              <a:spcBef>
                <a:spcPts val="0"/>
              </a:spcBef>
              <a:buNone/>
              <a:defRPr sz="5700" b="0" i="0" u="none" strike="noStrike" cap="none">
                <a:solidFill>
                  <a:srgbClr val="888888"/>
                </a:solidFill>
                <a:latin typeface="Calibri"/>
                <a:ea typeface="Calibri"/>
                <a:cs typeface="Calibri"/>
                <a:sym typeface="Calibri"/>
              </a:defRPr>
            </a:lvl6pPr>
            <a:lvl7pPr marL="0" marR="0" lvl="6" indent="0" algn="r" rtl="0">
              <a:spcBef>
                <a:spcPts val="0"/>
              </a:spcBef>
              <a:buNone/>
              <a:defRPr sz="5700" b="0" i="0" u="none" strike="noStrike" cap="none">
                <a:solidFill>
                  <a:srgbClr val="888888"/>
                </a:solidFill>
                <a:latin typeface="Calibri"/>
                <a:ea typeface="Calibri"/>
                <a:cs typeface="Calibri"/>
                <a:sym typeface="Calibri"/>
              </a:defRPr>
            </a:lvl7pPr>
            <a:lvl8pPr marL="0" marR="0" lvl="7" indent="0" algn="r" rtl="0">
              <a:spcBef>
                <a:spcPts val="0"/>
              </a:spcBef>
              <a:buNone/>
              <a:defRPr sz="5700" b="0" i="0" u="none" strike="noStrike" cap="none">
                <a:solidFill>
                  <a:srgbClr val="888888"/>
                </a:solidFill>
                <a:latin typeface="Calibri"/>
                <a:ea typeface="Calibri"/>
                <a:cs typeface="Calibri"/>
                <a:sym typeface="Calibri"/>
              </a:defRPr>
            </a:lvl8pPr>
            <a:lvl9pPr marL="0" marR="0" lvl="8" indent="0" algn="r" rtl="0">
              <a:spcBef>
                <a:spcPts val="0"/>
              </a:spcBef>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tiff"/><Relationship Id="rId12" Type="http://schemas.openxmlformats.org/officeDocument/2006/relationships/image" Target="../media/image10.tiff"/><Relationship Id="rId13" Type="http://schemas.openxmlformats.org/officeDocument/2006/relationships/image" Target="../media/image11.tiff"/><Relationship Id="rId14" Type="http://schemas.openxmlformats.org/officeDocument/2006/relationships/image" Target="../media/image12.tiff"/><Relationship Id="rId15"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g"/><Relationship Id="rId7" Type="http://schemas.openxmlformats.org/officeDocument/2006/relationships/image" Target="../media/image5.png"/><Relationship Id="rId8" Type="http://schemas.openxmlformats.org/officeDocument/2006/relationships/image" Target="../media/image6.tiff"/><Relationship Id="rId9" Type="http://schemas.openxmlformats.org/officeDocument/2006/relationships/image" Target="../media/image7.tiff"/><Relationship Id="rId10"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5" name="Shape 85"/>
          <p:cNvSpPr/>
          <p:nvPr/>
        </p:nvSpPr>
        <p:spPr>
          <a:xfrm>
            <a:off x="11023576" y="6096000"/>
            <a:ext cx="21473156" cy="25984200"/>
          </a:xfrm>
          <a:prstGeom prst="rect">
            <a:avLst/>
          </a:prstGeom>
          <a:solidFill>
            <a:srgbClr val="FDFDE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600">
              <a:solidFill>
                <a:schemeClr val="dk1"/>
              </a:solidFill>
              <a:latin typeface="Calibri"/>
              <a:ea typeface="Calibri"/>
              <a:cs typeface="Calibri"/>
              <a:sym typeface="Calibri"/>
            </a:endParaRPr>
          </a:p>
        </p:txBody>
      </p:sp>
      <p:sp>
        <p:nvSpPr>
          <p:cNvPr id="93" name="Shape 93"/>
          <p:cNvSpPr txBox="1"/>
          <p:nvPr/>
        </p:nvSpPr>
        <p:spPr>
          <a:xfrm>
            <a:off x="11370876" y="6463199"/>
            <a:ext cx="11061900" cy="1291635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4800" dirty="0">
                <a:solidFill>
                  <a:schemeClr val="dk1"/>
                </a:solidFill>
                <a:latin typeface="Comfortaa"/>
                <a:ea typeface="Comfortaa"/>
                <a:cs typeface="Comfortaa"/>
                <a:sym typeface="Comfortaa"/>
              </a:rPr>
              <a:t>Materials &amp; Methods </a:t>
            </a:r>
            <a:endParaRPr sz="4800" dirty="0">
              <a:latin typeface="Comfortaa"/>
              <a:ea typeface="Comfortaa"/>
              <a:cs typeface="Comfortaa"/>
              <a:sym typeface="Comfortaa"/>
            </a:endParaRPr>
          </a:p>
          <a:p>
            <a:pPr marL="0" lvl="0" indent="0" rtl="0">
              <a:spcBef>
                <a:spcPts val="0"/>
              </a:spcBef>
              <a:spcAft>
                <a:spcPts val="0"/>
              </a:spcAft>
              <a:buClr>
                <a:schemeClr val="dk1"/>
              </a:buClr>
              <a:buSzPts val="1100"/>
              <a:buFont typeface="Arial"/>
              <a:buNone/>
            </a:pPr>
            <a:r>
              <a:rPr lang="en-US" sz="2400" b="1" dirty="0">
                <a:solidFill>
                  <a:schemeClr val="dk1"/>
                </a:solidFill>
                <a:latin typeface="Times New Roman"/>
                <a:ea typeface="Times New Roman"/>
                <a:cs typeface="Times New Roman"/>
                <a:sym typeface="Times New Roman"/>
              </a:rPr>
              <a:t>DNA Extraction</a:t>
            </a:r>
            <a:endParaRPr sz="2400" b="1" dirty="0">
              <a:solidFill>
                <a:schemeClr val="dk1"/>
              </a:solidFill>
              <a:latin typeface="Times New Roman"/>
              <a:ea typeface="Times New Roman"/>
              <a:cs typeface="Times New Roman"/>
              <a:sym typeface="Times New Roman"/>
            </a:endParaRPr>
          </a:p>
          <a:p>
            <a:pPr marL="457200" lvl="0"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Lysing the Cells	</a:t>
            </a:r>
            <a:endParaRPr sz="2400" dirty="0">
              <a:solidFill>
                <a:schemeClr val="dk1"/>
              </a:solidFill>
              <a:latin typeface="Times New Roman"/>
              <a:ea typeface="Times New Roman"/>
              <a:cs typeface="Times New Roman"/>
              <a:sym typeface="Times New Roman"/>
            </a:endParaRPr>
          </a:p>
          <a:p>
            <a:pPr marL="914400" lvl="1"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Specimen tissue was isolated in a </a:t>
            </a:r>
            <a:r>
              <a:rPr lang="en-US" sz="2400" dirty="0" smtClean="0">
                <a:solidFill>
                  <a:schemeClr val="dk1"/>
                </a:solidFill>
                <a:latin typeface="Times New Roman"/>
                <a:ea typeface="Times New Roman"/>
                <a:cs typeface="Times New Roman"/>
                <a:sym typeface="Times New Roman"/>
              </a:rPr>
              <a:t>micro tube.</a:t>
            </a:r>
            <a:endParaRPr sz="2400" dirty="0">
              <a:solidFill>
                <a:schemeClr val="dk1"/>
              </a:solidFill>
              <a:latin typeface="Times New Roman"/>
              <a:ea typeface="Times New Roman"/>
              <a:cs typeface="Times New Roman"/>
              <a:sym typeface="Times New Roman"/>
            </a:endParaRPr>
          </a:p>
          <a:p>
            <a:pPr marL="914400" lvl="1"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300 </a:t>
            </a:r>
            <a:r>
              <a:rPr lang="en-US" sz="2400" dirty="0" err="1">
                <a:solidFill>
                  <a:schemeClr val="dk1"/>
                </a:solidFill>
                <a:latin typeface="Times New Roman"/>
                <a:ea typeface="Times New Roman"/>
                <a:cs typeface="Times New Roman"/>
                <a:sym typeface="Times New Roman"/>
              </a:rPr>
              <a:t>μL</a:t>
            </a:r>
            <a:r>
              <a:rPr lang="en-US" sz="2400" dirty="0">
                <a:solidFill>
                  <a:schemeClr val="dk1"/>
                </a:solidFill>
                <a:latin typeface="Times New Roman"/>
                <a:ea typeface="Times New Roman"/>
                <a:cs typeface="Times New Roman"/>
                <a:sym typeface="Times New Roman"/>
              </a:rPr>
              <a:t> of lysis buffer was added </a:t>
            </a:r>
            <a:r>
              <a:rPr lang="en-US" sz="2400" dirty="0" smtClean="0">
                <a:solidFill>
                  <a:schemeClr val="dk1"/>
                </a:solidFill>
                <a:latin typeface="Times New Roman"/>
                <a:ea typeface="Times New Roman"/>
                <a:cs typeface="Times New Roman"/>
                <a:sym typeface="Times New Roman"/>
              </a:rPr>
              <a:t>and the </a:t>
            </a:r>
            <a:r>
              <a:rPr lang="en-US" sz="2400" dirty="0">
                <a:solidFill>
                  <a:schemeClr val="dk1"/>
                </a:solidFill>
                <a:latin typeface="Times New Roman"/>
                <a:ea typeface="Times New Roman"/>
                <a:cs typeface="Times New Roman"/>
                <a:sym typeface="Times New Roman"/>
              </a:rPr>
              <a:t>sample was mechanically grounded using pestles. </a:t>
            </a:r>
            <a:endParaRPr sz="2400" dirty="0">
              <a:solidFill>
                <a:schemeClr val="dk1"/>
              </a:solidFill>
              <a:latin typeface="Times New Roman"/>
              <a:ea typeface="Times New Roman"/>
              <a:cs typeface="Times New Roman"/>
              <a:sym typeface="Times New Roman"/>
            </a:endParaRPr>
          </a:p>
          <a:p>
            <a:pPr marL="914400" lvl="1"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Sample was heated at 65°C for 10 minutes and centrifuged at 10,000 rpm for 1 minute.</a:t>
            </a:r>
            <a:endParaRPr sz="2400" dirty="0">
              <a:solidFill>
                <a:schemeClr val="dk1"/>
              </a:solidFill>
              <a:latin typeface="Times New Roman"/>
              <a:ea typeface="Times New Roman"/>
              <a:cs typeface="Times New Roman"/>
              <a:sym typeface="Times New Roman"/>
            </a:endParaRPr>
          </a:p>
          <a:p>
            <a:pPr marL="457200" lvl="0"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Binding the DNA</a:t>
            </a:r>
            <a:endParaRPr sz="2400" dirty="0">
              <a:solidFill>
                <a:schemeClr val="dk1"/>
              </a:solidFill>
              <a:latin typeface="Times New Roman"/>
              <a:ea typeface="Times New Roman"/>
              <a:cs typeface="Times New Roman"/>
              <a:sym typeface="Times New Roman"/>
            </a:endParaRPr>
          </a:p>
          <a:p>
            <a:pPr marL="914400" lvl="1"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150 </a:t>
            </a:r>
            <a:r>
              <a:rPr lang="en-US" sz="2400" dirty="0" err="1">
                <a:solidFill>
                  <a:schemeClr val="dk1"/>
                </a:solidFill>
                <a:latin typeface="Times New Roman"/>
                <a:ea typeface="Times New Roman"/>
                <a:cs typeface="Times New Roman"/>
                <a:sym typeface="Times New Roman"/>
              </a:rPr>
              <a:t>μL</a:t>
            </a:r>
            <a:r>
              <a:rPr lang="en-US" sz="2400" dirty="0">
                <a:solidFill>
                  <a:schemeClr val="dk1"/>
                </a:solidFill>
                <a:latin typeface="Times New Roman"/>
                <a:ea typeface="Times New Roman"/>
                <a:cs typeface="Times New Roman"/>
                <a:sym typeface="Times New Roman"/>
              </a:rPr>
              <a:t> of supernatant was transferred to a new </a:t>
            </a:r>
            <a:r>
              <a:rPr lang="en-US" sz="2400" dirty="0" smtClean="0">
                <a:solidFill>
                  <a:schemeClr val="dk1"/>
                </a:solidFill>
                <a:latin typeface="Times New Roman"/>
                <a:ea typeface="Times New Roman"/>
                <a:cs typeface="Times New Roman"/>
                <a:sym typeface="Times New Roman"/>
              </a:rPr>
              <a:t>micro tube.</a:t>
            </a:r>
            <a:endParaRPr sz="2400" dirty="0">
              <a:solidFill>
                <a:schemeClr val="dk1"/>
              </a:solidFill>
              <a:latin typeface="Times New Roman"/>
              <a:ea typeface="Times New Roman"/>
              <a:cs typeface="Times New Roman"/>
              <a:sym typeface="Times New Roman"/>
            </a:endParaRPr>
          </a:p>
          <a:p>
            <a:pPr marL="914400" lvl="1"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3 </a:t>
            </a:r>
            <a:r>
              <a:rPr lang="en-US" sz="2400" dirty="0" err="1">
                <a:solidFill>
                  <a:schemeClr val="dk1"/>
                </a:solidFill>
                <a:latin typeface="Times New Roman"/>
                <a:ea typeface="Times New Roman"/>
                <a:cs typeface="Times New Roman"/>
                <a:sym typeface="Times New Roman"/>
              </a:rPr>
              <a:t>μL</a:t>
            </a:r>
            <a:r>
              <a:rPr lang="en-US" sz="2400" dirty="0">
                <a:solidFill>
                  <a:schemeClr val="dk1"/>
                </a:solidFill>
                <a:latin typeface="Times New Roman"/>
                <a:ea typeface="Times New Roman"/>
                <a:cs typeface="Times New Roman"/>
                <a:sym typeface="Times New Roman"/>
              </a:rPr>
              <a:t> of silica resin was added.</a:t>
            </a:r>
            <a:endParaRPr sz="2400" dirty="0">
              <a:solidFill>
                <a:schemeClr val="dk1"/>
              </a:solidFill>
              <a:latin typeface="Times New Roman"/>
              <a:ea typeface="Times New Roman"/>
              <a:cs typeface="Times New Roman"/>
              <a:sym typeface="Times New Roman"/>
            </a:endParaRPr>
          </a:p>
          <a:p>
            <a:pPr marL="914400" lvl="1"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Sample was heated at 57°C for 5 minutes and centrifuged at 10,000 rpm for 30 seconds.</a:t>
            </a:r>
            <a:endParaRPr sz="2400" dirty="0">
              <a:solidFill>
                <a:schemeClr val="dk1"/>
              </a:solidFill>
              <a:latin typeface="Times New Roman"/>
              <a:ea typeface="Times New Roman"/>
              <a:cs typeface="Times New Roman"/>
              <a:sym typeface="Times New Roman"/>
            </a:endParaRPr>
          </a:p>
          <a:p>
            <a:pPr marL="457200" lvl="0"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Removing Cell Debris / Contaminants</a:t>
            </a:r>
            <a:endParaRPr sz="2400" dirty="0">
              <a:solidFill>
                <a:schemeClr val="dk1"/>
              </a:solidFill>
              <a:latin typeface="Times New Roman"/>
              <a:ea typeface="Times New Roman"/>
              <a:cs typeface="Times New Roman"/>
              <a:sym typeface="Times New Roman"/>
            </a:endParaRPr>
          </a:p>
          <a:p>
            <a:pPr marL="914400" lvl="1"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The supernatant was removed and 500 </a:t>
            </a:r>
            <a:r>
              <a:rPr lang="en-US" sz="2400" dirty="0" err="1">
                <a:solidFill>
                  <a:schemeClr val="dk1"/>
                </a:solidFill>
                <a:latin typeface="Times New Roman"/>
                <a:ea typeface="Times New Roman"/>
                <a:cs typeface="Times New Roman"/>
                <a:sym typeface="Times New Roman"/>
              </a:rPr>
              <a:t>μL</a:t>
            </a:r>
            <a:r>
              <a:rPr lang="en-US" sz="2400" dirty="0">
                <a:solidFill>
                  <a:schemeClr val="dk1"/>
                </a:solidFill>
                <a:latin typeface="Times New Roman"/>
                <a:ea typeface="Times New Roman"/>
                <a:cs typeface="Times New Roman"/>
                <a:sym typeface="Times New Roman"/>
              </a:rPr>
              <a:t> of wash buffer was added</a:t>
            </a:r>
            <a:endParaRPr sz="2400" dirty="0">
              <a:solidFill>
                <a:schemeClr val="dk1"/>
              </a:solidFill>
              <a:latin typeface="Times New Roman"/>
              <a:ea typeface="Times New Roman"/>
              <a:cs typeface="Times New Roman"/>
              <a:sym typeface="Times New Roman"/>
            </a:endParaRPr>
          </a:p>
          <a:p>
            <a:pPr marL="914400" lvl="1"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Pellet was </a:t>
            </a:r>
            <a:r>
              <a:rPr lang="en-US" sz="2400" dirty="0" smtClean="0">
                <a:solidFill>
                  <a:schemeClr val="dk1"/>
                </a:solidFill>
                <a:latin typeface="Times New Roman"/>
                <a:ea typeface="Times New Roman"/>
                <a:cs typeface="Times New Roman"/>
                <a:sym typeface="Times New Roman"/>
              </a:rPr>
              <a:t>suspended </a:t>
            </a:r>
            <a:r>
              <a:rPr lang="en-US" sz="2400" dirty="0">
                <a:solidFill>
                  <a:schemeClr val="dk1"/>
                </a:solidFill>
                <a:latin typeface="Times New Roman"/>
                <a:ea typeface="Times New Roman"/>
                <a:cs typeface="Times New Roman"/>
                <a:sym typeface="Times New Roman"/>
              </a:rPr>
              <a:t>through repeated pipetting.</a:t>
            </a:r>
            <a:endParaRPr sz="2400" dirty="0">
              <a:solidFill>
                <a:schemeClr val="dk1"/>
              </a:solidFill>
              <a:latin typeface="Times New Roman"/>
              <a:ea typeface="Times New Roman"/>
              <a:cs typeface="Times New Roman"/>
              <a:sym typeface="Times New Roman"/>
            </a:endParaRPr>
          </a:p>
          <a:p>
            <a:pPr marL="914400" lvl="1"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Sample was centrifuged for 30 seconds.</a:t>
            </a:r>
            <a:endParaRPr sz="2400" dirty="0">
              <a:solidFill>
                <a:schemeClr val="dk1"/>
              </a:solidFill>
              <a:latin typeface="Times New Roman"/>
              <a:ea typeface="Times New Roman"/>
              <a:cs typeface="Times New Roman"/>
              <a:sym typeface="Times New Roman"/>
            </a:endParaRPr>
          </a:p>
          <a:p>
            <a:pPr marL="914400" lvl="1"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Repeat steps 3.1. - 3.4. two more times.</a:t>
            </a:r>
            <a:endParaRPr sz="2400" dirty="0">
              <a:solidFill>
                <a:schemeClr val="dk1"/>
              </a:solidFill>
              <a:latin typeface="Times New Roman"/>
              <a:ea typeface="Times New Roman"/>
              <a:cs typeface="Times New Roman"/>
              <a:sym typeface="Times New Roman"/>
            </a:endParaRPr>
          </a:p>
          <a:p>
            <a:pPr marL="457200" lvl="0"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Unbinding Silica from DNA</a:t>
            </a:r>
            <a:endParaRPr sz="2400" dirty="0">
              <a:solidFill>
                <a:schemeClr val="dk1"/>
              </a:solidFill>
              <a:latin typeface="Times New Roman"/>
              <a:ea typeface="Times New Roman"/>
              <a:cs typeface="Times New Roman"/>
              <a:sym typeface="Times New Roman"/>
            </a:endParaRPr>
          </a:p>
          <a:p>
            <a:pPr marL="914400" lvl="1"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100 </a:t>
            </a:r>
            <a:r>
              <a:rPr lang="en-US" sz="2400" dirty="0" err="1">
                <a:solidFill>
                  <a:schemeClr val="dk1"/>
                </a:solidFill>
                <a:latin typeface="Times New Roman"/>
                <a:ea typeface="Times New Roman"/>
                <a:cs typeface="Times New Roman"/>
                <a:sym typeface="Times New Roman"/>
              </a:rPr>
              <a:t>μL</a:t>
            </a:r>
            <a:r>
              <a:rPr lang="en-US" sz="2400" dirty="0">
                <a:solidFill>
                  <a:schemeClr val="dk1"/>
                </a:solidFill>
                <a:latin typeface="Times New Roman"/>
                <a:ea typeface="Times New Roman"/>
                <a:cs typeface="Times New Roman"/>
                <a:sym typeface="Times New Roman"/>
              </a:rPr>
              <a:t> of dH</a:t>
            </a:r>
            <a:r>
              <a:rPr lang="en-US" sz="2400" baseline="-25000" dirty="0">
                <a:solidFill>
                  <a:schemeClr val="dk1"/>
                </a:solidFill>
                <a:latin typeface="Times New Roman"/>
                <a:ea typeface="Times New Roman"/>
                <a:cs typeface="Times New Roman"/>
                <a:sym typeface="Times New Roman"/>
              </a:rPr>
              <a:t>2</a:t>
            </a:r>
            <a:r>
              <a:rPr lang="en-US" sz="2400" dirty="0">
                <a:solidFill>
                  <a:schemeClr val="dk1"/>
                </a:solidFill>
                <a:latin typeface="Times New Roman"/>
                <a:ea typeface="Times New Roman"/>
                <a:cs typeface="Times New Roman"/>
                <a:sym typeface="Times New Roman"/>
              </a:rPr>
              <a:t>O was added.</a:t>
            </a:r>
            <a:endParaRPr sz="2400" dirty="0">
              <a:solidFill>
                <a:schemeClr val="dk1"/>
              </a:solidFill>
              <a:latin typeface="Times New Roman"/>
              <a:ea typeface="Times New Roman"/>
              <a:cs typeface="Times New Roman"/>
              <a:sym typeface="Times New Roman"/>
            </a:endParaRPr>
          </a:p>
          <a:p>
            <a:pPr marL="914400" lvl="1"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Sample was heated at 57°C for 5 minutes and centrifuged at 10,000 rpm for 30 seconds.</a:t>
            </a:r>
            <a:endParaRPr sz="2400" dirty="0">
              <a:solidFill>
                <a:schemeClr val="dk1"/>
              </a:solidFill>
              <a:latin typeface="Times New Roman"/>
              <a:ea typeface="Times New Roman"/>
              <a:cs typeface="Times New Roman"/>
              <a:sym typeface="Times New Roman"/>
            </a:endParaRPr>
          </a:p>
          <a:p>
            <a:pPr marL="914400" lvl="1"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50 </a:t>
            </a:r>
            <a:r>
              <a:rPr lang="en-US" sz="2400" dirty="0" err="1">
                <a:solidFill>
                  <a:schemeClr val="dk1"/>
                </a:solidFill>
                <a:latin typeface="Times New Roman"/>
                <a:ea typeface="Times New Roman"/>
                <a:cs typeface="Times New Roman"/>
                <a:sym typeface="Times New Roman"/>
              </a:rPr>
              <a:t>μL</a:t>
            </a:r>
            <a:r>
              <a:rPr lang="en-US" sz="2400" dirty="0">
                <a:solidFill>
                  <a:schemeClr val="dk1"/>
                </a:solidFill>
                <a:latin typeface="Times New Roman"/>
                <a:ea typeface="Times New Roman"/>
                <a:cs typeface="Times New Roman"/>
                <a:sym typeface="Times New Roman"/>
              </a:rPr>
              <a:t> of supernatant was transferred to a new </a:t>
            </a:r>
            <a:r>
              <a:rPr lang="en-US" sz="2400" dirty="0" smtClean="0">
                <a:solidFill>
                  <a:schemeClr val="dk1"/>
                </a:solidFill>
                <a:latin typeface="Times New Roman"/>
                <a:ea typeface="Times New Roman"/>
                <a:cs typeface="Times New Roman"/>
                <a:sym typeface="Times New Roman"/>
              </a:rPr>
              <a:t>micro tube.</a:t>
            </a:r>
            <a:endParaRPr sz="2400" dirty="0">
              <a:solidFill>
                <a:schemeClr val="dk1"/>
              </a:solidFill>
              <a:latin typeface="Times New Roman"/>
              <a:ea typeface="Times New Roman"/>
              <a:cs typeface="Times New Roman"/>
              <a:sym typeface="Times New Roman"/>
            </a:endParaRPr>
          </a:p>
          <a:p>
            <a:pPr marL="457200" lvl="0"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Sample was </a:t>
            </a:r>
            <a:r>
              <a:rPr lang="en-US" sz="2400" dirty="0" smtClean="0">
                <a:solidFill>
                  <a:schemeClr val="dk1"/>
                </a:solidFill>
                <a:latin typeface="Times New Roman"/>
                <a:ea typeface="Times New Roman"/>
                <a:cs typeface="Times New Roman"/>
                <a:sym typeface="Times New Roman"/>
              </a:rPr>
              <a:t>then stored </a:t>
            </a:r>
            <a:r>
              <a:rPr lang="en-US" sz="2400" dirty="0">
                <a:solidFill>
                  <a:schemeClr val="dk1"/>
                </a:solidFill>
                <a:latin typeface="Times New Roman"/>
                <a:ea typeface="Times New Roman"/>
                <a:cs typeface="Times New Roman"/>
                <a:sym typeface="Times New Roman"/>
              </a:rPr>
              <a:t>in ice</a:t>
            </a:r>
            <a:endParaRPr sz="2400" dirty="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2400" b="1" dirty="0">
                <a:solidFill>
                  <a:schemeClr val="dk1"/>
                </a:solidFill>
                <a:latin typeface="Times New Roman"/>
                <a:ea typeface="Times New Roman"/>
                <a:cs typeface="Times New Roman"/>
                <a:sym typeface="Times New Roman"/>
              </a:rPr>
              <a:t>Polymerase Chain Reaction</a:t>
            </a:r>
            <a:endParaRPr sz="2400" b="1" dirty="0">
              <a:solidFill>
                <a:schemeClr val="dk1"/>
              </a:solidFill>
              <a:latin typeface="Times New Roman"/>
              <a:ea typeface="Times New Roman"/>
              <a:cs typeface="Times New Roman"/>
              <a:sym typeface="Times New Roman"/>
            </a:endParaRPr>
          </a:p>
          <a:p>
            <a:pPr marL="457200" lvl="0"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DNA Amplification through PCR</a:t>
            </a:r>
            <a:endParaRPr sz="2400" dirty="0">
              <a:solidFill>
                <a:schemeClr val="dk1"/>
              </a:solidFill>
              <a:latin typeface="Times New Roman"/>
              <a:ea typeface="Times New Roman"/>
              <a:cs typeface="Times New Roman"/>
              <a:sym typeface="Times New Roman"/>
            </a:endParaRPr>
          </a:p>
          <a:p>
            <a:pPr marL="914400" lvl="1"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2 </a:t>
            </a:r>
            <a:r>
              <a:rPr lang="en-US" sz="2400" dirty="0" err="1">
                <a:solidFill>
                  <a:schemeClr val="dk1"/>
                </a:solidFill>
                <a:latin typeface="Times New Roman"/>
                <a:ea typeface="Times New Roman"/>
                <a:cs typeface="Times New Roman"/>
                <a:sym typeface="Times New Roman"/>
              </a:rPr>
              <a:t>μL</a:t>
            </a:r>
            <a:r>
              <a:rPr lang="en-US" sz="2400" dirty="0">
                <a:solidFill>
                  <a:schemeClr val="dk1"/>
                </a:solidFill>
                <a:latin typeface="Times New Roman"/>
                <a:ea typeface="Times New Roman"/>
                <a:cs typeface="Times New Roman"/>
                <a:sym typeface="Times New Roman"/>
              </a:rPr>
              <a:t> of the thawed sample was isolated in a </a:t>
            </a:r>
            <a:r>
              <a:rPr lang="en-US" sz="2400" dirty="0" smtClean="0">
                <a:solidFill>
                  <a:schemeClr val="dk1"/>
                </a:solidFill>
                <a:latin typeface="Times New Roman"/>
                <a:ea typeface="Times New Roman"/>
                <a:cs typeface="Times New Roman"/>
                <a:sym typeface="Times New Roman"/>
              </a:rPr>
              <a:t>micro tube.</a:t>
            </a:r>
            <a:endParaRPr sz="2400" dirty="0">
              <a:solidFill>
                <a:schemeClr val="dk1"/>
              </a:solidFill>
              <a:latin typeface="Times New Roman"/>
              <a:ea typeface="Times New Roman"/>
              <a:cs typeface="Times New Roman"/>
              <a:sym typeface="Times New Roman"/>
            </a:endParaRPr>
          </a:p>
          <a:p>
            <a:pPr marL="914400" lvl="1"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23 </a:t>
            </a:r>
            <a:r>
              <a:rPr lang="en-US" sz="2400" dirty="0" err="1">
                <a:solidFill>
                  <a:schemeClr val="dk1"/>
                </a:solidFill>
                <a:latin typeface="Times New Roman"/>
                <a:ea typeface="Times New Roman"/>
                <a:cs typeface="Times New Roman"/>
                <a:sym typeface="Times New Roman"/>
              </a:rPr>
              <a:t>μL</a:t>
            </a:r>
            <a:r>
              <a:rPr lang="en-US" sz="2400" dirty="0">
                <a:solidFill>
                  <a:schemeClr val="dk1"/>
                </a:solidFill>
                <a:latin typeface="Times New Roman"/>
                <a:ea typeface="Times New Roman"/>
                <a:cs typeface="Times New Roman"/>
                <a:sym typeface="Times New Roman"/>
              </a:rPr>
              <a:t> of diverse metazoan invertebrate (DMI) primers and a PCR bead were added.</a:t>
            </a:r>
            <a:endParaRPr sz="2400" dirty="0">
              <a:solidFill>
                <a:schemeClr val="dk1"/>
              </a:solidFill>
              <a:latin typeface="Times New Roman"/>
              <a:ea typeface="Times New Roman"/>
              <a:cs typeface="Times New Roman"/>
              <a:sym typeface="Times New Roman"/>
            </a:endParaRPr>
          </a:p>
          <a:p>
            <a:pPr marL="914400" lvl="1"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Sample was placed in a thermal cycler for 4 hours.</a:t>
            </a:r>
            <a:endParaRPr sz="2400" dirty="0">
              <a:solidFill>
                <a:schemeClr val="dk1"/>
              </a:solidFill>
              <a:latin typeface="Times New Roman"/>
              <a:ea typeface="Times New Roman"/>
              <a:cs typeface="Times New Roman"/>
              <a:sym typeface="Times New Roman"/>
            </a:endParaRPr>
          </a:p>
          <a:p>
            <a:pPr marL="457200" lvl="0"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Gel Electrophoresis</a:t>
            </a:r>
            <a:endParaRPr sz="2400" dirty="0">
              <a:solidFill>
                <a:schemeClr val="dk1"/>
              </a:solidFill>
              <a:latin typeface="Times New Roman"/>
              <a:ea typeface="Times New Roman"/>
              <a:cs typeface="Times New Roman"/>
              <a:sym typeface="Times New Roman"/>
            </a:endParaRPr>
          </a:p>
          <a:p>
            <a:pPr marL="914400" lvl="1"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5 </a:t>
            </a:r>
            <a:r>
              <a:rPr lang="en-US" sz="2400" dirty="0" err="1">
                <a:solidFill>
                  <a:schemeClr val="dk1"/>
                </a:solidFill>
                <a:latin typeface="Times New Roman"/>
                <a:ea typeface="Times New Roman"/>
                <a:cs typeface="Times New Roman"/>
                <a:sym typeface="Times New Roman"/>
              </a:rPr>
              <a:t>μL</a:t>
            </a:r>
            <a:r>
              <a:rPr lang="en-US" sz="2400" dirty="0">
                <a:solidFill>
                  <a:schemeClr val="dk1"/>
                </a:solidFill>
                <a:latin typeface="Times New Roman"/>
                <a:ea typeface="Times New Roman"/>
                <a:cs typeface="Times New Roman"/>
                <a:sym typeface="Times New Roman"/>
              </a:rPr>
              <a:t> of each amplified DNA sample was loaded into a 2% agarose gel with a positive control and DNA ladder.</a:t>
            </a:r>
            <a:endParaRPr sz="2400" dirty="0">
              <a:solidFill>
                <a:schemeClr val="dk1"/>
              </a:solidFill>
              <a:latin typeface="Times New Roman"/>
              <a:ea typeface="Times New Roman"/>
              <a:cs typeface="Times New Roman"/>
              <a:sym typeface="Times New Roman"/>
            </a:endParaRPr>
          </a:p>
          <a:p>
            <a:pPr marL="914400" lvl="1"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The gel was electrophoresed 30 minutes at 125 V.</a:t>
            </a:r>
            <a:endParaRPr sz="2400" dirty="0">
              <a:solidFill>
                <a:schemeClr val="dk1"/>
              </a:solidFill>
              <a:latin typeface="Times New Roman"/>
              <a:ea typeface="Times New Roman"/>
              <a:cs typeface="Times New Roman"/>
              <a:sym typeface="Times New Roman"/>
            </a:endParaRPr>
          </a:p>
          <a:p>
            <a:pPr marL="914400" lvl="1"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Samples that produced the target bands (~300 </a:t>
            </a:r>
            <a:r>
              <a:rPr lang="en-US" sz="2400" dirty="0" err="1">
                <a:solidFill>
                  <a:schemeClr val="dk1"/>
                </a:solidFill>
                <a:latin typeface="Times New Roman"/>
                <a:ea typeface="Times New Roman"/>
                <a:cs typeface="Times New Roman"/>
                <a:sym typeface="Times New Roman"/>
              </a:rPr>
              <a:t>bp</a:t>
            </a:r>
            <a:r>
              <a:rPr lang="en-US" sz="2400" dirty="0">
                <a:solidFill>
                  <a:schemeClr val="dk1"/>
                </a:solidFill>
                <a:latin typeface="Times New Roman"/>
                <a:ea typeface="Times New Roman"/>
                <a:cs typeface="Times New Roman"/>
                <a:sym typeface="Times New Roman"/>
              </a:rPr>
              <a:t> for DMI primers and ~700 </a:t>
            </a:r>
            <a:r>
              <a:rPr lang="en-US" sz="2400" dirty="0" err="1">
                <a:solidFill>
                  <a:schemeClr val="dk1"/>
                </a:solidFill>
                <a:latin typeface="Times New Roman"/>
                <a:ea typeface="Times New Roman"/>
                <a:cs typeface="Times New Roman"/>
                <a:sym typeface="Times New Roman"/>
              </a:rPr>
              <a:t>bp</a:t>
            </a:r>
            <a:r>
              <a:rPr lang="en-US" sz="2400" dirty="0">
                <a:solidFill>
                  <a:schemeClr val="dk1"/>
                </a:solidFill>
                <a:latin typeface="Times New Roman"/>
                <a:ea typeface="Times New Roman"/>
                <a:cs typeface="Times New Roman"/>
                <a:sym typeface="Times New Roman"/>
              </a:rPr>
              <a:t> for CO1 primers) were sent to </a:t>
            </a:r>
            <a:r>
              <a:rPr lang="en-US" sz="2400" dirty="0" smtClean="0">
                <a:solidFill>
                  <a:schemeClr val="dk1"/>
                </a:solidFill>
                <a:latin typeface="Times New Roman"/>
                <a:ea typeface="Times New Roman"/>
                <a:cs typeface="Times New Roman"/>
                <a:sym typeface="Times New Roman"/>
              </a:rPr>
              <a:t>Gene Wiz </a:t>
            </a:r>
            <a:r>
              <a:rPr lang="en-US" sz="2400" dirty="0">
                <a:solidFill>
                  <a:schemeClr val="dk1"/>
                </a:solidFill>
                <a:latin typeface="Times New Roman"/>
                <a:ea typeface="Times New Roman"/>
                <a:cs typeface="Times New Roman"/>
                <a:sym typeface="Times New Roman"/>
              </a:rPr>
              <a:t>for sequencing in both the forward and reverse directions. </a:t>
            </a:r>
            <a:endParaRPr sz="2400" dirty="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2400" b="1" dirty="0">
                <a:solidFill>
                  <a:schemeClr val="dk1"/>
                </a:solidFill>
                <a:latin typeface="Times New Roman"/>
                <a:ea typeface="Times New Roman"/>
                <a:cs typeface="Times New Roman"/>
                <a:sym typeface="Times New Roman"/>
              </a:rPr>
              <a:t>DNA Sequencing and Editing</a:t>
            </a:r>
            <a:endParaRPr sz="2400" b="1" dirty="0">
              <a:solidFill>
                <a:schemeClr val="dk1"/>
              </a:solidFill>
              <a:latin typeface="Times New Roman"/>
              <a:ea typeface="Times New Roman"/>
              <a:cs typeface="Times New Roman"/>
              <a:sym typeface="Times New Roman"/>
            </a:endParaRPr>
          </a:p>
          <a:p>
            <a:pPr marL="457200" lvl="0" indent="-368300" rtl="0">
              <a:spcBef>
                <a:spcPts val="0"/>
              </a:spcBef>
              <a:spcAft>
                <a:spcPts val="0"/>
              </a:spcAft>
              <a:buClr>
                <a:schemeClr val="dk1"/>
              </a:buClr>
              <a:buSzPts val="2200"/>
              <a:buFont typeface="Times New Roman"/>
              <a:buAutoNum type="arabicPeriod"/>
            </a:pPr>
            <a:r>
              <a:rPr lang="en-US" sz="2400" dirty="0">
                <a:solidFill>
                  <a:schemeClr val="dk1"/>
                </a:solidFill>
                <a:latin typeface="Times New Roman"/>
                <a:ea typeface="Times New Roman"/>
                <a:cs typeface="Times New Roman"/>
                <a:sym typeface="Times New Roman"/>
              </a:rPr>
              <a:t>Sequenced DNA was uploaded to the DNA Subway online database, where they were trimmed, paired, and edited.</a:t>
            </a:r>
            <a:endParaRPr sz="2400" dirty="0">
              <a:solidFill>
                <a:schemeClr val="dk1"/>
              </a:solidFill>
              <a:latin typeface="Calibri"/>
              <a:ea typeface="Calibri"/>
              <a:cs typeface="Calibri"/>
              <a:sym typeface="Calibri"/>
            </a:endParaRPr>
          </a:p>
        </p:txBody>
      </p:sp>
      <p:pic>
        <p:nvPicPr>
          <p:cNvPr id="96" name="Shape 96"/>
          <p:cNvPicPr preferRelativeResize="0"/>
          <p:nvPr/>
        </p:nvPicPr>
        <p:blipFill rotWithShape="1">
          <a:blip r:embed="rId3">
            <a:alphaModFix/>
          </a:blip>
          <a:srcRect l="17965" t="15366" b="7257"/>
          <a:stretch/>
        </p:blipFill>
        <p:spPr>
          <a:xfrm>
            <a:off x="11663400" y="21642107"/>
            <a:ext cx="7594788" cy="4438670"/>
          </a:xfrm>
          <a:prstGeom prst="rect">
            <a:avLst/>
          </a:prstGeom>
          <a:noFill/>
          <a:ln>
            <a:noFill/>
          </a:ln>
        </p:spPr>
      </p:pic>
      <p:pic>
        <p:nvPicPr>
          <p:cNvPr id="97" name="Shape 97"/>
          <p:cNvPicPr preferRelativeResize="0"/>
          <p:nvPr/>
        </p:nvPicPr>
        <p:blipFill rotWithShape="1">
          <a:blip r:embed="rId4">
            <a:alphaModFix/>
          </a:blip>
          <a:srcRect l="28208" t="25836" r="36012" b="595"/>
          <a:stretch/>
        </p:blipFill>
        <p:spPr>
          <a:xfrm>
            <a:off x="22648925" y="7125459"/>
            <a:ext cx="9916474" cy="10747339"/>
          </a:xfrm>
          <a:prstGeom prst="rect">
            <a:avLst/>
          </a:prstGeom>
          <a:noFill/>
          <a:ln>
            <a:noFill/>
          </a:ln>
        </p:spPr>
      </p:pic>
      <p:pic>
        <p:nvPicPr>
          <p:cNvPr id="98" name="Shape 98"/>
          <p:cNvPicPr preferRelativeResize="0"/>
          <p:nvPr/>
        </p:nvPicPr>
        <p:blipFill>
          <a:blip r:embed="rId5">
            <a:alphaModFix/>
          </a:blip>
          <a:stretch>
            <a:fillRect/>
          </a:stretch>
        </p:blipFill>
        <p:spPr>
          <a:xfrm>
            <a:off x="11590923" y="26527245"/>
            <a:ext cx="7991392" cy="5407407"/>
          </a:xfrm>
          <a:prstGeom prst="rect">
            <a:avLst/>
          </a:prstGeom>
          <a:noFill/>
          <a:ln>
            <a:noFill/>
          </a:ln>
        </p:spPr>
      </p:pic>
      <p:sp>
        <p:nvSpPr>
          <p:cNvPr id="99" name="Shape 99"/>
          <p:cNvSpPr txBox="1"/>
          <p:nvPr/>
        </p:nvSpPr>
        <p:spPr>
          <a:xfrm>
            <a:off x="22410418" y="18325067"/>
            <a:ext cx="9916500" cy="769305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sz="3000" dirty="0">
              <a:latin typeface="Times New Roman"/>
              <a:ea typeface="Times New Roman"/>
              <a:cs typeface="Times New Roman"/>
              <a:sym typeface="Times New Roman"/>
            </a:endParaRPr>
          </a:p>
          <a:p>
            <a:pPr marL="0" lvl="0" indent="0">
              <a:spcBef>
                <a:spcPts val="0"/>
              </a:spcBef>
              <a:spcAft>
                <a:spcPts val="0"/>
              </a:spcAft>
              <a:buNone/>
            </a:pPr>
            <a:endParaRPr lang="en-US" sz="3000" b="1" dirty="0" smtClean="0">
              <a:latin typeface="Times New Roman"/>
              <a:ea typeface="Times New Roman"/>
              <a:cs typeface="Times New Roman"/>
              <a:sym typeface="Times New Roman"/>
            </a:endParaRPr>
          </a:p>
          <a:p>
            <a:pPr marL="0" lvl="0" indent="0">
              <a:spcBef>
                <a:spcPts val="0"/>
              </a:spcBef>
              <a:spcAft>
                <a:spcPts val="0"/>
              </a:spcAft>
              <a:buNone/>
            </a:pPr>
            <a:endParaRPr lang="en-US" sz="3000" b="1" dirty="0">
              <a:latin typeface="Times New Roman"/>
              <a:ea typeface="Times New Roman"/>
              <a:cs typeface="Times New Roman"/>
              <a:sym typeface="Times New Roman"/>
            </a:endParaRPr>
          </a:p>
          <a:p>
            <a:pPr marL="0" lvl="0" indent="0">
              <a:spcBef>
                <a:spcPts val="0"/>
              </a:spcBef>
              <a:spcAft>
                <a:spcPts val="0"/>
              </a:spcAft>
              <a:buNone/>
            </a:pPr>
            <a:endParaRPr lang="en-US" sz="3000" b="1" dirty="0" smtClean="0">
              <a:latin typeface="Times New Roman"/>
              <a:ea typeface="Times New Roman"/>
              <a:cs typeface="Times New Roman"/>
              <a:sym typeface="Times New Roman"/>
            </a:endParaRPr>
          </a:p>
          <a:p>
            <a:pPr marL="0" lvl="0" indent="0">
              <a:spcBef>
                <a:spcPts val="0"/>
              </a:spcBef>
              <a:spcAft>
                <a:spcPts val="0"/>
              </a:spcAft>
              <a:buNone/>
            </a:pPr>
            <a:endParaRPr lang="en-US" sz="3000" b="1" dirty="0">
              <a:latin typeface="Times New Roman"/>
              <a:ea typeface="Times New Roman"/>
              <a:cs typeface="Times New Roman"/>
              <a:sym typeface="Times New Roman"/>
            </a:endParaRPr>
          </a:p>
          <a:p>
            <a:pPr marL="0" lvl="0" indent="0">
              <a:spcBef>
                <a:spcPts val="0"/>
              </a:spcBef>
              <a:spcAft>
                <a:spcPts val="0"/>
              </a:spcAft>
              <a:buNone/>
            </a:pPr>
            <a:endParaRPr lang="en-US" sz="3000" b="1" dirty="0" smtClean="0">
              <a:latin typeface="Times New Roman"/>
              <a:ea typeface="Times New Roman"/>
              <a:cs typeface="Times New Roman"/>
              <a:sym typeface="Times New Roman"/>
            </a:endParaRPr>
          </a:p>
          <a:p>
            <a:pPr marL="0" lvl="0" indent="0">
              <a:spcBef>
                <a:spcPts val="0"/>
              </a:spcBef>
              <a:spcAft>
                <a:spcPts val="0"/>
              </a:spcAft>
              <a:buNone/>
            </a:pPr>
            <a:endParaRPr lang="en-US" sz="3000" b="1" dirty="0">
              <a:latin typeface="Times New Roman"/>
              <a:ea typeface="Times New Roman"/>
              <a:cs typeface="Times New Roman"/>
              <a:sym typeface="Times New Roman"/>
            </a:endParaRPr>
          </a:p>
          <a:p>
            <a:pPr marL="0" lvl="0" indent="0">
              <a:spcBef>
                <a:spcPts val="0"/>
              </a:spcBef>
              <a:spcAft>
                <a:spcPts val="0"/>
              </a:spcAft>
              <a:buNone/>
            </a:pPr>
            <a:endParaRPr lang="en-US" sz="3000" b="1" dirty="0" smtClean="0">
              <a:latin typeface="Times New Roman"/>
              <a:ea typeface="Times New Roman"/>
              <a:cs typeface="Times New Roman"/>
              <a:sym typeface="Times New Roman"/>
            </a:endParaRPr>
          </a:p>
          <a:p>
            <a:pPr marL="0" lvl="0" indent="0">
              <a:spcBef>
                <a:spcPts val="0"/>
              </a:spcBef>
              <a:spcAft>
                <a:spcPts val="0"/>
              </a:spcAft>
              <a:buNone/>
            </a:pPr>
            <a:endParaRPr lang="en-US" sz="3000" b="1" dirty="0">
              <a:latin typeface="Times New Roman"/>
              <a:ea typeface="Times New Roman"/>
              <a:cs typeface="Times New Roman"/>
              <a:sym typeface="Times New Roman"/>
            </a:endParaRPr>
          </a:p>
          <a:p>
            <a:pPr marL="0" lvl="0" indent="0">
              <a:spcBef>
                <a:spcPts val="0"/>
              </a:spcBef>
              <a:spcAft>
                <a:spcPts val="0"/>
              </a:spcAft>
              <a:buNone/>
            </a:pPr>
            <a:endParaRPr lang="en-US" sz="3000" b="1" dirty="0" smtClean="0">
              <a:latin typeface="Times New Roman"/>
              <a:ea typeface="Times New Roman"/>
              <a:cs typeface="Times New Roman"/>
              <a:sym typeface="Times New Roman"/>
            </a:endParaRPr>
          </a:p>
          <a:p>
            <a:pPr marL="0" lvl="0" indent="0">
              <a:spcBef>
                <a:spcPts val="0"/>
              </a:spcBef>
              <a:spcAft>
                <a:spcPts val="0"/>
              </a:spcAft>
              <a:buNone/>
            </a:pPr>
            <a:r>
              <a:rPr lang="en-US" sz="3000" b="1" dirty="0" smtClean="0">
                <a:latin typeface="Times New Roman"/>
                <a:ea typeface="Times New Roman"/>
                <a:cs typeface="Times New Roman"/>
                <a:sym typeface="Times New Roman"/>
              </a:rPr>
              <a:t>Species </a:t>
            </a:r>
            <a:r>
              <a:rPr lang="en-US" sz="3000" b="1" dirty="0">
                <a:latin typeface="Times New Roman"/>
                <a:ea typeface="Times New Roman"/>
                <a:cs typeface="Times New Roman"/>
                <a:sym typeface="Times New Roman"/>
              </a:rPr>
              <a:t>Richness 		2018 		</a:t>
            </a:r>
            <a:r>
              <a:rPr lang="en-US" sz="3000" b="1" dirty="0" smtClean="0">
                <a:latin typeface="Times New Roman"/>
                <a:ea typeface="Times New Roman"/>
                <a:cs typeface="Times New Roman"/>
                <a:sym typeface="Times New Roman"/>
              </a:rPr>
              <a:t>          2004</a:t>
            </a:r>
            <a:endParaRPr sz="3000" b="1" dirty="0">
              <a:latin typeface="Times New Roman"/>
              <a:ea typeface="Times New Roman"/>
              <a:cs typeface="Times New Roman"/>
              <a:sym typeface="Times New Roman"/>
            </a:endParaRPr>
          </a:p>
          <a:p>
            <a:pPr marL="0" lvl="0" indent="0">
              <a:spcBef>
                <a:spcPts val="0"/>
              </a:spcBef>
              <a:spcAft>
                <a:spcPts val="0"/>
              </a:spcAft>
              <a:buNone/>
            </a:pPr>
            <a:r>
              <a:rPr lang="en-US" sz="3000" dirty="0" smtClean="0">
                <a:latin typeface="Times New Roman"/>
                <a:ea typeface="Times New Roman"/>
                <a:cs typeface="Times New Roman"/>
                <a:sym typeface="Times New Roman"/>
              </a:rPr>
              <a:t>Gowanus </a:t>
            </a:r>
            <a:r>
              <a:rPr lang="en-US" sz="3000" dirty="0">
                <a:latin typeface="Times New Roman"/>
                <a:ea typeface="Times New Roman"/>
                <a:cs typeface="Times New Roman"/>
                <a:sym typeface="Times New Roman"/>
              </a:rPr>
              <a:t>Canal </a:t>
            </a:r>
            <a:r>
              <a:rPr lang="en-US" sz="3000" dirty="0" smtClean="0">
                <a:latin typeface="Times New Roman"/>
                <a:ea typeface="Times New Roman"/>
                <a:cs typeface="Times New Roman"/>
                <a:sym typeface="Times New Roman"/>
              </a:rPr>
              <a:t>	 </a:t>
            </a:r>
            <a:r>
              <a:rPr lang="en-US" sz="3000" dirty="0">
                <a:latin typeface="Times New Roman"/>
                <a:ea typeface="Times New Roman"/>
                <a:cs typeface="Times New Roman"/>
                <a:sym typeface="Times New Roman"/>
              </a:rPr>
              <a:t>	- 	13 </a:t>
            </a:r>
            <a:r>
              <a:rPr lang="en-US" sz="3000" dirty="0" smtClean="0">
                <a:latin typeface="Times New Roman"/>
                <a:ea typeface="Times New Roman"/>
                <a:cs typeface="Times New Roman"/>
                <a:sym typeface="Times New Roman"/>
              </a:rPr>
              <a:t>Species</a:t>
            </a:r>
            <a:r>
              <a:rPr lang="en-US" sz="3000" dirty="0">
                <a:latin typeface="Times New Roman"/>
                <a:ea typeface="Times New Roman"/>
                <a:cs typeface="Times New Roman"/>
                <a:sym typeface="Times New Roman"/>
              </a:rPr>
              <a:t>		</a:t>
            </a:r>
            <a:r>
              <a:rPr lang="en-US" sz="3000" dirty="0" smtClean="0">
                <a:latin typeface="Times New Roman"/>
                <a:ea typeface="Times New Roman"/>
                <a:cs typeface="Times New Roman"/>
                <a:sym typeface="Times New Roman"/>
              </a:rPr>
              <a:t>18 Species</a:t>
            </a:r>
            <a:endParaRPr sz="3000" dirty="0">
              <a:latin typeface="Times New Roman"/>
              <a:ea typeface="Times New Roman"/>
              <a:cs typeface="Times New Roman"/>
              <a:sym typeface="Times New Roman"/>
            </a:endParaRPr>
          </a:p>
          <a:p>
            <a:pPr marL="0" lvl="0" indent="0">
              <a:spcBef>
                <a:spcPts val="0"/>
              </a:spcBef>
              <a:spcAft>
                <a:spcPts val="0"/>
              </a:spcAft>
              <a:buNone/>
            </a:pPr>
            <a:r>
              <a:rPr lang="en-US" sz="3000" dirty="0">
                <a:latin typeface="Times New Roman"/>
                <a:ea typeface="Times New Roman"/>
                <a:cs typeface="Times New Roman"/>
                <a:sym typeface="Times New Roman"/>
              </a:rPr>
              <a:t>Bronx River 		-  	</a:t>
            </a:r>
            <a:r>
              <a:rPr lang="en-US" sz="3000" dirty="0" smtClean="0">
                <a:latin typeface="Times New Roman"/>
                <a:ea typeface="Times New Roman"/>
                <a:cs typeface="Times New Roman"/>
                <a:sym typeface="Times New Roman"/>
              </a:rPr>
              <a:t>14 Species </a:t>
            </a:r>
            <a:r>
              <a:rPr lang="en-US" sz="3000" dirty="0">
                <a:latin typeface="Times New Roman"/>
                <a:ea typeface="Times New Roman"/>
                <a:cs typeface="Times New Roman"/>
                <a:sym typeface="Times New Roman"/>
              </a:rPr>
              <a:t>		</a:t>
            </a:r>
            <a:r>
              <a:rPr lang="en-US" sz="3000" dirty="0" smtClean="0">
                <a:latin typeface="Times New Roman"/>
                <a:ea typeface="Times New Roman"/>
                <a:cs typeface="Times New Roman"/>
                <a:sym typeface="Times New Roman"/>
              </a:rPr>
              <a:t>9.9 Species</a:t>
            </a:r>
            <a:endParaRPr sz="3000" dirty="0">
              <a:latin typeface="Times New Roman"/>
              <a:ea typeface="Times New Roman"/>
              <a:cs typeface="Times New Roman"/>
              <a:sym typeface="Times New Roman"/>
            </a:endParaRPr>
          </a:p>
          <a:p>
            <a:pPr marL="0" lvl="0" indent="0">
              <a:spcBef>
                <a:spcPts val="0"/>
              </a:spcBef>
              <a:spcAft>
                <a:spcPts val="0"/>
              </a:spcAft>
              <a:buNone/>
            </a:pPr>
            <a:r>
              <a:rPr lang="en-US" sz="3000" dirty="0">
                <a:latin typeface="Times New Roman"/>
                <a:ea typeface="Times New Roman"/>
                <a:cs typeface="Times New Roman"/>
                <a:sym typeface="Times New Roman"/>
              </a:rPr>
              <a:t>East River 			- 	</a:t>
            </a:r>
            <a:r>
              <a:rPr lang="en-US" sz="3000" dirty="0" smtClean="0">
                <a:latin typeface="Times New Roman"/>
                <a:ea typeface="Times New Roman"/>
                <a:cs typeface="Times New Roman"/>
                <a:sym typeface="Times New Roman"/>
              </a:rPr>
              <a:t>9   Species </a:t>
            </a:r>
            <a:r>
              <a:rPr lang="en-US" sz="3000" dirty="0">
                <a:latin typeface="Times New Roman"/>
                <a:ea typeface="Times New Roman"/>
                <a:cs typeface="Times New Roman"/>
                <a:sym typeface="Times New Roman"/>
              </a:rPr>
              <a:t>		</a:t>
            </a:r>
            <a:r>
              <a:rPr lang="en-US" sz="3000" dirty="0" smtClean="0">
                <a:latin typeface="Times New Roman"/>
                <a:ea typeface="Times New Roman"/>
                <a:cs typeface="Times New Roman"/>
                <a:sym typeface="Times New Roman"/>
              </a:rPr>
              <a:t>13.1 Species</a:t>
            </a:r>
            <a:endParaRPr sz="3000" dirty="0">
              <a:latin typeface="Times New Roman"/>
              <a:ea typeface="Times New Roman"/>
              <a:cs typeface="Times New Roman"/>
              <a:sym typeface="Times New Roman"/>
            </a:endParaRPr>
          </a:p>
        </p:txBody>
      </p:sp>
      <p:sp>
        <p:nvSpPr>
          <p:cNvPr id="3" name="TextBox 2"/>
          <p:cNvSpPr txBox="1"/>
          <p:nvPr/>
        </p:nvSpPr>
        <p:spPr>
          <a:xfrm flipH="1">
            <a:off x="11663400" y="26118743"/>
            <a:ext cx="5673629" cy="338554"/>
          </a:xfrm>
          <a:prstGeom prst="rect">
            <a:avLst/>
          </a:prstGeom>
          <a:noFill/>
        </p:spPr>
        <p:txBody>
          <a:bodyPr wrap="square" rtlCol="0">
            <a:spAutoFit/>
          </a:bodyPr>
          <a:lstStyle/>
          <a:p>
            <a:r>
              <a:rPr lang="en-US" sz="1600" dirty="0" smtClean="0"/>
              <a:t>Location of the sample collection from the East River</a:t>
            </a:r>
            <a:endParaRPr lang="en-US" sz="1600" dirty="0"/>
          </a:p>
        </p:txBody>
      </p:sp>
      <p:sp>
        <p:nvSpPr>
          <p:cNvPr id="4" name="TextBox 3"/>
          <p:cNvSpPr txBox="1"/>
          <p:nvPr/>
        </p:nvSpPr>
        <p:spPr>
          <a:xfrm>
            <a:off x="11663400" y="31669892"/>
            <a:ext cx="6941123" cy="338554"/>
          </a:xfrm>
          <a:prstGeom prst="rect">
            <a:avLst/>
          </a:prstGeom>
          <a:noFill/>
        </p:spPr>
        <p:txBody>
          <a:bodyPr wrap="square" rtlCol="0">
            <a:spAutoFit/>
          </a:bodyPr>
          <a:lstStyle/>
          <a:p>
            <a:r>
              <a:rPr lang="en-US" sz="1600" dirty="0" smtClean="0"/>
              <a:t>A Phylogenetic tree to demonstrate which organisms are closely related. </a:t>
            </a: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1826411433"/>
              </p:ext>
            </p:extLst>
          </p:nvPr>
        </p:nvGraphicFramePr>
        <p:xfrm>
          <a:off x="22577962" y="18966351"/>
          <a:ext cx="10058400" cy="3783033"/>
        </p:xfrm>
        <a:graphic>
          <a:graphicData uri="http://schemas.openxmlformats.org/drawingml/2006/table">
            <a:tbl>
              <a:tblPr/>
              <a:tblGrid>
                <a:gridCol w="2023221"/>
                <a:gridCol w="8035179"/>
              </a:tblGrid>
              <a:tr h="791288">
                <a:tc>
                  <a:txBody>
                    <a:bodyPr/>
                    <a:lstStyle/>
                    <a:p>
                      <a:pPr rtl="0" fontAlgn="t">
                        <a:spcBef>
                          <a:spcPts val="0"/>
                        </a:spcBef>
                        <a:spcAft>
                          <a:spcPts val="0"/>
                        </a:spcAft>
                      </a:pPr>
                      <a:r>
                        <a:rPr lang="en-US" sz="2400" b="1" i="0" u="none" strike="noStrike" dirty="0">
                          <a:solidFill>
                            <a:srgbClr val="000000"/>
                          </a:solidFill>
                          <a:effectLst/>
                          <a:latin typeface="Times New Roman" charset="0"/>
                        </a:rPr>
                        <a:t>Water Quality Metric</a:t>
                      </a:r>
                      <a:endParaRPr lang="en-US" sz="2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Times New Roman" charset="0"/>
                        </a:rPr>
                        <a:t>Values</a:t>
                      </a:r>
                      <a:endParaRPr lang="en-US" sz="24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931">
                <a:tc>
                  <a:txBody>
                    <a:bodyPr/>
                    <a:lstStyle/>
                    <a:p>
                      <a:pPr rtl="0" fontAlgn="t">
                        <a:spcBef>
                          <a:spcPts val="0"/>
                        </a:spcBef>
                        <a:spcAft>
                          <a:spcPts val="0"/>
                        </a:spcAft>
                      </a:pPr>
                      <a:r>
                        <a:rPr lang="en-US" sz="2400" b="0" i="0" u="none" strike="noStrike">
                          <a:solidFill>
                            <a:srgbClr val="000000"/>
                          </a:solidFill>
                          <a:effectLst/>
                          <a:latin typeface="Times New Roman" charset="0"/>
                        </a:rPr>
                        <a:t>Nitrates</a:t>
                      </a:r>
                      <a:endParaRPr lang="en-US" sz="24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nb-NO" sz="2400" b="0" i="0" u="none" strike="noStrike">
                          <a:solidFill>
                            <a:srgbClr val="000000"/>
                          </a:solidFill>
                          <a:effectLst/>
                          <a:latin typeface="Times New Roman" charset="0"/>
                        </a:rPr>
                        <a:t>2 ppm</a:t>
                      </a:r>
                      <a:endParaRPr lang="nb-NO" sz="24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98">
                <a:tc>
                  <a:txBody>
                    <a:bodyPr/>
                    <a:lstStyle/>
                    <a:p>
                      <a:pPr rtl="0" fontAlgn="t">
                        <a:spcBef>
                          <a:spcPts val="0"/>
                        </a:spcBef>
                        <a:spcAft>
                          <a:spcPts val="0"/>
                        </a:spcAft>
                      </a:pPr>
                      <a:r>
                        <a:rPr lang="en-US" sz="2400" b="0" i="0" u="none" strike="noStrike">
                          <a:solidFill>
                            <a:srgbClr val="000000"/>
                          </a:solidFill>
                          <a:effectLst/>
                          <a:latin typeface="Times New Roman" charset="0"/>
                        </a:rPr>
                        <a:t>Phosphates</a:t>
                      </a:r>
                      <a:endParaRPr lang="en-US" sz="24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nb-NO" sz="2400" b="0" i="0" u="none" strike="noStrike">
                          <a:solidFill>
                            <a:srgbClr val="000000"/>
                          </a:solidFill>
                          <a:effectLst/>
                          <a:latin typeface="Times New Roman" charset="0"/>
                        </a:rPr>
                        <a:t>2 ppm</a:t>
                      </a:r>
                      <a:endParaRPr lang="nb-NO" sz="24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151">
                <a:tc>
                  <a:txBody>
                    <a:bodyPr/>
                    <a:lstStyle/>
                    <a:p>
                      <a:pPr rtl="0" fontAlgn="t">
                        <a:spcBef>
                          <a:spcPts val="0"/>
                        </a:spcBef>
                        <a:spcAft>
                          <a:spcPts val="0"/>
                        </a:spcAft>
                      </a:pPr>
                      <a:r>
                        <a:rPr lang="en-US" sz="2400" b="0" i="0" u="none" strike="noStrike">
                          <a:solidFill>
                            <a:srgbClr val="000000"/>
                          </a:solidFill>
                          <a:effectLst/>
                          <a:latin typeface="Times New Roman" charset="0"/>
                        </a:rPr>
                        <a:t>Dissolved Oxygen </a:t>
                      </a:r>
                      <a:endParaRPr lang="en-US" sz="24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sv-SE" sz="2400" b="0" i="0" u="none" strike="noStrike" dirty="0">
                          <a:solidFill>
                            <a:srgbClr val="000000"/>
                          </a:solidFill>
                          <a:effectLst/>
                          <a:latin typeface="Times New Roman" charset="0"/>
                        </a:rPr>
                        <a:t>4 ppm</a:t>
                      </a:r>
                      <a:endParaRPr lang="sv-SE" sz="2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151">
                <a:tc>
                  <a:txBody>
                    <a:bodyPr/>
                    <a:lstStyle/>
                    <a:p>
                      <a:pPr rtl="0" fontAlgn="t">
                        <a:spcBef>
                          <a:spcPts val="0"/>
                        </a:spcBef>
                        <a:spcAft>
                          <a:spcPts val="0"/>
                        </a:spcAft>
                      </a:pPr>
                      <a:r>
                        <a:rPr lang="en-US" sz="2400" b="0" i="0" u="none" strike="noStrike">
                          <a:solidFill>
                            <a:srgbClr val="000000"/>
                          </a:solidFill>
                          <a:effectLst/>
                          <a:latin typeface="Times New Roman" charset="0"/>
                        </a:rPr>
                        <a:t>pH</a:t>
                      </a:r>
                      <a:endParaRPr lang="en-US" sz="24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dirty="0">
                          <a:solidFill>
                            <a:srgbClr val="000000"/>
                          </a:solidFill>
                          <a:effectLst/>
                          <a:latin typeface="Times New Roman" charset="0"/>
                        </a:rPr>
                        <a:t>8</a:t>
                      </a:r>
                      <a:endParaRPr lang="en-US" sz="2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151">
                <a:tc>
                  <a:txBody>
                    <a:bodyPr/>
                    <a:lstStyle/>
                    <a:p>
                      <a:pPr rtl="0" fontAlgn="t">
                        <a:spcBef>
                          <a:spcPts val="0"/>
                        </a:spcBef>
                        <a:spcAft>
                          <a:spcPts val="0"/>
                        </a:spcAft>
                      </a:pPr>
                      <a:r>
                        <a:rPr lang="en-US" sz="2400" b="0" i="0" u="none" strike="noStrike" dirty="0">
                          <a:solidFill>
                            <a:srgbClr val="000000"/>
                          </a:solidFill>
                          <a:effectLst/>
                          <a:latin typeface="Times New Roman" charset="0"/>
                        </a:rPr>
                        <a:t>Salinity</a:t>
                      </a:r>
                      <a:endParaRPr lang="en-US" sz="2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nb-NO" sz="2400" b="0" i="0" u="none" strike="noStrike" dirty="0">
                          <a:solidFill>
                            <a:srgbClr val="000000"/>
                          </a:solidFill>
                          <a:effectLst/>
                          <a:latin typeface="Times New Roman" charset="0"/>
                        </a:rPr>
                        <a:t>38 </a:t>
                      </a:r>
                      <a:r>
                        <a:rPr lang="nb-NO" sz="2400" b="0" i="0" u="none" strike="noStrike" dirty="0" err="1">
                          <a:solidFill>
                            <a:srgbClr val="000000"/>
                          </a:solidFill>
                          <a:effectLst/>
                          <a:latin typeface="Times New Roman" charset="0"/>
                        </a:rPr>
                        <a:t>ppt</a:t>
                      </a:r>
                      <a:endParaRPr lang="nb-NO" sz="2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22503432" y="18349199"/>
            <a:ext cx="73308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chemeClr val="tx1"/>
                </a:solidFill>
                <a:effectLst/>
                <a:latin typeface="Times New Roman" charset="0"/>
                <a:ea typeface="Times New Roman" charset="0"/>
                <a:cs typeface="Times New Roman" charset="0"/>
              </a:rPr>
              <a:t>Table</a:t>
            </a:r>
            <a:r>
              <a:rPr kumimoji="0" lang="en-US" altLang="en-US" sz="3200" b="1" i="0" u="none" strike="noStrike" cap="none" normalizeH="0" dirty="0" smtClean="0">
                <a:ln>
                  <a:noFill/>
                </a:ln>
                <a:solidFill>
                  <a:schemeClr val="tx1"/>
                </a:solidFill>
                <a:effectLst/>
                <a:latin typeface="Times New Roman" charset="0"/>
                <a:ea typeface="Times New Roman" charset="0"/>
                <a:cs typeface="Times New Roman" charset="0"/>
              </a:rPr>
              <a:t> 2: </a:t>
            </a:r>
            <a:r>
              <a:rPr kumimoji="0" lang="en-US" altLang="en-US" sz="3200" b="1" i="0" u="none" strike="noStrike" cap="none" normalizeH="0" baseline="0" dirty="0" smtClean="0">
                <a:ln>
                  <a:noFill/>
                </a:ln>
                <a:solidFill>
                  <a:schemeClr val="tx1"/>
                </a:solidFill>
                <a:effectLst/>
                <a:latin typeface="Times New Roman" charset="0"/>
                <a:ea typeface="Times New Roman" charset="0"/>
                <a:cs typeface="Times New Roman" charset="0"/>
              </a:rPr>
              <a:t>Water </a:t>
            </a:r>
            <a:r>
              <a:rPr kumimoji="0" lang="en-US" altLang="en-US" sz="3200" b="1" i="0" u="none" strike="noStrike" cap="none" normalizeH="0" baseline="0" dirty="0">
                <a:ln>
                  <a:noFill/>
                </a:ln>
                <a:solidFill>
                  <a:schemeClr val="tx1"/>
                </a:solidFill>
                <a:effectLst/>
                <a:latin typeface="Times New Roman" charset="0"/>
                <a:ea typeface="Times New Roman" charset="0"/>
                <a:cs typeface="Times New Roman" charset="0"/>
              </a:rPr>
              <a:t>Quality of the East </a:t>
            </a:r>
            <a:r>
              <a:rPr kumimoji="0" lang="en-US" altLang="en-US" sz="3200" b="1" i="0" u="none" strike="noStrike" cap="none" normalizeH="0" baseline="0" dirty="0" smtClean="0">
                <a:ln>
                  <a:noFill/>
                </a:ln>
                <a:solidFill>
                  <a:schemeClr val="tx1"/>
                </a:solidFill>
                <a:effectLst/>
                <a:latin typeface="Times New Roman" charset="0"/>
                <a:ea typeface="Times New Roman" charset="0"/>
                <a:cs typeface="Times New Roman" charset="0"/>
              </a:rPr>
              <a:t>River</a:t>
            </a:r>
            <a:endParaRPr kumimoji="0" lang="en-US" altLang="en-US" sz="3200" b="1" i="0" u="none" strike="noStrike" cap="none" normalizeH="0" baseline="0" dirty="0">
              <a:ln>
                <a:noFill/>
              </a:ln>
              <a:solidFill>
                <a:schemeClr val="tx1"/>
              </a:solidFill>
              <a:effectLst/>
              <a:latin typeface="Times New Roman" charset="0"/>
              <a:ea typeface="Times New Roman" charset="0"/>
              <a:cs typeface="Times New Roman" charset="0"/>
            </a:endParaRPr>
          </a:p>
        </p:txBody>
      </p:sp>
      <p:sp>
        <p:nvSpPr>
          <p:cNvPr id="7" name="TextBox 6"/>
          <p:cNvSpPr txBox="1"/>
          <p:nvPr/>
        </p:nvSpPr>
        <p:spPr>
          <a:xfrm>
            <a:off x="22299130" y="25444839"/>
            <a:ext cx="10508413" cy="646331"/>
          </a:xfrm>
          <a:prstGeom prst="rect">
            <a:avLst/>
          </a:prstGeom>
          <a:noFill/>
        </p:spPr>
        <p:txBody>
          <a:bodyPr wrap="square" rtlCol="0">
            <a:spAutoFit/>
          </a:bodyPr>
          <a:lstStyle/>
          <a:p>
            <a:r>
              <a:rPr lang="en-US" sz="3600" b="1" dirty="0" smtClean="0">
                <a:latin typeface="Times New Roman" charset="0"/>
                <a:ea typeface="Times New Roman" charset="0"/>
                <a:cs typeface="Times New Roman" charset="0"/>
              </a:rPr>
              <a:t>Images of Species Collected</a:t>
            </a:r>
            <a:endParaRPr lang="en-US" sz="3600" b="1" dirty="0">
              <a:latin typeface="Times New Roman" charset="0"/>
              <a:ea typeface="Times New Roman" charset="0"/>
              <a:cs typeface="Times New Roman" charset="0"/>
            </a:endParaRPr>
          </a:p>
        </p:txBody>
      </p:sp>
      <p:sp>
        <p:nvSpPr>
          <p:cNvPr id="84" name="Shape 84"/>
          <p:cNvSpPr/>
          <p:nvPr/>
        </p:nvSpPr>
        <p:spPr>
          <a:xfrm>
            <a:off x="33423394" y="6096000"/>
            <a:ext cx="9882188" cy="25984200"/>
          </a:xfrm>
          <a:prstGeom prst="rect">
            <a:avLst/>
          </a:prstGeom>
          <a:solidFill>
            <a:srgbClr val="D9EA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600">
              <a:solidFill>
                <a:schemeClr val="dk1"/>
              </a:solidFill>
              <a:latin typeface="Calibri"/>
              <a:ea typeface="Calibri"/>
              <a:cs typeface="Calibri"/>
              <a:sym typeface="Calibri"/>
            </a:endParaRPr>
          </a:p>
        </p:txBody>
      </p:sp>
      <p:sp>
        <p:nvSpPr>
          <p:cNvPr id="85" name="Shape 85"/>
          <p:cNvSpPr/>
          <p:nvPr/>
        </p:nvSpPr>
        <p:spPr>
          <a:xfrm>
            <a:off x="609600" y="6096000"/>
            <a:ext cx="9883775" cy="259842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600">
              <a:solidFill>
                <a:schemeClr val="dk1"/>
              </a:solidFill>
              <a:latin typeface="Calibri"/>
              <a:ea typeface="Calibri"/>
              <a:cs typeface="Calibri"/>
              <a:sym typeface="Calibri"/>
            </a:endParaRPr>
          </a:p>
        </p:txBody>
      </p:sp>
      <p:sp>
        <p:nvSpPr>
          <p:cNvPr id="86" name="Shape 86"/>
          <p:cNvSpPr/>
          <p:nvPr/>
        </p:nvSpPr>
        <p:spPr>
          <a:xfrm>
            <a:off x="609600" y="381000"/>
            <a:ext cx="42695981" cy="5257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6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8600">
              <a:solidFill>
                <a:schemeClr val="dk1"/>
              </a:solidFill>
              <a:latin typeface="Calibri"/>
              <a:ea typeface="Calibri"/>
              <a:cs typeface="Calibri"/>
              <a:sym typeface="Calibri"/>
            </a:endParaRPr>
          </a:p>
        </p:txBody>
      </p:sp>
      <p:sp>
        <p:nvSpPr>
          <p:cNvPr id="87" name="Shape 87"/>
          <p:cNvSpPr txBox="1"/>
          <p:nvPr/>
        </p:nvSpPr>
        <p:spPr>
          <a:xfrm>
            <a:off x="6857994" y="1015440"/>
            <a:ext cx="28886700" cy="2785500"/>
          </a:xfrm>
          <a:prstGeom prst="rect">
            <a:avLst/>
          </a:prstGeom>
          <a:noFill/>
          <a:ln>
            <a:noFill/>
          </a:ln>
        </p:spPr>
        <p:txBody>
          <a:bodyPr spcFirstLastPara="1" wrap="square" lIns="91425" tIns="45700" rIns="91425" bIns="45700" anchor="t" anchorCtr="0">
            <a:noAutofit/>
          </a:bodyPr>
          <a:lstStyle/>
          <a:p>
            <a:pPr marL="0" lvl="0" indent="457200" algn="ctr" rtl="0">
              <a:spcBef>
                <a:spcPts val="0"/>
              </a:spcBef>
              <a:spcAft>
                <a:spcPts val="0"/>
              </a:spcAft>
              <a:buClr>
                <a:schemeClr val="dk1"/>
              </a:buClr>
              <a:buSzPts val="1100"/>
              <a:buFont typeface="Arial"/>
              <a:buNone/>
            </a:pPr>
            <a:r>
              <a:rPr lang="en-US" sz="9600" b="1">
                <a:solidFill>
                  <a:srgbClr val="FFFFFF"/>
                </a:solidFill>
                <a:latin typeface="Times New Roman"/>
                <a:ea typeface="Times New Roman"/>
                <a:cs typeface="Times New Roman"/>
                <a:sym typeface="Times New Roman"/>
              </a:rPr>
              <a:t>Invertebrate Biodiversity in the East River</a:t>
            </a:r>
            <a:endParaRPr sz="9600">
              <a:solidFill>
                <a:srgbClr val="FFFFFF"/>
              </a:solidFill>
            </a:endParaRPr>
          </a:p>
        </p:txBody>
      </p:sp>
      <p:sp>
        <p:nvSpPr>
          <p:cNvPr id="88" name="Shape 88"/>
          <p:cNvSpPr txBox="1"/>
          <p:nvPr/>
        </p:nvSpPr>
        <p:spPr>
          <a:xfrm>
            <a:off x="6941126" y="4368200"/>
            <a:ext cx="28886700" cy="1025400"/>
          </a:xfrm>
          <a:prstGeom prst="rect">
            <a:avLst/>
          </a:prstGeom>
          <a:noFill/>
          <a:ln>
            <a:noFill/>
          </a:ln>
        </p:spPr>
        <p:txBody>
          <a:bodyPr spcFirstLastPara="1" wrap="square" lIns="101050" tIns="50525" rIns="101050" bIns="50525" anchor="t" anchorCtr="0">
            <a:noAutofit/>
          </a:bodyPr>
          <a:lstStyle/>
          <a:p>
            <a:pPr marL="0" marR="0" lvl="0" indent="0" algn="ctr" rtl="0">
              <a:spcBef>
                <a:spcPts val="0"/>
              </a:spcBef>
              <a:spcAft>
                <a:spcPts val="0"/>
              </a:spcAft>
              <a:buNone/>
            </a:pPr>
            <a:r>
              <a:rPr lang="en-US" sz="6000" i="1">
                <a:solidFill>
                  <a:srgbClr val="D9D9D9"/>
                </a:solidFill>
                <a:latin typeface="Calibri"/>
                <a:ea typeface="Calibri"/>
                <a:cs typeface="Calibri"/>
                <a:sym typeface="Calibri"/>
              </a:rPr>
              <a:t>Academy for Young Writers</a:t>
            </a:r>
            <a:endParaRPr>
              <a:solidFill>
                <a:srgbClr val="D9D9D9"/>
              </a:solidFill>
            </a:endParaRPr>
          </a:p>
        </p:txBody>
      </p:sp>
      <p:sp>
        <p:nvSpPr>
          <p:cNvPr id="89" name="Shape 89"/>
          <p:cNvSpPr txBox="1"/>
          <p:nvPr/>
        </p:nvSpPr>
        <p:spPr>
          <a:xfrm>
            <a:off x="6209825" y="3131600"/>
            <a:ext cx="29535000" cy="1425600"/>
          </a:xfrm>
          <a:prstGeom prst="rect">
            <a:avLst/>
          </a:prstGeom>
          <a:noFill/>
          <a:ln>
            <a:noFill/>
          </a:ln>
        </p:spPr>
        <p:txBody>
          <a:bodyPr spcFirstLastPara="1" wrap="square" lIns="101050" tIns="50525" rIns="101050" bIns="50525" anchor="t" anchorCtr="0">
            <a:noAutofit/>
          </a:bodyPr>
          <a:lstStyle/>
          <a:p>
            <a:pPr marL="0" marR="0" lvl="0" indent="0" algn="ctr" rtl="0">
              <a:spcBef>
                <a:spcPts val="0"/>
              </a:spcBef>
              <a:spcAft>
                <a:spcPts val="0"/>
              </a:spcAft>
              <a:buNone/>
            </a:pPr>
            <a:r>
              <a:rPr lang="en-US" sz="8000">
                <a:solidFill>
                  <a:srgbClr val="D9D9D9"/>
                </a:solidFill>
                <a:latin typeface="Calibri"/>
                <a:ea typeface="Calibri"/>
                <a:cs typeface="Calibri"/>
                <a:sym typeface="Calibri"/>
              </a:rPr>
              <a:t>Authors: Joshua Acevedo, Harold Miller			Mentor: Sabrina Miller</a:t>
            </a:r>
            <a:endParaRPr sz="8000">
              <a:solidFill>
                <a:srgbClr val="D9D9D9"/>
              </a:solidFill>
              <a:latin typeface="Calibri"/>
              <a:ea typeface="Calibri"/>
              <a:cs typeface="Calibri"/>
              <a:sym typeface="Calibri"/>
            </a:endParaRPr>
          </a:p>
        </p:txBody>
      </p:sp>
      <p:pic>
        <p:nvPicPr>
          <p:cNvPr id="90" name="Shape 90"/>
          <p:cNvPicPr preferRelativeResize="0"/>
          <p:nvPr/>
        </p:nvPicPr>
        <p:blipFill rotWithShape="1">
          <a:blip r:embed="rId6">
            <a:alphaModFix/>
          </a:blip>
          <a:srcRect/>
          <a:stretch/>
        </p:blipFill>
        <p:spPr>
          <a:xfrm>
            <a:off x="36347872" y="789711"/>
            <a:ext cx="6593157" cy="1307967"/>
          </a:xfrm>
          <a:prstGeom prst="rect">
            <a:avLst/>
          </a:prstGeom>
          <a:noFill/>
          <a:ln>
            <a:noFill/>
          </a:ln>
        </p:spPr>
      </p:pic>
      <p:pic>
        <p:nvPicPr>
          <p:cNvPr id="91" name="Shape 91"/>
          <p:cNvPicPr preferRelativeResize="0"/>
          <p:nvPr/>
        </p:nvPicPr>
        <p:blipFill rotWithShape="1">
          <a:blip r:embed="rId7">
            <a:alphaModFix/>
          </a:blip>
          <a:srcRect/>
          <a:stretch/>
        </p:blipFill>
        <p:spPr>
          <a:xfrm>
            <a:off x="856858" y="428069"/>
            <a:ext cx="5352977" cy="3138998"/>
          </a:xfrm>
          <a:prstGeom prst="rect">
            <a:avLst/>
          </a:prstGeom>
          <a:noFill/>
          <a:ln>
            <a:noFill/>
          </a:ln>
        </p:spPr>
      </p:pic>
      <p:sp>
        <p:nvSpPr>
          <p:cNvPr id="92" name="Shape 92"/>
          <p:cNvSpPr txBox="1"/>
          <p:nvPr/>
        </p:nvSpPr>
        <p:spPr>
          <a:xfrm>
            <a:off x="1002350" y="6441524"/>
            <a:ext cx="9012600" cy="255819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4800" dirty="0">
                <a:solidFill>
                  <a:schemeClr val="dk1"/>
                </a:solidFill>
                <a:latin typeface="Comfortaa"/>
                <a:ea typeface="Comfortaa"/>
                <a:cs typeface="Comfortaa"/>
                <a:sym typeface="Comfortaa"/>
              </a:rPr>
              <a:t>Abstract</a:t>
            </a:r>
            <a:endParaRPr sz="4800" dirty="0">
              <a:solidFill>
                <a:schemeClr val="dk1"/>
              </a:solidFill>
              <a:latin typeface="Comfortaa"/>
              <a:ea typeface="Comfortaa"/>
              <a:cs typeface="Comfortaa"/>
              <a:sym typeface="Comfortaa"/>
            </a:endParaRPr>
          </a:p>
          <a:p>
            <a:pPr marL="0" marR="0" lvl="0" indent="0" algn="just" rtl="0">
              <a:spcBef>
                <a:spcPts val="0"/>
              </a:spcBef>
              <a:spcAft>
                <a:spcPts val="0"/>
              </a:spcAft>
              <a:buNone/>
            </a:pPr>
            <a:r>
              <a:rPr lang="en-US" sz="2400" dirty="0">
                <a:solidFill>
                  <a:schemeClr val="dk1"/>
                </a:solidFill>
                <a:latin typeface="Times New Roman"/>
                <a:ea typeface="Times New Roman"/>
                <a:cs typeface="Times New Roman"/>
                <a:sym typeface="Times New Roman"/>
              </a:rPr>
              <a:t>Recent conservation </a:t>
            </a:r>
            <a:r>
              <a:rPr lang="en-US" sz="2400" dirty="0" smtClean="0">
                <a:solidFill>
                  <a:schemeClr val="dk1"/>
                </a:solidFill>
                <a:latin typeface="Times New Roman"/>
                <a:ea typeface="Times New Roman"/>
                <a:cs typeface="Times New Roman"/>
                <a:sym typeface="Times New Roman"/>
              </a:rPr>
              <a:t>movements, such as the Billion Oyster Project have </a:t>
            </a:r>
            <a:r>
              <a:rPr lang="en-US" sz="2400" dirty="0">
                <a:solidFill>
                  <a:schemeClr val="dk1"/>
                </a:solidFill>
                <a:latin typeface="Times New Roman"/>
                <a:ea typeface="Times New Roman"/>
                <a:cs typeface="Times New Roman"/>
                <a:sym typeface="Times New Roman"/>
              </a:rPr>
              <a:t>revived New York City waters, and </a:t>
            </a:r>
            <a:r>
              <a:rPr lang="en-US" sz="2400" dirty="0" smtClean="0">
                <a:solidFill>
                  <a:schemeClr val="dk1"/>
                </a:solidFill>
                <a:latin typeface="Times New Roman"/>
                <a:ea typeface="Times New Roman"/>
                <a:cs typeface="Times New Roman"/>
                <a:sym typeface="Times New Roman"/>
              </a:rPr>
              <a:t>pushes </a:t>
            </a:r>
            <a:r>
              <a:rPr lang="en-US" sz="2400" dirty="0">
                <a:solidFill>
                  <a:schemeClr val="dk1"/>
                </a:solidFill>
                <a:latin typeface="Times New Roman"/>
                <a:ea typeface="Times New Roman"/>
                <a:cs typeface="Times New Roman"/>
                <a:sym typeface="Times New Roman"/>
              </a:rPr>
              <a:t>for a healthier marine </a:t>
            </a:r>
            <a:r>
              <a:rPr lang="en-US" sz="2400" dirty="0" smtClean="0">
                <a:solidFill>
                  <a:schemeClr val="dk1"/>
                </a:solidFill>
                <a:latin typeface="Times New Roman"/>
                <a:ea typeface="Times New Roman"/>
                <a:cs typeface="Times New Roman"/>
                <a:sym typeface="Times New Roman"/>
              </a:rPr>
              <a:t>ecosystem. </a:t>
            </a:r>
            <a:r>
              <a:rPr lang="en-US" sz="2400" dirty="0">
                <a:solidFill>
                  <a:schemeClr val="dk1"/>
                </a:solidFill>
                <a:latin typeface="Times New Roman"/>
                <a:ea typeface="Times New Roman"/>
                <a:cs typeface="Times New Roman"/>
                <a:sym typeface="Times New Roman"/>
              </a:rPr>
              <a:t>O</a:t>
            </a:r>
            <a:r>
              <a:rPr lang="en-US" sz="2400" dirty="0" smtClean="0">
                <a:solidFill>
                  <a:schemeClr val="dk1"/>
                </a:solidFill>
                <a:latin typeface="Times New Roman"/>
                <a:ea typeface="Times New Roman"/>
                <a:cs typeface="Times New Roman"/>
                <a:sym typeface="Times New Roman"/>
              </a:rPr>
              <a:t>ur </a:t>
            </a:r>
            <a:r>
              <a:rPr lang="en-US" sz="2400" dirty="0">
                <a:solidFill>
                  <a:schemeClr val="dk1"/>
                </a:solidFill>
                <a:latin typeface="Times New Roman"/>
                <a:ea typeface="Times New Roman"/>
                <a:cs typeface="Times New Roman"/>
                <a:sym typeface="Times New Roman"/>
              </a:rPr>
              <a:t>water quality tests suggest that New York </a:t>
            </a:r>
            <a:r>
              <a:rPr lang="en-US" sz="2400" dirty="0" smtClean="0">
                <a:solidFill>
                  <a:schemeClr val="dk1"/>
                </a:solidFill>
                <a:latin typeface="Times New Roman"/>
                <a:ea typeface="Times New Roman"/>
                <a:cs typeface="Times New Roman"/>
                <a:sym typeface="Times New Roman"/>
              </a:rPr>
              <a:t>City waters needs improvement to amplify marine biodiversity.</a:t>
            </a:r>
            <a:endParaRPr sz="2400" dirty="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4800" dirty="0">
                <a:solidFill>
                  <a:schemeClr val="dk1"/>
                </a:solidFill>
                <a:latin typeface="Comfortaa"/>
                <a:ea typeface="Comfortaa"/>
                <a:cs typeface="Comfortaa"/>
                <a:sym typeface="Comfortaa"/>
              </a:rPr>
              <a:t>Introduction</a:t>
            </a:r>
            <a:endParaRPr sz="4800" i="1" dirty="0">
              <a:solidFill>
                <a:schemeClr val="dk1"/>
              </a:solidFill>
              <a:latin typeface="Comfortaa"/>
              <a:ea typeface="Comfortaa"/>
              <a:cs typeface="Comfortaa"/>
              <a:sym typeface="Comfortaa"/>
            </a:endParaRPr>
          </a:p>
          <a:p>
            <a:pPr marL="0" lvl="0" indent="0" algn="just" rtl="0">
              <a:spcBef>
                <a:spcPts val="0"/>
              </a:spcBef>
              <a:spcAft>
                <a:spcPts val="0"/>
              </a:spcAft>
              <a:buSzPts val="1100"/>
              <a:buNone/>
            </a:pPr>
            <a:r>
              <a:rPr lang="en-US" sz="2400" dirty="0">
                <a:solidFill>
                  <a:schemeClr val="dk1"/>
                </a:solidFill>
                <a:latin typeface="Times New Roman"/>
                <a:ea typeface="Times New Roman"/>
                <a:cs typeface="Times New Roman"/>
                <a:sym typeface="Times New Roman"/>
              </a:rPr>
              <a:t>When Henry Hudson navigated over what would become the New York Harbor in 1609, an estimated two hundred twenty thousand acres of oyster reefs thrived just beneath him. But by 1609, this same harbor was left void of life as raw sewage </a:t>
            </a:r>
            <a:r>
              <a:rPr lang="en-US" sz="2400" dirty="0" smtClean="0">
                <a:solidFill>
                  <a:schemeClr val="dk1"/>
                </a:solidFill>
                <a:latin typeface="Times New Roman"/>
                <a:ea typeface="Times New Roman"/>
                <a:cs typeface="Times New Roman"/>
                <a:sym typeface="Times New Roman"/>
              </a:rPr>
              <a:t>toxified </a:t>
            </a:r>
            <a:r>
              <a:rPr lang="en-US" sz="2400" dirty="0">
                <a:solidFill>
                  <a:schemeClr val="dk1"/>
                </a:solidFill>
                <a:latin typeface="Times New Roman"/>
                <a:ea typeface="Times New Roman"/>
                <a:cs typeface="Times New Roman"/>
                <a:sym typeface="Times New Roman"/>
              </a:rPr>
              <a:t>the waters, </a:t>
            </a:r>
            <a:r>
              <a:rPr lang="en-US" sz="2400" dirty="0" smtClean="0">
                <a:solidFill>
                  <a:schemeClr val="dk1"/>
                </a:solidFill>
                <a:latin typeface="Times New Roman"/>
                <a:ea typeface="Times New Roman"/>
                <a:cs typeface="Times New Roman"/>
                <a:sym typeface="Times New Roman"/>
              </a:rPr>
              <a:t>exterminating oysters</a:t>
            </a:r>
            <a:r>
              <a:rPr lang="en-US" sz="2400" dirty="0">
                <a:solidFill>
                  <a:schemeClr val="dk1"/>
                </a:solidFill>
                <a:latin typeface="Times New Roman"/>
                <a:ea typeface="Times New Roman"/>
                <a:cs typeface="Times New Roman"/>
                <a:sym typeface="Times New Roman"/>
              </a:rPr>
              <a:t>, a keystone species responsible for maintaining water quality.</a:t>
            </a:r>
            <a:r>
              <a:rPr lang="en-US" sz="2400" baseline="30000" dirty="0">
                <a:solidFill>
                  <a:schemeClr val="dk1"/>
                </a:solidFill>
                <a:latin typeface="Times New Roman"/>
                <a:ea typeface="Times New Roman"/>
                <a:cs typeface="Times New Roman"/>
                <a:sym typeface="Times New Roman"/>
              </a:rPr>
              <a:t>[1]</a:t>
            </a:r>
            <a:r>
              <a:rPr lang="en-US" sz="2400" dirty="0">
                <a:solidFill>
                  <a:schemeClr val="dk1"/>
                </a:solidFill>
                <a:latin typeface="Times New Roman"/>
                <a:ea typeface="Times New Roman"/>
                <a:cs typeface="Times New Roman"/>
                <a:sym typeface="Times New Roman"/>
              </a:rPr>
              <a:t> It wasn’t until 1972 that the Clean Water Act was passed</a:t>
            </a:r>
            <a:r>
              <a:rPr lang="en-US" sz="2400" baseline="30000" dirty="0">
                <a:solidFill>
                  <a:schemeClr val="dk1"/>
                </a:solidFill>
                <a:latin typeface="Times New Roman"/>
                <a:ea typeface="Times New Roman"/>
                <a:cs typeface="Times New Roman"/>
                <a:sym typeface="Times New Roman"/>
              </a:rPr>
              <a:t>[2]</a:t>
            </a:r>
            <a:r>
              <a:rPr lang="en-US" sz="2400" dirty="0">
                <a:solidFill>
                  <a:schemeClr val="dk1"/>
                </a:solidFill>
                <a:latin typeface="Times New Roman"/>
                <a:ea typeface="Times New Roman"/>
                <a:cs typeface="Times New Roman"/>
                <a:sym typeface="Times New Roman"/>
              </a:rPr>
              <a:t>, funding the construction of sewage treatment plants and granting the Environmental Protection Agency the authority to implement pollution control programs.</a:t>
            </a:r>
            <a:r>
              <a:rPr lang="en-US" sz="2400" baseline="30000" dirty="0">
                <a:solidFill>
                  <a:schemeClr val="dk1"/>
                </a:solidFill>
                <a:latin typeface="Times New Roman"/>
                <a:ea typeface="Times New Roman"/>
                <a:cs typeface="Times New Roman"/>
                <a:sym typeface="Times New Roman"/>
              </a:rPr>
              <a:t>[3]</a:t>
            </a:r>
            <a:r>
              <a:rPr lang="en-US" sz="2400" dirty="0">
                <a:solidFill>
                  <a:schemeClr val="dk1"/>
                </a:solidFill>
                <a:latin typeface="Times New Roman"/>
                <a:ea typeface="Times New Roman"/>
                <a:cs typeface="Times New Roman"/>
                <a:sym typeface="Times New Roman"/>
              </a:rPr>
              <a:t> Today, the NYC Department of Environmental Protection claims the harbor has been cleaner than ever in the last century,</a:t>
            </a:r>
            <a:r>
              <a:rPr lang="en-US" sz="2400" baseline="30000" dirty="0">
                <a:solidFill>
                  <a:schemeClr val="dk1"/>
                </a:solidFill>
                <a:latin typeface="Times New Roman"/>
                <a:ea typeface="Times New Roman"/>
                <a:cs typeface="Times New Roman"/>
                <a:sym typeface="Times New Roman"/>
              </a:rPr>
              <a:t>[4]</a:t>
            </a:r>
            <a:r>
              <a:rPr lang="en-US" sz="2400" dirty="0">
                <a:solidFill>
                  <a:schemeClr val="dk1"/>
                </a:solidFill>
                <a:latin typeface="Times New Roman"/>
                <a:ea typeface="Times New Roman"/>
                <a:cs typeface="Times New Roman"/>
                <a:sym typeface="Times New Roman"/>
              </a:rPr>
              <a:t> and this improved water quality has paved the way for the Billion Oyster Project, which aims to reintroduced a billion oysters into the harbor. So far, it has reached a quarter of its goal since its foundation in 2010.</a:t>
            </a:r>
            <a:r>
              <a:rPr lang="en-US" sz="2400" baseline="30000" dirty="0">
                <a:solidFill>
                  <a:schemeClr val="dk1"/>
                </a:solidFill>
                <a:latin typeface="Times New Roman"/>
                <a:ea typeface="Times New Roman"/>
                <a:cs typeface="Times New Roman"/>
                <a:sym typeface="Times New Roman"/>
              </a:rPr>
              <a:t>[2]</a:t>
            </a:r>
            <a:r>
              <a:rPr lang="en-US" sz="2400" dirty="0">
                <a:solidFill>
                  <a:schemeClr val="dk1"/>
                </a:solidFill>
                <a:latin typeface="Times New Roman"/>
                <a:ea typeface="Times New Roman"/>
                <a:cs typeface="Times New Roman"/>
                <a:sym typeface="Times New Roman"/>
              </a:rPr>
              <a:t> </a:t>
            </a:r>
            <a:endParaRPr sz="24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SzPts val="1100"/>
              <a:buNone/>
            </a:pPr>
            <a:r>
              <a:rPr lang="en-US" sz="2400" dirty="0">
                <a:solidFill>
                  <a:schemeClr val="dk1"/>
                </a:solidFill>
                <a:latin typeface="Times New Roman"/>
                <a:ea typeface="Times New Roman"/>
                <a:cs typeface="Times New Roman"/>
                <a:sym typeface="Times New Roman"/>
              </a:rPr>
              <a:t>But in spite of the moral high ground these conservation projects have, </a:t>
            </a:r>
            <a:r>
              <a:rPr lang="en-US" sz="2400" dirty="0" smtClean="0">
                <a:solidFill>
                  <a:schemeClr val="dk1"/>
                </a:solidFill>
                <a:latin typeface="Times New Roman"/>
                <a:ea typeface="Times New Roman"/>
                <a:cs typeface="Times New Roman"/>
                <a:sym typeface="Times New Roman"/>
              </a:rPr>
              <a:t> </a:t>
            </a:r>
            <a:r>
              <a:rPr lang="en-US" sz="2400" dirty="0">
                <a:solidFill>
                  <a:schemeClr val="dk1"/>
                </a:solidFill>
                <a:latin typeface="Times New Roman"/>
                <a:ea typeface="Times New Roman"/>
                <a:cs typeface="Times New Roman"/>
                <a:sym typeface="Times New Roman"/>
              </a:rPr>
              <a:t>raised problems for NYC residents, very expensive problems. During the sixty six year period of the New York Harbor being dead, the joke of New York City being a “clean harbor” was “a quick way of saying that the water pollution was so severe that it killed any organisms attached to the hulls of ships.”</a:t>
            </a:r>
            <a:r>
              <a:rPr lang="en-US" sz="2400" baseline="30000" dirty="0">
                <a:solidFill>
                  <a:schemeClr val="dk1"/>
                </a:solidFill>
                <a:latin typeface="Times New Roman"/>
                <a:ea typeface="Times New Roman"/>
                <a:cs typeface="Times New Roman"/>
                <a:sym typeface="Times New Roman"/>
              </a:rPr>
              <a:t>[5]</a:t>
            </a:r>
            <a:r>
              <a:rPr lang="en-US" sz="2400" dirty="0">
                <a:solidFill>
                  <a:schemeClr val="dk1"/>
                </a:solidFill>
                <a:latin typeface="Times New Roman"/>
                <a:ea typeface="Times New Roman"/>
                <a:cs typeface="Times New Roman"/>
                <a:sym typeface="Times New Roman"/>
              </a:rPr>
              <a:t> </a:t>
            </a:r>
            <a:r>
              <a:rPr lang="en-US" sz="2400" dirty="0" smtClean="0">
                <a:solidFill>
                  <a:schemeClr val="dk1"/>
                </a:solidFill>
                <a:latin typeface="Times New Roman"/>
                <a:ea typeface="Times New Roman"/>
                <a:cs typeface="Times New Roman"/>
                <a:sym typeface="Times New Roman"/>
              </a:rPr>
              <a:t>“Suddenly, this pier we've been using for eight years is unsafe, and now we learn it's because of some worm,” said Denise Virga, manager of the local community board. But </a:t>
            </a:r>
            <a:r>
              <a:rPr lang="en-US" sz="2400" dirty="0">
                <a:solidFill>
                  <a:schemeClr val="dk1"/>
                </a:solidFill>
                <a:latin typeface="Times New Roman"/>
                <a:ea typeface="Times New Roman"/>
                <a:cs typeface="Times New Roman"/>
                <a:sym typeface="Times New Roman"/>
              </a:rPr>
              <a:t>the culprit, the </a:t>
            </a:r>
            <a:r>
              <a:rPr lang="en-US" sz="2400" dirty="0" err="1">
                <a:solidFill>
                  <a:schemeClr val="dk1"/>
                </a:solidFill>
                <a:latin typeface="Times New Roman"/>
                <a:ea typeface="Times New Roman"/>
                <a:cs typeface="Times New Roman"/>
                <a:sym typeface="Times New Roman"/>
              </a:rPr>
              <a:t>teredo</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navalis</a:t>
            </a:r>
            <a:r>
              <a:rPr lang="en-US" sz="2400" dirty="0">
                <a:solidFill>
                  <a:schemeClr val="dk1"/>
                </a:solidFill>
                <a:latin typeface="Times New Roman"/>
                <a:ea typeface="Times New Roman"/>
                <a:cs typeface="Times New Roman"/>
                <a:sym typeface="Times New Roman"/>
              </a:rPr>
              <a:t>, isn’t a worm. “It’s the </a:t>
            </a:r>
            <a:r>
              <a:rPr lang="en-US" sz="2400" dirty="0" smtClean="0">
                <a:solidFill>
                  <a:schemeClr val="dk1"/>
                </a:solidFill>
                <a:latin typeface="Times New Roman"/>
                <a:ea typeface="Times New Roman"/>
                <a:cs typeface="Times New Roman"/>
                <a:sym typeface="Times New Roman"/>
              </a:rPr>
              <a:t>mollusk </a:t>
            </a:r>
            <a:r>
              <a:rPr lang="en-US" sz="2400" dirty="0">
                <a:solidFill>
                  <a:schemeClr val="dk1"/>
                </a:solidFill>
                <a:latin typeface="Times New Roman"/>
                <a:ea typeface="Times New Roman"/>
                <a:cs typeface="Times New Roman"/>
                <a:sym typeface="Times New Roman"/>
              </a:rPr>
              <a:t>that swallowed New York,” notes one city engineer.</a:t>
            </a:r>
            <a:r>
              <a:rPr lang="en-US" sz="2400" baseline="30000" dirty="0">
                <a:solidFill>
                  <a:schemeClr val="dk1"/>
                </a:solidFill>
                <a:latin typeface="Times New Roman"/>
                <a:ea typeface="Times New Roman"/>
                <a:cs typeface="Times New Roman"/>
                <a:sym typeface="Times New Roman"/>
              </a:rPr>
              <a:t>[6]</a:t>
            </a:r>
            <a:r>
              <a:rPr lang="en-US" sz="2400" dirty="0">
                <a:solidFill>
                  <a:schemeClr val="dk1"/>
                </a:solidFill>
                <a:latin typeface="Times New Roman"/>
                <a:ea typeface="Times New Roman"/>
                <a:cs typeface="Times New Roman"/>
                <a:sym typeface="Times New Roman"/>
              </a:rPr>
              <a:t> </a:t>
            </a:r>
            <a:endParaRPr sz="24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SzPts val="1100"/>
              <a:buNone/>
            </a:pPr>
            <a:r>
              <a:rPr lang="en-US" sz="2400" dirty="0">
                <a:solidFill>
                  <a:schemeClr val="dk1"/>
                </a:solidFill>
                <a:latin typeface="Times New Roman"/>
                <a:ea typeface="Times New Roman"/>
                <a:cs typeface="Times New Roman"/>
                <a:sym typeface="Times New Roman"/>
              </a:rPr>
              <a:t>To combat such </a:t>
            </a:r>
            <a:r>
              <a:rPr lang="en-US" sz="2400" dirty="0" smtClean="0">
                <a:solidFill>
                  <a:schemeClr val="dk1"/>
                </a:solidFill>
                <a:latin typeface="Times New Roman"/>
                <a:ea typeface="Times New Roman"/>
                <a:cs typeface="Times New Roman"/>
                <a:sym typeface="Times New Roman"/>
              </a:rPr>
              <a:t>mollusk's such as shipworms </a:t>
            </a:r>
            <a:r>
              <a:rPr lang="en-US" sz="2400" dirty="0">
                <a:solidFill>
                  <a:schemeClr val="dk1"/>
                </a:solidFill>
                <a:latin typeface="Times New Roman"/>
                <a:ea typeface="Times New Roman"/>
                <a:cs typeface="Times New Roman"/>
                <a:sym typeface="Times New Roman"/>
              </a:rPr>
              <a:t>and the revived hardy boring worm, creative solutions were devised. The construction of a pier south of the Hunts Point peninsula is planned to be built purely out of plastic.</a:t>
            </a:r>
            <a:r>
              <a:rPr lang="en-US" sz="2400" baseline="30000" dirty="0">
                <a:solidFill>
                  <a:schemeClr val="dk1"/>
                </a:solidFill>
                <a:latin typeface="Times New Roman"/>
                <a:ea typeface="Times New Roman"/>
                <a:cs typeface="Times New Roman"/>
                <a:sym typeface="Times New Roman"/>
              </a:rPr>
              <a:t>[10]</a:t>
            </a:r>
            <a:r>
              <a:rPr lang="en-US" sz="2400" dirty="0">
                <a:solidFill>
                  <a:schemeClr val="dk1"/>
                </a:solidFill>
                <a:latin typeface="Times New Roman"/>
                <a:ea typeface="Times New Roman"/>
                <a:cs typeface="Times New Roman"/>
                <a:sym typeface="Times New Roman"/>
              </a:rPr>
              <a:t> “As long as they have wood, they will continue to grow, pointed out Daniel </a:t>
            </a:r>
            <a:r>
              <a:rPr lang="en-US" sz="2400" dirty="0" err="1">
                <a:solidFill>
                  <a:schemeClr val="dk1"/>
                </a:solidFill>
                <a:latin typeface="Times New Roman"/>
                <a:ea typeface="Times New Roman"/>
                <a:cs typeface="Times New Roman"/>
                <a:sym typeface="Times New Roman"/>
              </a:rPr>
              <a:t>Distel</a:t>
            </a:r>
            <a:r>
              <a:rPr lang="en-US" sz="2400" dirty="0">
                <a:solidFill>
                  <a:schemeClr val="dk1"/>
                </a:solidFill>
                <a:latin typeface="Times New Roman"/>
                <a:ea typeface="Times New Roman"/>
                <a:cs typeface="Times New Roman"/>
                <a:sym typeface="Times New Roman"/>
              </a:rPr>
              <a:t>, a research professor at the Marine Science Center at Northeastern University.</a:t>
            </a:r>
            <a:r>
              <a:rPr lang="en-US" sz="2400" baseline="30000" dirty="0">
                <a:solidFill>
                  <a:schemeClr val="dk1"/>
                </a:solidFill>
                <a:latin typeface="Times New Roman"/>
                <a:ea typeface="Times New Roman"/>
                <a:cs typeface="Times New Roman"/>
                <a:sym typeface="Times New Roman"/>
              </a:rPr>
              <a:t>[7]</a:t>
            </a:r>
            <a:r>
              <a:rPr lang="en-US" sz="2400" dirty="0">
                <a:solidFill>
                  <a:schemeClr val="dk1"/>
                </a:solidFill>
                <a:latin typeface="Times New Roman"/>
                <a:ea typeface="Times New Roman"/>
                <a:cs typeface="Times New Roman"/>
                <a:sym typeface="Times New Roman"/>
              </a:rPr>
              <a:t> Battery Park employed divers to pour a “740-foot-long concrete wall under the water… intended to reinforce a timber wall, now under attack by borers.”</a:t>
            </a:r>
            <a:r>
              <a:rPr lang="en-US" sz="2400" baseline="30000" dirty="0">
                <a:solidFill>
                  <a:schemeClr val="dk1"/>
                </a:solidFill>
                <a:latin typeface="Times New Roman"/>
                <a:ea typeface="Times New Roman"/>
                <a:cs typeface="Times New Roman"/>
                <a:sym typeface="Times New Roman"/>
              </a:rPr>
              <a:t>[8]</a:t>
            </a:r>
            <a:r>
              <a:rPr lang="en-US" sz="2400" dirty="0">
                <a:solidFill>
                  <a:schemeClr val="dk1"/>
                </a:solidFill>
                <a:latin typeface="Times New Roman"/>
                <a:ea typeface="Times New Roman"/>
                <a:cs typeface="Times New Roman"/>
                <a:sym typeface="Times New Roman"/>
              </a:rPr>
              <a:t> The recently reopened East River Park had sixty five of its eighty three million dollar budget spent on replacing fourteen thousand rotted timber pilings with concrete supports encased in steel. The same is happening at the Brooklyn Bridge Park, where officials are being forced to spend up to two hundred million dollars to replace twelve thousand wood pilings in danger of being chewed through. “We literally have a clean harbor, but it’s causing incredible devastation to the physical infrastructure of the waterfront, and it’s costly to repair and replace,” said Adrian </a:t>
            </a:r>
            <a:r>
              <a:rPr lang="en-US" sz="2400" dirty="0" err="1">
                <a:solidFill>
                  <a:schemeClr val="dk1"/>
                </a:solidFill>
                <a:latin typeface="Times New Roman"/>
                <a:ea typeface="Times New Roman"/>
                <a:cs typeface="Times New Roman"/>
                <a:sym typeface="Times New Roman"/>
              </a:rPr>
              <a:t>Benepe</a:t>
            </a:r>
            <a:r>
              <a:rPr lang="en-US" sz="2400" dirty="0">
                <a:solidFill>
                  <a:schemeClr val="dk1"/>
                </a:solidFill>
                <a:latin typeface="Times New Roman"/>
                <a:ea typeface="Times New Roman"/>
                <a:cs typeface="Times New Roman"/>
                <a:sym typeface="Times New Roman"/>
              </a:rPr>
              <a:t>, commissioner of the city parks department.</a:t>
            </a:r>
            <a:r>
              <a:rPr lang="en-US" sz="2400" baseline="30000" dirty="0">
                <a:solidFill>
                  <a:schemeClr val="dk1"/>
                </a:solidFill>
                <a:latin typeface="Times New Roman"/>
                <a:ea typeface="Times New Roman"/>
                <a:cs typeface="Times New Roman"/>
                <a:sym typeface="Times New Roman"/>
              </a:rPr>
              <a:t>[9]</a:t>
            </a:r>
            <a:r>
              <a:rPr lang="en-US" sz="2400" dirty="0">
                <a:solidFill>
                  <a:schemeClr val="dk1"/>
                </a:solidFill>
                <a:latin typeface="Times New Roman"/>
                <a:ea typeface="Times New Roman"/>
                <a:cs typeface="Times New Roman"/>
                <a:sym typeface="Times New Roman"/>
              </a:rPr>
              <a:t> </a:t>
            </a:r>
            <a:endParaRPr sz="2400" dirty="0">
              <a:solidFill>
                <a:schemeClr val="dk1"/>
              </a:solidFill>
              <a:highlight>
                <a:srgbClr val="FFFFFF"/>
              </a:highlight>
              <a:latin typeface="Times New Roman"/>
              <a:ea typeface="Times New Roman"/>
              <a:cs typeface="Times New Roman"/>
              <a:sym typeface="Times New Roman"/>
            </a:endParaRPr>
          </a:p>
          <a:p>
            <a:pPr marL="0" lvl="0" indent="0" algn="just" rtl="0">
              <a:spcBef>
                <a:spcPts val="0"/>
              </a:spcBef>
              <a:spcAft>
                <a:spcPts val="0"/>
              </a:spcAft>
              <a:buSzPts val="1100"/>
              <a:buNone/>
            </a:pPr>
            <a:endParaRPr sz="2400" dirty="0">
              <a:solidFill>
                <a:schemeClr val="dk1"/>
              </a:solidFill>
              <a:highlight>
                <a:srgbClr val="FFFFFF"/>
              </a:highlight>
              <a:latin typeface="Times New Roman"/>
              <a:ea typeface="Times New Roman"/>
              <a:cs typeface="Times New Roman"/>
              <a:sym typeface="Times New Roman"/>
            </a:endParaRPr>
          </a:p>
          <a:p>
            <a:pPr marL="0" lvl="0" indent="0" rtl="0">
              <a:spcBef>
                <a:spcPts val="0"/>
              </a:spcBef>
              <a:spcAft>
                <a:spcPts val="0"/>
              </a:spcAft>
              <a:buSzPts val="1100"/>
              <a:buNone/>
            </a:pPr>
            <a:r>
              <a:rPr lang="en-US" sz="3000" b="1" dirty="0">
                <a:solidFill>
                  <a:schemeClr val="dk1"/>
                </a:solidFill>
                <a:latin typeface="Times New Roman"/>
                <a:ea typeface="Times New Roman"/>
                <a:cs typeface="Times New Roman"/>
                <a:sym typeface="Times New Roman"/>
              </a:rPr>
              <a:t>East River Study </a:t>
            </a:r>
            <a:r>
              <a:rPr lang="en-US" sz="3000" b="1" baseline="30000" dirty="0">
                <a:solidFill>
                  <a:schemeClr val="dk1"/>
                </a:solidFill>
                <a:latin typeface="Times New Roman"/>
                <a:ea typeface="Times New Roman"/>
                <a:cs typeface="Times New Roman"/>
                <a:sym typeface="Times New Roman"/>
              </a:rPr>
              <a:t>[11]</a:t>
            </a:r>
            <a:endParaRPr sz="3000" b="1" baseline="30000" dirty="0">
              <a:solidFill>
                <a:schemeClr val="dk1"/>
              </a:solidFill>
              <a:latin typeface="Times New Roman"/>
              <a:ea typeface="Times New Roman"/>
              <a:cs typeface="Times New Roman"/>
              <a:sym typeface="Times New Roman"/>
            </a:endParaRPr>
          </a:p>
          <a:p>
            <a:pPr marL="0" lvl="0" indent="0" rtl="0">
              <a:spcBef>
                <a:spcPts val="0"/>
              </a:spcBef>
              <a:spcAft>
                <a:spcPts val="0"/>
              </a:spcAft>
              <a:buSzPts val="1100"/>
              <a:buNone/>
            </a:pPr>
            <a:r>
              <a:rPr lang="en-US" sz="3000" b="1" dirty="0">
                <a:solidFill>
                  <a:schemeClr val="dk1"/>
                </a:solidFill>
                <a:latin typeface="Times New Roman"/>
                <a:ea typeface="Times New Roman"/>
                <a:cs typeface="Times New Roman"/>
                <a:sym typeface="Times New Roman"/>
              </a:rPr>
              <a:t>Organisms Surveyed 	Different Species Found</a:t>
            </a:r>
            <a:endParaRPr sz="3000" b="1" dirty="0">
              <a:solidFill>
                <a:schemeClr val="dk1"/>
              </a:solidFill>
              <a:latin typeface="Times New Roman"/>
              <a:ea typeface="Times New Roman"/>
              <a:cs typeface="Times New Roman"/>
              <a:sym typeface="Times New Roman"/>
            </a:endParaRPr>
          </a:p>
          <a:p>
            <a:pPr marL="0" lvl="0" indent="0" rtl="0">
              <a:spcBef>
                <a:spcPts val="0"/>
              </a:spcBef>
              <a:spcAft>
                <a:spcPts val="0"/>
              </a:spcAft>
              <a:buSzPts val="1100"/>
              <a:buNone/>
            </a:pPr>
            <a:r>
              <a:rPr lang="en-US" sz="3000" b="1" dirty="0">
                <a:solidFill>
                  <a:schemeClr val="dk1"/>
                </a:solidFill>
                <a:latin typeface="Times New Roman"/>
                <a:ea typeface="Times New Roman"/>
                <a:cs typeface="Times New Roman"/>
                <a:sym typeface="Times New Roman"/>
              </a:rPr>
              <a:t>3500							18</a:t>
            </a:r>
            <a:endParaRPr sz="3000" b="1" dirty="0">
              <a:solidFill>
                <a:schemeClr val="dk1"/>
              </a:solidFill>
              <a:latin typeface="Times New Roman"/>
              <a:ea typeface="Times New Roman"/>
              <a:cs typeface="Times New Roman"/>
              <a:sym typeface="Times New Roman"/>
            </a:endParaRPr>
          </a:p>
          <a:p>
            <a:pPr marL="0" lvl="0" indent="0" rtl="0">
              <a:spcBef>
                <a:spcPts val="0"/>
              </a:spcBef>
              <a:spcAft>
                <a:spcPts val="0"/>
              </a:spcAft>
              <a:buSzPts val="1100"/>
              <a:buNone/>
            </a:pPr>
            <a:r>
              <a:rPr lang="en-US" sz="3000" b="1" dirty="0">
                <a:solidFill>
                  <a:schemeClr val="dk1"/>
                </a:solidFill>
                <a:latin typeface="Times New Roman"/>
                <a:ea typeface="Times New Roman"/>
                <a:cs typeface="Times New Roman"/>
                <a:sym typeface="Times New Roman"/>
              </a:rPr>
              <a:t>560							 8</a:t>
            </a:r>
            <a:endParaRPr sz="3000" b="1" dirty="0">
              <a:solidFill>
                <a:schemeClr val="dk1"/>
              </a:solidFill>
              <a:latin typeface="Times New Roman"/>
              <a:ea typeface="Times New Roman"/>
              <a:cs typeface="Times New Roman"/>
              <a:sym typeface="Times New Roman"/>
            </a:endParaRPr>
          </a:p>
          <a:p>
            <a:pPr marL="0" lvl="0" indent="0" rtl="0">
              <a:spcBef>
                <a:spcPts val="0"/>
              </a:spcBef>
              <a:spcAft>
                <a:spcPts val="0"/>
              </a:spcAft>
              <a:buSzPts val="1100"/>
              <a:buNone/>
            </a:pPr>
            <a:r>
              <a:rPr lang="en-US" sz="3000" b="1" dirty="0">
                <a:solidFill>
                  <a:schemeClr val="dk1"/>
                </a:solidFill>
                <a:latin typeface="Times New Roman"/>
                <a:ea typeface="Times New Roman"/>
                <a:cs typeface="Times New Roman"/>
                <a:sym typeface="Times New Roman"/>
              </a:rPr>
              <a:t>1480							11</a:t>
            </a:r>
            <a:endParaRPr sz="3000" b="1" dirty="0">
              <a:solidFill>
                <a:schemeClr val="dk1"/>
              </a:solidFill>
              <a:latin typeface="Times New Roman"/>
              <a:ea typeface="Times New Roman"/>
              <a:cs typeface="Times New Roman"/>
              <a:sym typeface="Times New Roman"/>
            </a:endParaRPr>
          </a:p>
          <a:p>
            <a:pPr marL="0" lvl="0" indent="0" rtl="0">
              <a:spcBef>
                <a:spcPts val="0"/>
              </a:spcBef>
              <a:spcAft>
                <a:spcPts val="0"/>
              </a:spcAft>
              <a:buSzPts val="1100"/>
              <a:buNone/>
            </a:pPr>
            <a:r>
              <a:rPr lang="en-US" sz="3000" b="1" dirty="0">
                <a:solidFill>
                  <a:schemeClr val="dk1"/>
                </a:solidFill>
                <a:latin typeface="Times New Roman"/>
                <a:ea typeface="Times New Roman"/>
                <a:cs typeface="Times New Roman"/>
                <a:sym typeface="Times New Roman"/>
              </a:rPr>
              <a:t>1460							12</a:t>
            </a:r>
            <a:endParaRPr sz="3000" b="1" dirty="0">
              <a:solidFill>
                <a:schemeClr val="dk1"/>
              </a:solidFill>
              <a:latin typeface="Times New Roman"/>
              <a:ea typeface="Times New Roman"/>
              <a:cs typeface="Times New Roman"/>
              <a:sym typeface="Times New Roman"/>
            </a:endParaRPr>
          </a:p>
          <a:p>
            <a:pPr marL="0" lvl="0" indent="0" rtl="0">
              <a:spcBef>
                <a:spcPts val="0"/>
              </a:spcBef>
              <a:spcAft>
                <a:spcPts val="0"/>
              </a:spcAft>
              <a:buSzPts val="1100"/>
              <a:buNone/>
            </a:pPr>
            <a:r>
              <a:rPr lang="en-US" sz="3000" b="1" dirty="0">
                <a:solidFill>
                  <a:schemeClr val="dk1"/>
                </a:solidFill>
                <a:latin typeface="Times New Roman"/>
                <a:ea typeface="Times New Roman"/>
                <a:cs typeface="Times New Roman"/>
                <a:sym typeface="Times New Roman"/>
              </a:rPr>
              <a:t>6920							13</a:t>
            </a:r>
            <a:endParaRPr sz="3000" b="1" dirty="0">
              <a:solidFill>
                <a:schemeClr val="dk1"/>
              </a:solidFill>
              <a:latin typeface="Times New Roman"/>
              <a:ea typeface="Times New Roman"/>
              <a:cs typeface="Times New Roman"/>
              <a:sym typeface="Times New Roman"/>
            </a:endParaRPr>
          </a:p>
          <a:p>
            <a:pPr marL="0" lvl="0" indent="0" rtl="0">
              <a:spcBef>
                <a:spcPts val="0"/>
              </a:spcBef>
              <a:spcAft>
                <a:spcPts val="0"/>
              </a:spcAft>
              <a:buSzPts val="1100"/>
              <a:buNone/>
            </a:pPr>
            <a:r>
              <a:rPr lang="en-US" sz="3000" b="1" dirty="0">
                <a:solidFill>
                  <a:schemeClr val="dk1"/>
                </a:solidFill>
                <a:latin typeface="Times New Roman"/>
                <a:ea typeface="Times New Roman"/>
                <a:cs typeface="Times New Roman"/>
                <a:sym typeface="Times New Roman"/>
              </a:rPr>
              <a:t>3500							18</a:t>
            </a:r>
            <a:endParaRPr sz="3000" b="1" dirty="0">
              <a:solidFill>
                <a:schemeClr val="dk1"/>
              </a:solidFill>
              <a:latin typeface="Times New Roman"/>
              <a:ea typeface="Times New Roman"/>
              <a:cs typeface="Times New Roman"/>
              <a:sym typeface="Times New Roman"/>
            </a:endParaRPr>
          </a:p>
          <a:p>
            <a:pPr marL="0" lvl="0" indent="0" rtl="0">
              <a:spcBef>
                <a:spcPts val="0"/>
              </a:spcBef>
              <a:spcAft>
                <a:spcPts val="0"/>
              </a:spcAft>
              <a:buSzPts val="1100"/>
              <a:buNone/>
            </a:pPr>
            <a:r>
              <a:rPr lang="en-US" sz="3000" b="1" dirty="0">
                <a:solidFill>
                  <a:schemeClr val="dk1"/>
                </a:solidFill>
                <a:latin typeface="Times New Roman"/>
                <a:ea typeface="Times New Roman"/>
                <a:cs typeface="Times New Roman"/>
                <a:sym typeface="Times New Roman"/>
              </a:rPr>
              <a:t>1460							12</a:t>
            </a:r>
            <a:endParaRPr sz="3000" b="1" dirty="0">
              <a:solidFill>
                <a:schemeClr val="dk1"/>
              </a:solidFill>
              <a:latin typeface="Times New Roman"/>
              <a:ea typeface="Times New Roman"/>
              <a:cs typeface="Times New Roman"/>
              <a:sym typeface="Times New Roman"/>
            </a:endParaRPr>
          </a:p>
          <a:p>
            <a:pPr marL="0" lvl="0" indent="0" rtl="0">
              <a:spcBef>
                <a:spcPts val="0"/>
              </a:spcBef>
              <a:spcAft>
                <a:spcPts val="0"/>
              </a:spcAft>
              <a:buSzPts val="1100"/>
              <a:buNone/>
            </a:pPr>
            <a:r>
              <a:rPr lang="en-US" sz="3000" b="1" dirty="0">
                <a:solidFill>
                  <a:schemeClr val="dk1"/>
                </a:solidFill>
                <a:latin typeface="Times New Roman"/>
                <a:ea typeface="Times New Roman"/>
                <a:cs typeface="Times New Roman"/>
                <a:sym typeface="Times New Roman"/>
              </a:rPr>
              <a:t>6920							13</a:t>
            </a:r>
            <a:endParaRPr sz="3000" b="1" dirty="0">
              <a:solidFill>
                <a:schemeClr val="dk1"/>
              </a:solidFill>
              <a:latin typeface="Times New Roman"/>
              <a:ea typeface="Times New Roman"/>
              <a:cs typeface="Times New Roman"/>
              <a:sym typeface="Times New Roman"/>
            </a:endParaRPr>
          </a:p>
        </p:txBody>
      </p:sp>
      <p:sp>
        <p:nvSpPr>
          <p:cNvPr id="94" name="Shape 94"/>
          <p:cNvSpPr txBox="1"/>
          <p:nvPr/>
        </p:nvSpPr>
        <p:spPr>
          <a:xfrm>
            <a:off x="33473925" y="6240376"/>
            <a:ext cx="9317700" cy="259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dirty="0">
                <a:solidFill>
                  <a:schemeClr val="dk1"/>
                </a:solidFill>
                <a:latin typeface="Comfortaa"/>
                <a:ea typeface="Comfortaa"/>
                <a:cs typeface="Comfortaa"/>
                <a:sym typeface="Comfortaa"/>
              </a:rPr>
              <a:t>Discussion </a:t>
            </a:r>
            <a:endParaRPr sz="4800" dirty="0">
              <a:latin typeface="Comfortaa"/>
              <a:ea typeface="Comfortaa"/>
              <a:cs typeface="Comfortaa"/>
              <a:sym typeface="Comfortaa"/>
            </a:endParaRPr>
          </a:p>
          <a:p>
            <a:pPr lvl="0"/>
            <a:r>
              <a:rPr lang="en-US" sz="2400" dirty="0">
                <a:solidFill>
                  <a:schemeClr val="dk1"/>
                </a:solidFill>
                <a:latin typeface="Times New Roman"/>
                <a:ea typeface="Times New Roman"/>
                <a:cs typeface="Times New Roman"/>
                <a:sym typeface="Times New Roman"/>
              </a:rPr>
              <a:t>None of the invertebrates caught in our study were borers, shipworms, or </a:t>
            </a:r>
            <a:r>
              <a:rPr lang="en-US" sz="2400" dirty="0" err="1">
                <a:solidFill>
                  <a:schemeClr val="dk1"/>
                </a:solidFill>
                <a:latin typeface="Times New Roman"/>
                <a:ea typeface="Times New Roman"/>
                <a:cs typeface="Times New Roman"/>
                <a:sym typeface="Times New Roman"/>
              </a:rPr>
              <a:t>gribblers</a:t>
            </a:r>
            <a:r>
              <a:rPr lang="en-US" sz="2400" dirty="0">
                <a:solidFill>
                  <a:schemeClr val="dk1"/>
                </a:solidFill>
                <a:latin typeface="Times New Roman"/>
                <a:ea typeface="Times New Roman"/>
                <a:cs typeface="Times New Roman"/>
                <a:sym typeface="Times New Roman"/>
              </a:rPr>
              <a:t>, and they pose no threat to the wooden pilings beneath piers nor the steel hulls of ships, and only one is even a mollusk. This suggests that organizations like the Billion Oyster Project still have their work laid out for them, but also that the damage done to piers isn’t at its worst. Should it, along with similar conservationist movements repopulate the waters with borers and shipworms, then the costly replacement of infrastructure for any wooden structures by the water must be tackled equally as </a:t>
            </a:r>
            <a:r>
              <a:rPr lang="en-US" sz="2400" dirty="0" smtClean="0">
                <a:solidFill>
                  <a:schemeClr val="dk1"/>
                </a:solidFill>
                <a:latin typeface="Times New Roman"/>
                <a:ea typeface="Times New Roman"/>
                <a:cs typeface="Times New Roman"/>
                <a:sym typeface="Times New Roman"/>
              </a:rPr>
              <a:t>feverous</a:t>
            </a:r>
            <a:r>
              <a:rPr lang="en-US" sz="2400" dirty="0">
                <a:solidFill>
                  <a:schemeClr val="dk1"/>
                </a:solidFill>
                <a:latin typeface="Times New Roman"/>
                <a:ea typeface="Times New Roman"/>
                <a:cs typeface="Times New Roman"/>
                <a:sym typeface="Times New Roman"/>
              </a:rPr>
              <a:t>. This is not to say these efforts should be fought against, in fact, they should be </a:t>
            </a:r>
            <a:r>
              <a:rPr lang="en-US" sz="2400" dirty="0" smtClean="0">
                <a:solidFill>
                  <a:schemeClr val="dk1"/>
                </a:solidFill>
                <a:latin typeface="Times New Roman"/>
                <a:ea typeface="Times New Roman"/>
                <a:cs typeface="Times New Roman"/>
                <a:sym typeface="Times New Roman"/>
              </a:rPr>
              <a:t>encouraged, and what our study found was that we will need to adapt to these issues in the near </a:t>
            </a:r>
            <a:r>
              <a:rPr lang="en-US" sz="2400" smtClean="0">
                <a:solidFill>
                  <a:schemeClr val="dk1"/>
                </a:solidFill>
                <a:latin typeface="Times New Roman"/>
                <a:ea typeface="Times New Roman"/>
                <a:cs typeface="Times New Roman"/>
                <a:sym typeface="Times New Roman"/>
              </a:rPr>
              <a:t>future.</a:t>
            </a:r>
            <a:endParaRPr lang="en-US" sz="2400" dirty="0" smtClean="0">
              <a:solidFill>
                <a:schemeClr val="dk1"/>
              </a:solidFill>
              <a:latin typeface="Times New Roman"/>
              <a:ea typeface="Times New Roman"/>
              <a:cs typeface="Times New Roman"/>
              <a:sym typeface="Times New Roman"/>
            </a:endParaRPr>
          </a:p>
          <a:p>
            <a:pPr lvl="0"/>
            <a:r>
              <a:rPr lang="en-US" sz="2400" dirty="0" smtClean="0">
                <a:solidFill>
                  <a:schemeClr val="dk1"/>
                </a:solidFill>
                <a:latin typeface="Times New Roman"/>
                <a:ea typeface="Times New Roman"/>
                <a:cs typeface="Times New Roman"/>
                <a:sym typeface="Times New Roman"/>
              </a:rPr>
              <a:t>Since the </a:t>
            </a:r>
            <a:r>
              <a:rPr lang="en-US" sz="2400" dirty="0">
                <a:solidFill>
                  <a:schemeClr val="dk1"/>
                </a:solidFill>
                <a:latin typeface="Times New Roman"/>
                <a:ea typeface="Times New Roman"/>
                <a:cs typeface="Times New Roman"/>
                <a:sym typeface="Times New Roman"/>
              </a:rPr>
              <a:t>2015 study of biodiversity in the East River surveyed thousands of organisms and this 2018 project only managed to collect twenty samples, </a:t>
            </a:r>
            <a:r>
              <a:rPr lang="en-US" sz="2400" dirty="0" smtClean="0">
                <a:solidFill>
                  <a:schemeClr val="dk1"/>
                </a:solidFill>
                <a:latin typeface="Times New Roman"/>
                <a:ea typeface="Times New Roman"/>
                <a:cs typeface="Times New Roman"/>
                <a:sym typeface="Times New Roman"/>
              </a:rPr>
              <a:t>we wouldn't</a:t>
            </a:r>
            <a:r>
              <a:rPr lang="mr-IN" sz="2400" dirty="0" smtClean="0">
                <a:solidFill>
                  <a:schemeClr val="dk1"/>
                </a:solidFill>
                <a:latin typeface="Times New Roman"/>
                <a:ea typeface="Times New Roman"/>
                <a:cs typeface="Times New Roman"/>
                <a:sym typeface="Times New Roman"/>
              </a:rPr>
              <a:t>’</a:t>
            </a:r>
            <a:r>
              <a:rPr lang="en-US" sz="2400" dirty="0" smtClean="0">
                <a:solidFill>
                  <a:schemeClr val="dk1"/>
                </a:solidFill>
                <a:latin typeface="Times New Roman"/>
                <a:ea typeface="Times New Roman"/>
                <a:cs typeface="Times New Roman"/>
                <a:sym typeface="Times New Roman"/>
              </a:rPr>
              <a:t>t be able </a:t>
            </a:r>
            <a:r>
              <a:rPr lang="en-US" sz="2400" dirty="0" smtClean="0">
                <a:solidFill>
                  <a:schemeClr val="dk1"/>
                </a:solidFill>
                <a:latin typeface="Times New Roman"/>
                <a:ea typeface="Times New Roman"/>
                <a:cs typeface="Times New Roman"/>
                <a:sym typeface="Times New Roman"/>
              </a:rPr>
              <a:t>to </a:t>
            </a:r>
            <a:r>
              <a:rPr lang="en-US" sz="2400" dirty="0">
                <a:solidFill>
                  <a:schemeClr val="dk1"/>
                </a:solidFill>
                <a:latin typeface="Times New Roman"/>
                <a:ea typeface="Times New Roman"/>
                <a:cs typeface="Times New Roman"/>
                <a:sym typeface="Times New Roman"/>
              </a:rPr>
              <a:t>compare estimates for biodiversity from </a:t>
            </a:r>
            <a:r>
              <a:rPr lang="en-US" sz="2400" dirty="0" smtClean="0">
                <a:solidFill>
                  <a:schemeClr val="dk1"/>
                </a:solidFill>
                <a:latin typeface="Times New Roman"/>
                <a:ea typeface="Times New Roman"/>
                <a:cs typeface="Times New Roman"/>
                <a:sym typeface="Times New Roman"/>
              </a:rPr>
              <a:t>either</a:t>
            </a:r>
            <a:r>
              <a:rPr lang="en-US" sz="2400" dirty="0" smtClean="0">
                <a:solidFill>
                  <a:schemeClr val="dk1"/>
                </a:solidFill>
                <a:latin typeface="Times New Roman"/>
                <a:ea typeface="Times New Roman"/>
                <a:cs typeface="Times New Roman"/>
                <a:sym typeface="Times New Roman"/>
              </a:rPr>
              <a:t>. </a:t>
            </a:r>
            <a:r>
              <a:rPr lang="en-US" sz="2400" dirty="0">
                <a:solidFill>
                  <a:schemeClr val="dk1"/>
                </a:solidFill>
                <a:latin typeface="Times New Roman"/>
                <a:ea typeface="Times New Roman"/>
                <a:cs typeface="Times New Roman"/>
                <a:sym typeface="Times New Roman"/>
              </a:rPr>
              <a:t>The former found less than one specie per hundred surveyed organisms while we found one every other organism. </a:t>
            </a:r>
            <a:r>
              <a:rPr lang="en-US" sz="2400" dirty="0" smtClean="0">
                <a:solidFill>
                  <a:schemeClr val="dk1"/>
                </a:solidFill>
                <a:latin typeface="Times New Roman"/>
                <a:ea typeface="Times New Roman"/>
                <a:cs typeface="Times New Roman"/>
                <a:sym typeface="Times New Roman"/>
              </a:rPr>
              <a:t>But o</a:t>
            </a:r>
            <a:r>
              <a:rPr lang="en-US" sz="2400" dirty="0" smtClean="0">
                <a:solidFill>
                  <a:schemeClr val="dk1"/>
                </a:solidFill>
                <a:latin typeface="Times New Roman"/>
                <a:ea typeface="Times New Roman"/>
                <a:cs typeface="Times New Roman"/>
                <a:sym typeface="Times New Roman"/>
              </a:rPr>
              <a:t>ther teams in our school have also participated in the Urban Barcode Project with whom we could reference and compare results with. They surveyed the Gowanus Canal and the Bronx River, which helped us better picture the state of New York city waterways as a whole. </a:t>
            </a:r>
          </a:p>
          <a:p>
            <a:pPr lvl="0"/>
            <a:r>
              <a:rPr lang="en-US" sz="4800" dirty="0" smtClean="0">
                <a:solidFill>
                  <a:schemeClr val="dk1"/>
                </a:solidFill>
                <a:latin typeface="Comfortaa"/>
                <a:ea typeface="Comfortaa"/>
                <a:cs typeface="Comfortaa"/>
                <a:sym typeface="Comfortaa"/>
              </a:rPr>
              <a:t>References</a:t>
            </a:r>
            <a:endParaRPr sz="4800" dirty="0">
              <a:solidFill>
                <a:schemeClr val="dk1"/>
              </a:solidFill>
              <a:latin typeface="Comfortaa"/>
              <a:ea typeface="Comfortaa"/>
              <a:cs typeface="Comfortaa"/>
              <a:sym typeface="Comfortaa"/>
            </a:endParaRPr>
          </a:p>
          <a:p>
            <a:pPr marL="0" lvl="0" indent="0" rtl="0">
              <a:spcBef>
                <a:spcPts val="0"/>
              </a:spcBef>
              <a:spcAft>
                <a:spcPts val="0"/>
              </a:spcAft>
              <a:buClr>
                <a:srgbClr val="000000"/>
              </a:buClr>
              <a:buSzPts val="1100"/>
              <a:buFont typeface="Arial"/>
              <a:buNone/>
            </a:pPr>
            <a:r>
              <a:rPr lang="en-US" sz="2400" dirty="0">
                <a:latin typeface="Times New Roman"/>
                <a:ea typeface="Times New Roman"/>
                <a:cs typeface="Times New Roman"/>
                <a:sym typeface="Times New Roman"/>
              </a:rPr>
              <a:t>[1] (2009). Aquaculture FAQ - Why are oysters considered a keystone species. Sea Grant Delaware. </a:t>
            </a:r>
            <a:r>
              <a:rPr lang="en-US" sz="2400" i="1" dirty="0">
                <a:latin typeface="Times New Roman"/>
                <a:ea typeface="Times New Roman"/>
                <a:cs typeface="Times New Roman"/>
                <a:sym typeface="Times New Roman"/>
              </a:rPr>
              <a:t>https://</a:t>
            </a:r>
            <a:r>
              <a:rPr lang="en-US" sz="2400" i="1" dirty="0" err="1">
                <a:latin typeface="Times New Roman"/>
                <a:ea typeface="Times New Roman"/>
                <a:cs typeface="Times New Roman"/>
                <a:sym typeface="Times New Roman"/>
              </a:rPr>
              <a:t>www.deseagrant.org</a:t>
            </a:r>
            <a:r>
              <a:rPr lang="en-US" sz="2400" i="1" dirty="0">
                <a:latin typeface="Times New Roman"/>
                <a:ea typeface="Times New Roman"/>
                <a:cs typeface="Times New Roman"/>
                <a:sym typeface="Times New Roman"/>
              </a:rPr>
              <a:t>/outreach-extension/aquaculture-</a:t>
            </a:r>
            <a:r>
              <a:rPr lang="en-US" sz="2400" i="1" dirty="0" err="1">
                <a:latin typeface="Times New Roman"/>
                <a:ea typeface="Times New Roman"/>
                <a:cs typeface="Times New Roman"/>
                <a:sym typeface="Times New Roman"/>
              </a:rPr>
              <a:t>faq</a:t>
            </a:r>
            <a:r>
              <a:rPr lang="en-US" sz="2400" i="1" dirty="0">
                <a:latin typeface="Times New Roman"/>
                <a:ea typeface="Times New Roman"/>
                <a:cs typeface="Times New Roman"/>
                <a:sym typeface="Times New Roman"/>
              </a:rPr>
              <a:t>-why-are-oysters-considered-keystone-species</a:t>
            </a:r>
            <a:endParaRPr sz="2400" i="1" dirty="0">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2400" dirty="0">
                <a:latin typeface="Times New Roman"/>
                <a:ea typeface="Times New Roman"/>
                <a:cs typeface="Times New Roman"/>
                <a:sym typeface="Times New Roman"/>
              </a:rPr>
              <a:t>[2] (2010). Billion Oyster Project.</a:t>
            </a:r>
            <a:endParaRPr sz="2400" dirty="0">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2400" i="1" dirty="0">
                <a:latin typeface="Times New Roman"/>
                <a:ea typeface="Times New Roman"/>
                <a:cs typeface="Times New Roman"/>
                <a:sym typeface="Times New Roman"/>
              </a:rPr>
              <a:t>https://</a:t>
            </a:r>
            <a:r>
              <a:rPr lang="en-US" sz="2400" i="1" dirty="0" err="1">
                <a:latin typeface="Times New Roman"/>
                <a:ea typeface="Times New Roman"/>
                <a:cs typeface="Times New Roman"/>
                <a:sym typeface="Times New Roman"/>
              </a:rPr>
              <a:t>billionoysterproject.org</a:t>
            </a:r>
            <a:endParaRPr sz="2400" i="1" dirty="0">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2400" dirty="0">
                <a:latin typeface="Times New Roman"/>
                <a:ea typeface="Times New Roman"/>
                <a:cs typeface="Times New Roman"/>
                <a:sym typeface="Times New Roman"/>
              </a:rPr>
              <a:t>[3] (2017). History of the Clean Water Act. United States Environmental Protection Agency.</a:t>
            </a:r>
            <a:endParaRPr sz="2400" dirty="0">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2400" dirty="0">
                <a:latin typeface="Times New Roman"/>
                <a:ea typeface="Times New Roman"/>
                <a:cs typeface="Times New Roman"/>
                <a:sym typeface="Times New Roman"/>
              </a:rPr>
              <a:t>https://</a:t>
            </a:r>
            <a:r>
              <a:rPr lang="en-US" sz="2400" dirty="0" err="1">
                <a:latin typeface="Times New Roman"/>
                <a:ea typeface="Times New Roman"/>
                <a:cs typeface="Times New Roman"/>
                <a:sym typeface="Times New Roman"/>
              </a:rPr>
              <a:t>www.epa.gov</a:t>
            </a:r>
            <a:r>
              <a:rPr lang="en-US" sz="2400" dirty="0">
                <a:latin typeface="Times New Roman"/>
                <a:ea typeface="Times New Roman"/>
                <a:cs typeface="Times New Roman"/>
                <a:sym typeface="Times New Roman"/>
              </a:rPr>
              <a:t>/laws-regulations/history-clean-water-act</a:t>
            </a:r>
            <a:endParaRPr sz="2400" dirty="0">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2400" dirty="0">
                <a:solidFill>
                  <a:schemeClr val="tx1"/>
                </a:solidFill>
                <a:latin typeface="Times New Roman"/>
                <a:ea typeface="Times New Roman"/>
                <a:cs typeface="Times New Roman"/>
                <a:sym typeface="Times New Roman"/>
              </a:rPr>
              <a:t>[4] (2018). Harbor Water. NYC Environmental Agency</a:t>
            </a:r>
            <a:endParaRPr sz="2400" dirty="0">
              <a:solidFill>
                <a:schemeClr val="tx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2400" i="1" dirty="0">
                <a:solidFill>
                  <a:schemeClr val="tx1"/>
                </a:solidFill>
                <a:latin typeface="Times New Roman"/>
                <a:ea typeface="Times New Roman"/>
                <a:cs typeface="Times New Roman"/>
                <a:sym typeface="Times New Roman"/>
              </a:rPr>
              <a:t>http://</a:t>
            </a:r>
            <a:r>
              <a:rPr lang="en-US" sz="2400" i="1" dirty="0" err="1">
                <a:solidFill>
                  <a:schemeClr val="tx1"/>
                </a:solidFill>
                <a:latin typeface="Times New Roman"/>
                <a:ea typeface="Times New Roman"/>
                <a:cs typeface="Times New Roman"/>
                <a:sym typeface="Times New Roman"/>
              </a:rPr>
              <a:t>www.nyc.gov</a:t>
            </a:r>
            <a:r>
              <a:rPr lang="en-US" sz="2400" i="1" dirty="0">
                <a:solidFill>
                  <a:schemeClr val="tx1"/>
                </a:solidFill>
                <a:latin typeface="Times New Roman"/>
                <a:ea typeface="Times New Roman"/>
                <a:cs typeface="Times New Roman"/>
                <a:sym typeface="Times New Roman"/>
              </a:rPr>
              <a:t>/html/dep/html/</a:t>
            </a:r>
            <a:r>
              <a:rPr lang="en-US" sz="2400" i="1" dirty="0" err="1">
                <a:solidFill>
                  <a:schemeClr val="tx1"/>
                </a:solidFill>
                <a:latin typeface="Times New Roman"/>
                <a:ea typeface="Times New Roman"/>
                <a:cs typeface="Times New Roman"/>
                <a:sym typeface="Times New Roman"/>
              </a:rPr>
              <a:t>harborwater</a:t>
            </a:r>
            <a:r>
              <a:rPr lang="en-US" sz="2400" i="1" dirty="0">
                <a:solidFill>
                  <a:schemeClr val="tx1"/>
                </a:solidFill>
                <a:latin typeface="Times New Roman"/>
                <a:ea typeface="Times New Roman"/>
                <a:cs typeface="Times New Roman"/>
                <a:sym typeface="Times New Roman"/>
              </a:rPr>
              <a:t>/</a:t>
            </a:r>
            <a:r>
              <a:rPr lang="en-US" sz="2400" i="1" dirty="0" err="1">
                <a:solidFill>
                  <a:schemeClr val="tx1"/>
                </a:solidFill>
                <a:latin typeface="Times New Roman"/>
                <a:ea typeface="Times New Roman"/>
                <a:cs typeface="Times New Roman"/>
                <a:sym typeface="Times New Roman"/>
              </a:rPr>
              <a:t>index.shtml</a:t>
            </a:r>
            <a:endParaRPr sz="2400" i="1" dirty="0">
              <a:solidFill>
                <a:schemeClr val="tx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2400" dirty="0">
                <a:solidFill>
                  <a:schemeClr val="tx1"/>
                </a:solidFill>
                <a:latin typeface="Times New Roman"/>
                <a:ea typeface="Times New Roman"/>
                <a:cs typeface="Times New Roman"/>
                <a:sym typeface="Times New Roman"/>
              </a:rPr>
              <a:t>[5] </a:t>
            </a:r>
            <a:r>
              <a:rPr lang="en-US" sz="2400" dirty="0" err="1">
                <a:solidFill>
                  <a:schemeClr val="tx1"/>
                </a:solidFill>
                <a:latin typeface="Times New Roman"/>
                <a:ea typeface="Times New Roman"/>
                <a:cs typeface="Times New Roman"/>
                <a:sym typeface="Times New Roman"/>
              </a:rPr>
              <a:t>Gruson</a:t>
            </a:r>
            <a:r>
              <a:rPr lang="en-US" sz="2400" dirty="0">
                <a:solidFill>
                  <a:schemeClr val="tx1"/>
                </a:solidFill>
                <a:latin typeface="Times New Roman"/>
                <a:ea typeface="Times New Roman"/>
                <a:cs typeface="Times New Roman"/>
                <a:sym typeface="Times New Roman"/>
              </a:rPr>
              <a:t>, Lindsey. (1993). In Cleaner Harbor, Creatures Eat the Waterfront. The New York Times.</a:t>
            </a:r>
            <a:endParaRPr sz="2400" dirty="0">
              <a:solidFill>
                <a:schemeClr val="tx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2400" i="1" dirty="0">
                <a:solidFill>
                  <a:schemeClr val="tx1"/>
                </a:solidFill>
                <a:uFill>
                  <a:noFill/>
                </a:uFill>
                <a:latin typeface="Times New Roman"/>
                <a:ea typeface="Times New Roman"/>
                <a:cs typeface="Times New Roman"/>
                <a:sym typeface="Times New Roman"/>
              </a:rPr>
              <a:t>https://www.nytimes.com/1993/06/27/nyregion/in-cleaner-harbor-creatures-eat-the-waterfront.html</a:t>
            </a:r>
            <a:endParaRPr sz="2400" i="1" dirty="0">
              <a:solidFill>
                <a:schemeClr val="tx1"/>
              </a:solidFill>
              <a:latin typeface="Times New Roman"/>
              <a:ea typeface="Times New Roman"/>
              <a:cs typeface="Times New Roman"/>
              <a:sym typeface="Times New Roman"/>
            </a:endParaRPr>
          </a:p>
          <a:p>
            <a:pPr marL="0" lvl="0" indent="0" rtl="0">
              <a:spcBef>
                <a:spcPts val="0"/>
              </a:spcBef>
              <a:spcAft>
                <a:spcPts val="0"/>
              </a:spcAft>
              <a:buSzPts val="1100"/>
              <a:buNone/>
            </a:pPr>
            <a:r>
              <a:rPr lang="en-US" sz="2400" dirty="0">
                <a:solidFill>
                  <a:schemeClr val="tx1"/>
                </a:solidFill>
                <a:latin typeface="Times New Roman"/>
                <a:ea typeface="Times New Roman"/>
                <a:cs typeface="Times New Roman"/>
                <a:sym typeface="Times New Roman"/>
              </a:rPr>
              <a:t>[6] Mathews, Joe. (1997). Hungry 'worm' eats away at Big Apple Epidemic: Worm-like mollusks are devouring the wooden piers of New York City's waterfront. The Baltimore Sun.</a:t>
            </a:r>
            <a:endParaRPr sz="2400" dirty="0">
              <a:solidFill>
                <a:schemeClr val="tx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2400" i="1" dirty="0">
                <a:solidFill>
                  <a:schemeClr val="tx1"/>
                </a:solidFill>
                <a:latin typeface="Times New Roman"/>
                <a:ea typeface="Times New Roman"/>
                <a:cs typeface="Times New Roman"/>
                <a:sym typeface="Times New Roman"/>
              </a:rPr>
              <a:t>http://</a:t>
            </a:r>
            <a:r>
              <a:rPr lang="en-US" sz="2400" i="1" dirty="0" err="1">
                <a:solidFill>
                  <a:schemeClr val="tx1"/>
                </a:solidFill>
                <a:latin typeface="Times New Roman"/>
                <a:ea typeface="Times New Roman"/>
                <a:cs typeface="Times New Roman"/>
                <a:sym typeface="Times New Roman"/>
              </a:rPr>
              <a:t>articles.baltimoresun.com</a:t>
            </a:r>
            <a:r>
              <a:rPr lang="en-US" sz="2400" i="1" dirty="0">
                <a:solidFill>
                  <a:schemeClr val="tx1"/>
                </a:solidFill>
                <a:latin typeface="Times New Roman"/>
                <a:ea typeface="Times New Roman"/>
                <a:cs typeface="Times New Roman"/>
                <a:sym typeface="Times New Roman"/>
              </a:rPr>
              <a:t>/1997-03-19/news/1997078098_1_pier-mollusks-teredo</a:t>
            </a:r>
            <a:endParaRPr sz="2400" i="1" dirty="0">
              <a:solidFill>
                <a:schemeClr val="tx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2400" dirty="0">
                <a:solidFill>
                  <a:schemeClr val="tx1"/>
                </a:solidFill>
                <a:latin typeface="Times New Roman"/>
                <a:ea typeface="Times New Roman"/>
                <a:cs typeface="Times New Roman"/>
                <a:sym typeface="Times New Roman"/>
              </a:rPr>
              <a:t>[7] </a:t>
            </a:r>
            <a:r>
              <a:rPr lang="en-US" sz="2400" dirty="0" err="1">
                <a:solidFill>
                  <a:schemeClr val="tx1"/>
                </a:solidFill>
                <a:latin typeface="Times New Roman"/>
                <a:ea typeface="Times New Roman"/>
                <a:cs typeface="Times New Roman"/>
                <a:sym typeface="Times New Roman"/>
              </a:rPr>
              <a:t>Herszenhorn</a:t>
            </a:r>
            <a:r>
              <a:rPr lang="en-US" sz="2400" dirty="0">
                <a:solidFill>
                  <a:schemeClr val="tx1"/>
                </a:solidFill>
                <a:latin typeface="Times New Roman"/>
                <a:ea typeface="Times New Roman"/>
                <a:cs typeface="Times New Roman"/>
                <a:sym typeface="Times New Roman"/>
              </a:rPr>
              <a:t>, David. (1999). Pest Is Eating at City’s Edges; A Cleaner Harbor Gives New Life to Marine Borers. The New York Times.</a:t>
            </a:r>
            <a:endParaRPr sz="2400" dirty="0">
              <a:solidFill>
                <a:schemeClr val="tx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2400" i="1" dirty="0">
                <a:solidFill>
                  <a:schemeClr val="tx1"/>
                </a:solidFill>
                <a:uFill>
                  <a:noFill/>
                </a:uFill>
                <a:latin typeface="Times New Roman"/>
                <a:ea typeface="Times New Roman"/>
                <a:cs typeface="Times New Roman"/>
                <a:sym typeface="Times New Roman"/>
              </a:rPr>
              <a:t>https://</a:t>
            </a:r>
            <a:r>
              <a:rPr lang="en-US" sz="2400" i="1" dirty="0" smtClean="0">
                <a:solidFill>
                  <a:schemeClr val="tx1"/>
                </a:solidFill>
                <a:uFill>
                  <a:noFill/>
                </a:uFill>
                <a:latin typeface="Times New Roman"/>
                <a:ea typeface="Times New Roman"/>
                <a:cs typeface="Times New Roman"/>
                <a:sym typeface="Times New Roman"/>
              </a:rPr>
              <a:t>www.nytimes.com/1999/07/28/nyregion/pest-is-eating-at-city-s-edges-a-cleaner-harbor-gives-new-life-to-marine-borers.html</a:t>
            </a:r>
            <a:endParaRPr sz="2400" i="1" dirty="0">
              <a:solidFill>
                <a:schemeClr val="tx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2400" dirty="0">
                <a:solidFill>
                  <a:schemeClr val="tx1"/>
                </a:solidFill>
                <a:latin typeface="Times New Roman"/>
                <a:ea typeface="Times New Roman"/>
                <a:cs typeface="Times New Roman"/>
                <a:sym typeface="Times New Roman"/>
              </a:rPr>
              <a:t>[8] Hynes, Tom. (2016). These Tiny Wood-Eating Creature Want To Sink Brooklyn Park. </a:t>
            </a:r>
            <a:r>
              <a:rPr lang="en-US" sz="2400" dirty="0" err="1">
                <a:solidFill>
                  <a:schemeClr val="tx1"/>
                </a:solidFill>
                <a:latin typeface="Times New Roman"/>
                <a:ea typeface="Times New Roman"/>
                <a:cs typeface="Times New Roman"/>
                <a:sym typeface="Times New Roman"/>
              </a:rPr>
              <a:t>Gothamist</a:t>
            </a:r>
            <a:r>
              <a:rPr lang="en-US" sz="2400" dirty="0">
                <a:solidFill>
                  <a:schemeClr val="tx1"/>
                </a:solidFill>
                <a:latin typeface="Times New Roman"/>
                <a:ea typeface="Times New Roman"/>
                <a:cs typeface="Times New Roman"/>
                <a:sym typeface="Times New Roman"/>
              </a:rPr>
              <a:t>. </a:t>
            </a:r>
            <a:endParaRPr sz="2400" dirty="0">
              <a:solidFill>
                <a:schemeClr val="tx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2400" i="1" dirty="0">
                <a:solidFill>
                  <a:schemeClr val="tx1"/>
                </a:solidFill>
                <a:uFill>
                  <a:noFill/>
                </a:uFill>
                <a:latin typeface="Times New Roman"/>
                <a:ea typeface="Times New Roman"/>
                <a:cs typeface="Times New Roman"/>
                <a:sym typeface="Times New Roman"/>
              </a:rPr>
              <a:t>http://gothamist.com/2016/09/20/</a:t>
            </a:r>
            <a:r>
              <a:rPr lang="en-US" sz="2400" i="1" dirty="0" err="1">
                <a:solidFill>
                  <a:schemeClr val="tx1"/>
                </a:solidFill>
                <a:uFill>
                  <a:noFill/>
                </a:uFill>
                <a:latin typeface="Times New Roman"/>
                <a:ea typeface="Times New Roman"/>
                <a:cs typeface="Times New Roman"/>
                <a:sym typeface="Times New Roman"/>
              </a:rPr>
              <a:t>brooklyn_bridge_park_borers.ph</a:t>
            </a:r>
            <a:r>
              <a:rPr lang="en-US" sz="2400" i="1" dirty="0" err="1">
                <a:solidFill>
                  <a:schemeClr val="tx1"/>
                </a:solidFill>
                <a:latin typeface="Times New Roman"/>
                <a:ea typeface="Times New Roman"/>
                <a:cs typeface="Times New Roman"/>
                <a:sym typeface="Times New Roman"/>
              </a:rPr>
              <a:t>p</a:t>
            </a:r>
            <a:endParaRPr sz="2400" i="1" dirty="0">
              <a:solidFill>
                <a:schemeClr val="tx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2400" dirty="0">
                <a:solidFill>
                  <a:schemeClr val="tx1"/>
                </a:solidFill>
                <a:latin typeface="Times New Roman"/>
                <a:ea typeface="Times New Roman"/>
                <a:cs typeface="Times New Roman"/>
                <a:sym typeface="Times New Roman"/>
              </a:rPr>
              <a:t>[9] </a:t>
            </a:r>
            <a:r>
              <a:rPr lang="en-US" sz="2400" dirty="0" err="1">
                <a:solidFill>
                  <a:schemeClr val="tx1"/>
                </a:solidFill>
                <a:latin typeface="Times New Roman"/>
                <a:ea typeface="Times New Roman"/>
                <a:cs typeface="Times New Roman"/>
                <a:sym typeface="Times New Roman"/>
              </a:rPr>
              <a:t>Foderado</a:t>
            </a:r>
            <a:r>
              <a:rPr lang="en-US" sz="2400" dirty="0">
                <a:solidFill>
                  <a:schemeClr val="tx1"/>
                </a:solidFill>
                <a:latin typeface="Times New Roman"/>
                <a:ea typeface="Times New Roman"/>
                <a:cs typeface="Times New Roman"/>
                <a:sym typeface="Times New Roman"/>
              </a:rPr>
              <a:t>, Lisa. (2011). Cleaner Harbor Has a Downside: Pests That Plague Park Construction. The New York Times.</a:t>
            </a:r>
            <a:endParaRPr sz="2400" dirty="0">
              <a:solidFill>
                <a:schemeClr val="tx1"/>
              </a:solidFill>
              <a:latin typeface="Times New Roman"/>
              <a:ea typeface="Times New Roman"/>
              <a:cs typeface="Times New Roman"/>
              <a:sym typeface="Times New Roman"/>
            </a:endParaRPr>
          </a:p>
          <a:p>
            <a:pPr marL="0" lvl="0" indent="0" rtl="0">
              <a:spcBef>
                <a:spcPts val="0"/>
              </a:spcBef>
              <a:spcAft>
                <a:spcPts val="0"/>
              </a:spcAft>
              <a:buSzPts val="1100"/>
              <a:buNone/>
            </a:pPr>
            <a:r>
              <a:rPr lang="en-US" sz="2400" i="1" dirty="0">
                <a:solidFill>
                  <a:schemeClr val="tx1"/>
                </a:solidFill>
                <a:uFill>
                  <a:noFill/>
                </a:uFill>
                <a:latin typeface="Times New Roman"/>
                <a:ea typeface="Times New Roman"/>
                <a:cs typeface="Times New Roman"/>
                <a:sym typeface="Times New Roman"/>
              </a:rPr>
              <a:t>https://www.nytimes.com/2011/08/24/nyregion/cleaner-new-york-harbor-brings-pests-that-plague-park-projects.html</a:t>
            </a:r>
            <a:endParaRPr sz="5400" dirty="0">
              <a:solidFill>
                <a:schemeClr val="tx1"/>
              </a:solidFill>
              <a:latin typeface="Calibri"/>
              <a:ea typeface="Calibri"/>
              <a:cs typeface="Calibri"/>
              <a:sym typeface="Calibri"/>
            </a:endParaRPr>
          </a:p>
          <a:p>
            <a:pPr marL="0" lvl="0" indent="0" rtl="0">
              <a:spcBef>
                <a:spcPts val="0"/>
              </a:spcBef>
              <a:spcAft>
                <a:spcPts val="0"/>
              </a:spcAft>
              <a:buSzPts val="1100"/>
              <a:buNone/>
            </a:pPr>
            <a:r>
              <a:rPr lang="en-US" sz="2400" dirty="0">
                <a:solidFill>
                  <a:schemeClr val="tx1"/>
                </a:solidFill>
                <a:latin typeface="Times New Roman"/>
                <a:ea typeface="Times New Roman"/>
                <a:cs typeface="Times New Roman"/>
                <a:sym typeface="Times New Roman"/>
              </a:rPr>
              <a:t>[10] (2015). Habitat Pages. Harbor Estuary. </a:t>
            </a:r>
            <a:endParaRPr sz="2400" dirty="0">
              <a:solidFill>
                <a:schemeClr val="tx1"/>
              </a:solidFill>
              <a:latin typeface="Times New Roman"/>
              <a:ea typeface="Times New Roman"/>
              <a:cs typeface="Times New Roman"/>
              <a:sym typeface="Times New Roman"/>
            </a:endParaRPr>
          </a:p>
          <a:p>
            <a:pPr marL="0" lvl="0" indent="0" rtl="0">
              <a:spcBef>
                <a:spcPts val="0"/>
              </a:spcBef>
              <a:spcAft>
                <a:spcPts val="0"/>
              </a:spcAft>
              <a:buSzPts val="1100"/>
              <a:buNone/>
            </a:pPr>
            <a:r>
              <a:rPr lang="en-US" sz="2400" i="1" dirty="0">
                <a:solidFill>
                  <a:schemeClr val="tx1"/>
                </a:solidFill>
                <a:latin typeface="Times New Roman"/>
                <a:ea typeface="Times New Roman"/>
                <a:cs typeface="Times New Roman"/>
                <a:sym typeface="Times New Roman"/>
              </a:rPr>
              <a:t>http://</a:t>
            </a:r>
            <a:r>
              <a:rPr lang="en-US" sz="2400" i="1" dirty="0" err="1">
                <a:solidFill>
                  <a:schemeClr val="tx1"/>
                </a:solidFill>
                <a:latin typeface="Times New Roman"/>
                <a:ea typeface="Times New Roman"/>
                <a:cs typeface="Times New Roman"/>
                <a:sym typeface="Times New Roman"/>
              </a:rPr>
              <a:t>www.harborestuary.org</a:t>
            </a:r>
            <a:r>
              <a:rPr lang="en-US" sz="2400" i="1" dirty="0">
                <a:solidFill>
                  <a:schemeClr val="tx1"/>
                </a:solidFill>
                <a:latin typeface="Times New Roman"/>
                <a:ea typeface="Times New Roman"/>
                <a:cs typeface="Times New Roman"/>
                <a:sym typeface="Times New Roman"/>
              </a:rPr>
              <a:t>/pdf/</a:t>
            </a:r>
            <a:r>
              <a:rPr lang="en-US" sz="2400" i="1" dirty="0" err="1">
                <a:solidFill>
                  <a:schemeClr val="tx1"/>
                </a:solidFill>
                <a:latin typeface="Times New Roman"/>
                <a:ea typeface="Times New Roman"/>
                <a:cs typeface="Times New Roman"/>
                <a:sym typeface="Times New Roman"/>
              </a:rPr>
              <a:t>HabitatPages</a:t>
            </a:r>
            <a:r>
              <a:rPr lang="en-US" sz="2400" i="1" dirty="0">
                <a:solidFill>
                  <a:schemeClr val="tx1"/>
                </a:solidFill>
                <a:latin typeface="Times New Roman"/>
                <a:ea typeface="Times New Roman"/>
                <a:cs typeface="Times New Roman"/>
                <a:sym typeface="Times New Roman"/>
              </a:rPr>
              <a:t>/</a:t>
            </a:r>
            <a:r>
              <a:rPr lang="en-US" sz="2400" i="1" dirty="0" err="1">
                <a:solidFill>
                  <a:schemeClr val="tx1"/>
                </a:solidFill>
                <a:latin typeface="Times New Roman"/>
                <a:ea typeface="Times New Roman"/>
                <a:cs typeface="Times New Roman"/>
                <a:sym typeface="Times New Roman"/>
              </a:rPr>
              <a:t>ShorelinesShallows</a:t>
            </a:r>
            <a:r>
              <a:rPr lang="en-US" sz="2400" i="1" dirty="0">
                <a:solidFill>
                  <a:schemeClr val="tx1"/>
                </a:solidFill>
                <a:latin typeface="Times New Roman"/>
                <a:ea typeface="Times New Roman"/>
                <a:cs typeface="Times New Roman"/>
                <a:sym typeface="Times New Roman"/>
              </a:rPr>
              <a:t>/NYSDEC-BenthicMappingReport-102815.pdf</a:t>
            </a:r>
            <a:endParaRPr sz="2400" i="1" dirty="0">
              <a:solidFill>
                <a:schemeClr val="tx1"/>
              </a:solidFill>
              <a:latin typeface="Times New Roman"/>
              <a:ea typeface="Times New Roman"/>
              <a:cs typeface="Times New Roman"/>
              <a:sym typeface="Times New Roman"/>
            </a:endParaRPr>
          </a:p>
          <a:p>
            <a:pPr marL="0" lvl="0" indent="0" rtl="0">
              <a:spcBef>
                <a:spcPts val="0"/>
              </a:spcBef>
              <a:spcAft>
                <a:spcPts val="0"/>
              </a:spcAft>
              <a:buSzPts val="1100"/>
              <a:buNone/>
            </a:pPr>
            <a:r>
              <a:rPr lang="en-US" sz="2400" dirty="0">
                <a:solidFill>
                  <a:schemeClr val="tx1"/>
                </a:solidFill>
                <a:latin typeface="Times New Roman"/>
                <a:ea typeface="Times New Roman"/>
                <a:cs typeface="Times New Roman"/>
                <a:sym typeface="Times New Roman"/>
              </a:rPr>
              <a:t>[11] Monitoring The Quality of Surface Waters. Water Research Center. </a:t>
            </a:r>
            <a:r>
              <a:rPr lang="en-US" sz="2400" i="1" dirty="0">
                <a:solidFill>
                  <a:schemeClr val="tx1"/>
                </a:solidFill>
                <a:latin typeface="Times New Roman"/>
                <a:ea typeface="Times New Roman"/>
                <a:cs typeface="Times New Roman"/>
                <a:sym typeface="Times New Roman"/>
              </a:rPr>
              <a:t>https://</a:t>
            </a:r>
            <a:r>
              <a:rPr lang="en-US" sz="2400" i="1" dirty="0" err="1">
                <a:solidFill>
                  <a:schemeClr val="tx1"/>
                </a:solidFill>
                <a:latin typeface="Times New Roman"/>
                <a:ea typeface="Times New Roman"/>
                <a:cs typeface="Times New Roman"/>
                <a:sym typeface="Times New Roman"/>
              </a:rPr>
              <a:t>www.water-research.net</a:t>
            </a:r>
            <a:r>
              <a:rPr lang="en-US" sz="2400" i="1" dirty="0">
                <a:solidFill>
                  <a:schemeClr val="tx1"/>
                </a:solidFill>
                <a:latin typeface="Times New Roman"/>
                <a:ea typeface="Times New Roman"/>
                <a:cs typeface="Times New Roman"/>
                <a:sym typeface="Times New Roman"/>
              </a:rPr>
              <a:t>/</a:t>
            </a:r>
            <a:r>
              <a:rPr lang="en-US" sz="2400" i="1" dirty="0" err="1">
                <a:solidFill>
                  <a:schemeClr val="tx1"/>
                </a:solidFill>
                <a:latin typeface="Times New Roman"/>
                <a:ea typeface="Times New Roman"/>
                <a:cs typeface="Times New Roman"/>
                <a:sym typeface="Times New Roman"/>
              </a:rPr>
              <a:t>index.php</a:t>
            </a:r>
            <a:r>
              <a:rPr lang="en-US" sz="2400" i="1" dirty="0">
                <a:solidFill>
                  <a:schemeClr val="tx1"/>
                </a:solidFill>
                <a:latin typeface="Times New Roman"/>
                <a:ea typeface="Times New Roman"/>
                <a:cs typeface="Times New Roman"/>
                <a:sym typeface="Times New Roman"/>
              </a:rPr>
              <a:t>/water-treatment/water-monitoring/monitoring-the-quality-of-</a:t>
            </a:r>
            <a:r>
              <a:rPr lang="en-US" sz="2400" i="1" dirty="0" err="1">
                <a:solidFill>
                  <a:schemeClr val="tx1"/>
                </a:solidFill>
                <a:latin typeface="Times New Roman"/>
                <a:ea typeface="Times New Roman"/>
                <a:cs typeface="Times New Roman"/>
                <a:sym typeface="Times New Roman"/>
              </a:rPr>
              <a:t>surfacewaters</a:t>
            </a:r>
            <a:endParaRPr sz="2400" i="1" dirty="0">
              <a:solidFill>
                <a:schemeClr val="tx1"/>
              </a:solidFill>
              <a:latin typeface="Times New Roman"/>
              <a:ea typeface="Times New Roman"/>
              <a:cs typeface="Times New Roman"/>
              <a:sym typeface="Times New Roman"/>
            </a:endParaRPr>
          </a:p>
          <a:p>
            <a:pPr marL="0" marR="0" lvl="0" indent="0" algn="l" rtl="0">
              <a:spcBef>
                <a:spcPts val="0"/>
              </a:spcBef>
              <a:spcAft>
                <a:spcPts val="0"/>
              </a:spcAft>
              <a:buNone/>
            </a:pPr>
            <a:r>
              <a:rPr lang="en-US" sz="4800" dirty="0">
                <a:solidFill>
                  <a:schemeClr val="tx1"/>
                </a:solidFill>
                <a:latin typeface="Comfortaa"/>
                <a:ea typeface="Comfortaa"/>
                <a:cs typeface="Comfortaa"/>
                <a:sym typeface="Comfortaa"/>
              </a:rPr>
              <a:t>Acknowledgements</a:t>
            </a:r>
            <a:endParaRPr sz="2400" dirty="0">
              <a:solidFill>
                <a:schemeClr val="tx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dirty="0">
                <a:solidFill>
                  <a:schemeClr val="tx1"/>
                </a:solidFill>
                <a:latin typeface="Times New Roman"/>
                <a:ea typeface="Times New Roman"/>
                <a:cs typeface="Times New Roman"/>
                <a:sym typeface="Times New Roman"/>
              </a:rPr>
              <a:t>- Alison </a:t>
            </a:r>
            <a:r>
              <a:rPr lang="en-US" sz="2400" dirty="0" err="1">
                <a:solidFill>
                  <a:schemeClr val="tx1"/>
                </a:solidFill>
                <a:latin typeface="Times New Roman"/>
                <a:ea typeface="Times New Roman"/>
                <a:cs typeface="Times New Roman"/>
                <a:sym typeface="Times New Roman"/>
              </a:rPr>
              <a:t>Cucco</a:t>
            </a:r>
            <a:r>
              <a:rPr lang="en-US" sz="2400" dirty="0">
                <a:solidFill>
                  <a:schemeClr val="tx1"/>
                </a:solidFill>
                <a:latin typeface="Times New Roman"/>
                <a:ea typeface="Times New Roman"/>
                <a:cs typeface="Times New Roman"/>
                <a:sym typeface="Times New Roman"/>
              </a:rPr>
              <a:t>, Harlem DNA Lab</a:t>
            </a:r>
            <a:endParaRPr sz="2400" dirty="0">
              <a:solidFill>
                <a:schemeClr val="tx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dirty="0">
                <a:solidFill>
                  <a:schemeClr val="tx1"/>
                </a:solidFill>
                <a:latin typeface="Times New Roman"/>
                <a:ea typeface="Times New Roman"/>
                <a:cs typeface="Times New Roman"/>
                <a:sym typeface="Times New Roman"/>
              </a:rPr>
              <a:t>For helping us collect our samples by the East River.</a:t>
            </a:r>
            <a:endParaRPr sz="2400" dirty="0">
              <a:solidFill>
                <a:schemeClr val="tx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dirty="0">
                <a:solidFill>
                  <a:schemeClr val="tx1"/>
                </a:solidFill>
                <a:latin typeface="Times New Roman"/>
                <a:ea typeface="Times New Roman"/>
                <a:cs typeface="Times New Roman"/>
                <a:sym typeface="Times New Roman"/>
              </a:rPr>
              <a:t>- Nicolle Martinez, Lower East Side Ecology Center</a:t>
            </a:r>
            <a:endParaRPr sz="2400" dirty="0">
              <a:solidFill>
                <a:schemeClr val="tx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dirty="0">
                <a:solidFill>
                  <a:schemeClr val="tx1"/>
                </a:solidFill>
                <a:latin typeface="Times New Roman"/>
                <a:ea typeface="Times New Roman"/>
                <a:cs typeface="Times New Roman"/>
                <a:sym typeface="Times New Roman"/>
              </a:rPr>
              <a:t>For helping us with water quality testing.</a:t>
            </a:r>
            <a:endParaRPr sz="2400" dirty="0">
              <a:solidFill>
                <a:schemeClr val="tx1"/>
              </a:solidFill>
              <a:latin typeface="Times New Roman"/>
              <a:ea typeface="Times New Roman"/>
              <a:cs typeface="Times New Roman"/>
              <a:sym typeface="Times New Roman"/>
            </a:endParaRPr>
          </a:p>
        </p:txBody>
      </p:sp>
      <p:sp>
        <p:nvSpPr>
          <p:cNvPr id="95" name="Shape 95"/>
          <p:cNvSpPr txBox="1"/>
          <p:nvPr/>
        </p:nvSpPr>
        <p:spPr>
          <a:xfrm>
            <a:off x="37180241" y="2757238"/>
            <a:ext cx="5184093" cy="212365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4400">
                <a:solidFill>
                  <a:schemeClr val="dk1"/>
                </a:solidFill>
                <a:latin typeface="Calibri"/>
                <a:ea typeface="Calibri"/>
                <a:cs typeface="Calibri"/>
                <a:sym typeface="Calibri"/>
              </a:rPr>
              <a:t>Funded by the</a:t>
            </a:r>
            <a:endParaRPr/>
          </a:p>
          <a:p>
            <a:pPr marL="0" marR="0" lvl="0" indent="0" algn="r" rtl="0">
              <a:spcBef>
                <a:spcPts val="0"/>
              </a:spcBef>
              <a:spcAft>
                <a:spcPts val="0"/>
              </a:spcAft>
              <a:buNone/>
            </a:pPr>
            <a:r>
              <a:rPr lang="en-US" sz="4400">
                <a:solidFill>
                  <a:schemeClr val="dk1"/>
                </a:solidFill>
                <a:latin typeface="Calibri"/>
                <a:ea typeface="Calibri"/>
                <a:cs typeface="Calibri"/>
                <a:sym typeface="Calibri"/>
              </a:rPr>
              <a:t>Thompson Family Foundation </a:t>
            </a:r>
            <a:endParaRPr sz="4400">
              <a:solidFill>
                <a:schemeClr val="dk1"/>
              </a:solidFill>
              <a:latin typeface="Calibri"/>
              <a:ea typeface="Calibri"/>
              <a:cs typeface="Calibri"/>
              <a:sym typeface="Calibri"/>
            </a:endParaRPr>
          </a:p>
        </p:txBody>
      </p:sp>
      <p:pic>
        <p:nvPicPr>
          <p:cNvPr id="9" name="Picture 8"/>
          <p:cNvPicPr>
            <a:picLocks noChangeAspect="1"/>
          </p:cNvPicPr>
          <p:nvPr/>
        </p:nvPicPr>
        <p:blipFill>
          <a:blip r:embed="rId8"/>
          <a:stretch>
            <a:fillRect/>
          </a:stretch>
        </p:blipFill>
        <p:spPr>
          <a:xfrm>
            <a:off x="24941468" y="26285663"/>
            <a:ext cx="1744216" cy="1874625"/>
          </a:xfrm>
          <a:prstGeom prst="rect">
            <a:avLst/>
          </a:prstGeom>
        </p:spPr>
      </p:pic>
      <p:pic>
        <p:nvPicPr>
          <p:cNvPr id="10" name="Picture 9"/>
          <p:cNvPicPr>
            <a:picLocks noChangeAspect="1"/>
          </p:cNvPicPr>
          <p:nvPr/>
        </p:nvPicPr>
        <p:blipFill>
          <a:blip r:embed="rId9"/>
          <a:stretch>
            <a:fillRect/>
          </a:stretch>
        </p:blipFill>
        <p:spPr>
          <a:xfrm>
            <a:off x="22471218" y="26260263"/>
            <a:ext cx="2314837" cy="1933737"/>
          </a:xfrm>
          <a:prstGeom prst="rect">
            <a:avLst/>
          </a:prstGeom>
        </p:spPr>
      </p:pic>
      <p:pic>
        <p:nvPicPr>
          <p:cNvPr id="11" name="Picture 10"/>
          <p:cNvPicPr>
            <a:picLocks noChangeAspect="1"/>
          </p:cNvPicPr>
          <p:nvPr/>
        </p:nvPicPr>
        <p:blipFill>
          <a:blip r:embed="rId10"/>
          <a:stretch>
            <a:fillRect/>
          </a:stretch>
        </p:blipFill>
        <p:spPr>
          <a:xfrm>
            <a:off x="26836075" y="26254085"/>
            <a:ext cx="2588632" cy="1852914"/>
          </a:xfrm>
          <a:prstGeom prst="rect">
            <a:avLst/>
          </a:prstGeom>
        </p:spPr>
      </p:pic>
      <p:pic>
        <p:nvPicPr>
          <p:cNvPr id="12" name="Picture 11"/>
          <p:cNvPicPr>
            <a:picLocks noChangeAspect="1"/>
          </p:cNvPicPr>
          <p:nvPr/>
        </p:nvPicPr>
        <p:blipFill>
          <a:blip r:embed="rId11"/>
          <a:stretch>
            <a:fillRect/>
          </a:stretch>
        </p:blipFill>
        <p:spPr>
          <a:xfrm>
            <a:off x="29538085" y="26248296"/>
            <a:ext cx="2827630" cy="1869503"/>
          </a:xfrm>
          <a:prstGeom prst="rect">
            <a:avLst/>
          </a:prstGeom>
        </p:spPr>
      </p:pic>
      <p:pic>
        <p:nvPicPr>
          <p:cNvPr id="14" name="Picture 13"/>
          <p:cNvPicPr>
            <a:picLocks noChangeAspect="1"/>
          </p:cNvPicPr>
          <p:nvPr/>
        </p:nvPicPr>
        <p:blipFill>
          <a:blip r:embed="rId12"/>
          <a:stretch>
            <a:fillRect/>
          </a:stretch>
        </p:blipFill>
        <p:spPr>
          <a:xfrm rot="5400000">
            <a:off x="26120949" y="29064546"/>
            <a:ext cx="1799170" cy="2323930"/>
          </a:xfrm>
          <a:prstGeom prst="rect">
            <a:avLst/>
          </a:prstGeom>
        </p:spPr>
      </p:pic>
      <p:pic>
        <p:nvPicPr>
          <p:cNvPr id="15" name="Picture 14"/>
          <p:cNvPicPr>
            <a:picLocks noChangeAspect="1"/>
          </p:cNvPicPr>
          <p:nvPr/>
        </p:nvPicPr>
        <p:blipFill>
          <a:blip r:embed="rId13"/>
          <a:stretch>
            <a:fillRect/>
          </a:stretch>
        </p:blipFill>
        <p:spPr>
          <a:xfrm>
            <a:off x="28322332" y="29334655"/>
            <a:ext cx="2034643" cy="1805745"/>
          </a:xfrm>
          <a:prstGeom prst="rect">
            <a:avLst/>
          </a:prstGeom>
        </p:spPr>
      </p:pic>
      <p:pic>
        <p:nvPicPr>
          <p:cNvPr id="33" name="Picture 32"/>
          <p:cNvPicPr>
            <a:picLocks noChangeAspect="1"/>
          </p:cNvPicPr>
          <p:nvPr/>
        </p:nvPicPr>
        <p:blipFill>
          <a:blip r:embed="rId14"/>
          <a:stretch>
            <a:fillRect/>
          </a:stretch>
        </p:blipFill>
        <p:spPr>
          <a:xfrm>
            <a:off x="30497154" y="29331296"/>
            <a:ext cx="1681598" cy="1797666"/>
          </a:xfrm>
          <a:prstGeom prst="rect">
            <a:avLst/>
          </a:prstGeom>
        </p:spPr>
      </p:pic>
      <p:sp>
        <p:nvSpPr>
          <p:cNvPr id="37" name="TextBox 36"/>
          <p:cNvSpPr txBox="1"/>
          <p:nvPr/>
        </p:nvSpPr>
        <p:spPr>
          <a:xfrm>
            <a:off x="22503432" y="30934212"/>
            <a:ext cx="2470298" cy="954107"/>
          </a:xfrm>
          <a:prstGeom prst="rect">
            <a:avLst/>
          </a:prstGeom>
          <a:noFill/>
        </p:spPr>
        <p:txBody>
          <a:bodyPr wrap="square" rtlCol="0">
            <a:spAutoFit/>
          </a:bodyPr>
          <a:lstStyle/>
          <a:p>
            <a:r>
              <a:rPr lang="en-US" sz="2800" dirty="0" err="1">
                <a:latin typeface="Times New Roman" charset="0"/>
                <a:ea typeface="Times New Roman" charset="0"/>
                <a:cs typeface="Times New Roman" charset="0"/>
              </a:rPr>
              <a:t>Palaemon</a:t>
            </a:r>
            <a:r>
              <a:rPr lang="en-US" sz="2800" dirty="0">
                <a:latin typeface="Times New Roman" charset="0"/>
                <a:ea typeface="Times New Roman" charset="0"/>
                <a:cs typeface="Times New Roman" charset="0"/>
              </a:rPr>
              <a:t> </a:t>
            </a:r>
            <a:endParaRPr lang="en-US" sz="2800" dirty="0" smtClean="0">
              <a:latin typeface="Times New Roman" charset="0"/>
              <a:ea typeface="Times New Roman" charset="0"/>
              <a:cs typeface="Times New Roman" charset="0"/>
            </a:endParaRPr>
          </a:p>
          <a:p>
            <a:r>
              <a:rPr lang="en-US" sz="2800" dirty="0" err="1" smtClean="0">
                <a:latin typeface="Times New Roman" charset="0"/>
                <a:ea typeface="Times New Roman" charset="0"/>
                <a:cs typeface="Times New Roman" charset="0"/>
              </a:rPr>
              <a:t>macrodactylus</a:t>
            </a:r>
            <a:endParaRPr lang="en-US" sz="2800" dirty="0">
              <a:latin typeface="Times New Roman" charset="0"/>
              <a:ea typeface="Times New Roman" charset="0"/>
              <a:cs typeface="Times New Roman" charset="0"/>
            </a:endParaRPr>
          </a:p>
        </p:txBody>
      </p:sp>
      <p:sp>
        <p:nvSpPr>
          <p:cNvPr id="38" name="TextBox 37"/>
          <p:cNvSpPr txBox="1"/>
          <p:nvPr/>
        </p:nvSpPr>
        <p:spPr>
          <a:xfrm>
            <a:off x="25573899" y="31052305"/>
            <a:ext cx="1759204" cy="954107"/>
          </a:xfrm>
          <a:prstGeom prst="rect">
            <a:avLst/>
          </a:prstGeom>
          <a:noFill/>
        </p:spPr>
        <p:txBody>
          <a:bodyPr wrap="square" rtlCol="0">
            <a:spAutoFit/>
          </a:bodyPr>
          <a:lstStyle/>
          <a:p>
            <a:r>
              <a:rPr lang="en-US" sz="2800" err="1" smtClean="0">
                <a:latin typeface="Times New Roman" charset="0"/>
                <a:ea typeface="Times New Roman" charset="0"/>
                <a:cs typeface="Times New Roman" charset="0"/>
              </a:rPr>
              <a:t>Mytilus</a:t>
            </a:r>
            <a:r>
              <a:rPr lang="en-US" sz="2800" dirty="0" smtClean="0">
                <a:latin typeface="Times New Roman" charset="0"/>
                <a:ea typeface="Times New Roman" charset="0"/>
                <a:cs typeface="Times New Roman" charset="0"/>
              </a:rPr>
              <a:t> </a:t>
            </a:r>
          </a:p>
          <a:p>
            <a:r>
              <a:rPr lang="en-US" sz="2800" dirty="0" err="1" smtClean="0">
                <a:latin typeface="Times New Roman" charset="0"/>
                <a:ea typeface="Times New Roman" charset="0"/>
                <a:cs typeface="Times New Roman" charset="0"/>
              </a:rPr>
              <a:t>trossulus</a:t>
            </a:r>
            <a:endParaRPr lang="en-US" sz="2800" dirty="0">
              <a:latin typeface="Times New Roman" charset="0"/>
              <a:ea typeface="Times New Roman" charset="0"/>
              <a:cs typeface="Times New Roman" charset="0"/>
            </a:endParaRPr>
          </a:p>
        </p:txBody>
      </p:sp>
      <p:sp>
        <p:nvSpPr>
          <p:cNvPr id="39" name="TextBox 38"/>
          <p:cNvSpPr txBox="1"/>
          <p:nvPr/>
        </p:nvSpPr>
        <p:spPr>
          <a:xfrm>
            <a:off x="27802999" y="31129970"/>
            <a:ext cx="1772616" cy="954107"/>
          </a:xfrm>
          <a:prstGeom prst="rect">
            <a:avLst/>
          </a:prstGeom>
          <a:noFill/>
        </p:spPr>
        <p:txBody>
          <a:bodyPr wrap="square" rtlCol="0">
            <a:spAutoFit/>
          </a:bodyPr>
          <a:lstStyle/>
          <a:p>
            <a:r>
              <a:rPr lang="en-US" sz="2800" dirty="0" err="1" smtClean="0">
                <a:latin typeface="Times New Roman" charset="0"/>
                <a:ea typeface="Times New Roman" charset="0"/>
                <a:cs typeface="Times New Roman" charset="0"/>
              </a:rPr>
              <a:t>Haliclona</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fascigera</a:t>
            </a:r>
            <a:endParaRPr lang="en-US" sz="2800" dirty="0">
              <a:latin typeface="Times New Roman" charset="0"/>
              <a:ea typeface="Times New Roman" charset="0"/>
              <a:cs typeface="Times New Roman" charset="0"/>
            </a:endParaRPr>
          </a:p>
        </p:txBody>
      </p:sp>
      <p:sp>
        <p:nvSpPr>
          <p:cNvPr id="40" name="TextBox 39"/>
          <p:cNvSpPr txBox="1"/>
          <p:nvPr/>
        </p:nvSpPr>
        <p:spPr>
          <a:xfrm>
            <a:off x="30144753" y="31088662"/>
            <a:ext cx="2178919" cy="954107"/>
          </a:xfrm>
          <a:prstGeom prst="rect">
            <a:avLst/>
          </a:prstGeom>
          <a:noFill/>
        </p:spPr>
        <p:txBody>
          <a:bodyPr wrap="square" rtlCol="0">
            <a:spAutoFit/>
          </a:bodyPr>
          <a:lstStyle/>
          <a:p>
            <a:r>
              <a:rPr lang="en-US" sz="2800" dirty="0" err="1" smtClean="0">
                <a:latin typeface="Times New Roman" charset="0"/>
                <a:ea typeface="Times New Roman" charset="0"/>
                <a:cs typeface="Times New Roman" charset="0"/>
              </a:rPr>
              <a:t>Halichondria</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panicea</a:t>
            </a:r>
            <a:endParaRPr lang="en-US" sz="2800" dirty="0">
              <a:latin typeface="Times New Roman" charset="0"/>
              <a:ea typeface="Times New Roman" charset="0"/>
              <a:cs typeface="Times New Roman" charset="0"/>
            </a:endParaRPr>
          </a:p>
        </p:txBody>
      </p:sp>
      <p:sp>
        <p:nvSpPr>
          <p:cNvPr id="41" name="TextBox 40"/>
          <p:cNvSpPr txBox="1"/>
          <p:nvPr/>
        </p:nvSpPr>
        <p:spPr>
          <a:xfrm>
            <a:off x="22471218" y="28190343"/>
            <a:ext cx="2177414" cy="954107"/>
          </a:xfrm>
          <a:prstGeom prst="rect">
            <a:avLst/>
          </a:prstGeom>
          <a:noFill/>
        </p:spPr>
        <p:txBody>
          <a:bodyPr wrap="square" rtlCol="0">
            <a:spAutoFit/>
          </a:bodyPr>
          <a:lstStyle/>
          <a:p>
            <a:r>
              <a:rPr lang="en-US" sz="2800" dirty="0" err="1" smtClean="0">
                <a:latin typeface="Times New Roman" charset="0"/>
                <a:ea typeface="Times New Roman" charset="0"/>
                <a:cs typeface="Times New Roman" charset="0"/>
              </a:rPr>
              <a:t>Dysanopeus</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sayi</a:t>
            </a:r>
            <a:endParaRPr lang="en-US" sz="2800" dirty="0">
              <a:latin typeface="Times New Roman" charset="0"/>
              <a:ea typeface="Times New Roman" charset="0"/>
              <a:cs typeface="Times New Roman" charset="0"/>
            </a:endParaRPr>
          </a:p>
        </p:txBody>
      </p:sp>
      <p:sp>
        <p:nvSpPr>
          <p:cNvPr id="42" name="TextBox 41"/>
          <p:cNvSpPr txBox="1"/>
          <p:nvPr/>
        </p:nvSpPr>
        <p:spPr>
          <a:xfrm>
            <a:off x="25070644" y="28207093"/>
            <a:ext cx="1772616" cy="954107"/>
          </a:xfrm>
          <a:prstGeom prst="rect">
            <a:avLst/>
          </a:prstGeom>
          <a:noFill/>
        </p:spPr>
        <p:txBody>
          <a:bodyPr wrap="square" rtlCol="0">
            <a:spAutoFit/>
          </a:bodyPr>
          <a:lstStyle/>
          <a:p>
            <a:r>
              <a:rPr lang="en-US" sz="2800" dirty="0" err="1" smtClean="0">
                <a:latin typeface="Times New Roman" charset="0"/>
                <a:ea typeface="Times New Roman" charset="0"/>
                <a:cs typeface="Times New Roman" charset="0"/>
              </a:rPr>
              <a:t>Ectopleura</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crocea</a:t>
            </a:r>
            <a:endParaRPr lang="en-US" sz="2800" dirty="0">
              <a:latin typeface="Times New Roman" charset="0"/>
              <a:ea typeface="Times New Roman" charset="0"/>
              <a:cs typeface="Times New Roman" charset="0"/>
            </a:endParaRPr>
          </a:p>
        </p:txBody>
      </p:sp>
      <p:sp>
        <p:nvSpPr>
          <p:cNvPr id="43" name="TextBox 42"/>
          <p:cNvSpPr txBox="1"/>
          <p:nvPr/>
        </p:nvSpPr>
        <p:spPr>
          <a:xfrm>
            <a:off x="27223137" y="28204453"/>
            <a:ext cx="2028687" cy="954107"/>
          </a:xfrm>
          <a:prstGeom prst="rect">
            <a:avLst/>
          </a:prstGeom>
          <a:noFill/>
        </p:spPr>
        <p:txBody>
          <a:bodyPr wrap="square" rtlCol="0">
            <a:spAutoFit/>
          </a:bodyPr>
          <a:lstStyle/>
          <a:p>
            <a:r>
              <a:rPr lang="en-US" sz="2800" dirty="0" err="1" smtClean="0">
                <a:latin typeface="Times New Roman" charset="0"/>
                <a:ea typeface="Times New Roman" charset="0"/>
                <a:cs typeface="Times New Roman" charset="0"/>
              </a:rPr>
              <a:t>Botrylloides</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violaceum</a:t>
            </a:r>
            <a:endParaRPr lang="en-US" sz="2800" dirty="0">
              <a:latin typeface="Times New Roman" charset="0"/>
              <a:ea typeface="Times New Roman" charset="0"/>
              <a:cs typeface="Times New Roman" charset="0"/>
            </a:endParaRPr>
          </a:p>
        </p:txBody>
      </p:sp>
      <p:sp>
        <p:nvSpPr>
          <p:cNvPr id="44" name="TextBox 43"/>
          <p:cNvSpPr txBox="1"/>
          <p:nvPr/>
        </p:nvSpPr>
        <p:spPr>
          <a:xfrm>
            <a:off x="29825725" y="28207196"/>
            <a:ext cx="2092598" cy="954107"/>
          </a:xfrm>
          <a:prstGeom prst="rect">
            <a:avLst/>
          </a:prstGeom>
          <a:noFill/>
        </p:spPr>
        <p:txBody>
          <a:bodyPr wrap="square" rtlCol="0">
            <a:spAutoFit/>
          </a:bodyPr>
          <a:lstStyle/>
          <a:p>
            <a:r>
              <a:rPr lang="en-US" sz="2800" dirty="0" err="1" smtClean="0">
                <a:latin typeface="Times New Roman" charset="0"/>
                <a:ea typeface="Times New Roman" charset="0"/>
                <a:cs typeface="Times New Roman" charset="0"/>
              </a:rPr>
              <a:t>Molgula</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manhattansis</a:t>
            </a:r>
            <a:endParaRPr lang="en-US" sz="2800" dirty="0">
              <a:latin typeface="Times New Roman" charset="0"/>
              <a:ea typeface="Times New Roman" charset="0"/>
              <a:cs typeface="Times New Roman" charset="0"/>
            </a:endParaRPr>
          </a:p>
        </p:txBody>
      </p:sp>
      <p:sp>
        <p:nvSpPr>
          <p:cNvPr id="47" name="Rectangle 46"/>
          <p:cNvSpPr>
            <a:spLocks noChangeArrowheads="1"/>
          </p:cNvSpPr>
          <p:nvPr/>
        </p:nvSpPr>
        <p:spPr bwMode="auto">
          <a:xfrm>
            <a:off x="22609131" y="6353508"/>
            <a:ext cx="76867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chemeClr val="tx1"/>
                </a:solidFill>
                <a:effectLst/>
                <a:latin typeface="Times New Roman" charset="0"/>
                <a:ea typeface="Times New Roman" charset="0"/>
                <a:cs typeface="Times New Roman" charset="0"/>
              </a:rPr>
              <a:t>Table</a:t>
            </a:r>
            <a:r>
              <a:rPr kumimoji="0" lang="en-US" altLang="en-US" sz="3200" b="1" i="0" u="none" strike="noStrike" cap="none" normalizeH="0" dirty="0" smtClean="0">
                <a:ln>
                  <a:noFill/>
                </a:ln>
                <a:solidFill>
                  <a:schemeClr val="tx1"/>
                </a:solidFill>
                <a:effectLst/>
                <a:latin typeface="Times New Roman" charset="0"/>
                <a:ea typeface="Times New Roman" charset="0"/>
                <a:cs typeface="Times New Roman" charset="0"/>
              </a:rPr>
              <a:t> 1: </a:t>
            </a:r>
            <a:r>
              <a:rPr kumimoji="0" lang="en-US" altLang="en-US" sz="3200" b="1" i="0" u="none" strike="noStrike" cap="none" normalizeH="0" baseline="0" dirty="0" smtClean="0">
                <a:ln>
                  <a:noFill/>
                </a:ln>
                <a:solidFill>
                  <a:schemeClr val="tx1"/>
                </a:solidFill>
                <a:effectLst/>
                <a:latin typeface="Times New Roman" charset="0"/>
                <a:ea typeface="Times New Roman" charset="0"/>
                <a:cs typeface="Times New Roman" charset="0"/>
              </a:rPr>
              <a:t>Species</a:t>
            </a:r>
            <a:r>
              <a:rPr kumimoji="0" lang="en-US" altLang="en-US" sz="3200" b="1" i="0" u="none" strike="noStrike" cap="none" normalizeH="0" dirty="0" smtClean="0">
                <a:ln>
                  <a:noFill/>
                </a:ln>
                <a:solidFill>
                  <a:schemeClr val="tx1"/>
                </a:solidFill>
                <a:effectLst/>
                <a:latin typeface="Times New Roman" charset="0"/>
                <a:ea typeface="Times New Roman" charset="0"/>
                <a:cs typeface="Times New Roman" charset="0"/>
              </a:rPr>
              <a:t> Collected from </a:t>
            </a:r>
            <a:r>
              <a:rPr kumimoji="0" lang="en-US" altLang="en-US" sz="3200" b="1" i="0" u="none" strike="noStrike" cap="none" normalizeH="0" baseline="0" dirty="0" smtClean="0">
                <a:ln>
                  <a:noFill/>
                </a:ln>
                <a:solidFill>
                  <a:schemeClr val="tx1"/>
                </a:solidFill>
                <a:effectLst/>
                <a:latin typeface="Times New Roman" charset="0"/>
                <a:ea typeface="Times New Roman" charset="0"/>
                <a:cs typeface="Times New Roman" charset="0"/>
              </a:rPr>
              <a:t>East River</a:t>
            </a:r>
            <a:endParaRPr kumimoji="0" lang="en-US" altLang="en-US" sz="3200" b="1" i="0" u="none" strike="noStrike" cap="none" normalizeH="0" baseline="0" dirty="0">
              <a:ln>
                <a:noFill/>
              </a:ln>
              <a:solidFill>
                <a:schemeClr val="tx1"/>
              </a:solidFill>
              <a:effectLst/>
              <a:latin typeface="Times New Roman" charset="0"/>
              <a:ea typeface="Times New Roman" charset="0"/>
              <a:cs typeface="Times New Roman" charset="0"/>
            </a:endParaRPr>
          </a:p>
        </p:txBody>
      </p:sp>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5400000">
            <a:off x="23274970" y="28669593"/>
            <a:ext cx="1754490" cy="308364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1240</Words>
  <Application>Microsoft Macintosh PowerPoint</Application>
  <PresentationFormat>Custom</PresentationFormat>
  <Paragraphs>124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Comfortaa</vt:lpstr>
      <vt:lpstr>Times New Roman</vt:lpstr>
      <vt:lpstr>Office Theme</vt:lpstr>
      <vt:lpstr>PowerPoint Presentation</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15</cp:revision>
  <cp:lastPrinted>2018-05-20T18:04:39Z</cp:lastPrinted>
  <dcterms:modified xsi:type="dcterms:W3CDTF">2018-05-20T18:05:40Z</dcterms:modified>
</cp:coreProperties>
</file>