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5" r:id="rId2"/>
  </p:sldIdLst>
  <p:sldSz cx="32918400" cy="21945600"/>
  <p:notesSz cx="9144000" cy="6858000"/>
  <p:defaultText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5F85AA-6E4A-4002-BC67-A03BE5373F28}">
          <p14:sldIdLst>
            <p14:sldId id="265"/>
          </p14:sldIdLst>
        </p14:section>
      </p14:sectionLst>
    </p:ex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13608">
          <p15:clr>
            <a:srgbClr val="A4A3A4"/>
          </p15:clr>
        </p15:guide>
        <p15:guide id="6" orient="horz" pos="216">
          <p15:clr>
            <a:srgbClr val="A4A3A4"/>
          </p15:clr>
        </p15:guide>
        <p15:guide id="7" pos="235">
          <p15:clr>
            <a:srgbClr val="A4A3A4"/>
          </p15:clr>
        </p15:guide>
        <p15:guide id="8" pos="2050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weckel" initials="m" lastIdx="1" clrIdx="0"/>
  <p:cmAuthor id="1" name="Nuala Caomhanach" initials="" lastIdx="11"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82" autoAdjust="0"/>
  </p:normalViewPr>
  <p:slideViewPr>
    <p:cSldViewPr snapToGrid="0" snapToObjects="1">
      <p:cViewPr varScale="1">
        <p:scale>
          <a:sx n="33" d="100"/>
          <a:sy n="33" d="100"/>
        </p:scale>
        <p:origin x="654" y="84"/>
      </p:cViewPr>
      <p:guideLst>
        <p:guide orient="horz" pos="18144"/>
        <p:guide orient="horz" pos="288"/>
        <p:guide pos="287"/>
        <p:guide pos="25055"/>
        <p:guide orient="horz" pos="13608"/>
        <p:guide orient="horz" pos="216"/>
        <p:guide pos="235"/>
        <p:guide pos="2050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6817362"/>
            <a:ext cx="27980640" cy="4704080"/>
          </a:xfrm>
        </p:spPr>
        <p:txBody>
          <a:bodyPr/>
          <a:lstStyle/>
          <a:p>
            <a:r>
              <a:rPr lang="en-US"/>
              <a:t>Click to edit Master title style</a:t>
            </a:r>
          </a:p>
        </p:txBody>
      </p:sp>
      <p:sp>
        <p:nvSpPr>
          <p:cNvPr id="3" name="Subtitle 2"/>
          <p:cNvSpPr>
            <a:spLocks noGrp="1"/>
          </p:cNvSpPr>
          <p:nvPr>
            <p:ph type="subTitle" idx="1"/>
          </p:nvPr>
        </p:nvSpPr>
        <p:spPr>
          <a:xfrm>
            <a:off x="4937760" y="12435840"/>
            <a:ext cx="23042880" cy="5608320"/>
          </a:xfrm>
        </p:spPr>
        <p:txBody>
          <a:bodyPr/>
          <a:lstStyle>
            <a:lvl1pPr marL="0" indent="0" algn="ctr">
              <a:buNone/>
              <a:defRPr>
                <a:solidFill>
                  <a:schemeClr val="tx1">
                    <a:tint val="75000"/>
                  </a:schemeClr>
                </a:solidFill>
              </a:defRPr>
            </a:lvl1pPr>
            <a:lvl2pPr marL="1567245" indent="0" algn="ctr">
              <a:buNone/>
              <a:defRPr>
                <a:solidFill>
                  <a:schemeClr val="tx1">
                    <a:tint val="75000"/>
                  </a:schemeClr>
                </a:solidFill>
              </a:defRPr>
            </a:lvl2pPr>
            <a:lvl3pPr marL="3134489" indent="0" algn="ctr">
              <a:buNone/>
              <a:defRPr>
                <a:solidFill>
                  <a:schemeClr val="tx1">
                    <a:tint val="75000"/>
                  </a:schemeClr>
                </a:solidFill>
              </a:defRPr>
            </a:lvl3pPr>
            <a:lvl4pPr marL="4701734" indent="0" algn="ctr">
              <a:buNone/>
              <a:defRPr>
                <a:solidFill>
                  <a:schemeClr val="tx1">
                    <a:tint val="75000"/>
                  </a:schemeClr>
                </a:solidFill>
              </a:defRPr>
            </a:lvl4pPr>
            <a:lvl5pPr marL="6268978" indent="0" algn="ctr">
              <a:buNone/>
              <a:defRPr>
                <a:solidFill>
                  <a:schemeClr val="tx1">
                    <a:tint val="75000"/>
                  </a:schemeClr>
                </a:solidFill>
              </a:defRPr>
            </a:lvl5pPr>
            <a:lvl6pPr marL="7836223" indent="0" algn="ctr">
              <a:buNone/>
              <a:defRPr>
                <a:solidFill>
                  <a:schemeClr val="tx1">
                    <a:tint val="75000"/>
                  </a:schemeClr>
                </a:solidFill>
              </a:defRPr>
            </a:lvl6pPr>
            <a:lvl7pPr marL="9403467" indent="0" algn="ctr">
              <a:buNone/>
              <a:defRPr>
                <a:solidFill>
                  <a:schemeClr val="tx1">
                    <a:tint val="75000"/>
                  </a:schemeClr>
                </a:solidFill>
              </a:defRPr>
            </a:lvl7pPr>
            <a:lvl8pPr marL="10970712" indent="0" algn="ctr">
              <a:buNone/>
              <a:defRPr>
                <a:solidFill>
                  <a:schemeClr val="tx1">
                    <a:tint val="75000"/>
                  </a:schemeClr>
                </a:solidFill>
              </a:defRPr>
            </a:lvl8pPr>
            <a:lvl9pPr marL="1253795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A8DA9FA-688F-B042-A36A-9CF7AA496E45}"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878844"/>
            <a:ext cx="7406640" cy="187248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878844"/>
            <a:ext cx="21671280" cy="187248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A8DA9FA-688F-B042-A36A-9CF7AA496E45}"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6" y="14102081"/>
            <a:ext cx="27980640" cy="4358640"/>
          </a:xfrm>
        </p:spPr>
        <p:txBody>
          <a:bodyPr anchor="t"/>
          <a:lstStyle>
            <a:lvl1pPr algn="l">
              <a:defRPr sz="13700" b="1" cap="all"/>
            </a:lvl1pPr>
          </a:lstStyle>
          <a:p>
            <a:r>
              <a:rPr lang="en-US"/>
              <a:t>Click to edit Master title style</a:t>
            </a:r>
          </a:p>
        </p:txBody>
      </p:sp>
      <p:sp>
        <p:nvSpPr>
          <p:cNvPr id="3" name="Text Placeholder 2"/>
          <p:cNvSpPr>
            <a:spLocks noGrp="1"/>
          </p:cNvSpPr>
          <p:nvPr>
            <p:ph type="body" idx="1"/>
          </p:nvPr>
        </p:nvSpPr>
        <p:spPr>
          <a:xfrm>
            <a:off x="2600326" y="9301483"/>
            <a:ext cx="27980640" cy="4800599"/>
          </a:xfrm>
        </p:spPr>
        <p:txBody>
          <a:bodyPr anchor="b"/>
          <a:lstStyle>
            <a:lvl1pPr marL="0" indent="0">
              <a:buNone/>
              <a:defRPr sz="6900">
                <a:solidFill>
                  <a:schemeClr val="tx1">
                    <a:tint val="75000"/>
                  </a:schemeClr>
                </a:solidFill>
              </a:defRPr>
            </a:lvl1pPr>
            <a:lvl2pPr marL="1567245" indent="0">
              <a:buNone/>
              <a:defRPr sz="6100">
                <a:solidFill>
                  <a:schemeClr val="tx1">
                    <a:tint val="75000"/>
                  </a:schemeClr>
                </a:solidFill>
              </a:defRPr>
            </a:lvl2pPr>
            <a:lvl3pPr marL="3134489" indent="0">
              <a:buNone/>
              <a:defRPr sz="5400">
                <a:solidFill>
                  <a:schemeClr val="tx1">
                    <a:tint val="75000"/>
                  </a:schemeClr>
                </a:solidFill>
              </a:defRPr>
            </a:lvl3pPr>
            <a:lvl4pPr marL="4701734" indent="0">
              <a:buNone/>
              <a:defRPr sz="4800">
                <a:solidFill>
                  <a:schemeClr val="tx1">
                    <a:tint val="75000"/>
                  </a:schemeClr>
                </a:solidFill>
              </a:defRPr>
            </a:lvl4pPr>
            <a:lvl5pPr marL="6268978" indent="0">
              <a:buNone/>
              <a:defRPr sz="4800">
                <a:solidFill>
                  <a:schemeClr val="tx1">
                    <a:tint val="75000"/>
                  </a:schemeClr>
                </a:solidFill>
              </a:defRPr>
            </a:lvl5pPr>
            <a:lvl6pPr marL="7836223" indent="0">
              <a:buNone/>
              <a:defRPr sz="4800">
                <a:solidFill>
                  <a:schemeClr val="tx1">
                    <a:tint val="75000"/>
                  </a:schemeClr>
                </a:solidFill>
              </a:defRPr>
            </a:lvl6pPr>
            <a:lvl7pPr marL="9403467" indent="0">
              <a:buNone/>
              <a:defRPr sz="4800">
                <a:solidFill>
                  <a:schemeClr val="tx1">
                    <a:tint val="75000"/>
                  </a:schemeClr>
                </a:solidFill>
              </a:defRPr>
            </a:lvl7pPr>
            <a:lvl8pPr marL="10970712" indent="0">
              <a:buNone/>
              <a:defRPr sz="4800">
                <a:solidFill>
                  <a:schemeClr val="tx1">
                    <a:tint val="75000"/>
                  </a:schemeClr>
                </a:solidFill>
              </a:defRPr>
            </a:lvl8pPr>
            <a:lvl9pPr marL="12537956" indent="0">
              <a:buNone/>
              <a:defRPr sz="4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8DA9FA-688F-B042-A36A-9CF7AA496E45}" type="datetimeFigureOut">
              <a:rPr lang="en-US" smtClean="0"/>
              <a:pPr/>
              <a:t>5/31/2019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5120642"/>
            <a:ext cx="14538960" cy="14483081"/>
          </a:xfrm>
        </p:spPr>
        <p:txBody>
          <a:bodyPr/>
          <a:lstStyle>
            <a:lvl1pPr>
              <a:defRPr sz="9600"/>
            </a:lvl1pPr>
            <a:lvl2pPr>
              <a:defRPr sz="8200"/>
            </a:lvl2pPr>
            <a:lvl3pPr>
              <a:defRPr sz="69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A8DA9FA-688F-B042-A36A-9CF7AA496E45}"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1" y="4912363"/>
            <a:ext cx="14544677"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4" name="Content Placeholder 3"/>
          <p:cNvSpPr>
            <a:spLocks noGrp="1"/>
          </p:cNvSpPr>
          <p:nvPr>
            <p:ph sz="half" idx="2"/>
          </p:nvPr>
        </p:nvSpPr>
        <p:spPr>
          <a:xfrm>
            <a:off x="1645921" y="6959601"/>
            <a:ext cx="14544677"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2" y="4912363"/>
            <a:ext cx="14550390" cy="2047238"/>
          </a:xfrm>
        </p:spPr>
        <p:txBody>
          <a:bodyPr anchor="b"/>
          <a:lstStyle>
            <a:lvl1pPr marL="0" indent="0">
              <a:buNone/>
              <a:defRPr sz="8200" b="1"/>
            </a:lvl1pPr>
            <a:lvl2pPr marL="1567245" indent="0">
              <a:buNone/>
              <a:defRPr sz="6900" b="1"/>
            </a:lvl2pPr>
            <a:lvl3pPr marL="3134489" indent="0">
              <a:buNone/>
              <a:defRPr sz="6100" b="1"/>
            </a:lvl3pPr>
            <a:lvl4pPr marL="4701734" indent="0">
              <a:buNone/>
              <a:defRPr sz="5400" b="1"/>
            </a:lvl4pPr>
            <a:lvl5pPr marL="6268978" indent="0">
              <a:buNone/>
              <a:defRPr sz="5400" b="1"/>
            </a:lvl5pPr>
            <a:lvl6pPr marL="7836223" indent="0">
              <a:buNone/>
              <a:defRPr sz="5400" b="1"/>
            </a:lvl6pPr>
            <a:lvl7pPr marL="9403467" indent="0">
              <a:buNone/>
              <a:defRPr sz="5400" b="1"/>
            </a:lvl7pPr>
            <a:lvl8pPr marL="10970712" indent="0">
              <a:buNone/>
              <a:defRPr sz="5400" b="1"/>
            </a:lvl8pPr>
            <a:lvl9pPr marL="12537956" indent="0">
              <a:buNone/>
              <a:defRPr sz="5400" b="1"/>
            </a:lvl9pPr>
          </a:lstStyle>
          <a:p>
            <a:pPr lvl="0"/>
            <a:r>
              <a:rPr lang="en-US"/>
              <a:t>Click to edit Master text styles</a:t>
            </a:r>
          </a:p>
        </p:txBody>
      </p:sp>
      <p:sp>
        <p:nvSpPr>
          <p:cNvPr id="6" name="Content Placeholder 5"/>
          <p:cNvSpPr>
            <a:spLocks noGrp="1"/>
          </p:cNvSpPr>
          <p:nvPr>
            <p:ph sz="quarter" idx="4"/>
          </p:nvPr>
        </p:nvSpPr>
        <p:spPr>
          <a:xfrm>
            <a:off x="16722092" y="6959601"/>
            <a:ext cx="14550390" cy="12644122"/>
          </a:xfrm>
        </p:spPr>
        <p:txBody>
          <a:bodyPr/>
          <a:lstStyle>
            <a:lvl1pPr>
              <a:defRPr sz="8200"/>
            </a:lvl1pPr>
            <a:lvl2pPr>
              <a:defRPr sz="6900"/>
            </a:lvl2pPr>
            <a:lvl3pPr>
              <a:defRPr sz="610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DA9FA-688F-B042-A36A-9CF7AA496E45}" type="datetimeFigureOut">
              <a:rPr lang="en-US" smtClean="0"/>
              <a:pPr/>
              <a:t>5/31/2019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8DA9FA-688F-B042-A36A-9CF7AA496E45}" type="datetimeFigureOut">
              <a:rPr lang="en-US" smtClean="0"/>
              <a:pPr/>
              <a:t>5/31/2019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8DA9FA-688F-B042-A36A-9CF7AA496E45}" type="datetimeFigureOut">
              <a:rPr lang="en-US" smtClean="0"/>
              <a:pPr/>
              <a:t>5/31/2019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873760"/>
            <a:ext cx="10829927" cy="3718560"/>
          </a:xfrm>
        </p:spPr>
        <p:txBody>
          <a:bodyPr anchor="b"/>
          <a:lstStyle>
            <a:lvl1pPr algn="l">
              <a:defRPr sz="6900" b="1"/>
            </a:lvl1pPr>
          </a:lstStyle>
          <a:p>
            <a:r>
              <a:rPr lang="en-US"/>
              <a:t>Click to edit Master title style</a:t>
            </a:r>
          </a:p>
        </p:txBody>
      </p:sp>
      <p:sp>
        <p:nvSpPr>
          <p:cNvPr id="3" name="Content Placeholder 2"/>
          <p:cNvSpPr>
            <a:spLocks noGrp="1"/>
          </p:cNvSpPr>
          <p:nvPr>
            <p:ph idx="1"/>
          </p:nvPr>
        </p:nvSpPr>
        <p:spPr>
          <a:xfrm>
            <a:off x="12870180" y="873762"/>
            <a:ext cx="18402300" cy="18729961"/>
          </a:xfrm>
        </p:spPr>
        <p:txBody>
          <a:bodyPr/>
          <a:lstStyle>
            <a:lvl1pPr>
              <a:defRPr sz="11000"/>
            </a:lvl1pPr>
            <a:lvl2pPr>
              <a:defRPr sz="9600"/>
            </a:lvl2pPr>
            <a:lvl3pPr>
              <a:defRPr sz="8200"/>
            </a:lvl3pPr>
            <a:lvl4pPr>
              <a:defRPr sz="6900"/>
            </a:lvl4pPr>
            <a:lvl5pPr>
              <a:defRPr sz="6900"/>
            </a:lvl5pPr>
            <a:lvl6pPr>
              <a:defRPr sz="6900"/>
            </a:lvl6pPr>
            <a:lvl7pPr>
              <a:defRPr sz="6900"/>
            </a:lvl7pPr>
            <a:lvl8pPr>
              <a:defRPr sz="6900"/>
            </a:lvl8pPr>
            <a:lvl9pPr>
              <a:defRPr sz="6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2" y="4592322"/>
            <a:ext cx="10829927" cy="15011401"/>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15361920"/>
            <a:ext cx="19751040" cy="1813561"/>
          </a:xfrm>
        </p:spPr>
        <p:txBody>
          <a:bodyPr anchor="b"/>
          <a:lstStyle>
            <a:lvl1pPr algn="l">
              <a:defRPr sz="6900" b="1"/>
            </a:lvl1pPr>
          </a:lstStyle>
          <a:p>
            <a:r>
              <a:rPr lang="en-US"/>
              <a:t>Click to edit Master title style</a:t>
            </a:r>
          </a:p>
        </p:txBody>
      </p:sp>
      <p:sp>
        <p:nvSpPr>
          <p:cNvPr id="3" name="Picture Placeholder 2"/>
          <p:cNvSpPr>
            <a:spLocks noGrp="1"/>
          </p:cNvSpPr>
          <p:nvPr>
            <p:ph type="pic" idx="1"/>
          </p:nvPr>
        </p:nvSpPr>
        <p:spPr>
          <a:xfrm>
            <a:off x="6452237" y="1960880"/>
            <a:ext cx="19751040" cy="13167360"/>
          </a:xfrm>
        </p:spPr>
        <p:txBody>
          <a:bodyPr/>
          <a:lstStyle>
            <a:lvl1pPr marL="0" indent="0">
              <a:buNone/>
              <a:defRPr sz="11000"/>
            </a:lvl1pPr>
            <a:lvl2pPr marL="1567245" indent="0">
              <a:buNone/>
              <a:defRPr sz="9600"/>
            </a:lvl2pPr>
            <a:lvl3pPr marL="3134489" indent="0">
              <a:buNone/>
              <a:defRPr sz="8200"/>
            </a:lvl3pPr>
            <a:lvl4pPr marL="4701734" indent="0">
              <a:buNone/>
              <a:defRPr sz="6900"/>
            </a:lvl4pPr>
            <a:lvl5pPr marL="6268978" indent="0">
              <a:buNone/>
              <a:defRPr sz="6900"/>
            </a:lvl5pPr>
            <a:lvl6pPr marL="7836223" indent="0">
              <a:buNone/>
              <a:defRPr sz="6900"/>
            </a:lvl6pPr>
            <a:lvl7pPr marL="9403467" indent="0">
              <a:buNone/>
              <a:defRPr sz="6900"/>
            </a:lvl7pPr>
            <a:lvl8pPr marL="10970712" indent="0">
              <a:buNone/>
              <a:defRPr sz="6900"/>
            </a:lvl8pPr>
            <a:lvl9pPr marL="12537956" indent="0">
              <a:buNone/>
              <a:defRPr sz="6900"/>
            </a:lvl9pPr>
          </a:lstStyle>
          <a:p>
            <a:endParaRPr lang="en-US"/>
          </a:p>
        </p:txBody>
      </p:sp>
      <p:sp>
        <p:nvSpPr>
          <p:cNvPr id="4" name="Text Placeholder 3"/>
          <p:cNvSpPr>
            <a:spLocks noGrp="1"/>
          </p:cNvSpPr>
          <p:nvPr>
            <p:ph type="body" sz="half" idx="2"/>
          </p:nvPr>
        </p:nvSpPr>
        <p:spPr>
          <a:xfrm>
            <a:off x="6452237" y="17175481"/>
            <a:ext cx="19751040" cy="2575559"/>
          </a:xfrm>
        </p:spPr>
        <p:txBody>
          <a:bodyPr/>
          <a:lstStyle>
            <a:lvl1pPr marL="0" indent="0">
              <a:buNone/>
              <a:defRPr sz="4800"/>
            </a:lvl1pPr>
            <a:lvl2pPr marL="1567245" indent="0">
              <a:buNone/>
              <a:defRPr sz="4100"/>
            </a:lvl2pPr>
            <a:lvl3pPr marL="3134489" indent="0">
              <a:buNone/>
              <a:defRPr sz="3400"/>
            </a:lvl3pPr>
            <a:lvl4pPr marL="4701734" indent="0">
              <a:buNone/>
              <a:defRPr sz="3100"/>
            </a:lvl4pPr>
            <a:lvl5pPr marL="6268978" indent="0">
              <a:buNone/>
              <a:defRPr sz="3100"/>
            </a:lvl5pPr>
            <a:lvl6pPr marL="7836223" indent="0">
              <a:buNone/>
              <a:defRPr sz="3100"/>
            </a:lvl6pPr>
            <a:lvl7pPr marL="9403467" indent="0">
              <a:buNone/>
              <a:defRPr sz="3100"/>
            </a:lvl7pPr>
            <a:lvl8pPr marL="10970712" indent="0">
              <a:buNone/>
              <a:defRPr sz="3100"/>
            </a:lvl8pPr>
            <a:lvl9pPr marL="12537956" indent="0">
              <a:buNone/>
              <a:defRPr sz="3100"/>
            </a:lvl9pPr>
          </a:lstStyle>
          <a:p>
            <a:pPr lvl="0"/>
            <a:r>
              <a:rPr lang="en-US"/>
              <a:t>Click to edit Master text styles</a:t>
            </a:r>
          </a:p>
        </p:txBody>
      </p:sp>
      <p:sp>
        <p:nvSpPr>
          <p:cNvPr id="5" name="Date Placeholder 4"/>
          <p:cNvSpPr>
            <a:spLocks noGrp="1"/>
          </p:cNvSpPr>
          <p:nvPr>
            <p:ph type="dt" sz="half" idx="10"/>
          </p:nvPr>
        </p:nvSpPr>
        <p:spPr/>
        <p:txBody>
          <a:bodyPr/>
          <a:lstStyle/>
          <a:p>
            <a:fld id="{9A8DA9FA-688F-B042-A36A-9CF7AA496E45}" type="datetimeFigureOut">
              <a:rPr lang="en-US" smtClean="0"/>
              <a:pPr/>
              <a:t>5/31/2019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2285E6-2BB0-0B48-8A73-14014F7917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878842"/>
            <a:ext cx="29626560" cy="3657600"/>
          </a:xfrm>
          <a:prstGeom prst="rect">
            <a:avLst/>
          </a:prstGeom>
        </p:spPr>
        <p:txBody>
          <a:bodyPr vert="horz" lIns="313450" tIns="156725" rIns="313450" bIns="156725" rtlCol="0" anchor="ctr">
            <a:normAutofit/>
          </a:bodyPr>
          <a:lstStyle/>
          <a:p>
            <a:r>
              <a:rPr lang="en-US"/>
              <a:t>Click to edit Master title style</a:t>
            </a:r>
          </a:p>
        </p:txBody>
      </p:sp>
      <p:sp>
        <p:nvSpPr>
          <p:cNvPr id="3" name="Text Placeholder 2"/>
          <p:cNvSpPr>
            <a:spLocks noGrp="1"/>
          </p:cNvSpPr>
          <p:nvPr>
            <p:ph type="body" idx="1"/>
          </p:nvPr>
        </p:nvSpPr>
        <p:spPr>
          <a:xfrm>
            <a:off x="1645920" y="5120642"/>
            <a:ext cx="29626560" cy="14483081"/>
          </a:xfrm>
          <a:prstGeom prst="rect">
            <a:avLst/>
          </a:prstGeom>
        </p:spPr>
        <p:txBody>
          <a:bodyPr vert="horz" lIns="313450" tIns="156725" rIns="313450" bIns="1567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20340322"/>
            <a:ext cx="7680960" cy="1168400"/>
          </a:xfrm>
          <a:prstGeom prst="rect">
            <a:avLst/>
          </a:prstGeom>
        </p:spPr>
        <p:txBody>
          <a:bodyPr vert="horz" lIns="313450" tIns="156725" rIns="313450" bIns="156725" rtlCol="0" anchor="ctr"/>
          <a:lstStyle>
            <a:lvl1pPr algn="l">
              <a:defRPr sz="4100">
                <a:solidFill>
                  <a:schemeClr val="tx1">
                    <a:tint val="75000"/>
                  </a:schemeClr>
                </a:solidFill>
              </a:defRPr>
            </a:lvl1pPr>
          </a:lstStyle>
          <a:p>
            <a:fld id="{9A8DA9FA-688F-B042-A36A-9CF7AA496E45}" type="datetimeFigureOut">
              <a:rPr lang="en-US" smtClean="0"/>
              <a:pPr/>
              <a:t>5/31/2019</a:t>
            </a:fld>
            <a:endParaRPr lang="en-US"/>
          </a:p>
        </p:txBody>
      </p:sp>
      <p:sp>
        <p:nvSpPr>
          <p:cNvPr id="5" name="Footer Placeholder 4"/>
          <p:cNvSpPr>
            <a:spLocks noGrp="1"/>
          </p:cNvSpPr>
          <p:nvPr>
            <p:ph type="ftr" sz="quarter" idx="3"/>
          </p:nvPr>
        </p:nvSpPr>
        <p:spPr>
          <a:xfrm>
            <a:off x="11247120" y="20340322"/>
            <a:ext cx="10424160" cy="1168400"/>
          </a:xfrm>
          <a:prstGeom prst="rect">
            <a:avLst/>
          </a:prstGeom>
        </p:spPr>
        <p:txBody>
          <a:bodyPr vert="horz" lIns="313450" tIns="156725" rIns="313450" bIns="156725" rtlCol="0" anchor="ctr"/>
          <a:lstStyle>
            <a:lvl1pPr algn="ctr">
              <a:defRPr sz="4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20340322"/>
            <a:ext cx="7680960" cy="1168400"/>
          </a:xfrm>
          <a:prstGeom prst="rect">
            <a:avLst/>
          </a:prstGeom>
        </p:spPr>
        <p:txBody>
          <a:bodyPr vert="horz" lIns="313450" tIns="156725" rIns="313450" bIns="156725" rtlCol="0" anchor="ctr"/>
          <a:lstStyle>
            <a:lvl1pPr algn="r">
              <a:defRPr sz="4100">
                <a:solidFill>
                  <a:schemeClr val="tx1">
                    <a:tint val="75000"/>
                  </a:schemeClr>
                </a:solidFill>
              </a:defRPr>
            </a:lvl1pPr>
          </a:lstStyle>
          <a:p>
            <a:fld id="{872285E6-2BB0-0B48-8A73-14014F7917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567245" rtl="0" eaLnBrk="1" latinLnBrk="0" hangingPunct="1">
        <a:spcBef>
          <a:spcPct val="0"/>
        </a:spcBef>
        <a:buNone/>
        <a:defRPr sz="15100" kern="1200">
          <a:solidFill>
            <a:schemeClr val="tx1"/>
          </a:solidFill>
          <a:latin typeface="+mj-lt"/>
          <a:ea typeface="+mj-ea"/>
          <a:cs typeface="+mj-cs"/>
        </a:defRPr>
      </a:lvl1pPr>
    </p:titleStyle>
    <p:bodyStyle>
      <a:lvl1pPr marL="1175433" indent="-1175433" algn="l" defTabSz="1567245" rtl="0" eaLnBrk="1" latinLnBrk="0" hangingPunct="1">
        <a:spcBef>
          <a:spcPct val="20000"/>
        </a:spcBef>
        <a:buFont typeface="Arial"/>
        <a:buChar char="•"/>
        <a:defRPr sz="11000" kern="1200">
          <a:solidFill>
            <a:schemeClr val="tx1"/>
          </a:solidFill>
          <a:latin typeface="+mn-lt"/>
          <a:ea typeface="+mn-ea"/>
          <a:cs typeface="+mn-cs"/>
        </a:defRPr>
      </a:lvl1pPr>
      <a:lvl2pPr marL="2546772" indent="-979527" algn="l" defTabSz="1567245" rtl="0" eaLnBrk="1" latinLnBrk="0" hangingPunct="1">
        <a:spcBef>
          <a:spcPct val="20000"/>
        </a:spcBef>
        <a:buFont typeface="Arial"/>
        <a:buChar char="–"/>
        <a:defRPr sz="9600" kern="1200">
          <a:solidFill>
            <a:schemeClr val="tx1"/>
          </a:solidFill>
          <a:latin typeface="+mn-lt"/>
          <a:ea typeface="+mn-ea"/>
          <a:cs typeface="+mn-cs"/>
        </a:defRPr>
      </a:lvl2pPr>
      <a:lvl3pPr marL="3918111" indent="-783622" algn="l" defTabSz="1567245" rtl="0" eaLnBrk="1" latinLnBrk="0" hangingPunct="1">
        <a:spcBef>
          <a:spcPct val="20000"/>
        </a:spcBef>
        <a:buFont typeface="Arial"/>
        <a:buChar char="•"/>
        <a:defRPr sz="8200" kern="1200">
          <a:solidFill>
            <a:schemeClr val="tx1"/>
          </a:solidFill>
          <a:latin typeface="+mn-lt"/>
          <a:ea typeface="+mn-ea"/>
          <a:cs typeface="+mn-cs"/>
        </a:defRPr>
      </a:lvl3pPr>
      <a:lvl4pPr marL="5485357" indent="-783622" algn="l" defTabSz="1567245" rtl="0" eaLnBrk="1" latinLnBrk="0" hangingPunct="1">
        <a:spcBef>
          <a:spcPct val="20000"/>
        </a:spcBef>
        <a:buFont typeface="Arial"/>
        <a:buChar char="–"/>
        <a:defRPr sz="6900" kern="1200">
          <a:solidFill>
            <a:schemeClr val="tx1"/>
          </a:solidFill>
          <a:latin typeface="+mn-lt"/>
          <a:ea typeface="+mn-ea"/>
          <a:cs typeface="+mn-cs"/>
        </a:defRPr>
      </a:lvl4pPr>
      <a:lvl5pPr marL="7052601" indent="-783622" algn="l" defTabSz="1567245" rtl="0" eaLnBrk="1" latinLnBrk="0" hangingPunct="1">
        <a:spcBef>
          <a:spcPct val="20000"/>
        </a:spcBef>
        <a:buFont typeface="Arial"/>
        <a:buChar char="»"/>
        <a:defRPr sz="6900" kern="1200">
          <a:solidFill>
            <a:schemeClr val="tx1"/>
          </a:solidFill>
          <a:latin typeface="+mn-lt"/>
          <a:ea typeface="+mn-ea"/>
          <a:cs typeface="+mn-cs"/>
        </a:defRPr>
      </a:lvl5pPr>
      <a:lvl6pPr marL="8619845" indent="-783622" algn="l" defTabSz="1567245" rtl="0" eaLnBrk="1" latinLnBrk="0" hangingPunct="1">
        <a:spcBef>
          <a:spcPct val="20000"/>
        </a:spcBef>
        <a:buFont typeface="Arial"/>
        <a:buChar char="•"/>
        <a:defRPr sz="6900" kern="1200">
          <a:solidFill>
            <a:schemeClr val="tx1"/>
          </a:solidFill>
          <a:latin typeface="+mn-lt"/>
          <a:ea typeface="+mn-ea"/>
          <a:cs typeface="+mn-cs"/>
        </a:defRPr>
      </a:lvl6pPr>
      <a:lvl7pPr marL="10187090" indent="-783622" algn="l" defTabSz="1567245" rtl="0" eaLnBrk="1" latinLnBrk="0" hangingPunct="1">
        <a:spcBef>
          <a:spcPct val="20000"/>
        </a:spcBef>
        <a:buFont typeface="Arial"/>
        <a:buChar char="•"/>
        <a:defRPr sz="6900" kern="1200">
          <a:solidFill>
            <a:schemeClr val="tx1"/>
          </a:solidFill>
          <a:latin typeface="+mn-lt"/>
          <a:ea typeface="+mn-ea"/>
          <a:cs typeface="+mn-cs"/>
        </a:defRPr>
      </a:lvl7pPr>
      <a:lvl8pPr marL="11754334" indent="-783622" algn="l" defTabSz="1567245" rtl="0" eaLnBrk="1" latinLnBrk="0" hangingPunct="1">
        <a:spcBef>
          <a:spcPct val="20000"/>
        </a:spcBef>
        <a:buFont typeface="Arial"/>
        <a:buChar char="•"/>
        <a:defRPr sz="6900" kern="1200">
          <a:solidFill>
            <a:schemeClr val="tx1"/>
          </a:solidFill>
          <a:latin typeface="+mn-lt"/>
          <a:ea typeface="+mn-ea"/>
          <a:cs typeface="+mn-cs"/>
        </a:defRPr>
      </a:lvl8pPr>
      <a:lvl9pPr marL="13321578" indent="-783622" algn="l" defTabSz="1567245" rtl="0" eaLnBrk="1" latinLnBrk="0" hangingPunct="1">
        <a:spcBef>
          <a:spcPct val="20000"/>
        </a:spcBef>
        <a:buFont typeface="Arial"/>
        <a:buChar char="•"/>
        <a:defRPr sz="6900" kern="1200">
          <a:solidFill>
            <a:schemeClr val="tx1"/>
          </a:solidFill>
          <a:latin typeface="+mn-lt"/>
          <a:ea typeface="+mn-ea"/>
          <a:cs typeface="+mn-cs"/>
        </a:defRPr>
      </a:lvl9pPr>
    </p:bodyStyle>
    <p:otherStyle>
      <a:defPPr>
        <a:defRPr lang="en-US"/>
      </a:defPPr>
      <a:lvl1pPr marL="0" algn="l" defTabSz="1567245" rtl="0" eaLnBrk="1" latinLnBrk="0" hangingPunct="1">
        <a:defRPr sz="6100" kern="1200">
          <a:solidFill>
            <a:schemeClr val="tx1"/>
          </a:solidFill>
          <a:latin typeface="+mn-lt"/>
          <a:ea typeface="+mn-ea"/>
          <a:cs typeface="+mn-cs"/>
        </a:defRPr>
      </a:lvl1pPr>
      <a:lvl2pPr marL="1567245" algn="l" defTabSz="1567245" rtl="0" eaLnBrk="1" latinLnBrk="0" hangingPunct="1">
        <a:defRPr sz="6100" kern="1200">
          <a:solidFill>
            <a:schemeClr val="tx1"/>
          </a:solidFill>
          <a:latin typeface="+mn-lt"/>
          <a:ea typeface="+mn-ea"/>
          <a:cs typeface="+mn-cs"/>
        </a:defRPr>
      </a:lvl2pPr>
      <a:lvl3pPr marL="3134489" algn="l" defTabSz="1567245" rtl="0" eaLnBrk="1" latinLnBrk="0" hangingPunct="1">
        <a:defRPr sz="6100" kern="1200">
          <a:solidFill>
            <a:schemeClr val="tx1"/>
          </a:solidFill>
          <a:latin typeface="+mn-lt"/>
          <a:ea typeface="+mn-ea"/>
          <a:cs typeface="+mn-cs"/>
        </a:defRPr>
      </a:lvl3pPr>
      <a:lvl4pPr marL="4701734" algn="l" defTabSz="1567245" rtl="0" eaLnBrk="1" latinLnBrk="0" hangingPunct="1">
        <a:defRPr sz="6100" kern="1200">
          <a:solidFill>
            <a:schemeClr val="tx1"/>
          </a:solidFill>
          <a:latin typeface="+mn-lt"/>
          <a:ea typeface="+mn-ea"/>
          <a:cs typeface="+mn-cs"/>
        </a:defRPr>
      </a:lvl4pPr>
      <a:lvl5pPr marL="6268978" algn="l" defTabSz="1567245" rtl="0" eaLnBrk="1" latinLnBrk="0" hangingPunct="1">
        <a:defRPr sz="6100" kern="1200">
          <a:solidFill>
            <a:schemeClr val="tx1"/>
          </a:solidFill>
          <a:latin typeface="+mn-lt"/>
          <a:ea typeface="+mn-ea"/>
          <a:cs typeface="+mn-cs"/>
        </a:defRPr>
      </a:lvl5pPr>
      <a:lvl6pPr marL="7836223" algn="l" defTabSz="1567245" rtl="0" eaLnBrk="1" latinLnBrk="0" hangingPunct="1">
        <a:defRPr sz="6100" kern="1200">
          <a:solidFill>
            <a:schemeClr val="tx1"/>
          </a:solidFill>
          <a:latin typeface="+mn-lt"/>
          <a:ea typeface="+mn-ea"/>
          <a:cs typeface="+mn-cs"/>
        </a:defRPr>
      </a:lvl6pPr>
      <a:lvl7pPr marL="9403467" algn="l" defTabSz="1567245" rtl="0" eaLnBrk="1" latinLnBrk="0" hangingPunct="1">
        <a:defRPr sz="6100" kern="1200">
          <a:solidFill>
            <a:schemeClr val="tx1"/>
          </a:solidFill>
          <a:latin typeface="+mn-lt"/>
          <a:ea typeface="+mn-ea"/>
          <a:cs typeface="+mn-cs"/>
        </a:defRPr>
      </a:lvl7pPr>
      <a:lvl8pPr marL="10970712" algn="l" defTabSz="1567245" rtl="0" eaLnBrk="1" latinLnBrk="0" hangingPunct="1">
        <a:defRPr sz="6100" kern="1200">
          <a:solidFill>
            <a:schemeClr val="tx1"/>
          </a:solidFill>
          <a:latin typeface="+mn-lt"/>
          <a:ea typeface="+mn-ea"/>
          <a:cs typeface="+mn-cs"/>
        </a:defRPr>
      </a:lvl8pPr>
      <a:lvl9pPr marL="12537956" algn="l" defTabSz="1567245" rtl="0" eaLnBrk="1" latinLnBrk="0" hangingPunct="1">
        <a:defRPr sz="6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hyperlink" Target="http://www.marinespecies.org/" TargetMode="External"/><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F940AF9-6B73-4A8F-8C5D-8F7157F87916}"/>
              </a:ext>
            </a:extLst>
          </p:cNvPr>
          <p:cNvSpPr/>
          <p:nvPr/>
        </p:nvSpPr>
        <p:spPr>
          <a:xfrm>
            <a:off x="15287100" y="4343588"/>
            <a:ext cx="16081997" cy="61478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911703" y="447334"/>
            <a:ext cx="21064140" cy="1950320"/>
          </a:xfrm>
          <a:prstGeom prst="rect">
            <a:avLst/>
          </a:prstGeom>
          <a:noFill/>
        </p:spPr>
        <p:txBody>
          <a:bodyPr wrap="square" lIns="72176" tIns="36089" rIns="72176" bIns="36089" rtlCol="0">
            <a:spAutoFit/>
          </a:bodyPr>
          <a:lstStyle/>
          <a:p>
            <a:pPr algn="ctr"/>
            <a:r>
              <a:rPr lang="en-US" dirty="0"/>
              <a:t>Amphipod Diversity in Two Bay Estuaries in Mattituck:</a:t>
            </a:r>
          </a:p>
          <a:p>
            <a:pPr algn="ctr"/>
            <a:r>
              <a:rPr lang="en-US" dirty="0"/>
              <a:t>Farmland vs. Residential</a:t>
            </a:r>
          </a:p>
        </p:txBody>
      </p:sp>
      <p:sp>
        <p:nvSpPr>
          <p:cNvPr id="5" name="TextBox 4"/>
          <p:cNvSpPr txBox="1"/>
          <p:nvPr/>
        </p:nvSpPr>
        <p:spPr>
          <a:xfrm>
            <a:off x="5756853" y="2356359"/>
            <a:ext cx="20265656" cy="3566147"/>
          </a:xfrm>
          <a:prstGeom prst="rect">
            <a:avLst/>
          </a:prstGeom>
          <a:noFill/>
        </p:spPr>
        <p:txBody>
          <a:bodyPr wrap="square" lIns="72176" tIns="36089" rIns="72176" bIns="36089" rtlCol="0">
            <a:spAutoFit/>
          </a:bodyPr>
          <a:lstStyle/>
          <a:p>
            <a:pPr algn="ctr"/>
            <a:r>
              <a:rPr lang="en-US" sz="4000" dirty="0"/>
              <a:t>Maxwell Cantelmo,</a:t>
            </a:r>
            <a:r>
              <a:rPr lang="en-US" sz="4000" baseline="30000" dirty="0"/>
              <a:t>1</a:t>
            </a:r>
            <a:r>
              <a:rPr lang="en-US" sz="4000" dirty="0"/>
              <a:t> </a:t>
            </a:r>
            <a:r>
              <a:rPr lang="en-US" sz="4000" dirty="0" err="1"/>
              <a:t>Wylee</a:t>
            </a:r>
            <a:r>
              <a:rPr lang="en-US" sz="4000" dirty="0"/>
              <a:t> Sanders,</a:t>
            </a:r>
            <a:r>
              <a:rPr lang="en-US" sz="4000" baseline="30000" dirty="0"/>
              <a:t>1</a:t>
            </a:r>
            <a:r>
              <a:rPr lang="en-US" sz="4000" dirty="0"/>
              <a:t> Madison Storm</a:t>
            </a:r>
            <a:r>
              <a:rPr lang="en-US" sz="4000" baseline="30000" dirty="0"/>
              <a:t>1</a:t>
            </a:r>
            <a:endParaRPr lang="en-US" sz="4000" dirty="0"/>
          </a:p>
          <a:p>
            <a:pPr algn="ctr"/>
            <a:r>
              <a:rPr lang="en-US" sz="4000" dirty="0"/>
              <a:t>Mentor: Anna McCarroll</a:t>
            </a:r>
            <a:r>
              <a:rPr lang="en-US" sz="4000" baseline="30000" dirty="0"/>
              <a:t>1</a:t>
            </a:r>
            <a:endParaRPr lang="en-US" sz="4000" dirty="0"/>
          </a:p>
          <a:p>
            <a:pPr algn="ctr"/>
            <a:r>
              <a:rPr lang="en-US" sz="4000" baseline="30000" dirty="0"/>
              <a:t>1</a:t>
            </a:r>
            <a:r>
              <a:rPr lang="en-US" sz="4000" dirty="0"/>
              <a:t>Mattituck High School</a:t>
            </a:r>
          </a:p>
          <a:p>
            <a:r>
              <a:rPr lang="en-US" dirty="0"/>
              <a:t/>
            </a:r>
            <a:br>
              <a:rPr lang="en-US" dirty="0"/>
            </a:br>
            <a:endParaRPr lang="en-US" sz="4300" i="1" dirty="0">
              <a:solidFill>
                <a:prstClr val="black"/>
              </a:solidFill>
            </a:endParaRPr>
          </a:p>
        </p:txBody>
      </p:sp>
      <p:sp>
        <p:nvSpPr>
          <p:cNvPr id="30" name="TextBox 29"/>
          <p:cNvSpPr txBox="1"/>
          <p:nvPr/>
        </p:nvSpPr>
        <p:spPr>
          <a:xfrm>
            <a:off x="19054246" y="1793178"/>
            <a:ext cx="14494746" cy="650719"/>
          </a:xfrm>
          <a:prstGeom prst="rect">
            <a:avLst/>
          </a:prstGeom>
          <a:noFill/>
        </p:spPr>
        <p:txBody>
          <a:bodyPr wrap="square" lIns="65306" tIns="32653" rIns="65306" bIns="32653" rtlCol="0">
            <a:spAutoFit/>
          </a:bodyPr>
          <a:lstStyle/>
          <a:p>
            <a:endParaRPr lang="en-US" sz="3800" dirty="0"/>
          </a:p>
        </p:txBody>
      </p:sp>
      <p:pic>
        <p:nvPicPr>
          <p:cNvPr id="35" name="Shape 243"/>
          <p:cNvPicPr preferRelativeResize="0"/>
          <p:nvPr/>
        </p:nvPicPr>
        <p:blipFill rotWithShape="1">
          <a:blip r:embed="rId2">
            <a:alphaModFix/>
          </a:blip>
          <a:srcRect/>
          <a:stretch/>
        </p:blipFill>
        <p:spPr>
          <a:xfrm>
            <a:off x="27213433" y="502717"/>
            <a:ext cx="3945194" cy="695695"/>
          </a:xfrm>
          <a:prstGeom prst="rect">
            <a:avLst/>
          </a:prstGeom>
          <a:noFill/>
          <a:ln>
            <a:noFill/>
          </a:ln>
        </p:spPr>
      </p:pic>
      <p:sp>
        <p:nvSpPr>
          <p:cNvPr id="37" name="TextBox 36"/>
          <p:cNvSpPr txBox="1"/>
          <p:nvPr/>
        </p:nvSpPr>
        <p:spPr>
          <a:xfrm>
            <a:off x="656576" y="4281307"/>
            <a:ext cx="13827099" cy="18396603"/>
          </a:xfrm>
          <a:prstGeom prst="rect">
            <a:avLst/>
          </a:prstGeom>
          <a:noFill/>
        </p:spPr>
        <p:txBody>
          <a:bodyPr wrap="square" lIns="65306" tIns="32653" rIns="65306" bIns="32653" rtlCol="0">
            <a:spAutoFit/>
          </a:bodyPr>
          <a:lstStyle/>
          <a:p>
            <a:pPr>
              <a:spcAft>
                <a:spcPts val="857"/>
              </a:spcAft>
            </a:pPr>
            <a:r>
              <a:rPr lang="en-US" sz="4000" b="1" dirty="0"/>
              <a:t>Abstract</a:t>
            </a:r>
          </a:p>
          <a:p>
            <a:pPr algn="just"/>
            <a:r>
              <a:rPr lang="en-US" sz="2700" dirty="0"/>
              <a:t>Our goal was to collect and analyze data from marine amphipods in farmland and residential estuaries, hypothesizing that the use of fertilizer could potentially increase nitrogen levels. Objectively, the team was also looking at the amphipods for indication of the health of the environment. Amphipods were retrieved with plankton nets by wading into shallow waters. After sequencing, however, the only viable samples were deemed to be of poor quality because of poor results on both the forward and reverse sequences. Results reflect what implications the water quality has for human health. The most important finding was mainly the lack of nitrogen present at Location 3.</a:t>
            </a:r>
          </a:p>
          <a:p>
            <a:pPr algn="just"/>
            <a:endParaRPr lang="en-US" sz="3000" dirty="0"/>
          </a:p>
          <a:p>
            <a:pPr>
              <a:spcAft>
                <a:spcPts val="429"/>
              </a:spcAft>
            </a:pPr>
            <a:r>
              <a:rPr lang="en-US" sz="4000" b="1" dirty="0"/>
              <a:t>Introduction</a:t>
            </a:r>
          </a:p>
          <a:p>
            <a:pPr algn="just"/>
            <a:r>
              <a:rPr lang="en-US" sz="2700" dirty="0"/>
              <a:t>We looked at marine amphipods found in estuaries along the North Fork of LI that feed into the Great Peconic Bay, specifically Wickham Creek which is surrounded by farmland and West Creek off of New Suffolk Avenue which is surrounded by residential properties.  In addition, the team evaluated amphipods as an indicator species for the health of the environment. Amphipods collectively include members of the invertebrate order </a:t>
            </a:r>
            <a:r>
              <a:rPr lang="en-US" sz="2700" dirty="0" err="1"/>
              <a:t>Amphipoda</a:t>
            </a:r>
            <a:r>
              <a:rPr lang="en-US" sz="2700" dirty="0"/>
              <a:t>, class Crustacea. Selecting the amphipods from these two different locations allowed us to compare the amphipods based on what pollutants feed into the water. We hypothesized that the estuary nearest to the farmland will have a greatly decreased biodiversity in terms of amphipods than that of the more agriculturally undeveloped waters in West Creek. We speculated that any difference in biodiversity could be caused by fertilizer use, so nitrogen content in the water will be tested. Nitrogen, given high enough concentrations, may pose a threat to the amphipods, or potentially indicate the presence of other chemicals introduced by farming that may pose a threat to animals, and to humans.[1]</a:t>
            </a:r>
          </a:p>
          <a:p>
            <a:pPr algn="just"/>
            <a:r>
              <a:rPr lang="en-US" sz="2700" dirty="0"/>
              <a:t>To identify the varying classifications of </a:t>
            </a:r>
            <a:r>
              <a:rPr lang="en-US" sz="2700" i="1" dirty="0" err="1"/>
              <a:t>Amphipoda</a:t>
            </a:r>
            <a:r>
              <a:rPr lang="en-US" sz="2700" i="1" dirty="0"/>
              <a:t> Crustacea</a:t>
            </a:r>
            <a:r>
              <a:rPr lang="en-US" sz="2700" dirty="0"/>
              <a:t>, dichotomous keys were used. Certain species have an abundant amount of pleopods and </a:t>
            </a:r>
            <a:r>
              <a:rPr lang="en-US" sz="2700" dirty="0" err="1"/>
              <a:t>uropods</a:t>
            </a:r>
            <a:r>
              <a:rPr lang="en-US" sz="2700" dirty="0"/>
              <a:t>, while others were lacking, Found samples included: </a:t>
            </a:r>
            <a:r>
              <a:rPr lang="en-US" sz="2700" i="1" dirty="0" err="1"/>
              <a:t>Microdeutops</a:t>
            </a:r>
            <a:r>
              <a:rPr lang="en-US" sz="2700" i="1" dirty="0"/>
              <a:t> </a:t>
            </a:r>
            <a:r>
              <a:rPr lang="en-US" sz="2700" i="1" dirty="0" err="1"/>
              <a:t>gryllotalpa</a:t>
            </a:r>
            <a:r>
              <a:rPr lang="en-US" sz="2700" i="1" dirty="0"/>
              <a:t>, Meara </a:t>
            </a:r>
            <a:r>
              <a:rPr lang="en-US" sz="2700" i="1" dirty="0" err="1"/>
              <a:t>danae</a:t>
            </a:r>
            <a:r>
              <a:rPr lang="en-US" sz="2700" i="1" dirty="0"/>
              <a:t>, </a:t>
            </a:r>
            <a:r>
              <a:rPr lang="en-US" sz="2700" i="1" dirty="0" err="1"/>
              <a:t>Paracorphium</a:t>
            </a:r>
            <a:r>
              <a:rPr lang="en-US" sz="2700" i="1" dirty="0"/>
              <a:t> </a:t>
            </a:r>
            <a:r>
              <a:rPr lang="en-US" sz="2700" i="1" dirty="0" err="1"/>
              <a:t>lucasi</a:t>
            </a:r>
            <a:r>
              <a:rPr lang="en-US" sz="2700" i="1" dirty="0"/>
              <a:t>, </a:t>
            </a:r>
            <a:r>
              <a:rPr lang="en-US" sz="2700" dirty="0"/>
              <a:t>and </a:t>
            </a:r>
            <a:r>
              <a:rPr lang="en-US" sz="2700" i="1" dirty="0" err="1"/>
              <a:t>Westwoodilla</a:t>
            </a:r>
            <a:r>
              <a:rPr lang="en-US" sz="2700" i="1" dirty="0"/>
              <a:t> tone</a:t>
            </a:r>
            <a:r>
              <a:rPr lang="en-US" sz="2700" dirty="0"/>
              <a:t>. [2]</a:t>
            </a:r>
          </a:p>
          <a:p>
            <a:pPr algn="just"/>
            <a:endParaRPr lang="en-US" sz="3000" dirty="0"/>
          </a:p>
          <a:p>
            <a:pPr>
              <a:spcAft>
                <a:spcPts val="429"/>
              </a:spcAft>
            </a:pPr>
            <a:r>
              <a:rPr lang="en-US" sz="4000" b="1" dirty="0"/>
              <a:t>Materials &amp; Methods </a:t>
            </a:r>
          </a:p>
          <a:p>
            <a:pPr algn="just"/>
            <a:r>
              <a:rPr lang="en-US" sz="2700" dirty="0"/>
              <a:t>On 4/29/19, at 4:20pm, during high tide, it was 56F, and the team went to three separate marine locations in Mattituck-Cutchogue to wade in and collect samples.  Samples were taken from the brackish water using a plankton net (a 8”x 20”nylon net with 50ml collecting bottle).  At each site, 25 samples were collected and stored in sterile 50ml polypropylene tubes. Samples were examined under a microscope. Amphipods were only found at two locations, Location 0429-02 and 0429-03. Photographs were taken and samples were preserved overnight in 99% ethanol at 37F.  Using the Silica Resin DNA Isolation Method, DNA was extracted and amplified with PCR. A sample of each was run on gel electrophoresis to determine if there was enough DNA to sequence. Three of the 10 samples appeared on the gel and were sent to GENWIZ for sequencing.</a:t>
            </a:r>
          </a:p>
          <a:p>
            <a:r>
              <a:rPr lang="en-US" sz="4000" dirty="0"/>
              <a:t/>
            </a:r>
            <a:br>
              <a:rPr lang="en-US" sz="4000" dirty="0"/>
            </a:br>
            <a:endParaRPr lang="en-US" sz="3900" dirty="0"/>
          </a:p>
        </p:txBody>
      </p:sp>
      <p:sp>
        <p:nvSpPr>
          <p:cNvPr id="38" name="TextBox 37"/>
          <p:cNvSpPr txBox="1"/>
          <p:nvPr/>
        </p:nvSpPr>
        <p:spPr>
          <a:xfrm>
            <a:off x="15287100" y="10332307"/>
            <a:ext cx="16234031" cy="11038178"/>
          </a:xfrm>
          <a:prstGeom prst="rect">
            <a:avLst/>
          </a:prstGeom>
          <a:noFill/>
        </p:spPr>
        <p:txBody>
          <a:bodyPr wrap="square" lIns="65306" tIns="32653" rIns="65306" bIns="32653" rtlCol="0">
            <a:spAutoFit/>
          </a:bodyPr>
          <a:lstStyle/>
          <a:p>
            <a:pPr>
              <a:spcAft>
                <a:spcPts val="429"/>
              </a:spcAft>
            </a:pPr>
            <a:r>
              <a:rPr lang="en-US" sz="3500" b="1" dirty="0"/>
              <a:t>Discussion</a:t>
            </a:r>
            <a:r>
              <a:rPr lang="en-US" dirty="0"/>
              <a:t> </a:t>
            </a:r>
          </a:p>
          <a:p>
            <a:pPr algn="just"/>
            <a:r>
              <a:rPr lang="en-US" sz="2700" dirty="0"/>
              <a:t>The two locations of the study were chosen because of the different composition of the surrounding land. Location 2 was near more residential property, compared to Location 3 which was surrounded mostly by golf courses and country clubs. The surprising results of this study come from the fact that there was less nitrogen present at Location 3. There are more fertilizer-heavy facilities, such as the golf course, which potentially suggest a higher concentration of nitrogen, however this was not the case. Data regarding the presence of nitrogen in tandem with its effects on amphipod biodiversity could be used in determining health effects on other organisms, or more importantly, people. A high nitrogen content coupled with an extremely low biodiversity would suggest potentially toxic conditions which could be potentially hazardous. The health of bodies of water is a crucial aspect of life on Long Island; water provides food, leisure activities, and an income for countless people. The data did not show much of a difference between the two sites in regards to the diversity of the animals, suggesting that the water near large fertilized areas is not completely unusable. Muddy conditions limited the viable samples. This could potentially be solved in future studies by using a small boat or other watercraft and towing the plankton net a fair distance behind, as to avoid the mud entirely. In regards to the processing of the animals, there was an issue with the grinding of the animals. This could be solved by using a more aggressive grinding technique to extract DNA.</a:t>
            </a:r>
          </a:p>
          <a:p>
            <a:endParaRPr lang="en-US" sz="1000" dirty="0"/>
          </a:p>
          <a:p>
            <a:pPr>
              <a:spcAft>
                <a:spcPts val="429"/>
              </a:spcAft>
            </a:pPr>
            <a:r>
              <a:rPr lang="en-US" sz="3500" b="1" dirty="0"/>
              <a:t>References</a:t>
            </a:r>
          </a:p>
          <a:p>
            <a:pPr marL="514350" indent="-514350">
              <a:buAutoNum type="arabicPeriod"/>
            </a:pPr>
            <a:r>
              <a:rPr lang="en-US" sz="2700" b="1" u="sng" dirty="0"/>
              <a:t>Nitrogen and Water</a:t>
            </a:r>
            <a:r>
              <a:rPr lang="en-US" sz="2700" dirty="0"/>
              <a:t>; The US Department of the Interior, 2019, www.usgs.gov</a:t>
            </a:r>
          </a:p>
          <a:p>
            <a:pPr marL="514350" indent="-514350">
              <a:buAutoNum type="arabicPeriod"/>
            </a:pPr>
            <a:r>
              <a:rPr lang="en-US" sz="2700" b="1" u="sng" dirty="0"/>
              <a:t>AMPHIPODA: GAMMARIDEA</a:t>
            </a:r>
            <a:r>
              <a:rPr lang="en-US" sz="2700" dirty="0"/>
              <a:t>, May 2007, P. 535 </a:t>
            </a:r>
            <a:r>
              <a:rPr lang="en-US" sz="2700" dirty="0">
                <a:hlinkClick r:id="rId3"/>
              </a:rPr>
              <a:t>www.marinespecies.org</a:t>
            </a:r>
            <a:endParaRPr lang="en-US" sz="2700" dirty="0"/>
          </a:p>
          <a:p>
            <a:endParaRPr lang="en-US" sz="2700" dirty="0"/>
          </a:p>
          <a:p>
            <a:pPr>
              <a:spcAft>
                <a:spcPts val="429"/>
              </a:spcAft>
            </a:pPr>
            <a:r>
              <a:rPr lang="en-US" sz="3000" b="1" dirty="0"/>
              <a:t>Acknowledgements</a:t>
            </a:r>
          </a:p>
          <a:p>
            <a:pPr algn="just"/>
            <a:r>
              <a:rPr lang="en-US" sz="2700" dirty="0"/>
              <a:t>We would like to thank the </a:t>
            </a:r>
            <a:r>
              <a:rPr lang="en-US" sz="2700" dirty="0" err="1"/>
              <a:t>BarcodeLI</a:t>
            </a:r>
            <a:r>
              <a:rPr lang="en-US" sz="2700" dirty="0"/>
              <a:t> team at Cold Spring Harbor for all of their help with supplies and guidance; Jeff </a:t>
            </a:r>
            <a:r>
              <a:rPr lang="en-US" sz="2700" dirty="0" err="1"/>
              <a:t>Petracca</a:t>
            </a:r>
            <a:r>
              <a:rPr lang="en-US" sz="2700" dirty="0"/>
              <a:t>, lead entomologist at The LI Aquarium for recommendations; Eric Frend and Janine Ruland of the Mattituck HS Science Department for protocol and research help; Mattituck HS Principal Shawn Petretti and MCUFSD Superintendent Jill </a:t>
            </a:r>
            <a:r>
              <a:rPr lang="en-US" sz="2700" dirty="0" err="1"/>
              <a:t>Gierasch</a:t>
            </a:r>
            <a:r>
              <a:rPr lang="en-US" sz="2700" dirty="0"/>
              <a:t> and </a:t>
            </a:r>
            <a:r>
              <a:rPr lang="en-US" sz="2700"/>
              <a:t>the MCUFSD BOE </a:t>
            </a:r>
            <a:r>
              <a:rPr lang="en-US" sz="2700" dirty="0"/>
              <a:t>for support and encouragement.</a:t>
            </a:r>
          </a:p>
        </p:txBody>
      </p:sp>
      <p:pic>
        <p:nvPicPr>
          <p:cNvPr id="1026" name="Picture 2" descr="http://www.seplessons.org/files/SEPA_Sign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12624" y="1781572"/>
            <a:ext cx="3428768" cy="79857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1152052" y="689790"/>
            <a:ext cx="4041791" cy="163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nih-logo.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75843" y="1643362"/>
            <a:ext cx="936781" cy="9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https://lh4.googleusercontent.com/PCt-O-Cq-u3MXOrkl3C-rTWuWwoh_2HgG7Uqx_CdG2WtnEHBlV_Sr1F-nTop9FPvfHpKDt0EV3YspP5YcjnESoWkEHXhP11qHcmhWUrkv7utkKEnft64oh2ABuXzoJc7jbBCNHsa">
            <a:extLst>
              <a:ext uri="{FF2B5EF4-FFF2-40B4-BE49-F238E27FC236}">
                <a16:creationId xmlns:a16="http://schemas.microsoft.com/office/drawing/2014/main" id="{527D30FD-1E12-4B8C-AE30-C8923EBB0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486850" y="4565310"/>
            <a:ext cx="2371725" cy="34671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qtSEPO6emJkTiFWXLxJVjrNJupXBBd-si8bckw8wxVj7ikyiHR2q3qRVeVa0gmoRrBy3hC2F1auwzs_fjPXsPoF_SkgSzMrUm0MWlhkpU7O23QL9CGLlFHBy6kVfPFHnjAwsoCzI">
            <a:extLst>
              <a:ext uri="{FF2B5EF4-FFF2-40B4-BE49-F238E27FC236}">
                <a16:creationId xmlns:a16="http://schemas.microsoft.com/office/drawing/2014/main" id="{E67A825F-149A-4F41-9B73-13436506E39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207636" y="5223630"/>
            <a:ext cx="2428875" cy="34766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a:extLst>
              <a:ext uri="{FF2B5EF4-FFF2-40B4-BE49-F238E27FC236}">
                <a16:creationId xmlns:a16="http://schemas.microsoft.com/office/drawing/2014/main" id="{8931D691-5C9E-4D79-B40B-BF66F50F9C14}"/>
              </a:ext>
            </a:extLst>
          </p:cNvPr>
          <p:cNvGraphicFramePr>
            <a:graphicFrameLocks noGrp="1"/>
          </p:cNvGraphicFramePr>
          <p:nvPr>
            <p:extLst>
              <p:ext uri="{D42A27DB-BD31-4B8C-83A1-F6EECF244321}">
                <p14:modId xmlns:p14="http://schemas.microsoft.com/office/powerpoint/2010/main" val="1282708014"/>
              </p:ext>
            </p:extLst>
          </p:nvPr>
        </p:nvGraphicFramePr>
        <p:xfrm>
          <a:off x="21422923" y="5550328"/>
          <a:ext cx="5267263" cy="1652116"/>
        </p:xfrm>
        <a:graphic>
          <a:graphicData uri="http://schemas.openxmlformats.org/drawingml/2006/table">
            <a:tbl>
              <a:tblPr/>
              <a:tblGrid>
                <a:gridCol w="1329376">
                  <a:extLst>
                    <a:ext uri="{9D8B030D-6E8A-4147-A177-3AD203B41FA5}">
                      <a16:colId xmlns:a16="http://schemas.microsoft.com/office/drawing/2014/main" val="2463821489"/>
                    </a:ext>
                  </a:extLst>
                </a:gridCol>
                <a:gridCol w="774700">
                  <a:extLst>
                    <a:ext uri="{9D8B030D-6E8A-4147-A177-3AD203B41FA5}">
                      <a16:colId xmlns:a16="http://schemas.microsoft.com/office/drawing/2014/main" val="2846444501"/>
                    </a:ext>
                  </a:extLst>
                </a:gridCol>
                <a:gridCol w="901700">
                  <a:extLst>
                    <a:ext uri="{9D8B030D-6E8A-4147-A177-3AD203B41FA5}">
                      <a16:colId xmlns:a16="http://schemas.microsoft.com/office/drawing/2014/main" val="625098625"/>
                    </a:ext>
                  </a:extLst>
                </a:gridCol>
                <a:gridCol w="1193800">
                  <a:extLst>
                    <a:ext uri="{9D8B030D-6E8A-4147-A177-3AD203B41FA5}">
                      <a16:colId xmlns:a16="http://schemas.microsoft.com/office/drawing/2014/main" val="143236354"/>
                    </a:ext>
                  </a:extLst>
                </a:gridCol>
                <a:gridCol w="1067687">
                  <a:extLst>
                    <a:ext uri="{9D8B030D-6E8A-4147-A177-3AD203B41FA5}">
                      <a16:colId xmlns:a16="http://schemas.microsoft.com/office/drawing/2014/main" val="1719144025"/>
                    </a:ext>
                  </a:extLst>
                </a:gridCol>
              </a:tblGrid>
              <a:tr h="599482">
                <a:tc>
                  <a:txBody>
                    <a:bodyPr/>
                    <a:lstStyle/>
                    <a:p>
                      <a:pPr algn="ctr" rtl="0" fontAlgn="t">
                        <a:spcBef>
                          <a:spcPts val="0"/>
                        </a:spcBef>
                        <a:spcAft>
                          <a:spcPts val="0"/>
                        </a:spcAft>
                      </a:pPr>
                      <a:r>
                        <a:rPr lang="en-US" sz="1200" b="1" i="0" u="none" strike="noStrike">
                          <a:solidFill>
                            <a:srgbClr val="000000"/>
                          </a:solidFill>
                          <a:effectLst/>
                          <a:latin typeface="Times New Roman" panose="02020603050405020304" pitchFamily="18" charset="0"/>
                        </a:rPr>
                        <a:t>Location</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dirty="0">
                          <a:solidFill>
                            <a:srgbClr val="000000"/>
                          </a:solidFill>
                          <a:effectLst/>
                          <a:latin typeface="Times New Roman" panose="02020603050405020304" pitchFamily="18" charset="0"/>
                        </a:rPr>
                        <a:t>Water Temp</a:t>
                      </a:r>
                      <a:endParaRPr lang="en-US" dirty="0">
                        <a:effectLst/>
                      </a:endParaRPr>
                    </a:p>
                    <a:p>
                      <a:pPr algn="ctr" rtl="0" fontAlgn="t">
                        <a:spcBef>
                          <a:spcPts val="0"/>
                        </a:spcBef>
                        <a:spcAft>
                          <a:spcPts val="0"/>
                        </a:spcAft>
                      </a:pPr>
                      <a:r>
                        <a:rPr lang="en-US" sz="1200" b="1" i="0" u="none" strike="noStrike" dirty="0">
                          <a:solidFill>
                            <a:srgbClr val="000000"/>
                          </a:solidFill>
                          <a:effectLst/>
                          <a:latin typeface="Times New Roman" panose="02020603050405020304" pitchFamily="18" charset="0"/>
                        </a:rPr>
                        <a:t>(F)</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Times New Roman" panose="02020603050405020304" pitchFamily="18" charset="0"/>
                        </a:rPr>
                        <a:t>Salinity</a:t>
                      </a:r>
                      <a:endParaRPr lang="en-US">
                        <a:effectLst/>
                      </a:endParaRPr>
                    </a:p>
                    <a:p>
                      <a:pPr algn="ctr" rtl="0" fontAlgn="t">
                        <a:spcBef>
                          <a:spcPts val="0"/>
                        </a:spcBef>
                        <a:spcAft>
                          <a:spcPts val="0"/>
                        </a:spcAft>
                      </a:pPr>
                      <a:r>
                        <a:rPr lang="en-US" sz="1200" b="1" i="0" u="none" strike="noStrike">
                          <a:solidFill>
                            <a:srgbClr val="000000"/>
                          </a:solidFill>
                          <a:effectLst/>
                          <a:latin typeface="Times New Roman" panose="02020603050405020304" pitchFamily="18" charset="0"/>
                        </a:rPr>
                        <a:t>(PPt)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dirty="0">
                          <a:solidFill>
                            <a:srgbClr val="000000"/>
                          </a:solidFill>
                          <a:effectLst/>
                          <a:latin typeface="Times New Roman" panose="02020603050405020304" pitchFamily="18" charset="0"/>
                        </a:rPr>
                        <a:t>Nitrogen Level</a:t>
                      </a:r>
                      <a:endParaRPr lang="en-US" dirty="0">
                        <a:effectLst/>
                      </a:endParaRPr>
                    </a:p>
                    <a:p>
                      <a:pPr algn="ctr" rtl="0" fontAlgn="t">
                        <a:spcBef>
                          <a:spcPts val="0"/>
                        </a:spcBef>
                        <a:spcAft>
                          <a:spcPts val="0"/>
                        </a:spcAft>
                      </a:pPr>
                      <a:r>
                        <a:rPr lang="en-US" sz="1200" b="1" i="0" u="none" strike="noStrike" dirty="0">
                          <a:solidFill>
                            <a:srgbClr val="000000"/>
                          </a:solidFill>
                          <a:effectLst/>
                          <a:latin typeface="Times New Roman" panose="02020603050405020304" pitchFamily="18" charset="0"/>
                        </a:rPr>
                        <a:t>(Nitrates </a:t>
                      </a:r>
                      <a:r>
                        <a:rPr lang="en-US" sz="1200" b="1" i="0" u="none" strike="noStrike" dirty="0" err="1">
                          <a:solidFill>
                            <a:srgbClr val="000000"/>
                          </a:solidFill>
                          <a:effectLst/>
                          <a:latin typeface="Times New Roman" panose="02020603050405020304" pitchFamily="18" charset="0"/>
                        </a:rPr>
                        <a:t>PPt</a:t>
                      </a:r>
                      <a:r>
                        <a:rPr lang="en-US" sz="1200" b="1" i="0" u="none" strike="noStrike" dirty="0">
                          <a:solidFill>
                            <a:srgbClr val="000000"/>
                          </a:solidFill>
                          <a:effectLst/>
                          <a:latin typeface="Times New Roman" panose="02020603050405020304" pitchFamily="18" charset="0"/>
                        </a:rPr>
                        <a: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1" i="0" u="none" strike="noStrike">
                          <a:solidFill>
                            <a:srgbClr val="000000"/>
                          </a:solidFill>
                          <a:effectLst/>
                          <a:latin typeface="Times New Roman" panose="02020603050405020304" pitchFamily="18" charset="0"/>
                        </a:rPr>
                        <a:t>Amphipods</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9351137"/>
                  </a:ext>
                </a:extLst>
              </a:tr>
              <a:tr h="376994">
                <a:tc>
                  <a:txBody>
                    <a:bodyPr/>
                    <a:lstStyle/>
                    <a:p>
                      <a:pPr algn="ctr" rtl="0" fontAlgn="t">
                        <a:spcBef>
                          <a:spcPts val="0"/>
                        </a:spcBef>
                        <a:spcAft>
                          <a:spcPts val="0"/>
                        </a:spcAft>
                      </a:pPr>
                      <a:r>
                        <a:rPr lang="en-US" sz="1200" b="0" i="0" u="none" strike="noStrike" dirty="0">
                          <a:solidFill>
                            <a:srgbClr val="000000"/>
                          </a:solidFill>
                          <a:effectLst/>
                          <a:latin typeface="Times New Roman" panose="02020603050405020304" pitchFamily="18" charset="0"/>
                        </a:rPr>
                        <a:t>0429-2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Times New Roman" panose="02020603050405020304" pitchFamily="18" charset="0"/>
                        </a:rPr>
                        <a:t>52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Times New Roman" panose="02020603050405020304" pitchFamily="18" charset="0"/>
                        </a:rPr>
                        <a:t>24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Times New Roman" panose="02020603050405020304" pitchFamily="18" charset="0"/>
                        </a:rPr>
                        <a:t>5</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dirty="0">
                          <a:solidFill>
                            <a:srgbClr val="000000"/>
                          </a:solidFill>
                          <a:effectLst/>
                          <a:latin typeface="Times New Roman" panose="02020603050405020304" pitchFamily="18" charset="0"/>
                        </a:rPr>
                        <a:t>8</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730906"/>
                  </a:ext>
                </a:extLst>
              </a:tr>
              <a:tr h="599482">
                <a:tc>
                  <a:txBody>
                    <a:bodyPr/>
                    <a:lstStyle/>
                    <a:p>
                      <a:pPr algn="ctr" rtl="0" fontAlgn="t">
                        <a:spcBef>
                          <a:spcPts val="0"/>
                        </a:spcBef>
                        <a:spcAft>
                          <a:spcPts val="0"/>
                        </a:spcAft>
                      </a:pPr>
                      <a:r>
                        <a:rPr lang="en-US" sz="1200" b="0" i="0" u="none" strike="noStrike">
                          <a:solidFill>
                            <a:srgbClr val="000000"/>
                          </a:solidFill>
                          <a:effectLst/>
                          <a:latin typeface="Times New Roman" panose="02020603050405020304" pitchFamily="18" charset="0"/>
                        </a:rPr>
                        <a:t>0429-3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a:solidFill>
                            <a:srgbClr val="000000"/>
                          </a:solidFill>
                          <a:effectLst/>
                          <a:latin typeface="Times New Roman" panose="02020603050405020304" pitchFamily="18" charset="0"/>
                        </a:rPr>
                        <a:t>49</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dirty="0">
                          <a:solidFill>
                            <a:srgbClr val="000000"/>
                          </a:solidFill>
                          <a:effectLst/>
                          <a:latin typeface="Times New Roman" panose="02020603050405020304" pitchFamily="18" charset="0"/>
                        </a:rPr>
                        <a:t>20</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dirty="0">
                          <a:solidFill>
                            <a:srgbClr val="000000"/>
                          </a:solidFill>
                          <a:effectLst/>
                          <a:latin typeface="Times New Roman" panose="02020603050405020304" pitchFamily="18" charset="0"/>
                        </a:rPr>
                        <a:t>0 (None detectable)</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200" b="0" i="0" u="none" strike="noStrike" dirty="0">
                          <a:solidFill>
                            <a:srgbClr val="000000"/>
                          </a:solidFill>
                          <a:effectLst/>
                          <a:latin typeface="Times New Roman" panose="02020603050405020304" pitchFamily="18" charset="0"/>
                        </a:rPr>
                        <a:t>2</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7601984"/>
                  </a:ext>
                </a:extLst>
              </a:tr>
            </a:tbl>
          </a:graphicData>
        </a:graphic>
      </p:graphicFrame>
      <p:sp>
        <p:nvSpPr>
          <p:cNvPr id="7" name="Rectangle 5">
            <a:extLst>
              <a:ext uri="{FF2B5EF4-FFF2-40B4-BE49-F238E27FC236}">
                <a16:creationId xmlns:a16="http://schemas.microsoft.com/office/drawing/2014/main" id="{0DAE05F0-26E2-485C-8133-EEF97DDA2B72}"/>
              </a:ext>
            </a:extLst>
          </p:cNvPr>
          <p:cNvSpPr>
            <a:spLocks noChangeArrowheads="1"/>
          </p:cNvSpPr>
          <p:nvPr/>
        </p:nvSpPr>
        <p:spPr bwMode="auto">
          <a:xfrm>
            <a:off x="17811751" y="6024333"/>
            <a:ext cx="3808994"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
            </a: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1" name="Picture 7" descr="https://lh5.googleusercontent.com/6DLdYRouvaO2YpWcMF3xAa56mJRG9HmJxmxJ0aQBRuyM3mdjGCBdAQmn3Q0RExRj2922Uzcf7JswEf4sA-8j7nOrLkXGb8V4tp6NP3XfZezZnYDBt_6yPmZ2Omt1mq9rSD_WS9A1">
            <a:extLst>
              <a:ext uri="{FF2B5EF4-FFF2-40B4-BE49-F238E27FC236}">
                <a16:creationId xmlns:a16="http://schemas.microsoft.com/office/drawing/2014/main" id="{30755F0D-7AE6-4AE4-A63E-ACFBC8D891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839802" y="5266492"/>
            <a:ext cx="1419225" cy="33909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s://lh5.googleusercontent.com/CUAMWk4fDeTymVokwQkG9Zt5xmjFrLsR-3aAUKgKJjDvscZ5uJlLzJD1jndAFTWnHQCuQeFsYLB1laQAI2_DpGfsYq17kyoajOQzlfKK38aZHenBnhr18RizYAI1rH82FvpTHlaz">
            <a:extLst>
              <a:ext uri="{FF2B5EF4-FFF2-40B4-BE49-F238E27FC236}">
                <a16:creationId xmlns:a16="http://schemas.microsoft.com/office/drawing/2014/main" id="{99482D80-4647-44D4-B45C-65B00B5F85E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6980" b="11675"/>
          <a:stretch/>
        </p:blipFill>
        <p:spPr bwMode="auto">
          <a:xfrm>
            <a:off x="18216610" y="4805556"/>
            <a:ext cx="2613750" cy="298660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627008" y="4407756"/>
            <a:ext cx="13399303" cy="707886"/>
          </a:xfrm>
          <a:prstGeom prst="rect">
            <a:avLst/>
          </a:prstGeom>
          <a:noFill/>
        </p:spPr>
        <p:txBody>
          <a:bodyPr wrap="square" rtlCol="0">
            <a:spAutoFit/>
          </a:bodyPr>
          <a:lstStyle/>
          <a:p>
            <a:pPr>
              <a:spcAft>
                <a:spcPts val="429"/>
              </a:spcAft>
            </a:pPr>
            <a:r>
              <a:rPr lang="en-US" sz="4000" b="1" dirty="0"/>
              <a:t>Results</a:t>
            </a:r>
          </a:p>
        </p:txBody>
      </p:sp>
      <p:sp>
        <p:nvSpPr>
          <p:cNvPr id="8" name="Rectangle 7"/>
          <p:cNvSpPr/>
          <p:nvPr/>
        </p:nvSpPr>
        <p:spPr>
          <a:xfrm>
            <a:off x="21028843" y="4919849"/>
            <a:ext cx="6132704" cy="507831"/>
          </a:xfrm>
          <a:prstGeom prst="rect">
            <a:avLst/>
          </a:prstGeom>
        </p:spPr>
        <p:txBody>
          <a:bodyPr wrap="none">
            <a:spAutoFit/>
          </a:bodyPr>
          <a:lstStyle/>
          <a:p>
            <a:pPr lvl="0" defTabSz="914400" eaLnBrk="0" fontAlgn="base" hangingPunct="0">
              <a:spcBef>
                <a:spcPct val="0"/>
              </a:spcBef>
              <a:spcAft>
                <a:spcPct val="0"/>
              </a:spcAft>
            </a:pPr>
            <a:r>
              <a:rPr lang="en-US" altLang="en-US" sz="2700" b="1" dirty="0">
                <a:solidFill>
                  <a:srgbClr val="000000"/>
                </a:solidFill>
                <a:cs typeface="Times New Roman" panose="02020603050405020304" pitchFamily="18" charset="0"/>
              </a:rPr>
              <a:t>Table 1. Data taken from Location 2 and 3</a:t>
            </a:r>
            <a:endParaRPr lang="en-US" altLang="en-US" sz="2700" b="1" dirty="0"/>
          </a:p>
        </p:txBody>
      </p:sp>
      <p:pic>
        <p:nvPicPr>
          <p:cNvPr id="9" name="Picture 8"/>
          <p:cNvPicPr>
            <a:picLocks noChangeAspect="1"/>
          </p:cNvPicPr>
          <p:nvPr/>
        </p:nvPicPr>
        <p:blipFill rotWithShape="1">
          <a:blip r:embed="rId11">
            <a:extLst>
              <a:ext uri="{28A0092B-C50C-407E-A947-70E740481C1C}">
                <a14:useLocalDpi xmlns:a14="http://schemas.microsoft.com/office/drawing/2010/main" val="0"/>
              </a:ext>
            </a:extLst>
          </a:blip>
          <a:srcRect l="2820" b="48857"/>
          <a:stretch/>
        </p:blipFill>
        <p:spPr>
          <a:xfrm>
            <a:off x="28134624" y="9216137"/>
            <a:ext cx="2575911" cy="1016730"/>
          </a:xfrm>
          <a:prstGeom prst="rect">
            <a:avLst/>
          </a:prstGeom>
        </p:spPr>
      </p:pic>
      <p:pic>
        <p:nvPicPr>
          <p:cNvPr id="10" name="Picture 9"/>
          <p:cNvPicPr>
            <a:picLocks noChangeAspect="1"/>
          </p:cNvPicPr>
          <p:nvPr/>
        </p:nvPicPr>
        <p:blipFill rotWithShape="1">
          <a:blip r:embed="rId12">
            <a:extLst>
              <a:ext uri="{28A0092B-C50C-407E-A947-70E740481C1C}">
                <a14:useLocalDpi xmlns:a14="http://schemas.microsoft.com/office/drawing/2010/main" val="0"/>
              </a:ext>
            </a:extLst>
          </a:blip>
          <a:srcRect l="47812" t="8751" r="21875" b="27916"/>
          <a:stretch/>
        </p:blipFill>
        <p:spPr>
          <a:xfrm rot="5400000">
            <a:off x="18433136" y="7960582"/>
            <a:ext cx="1847850" cy="2895600"/>
          </a:xfrm>
          <a:prstGeom prst="rect">
            <a:avLst/>
          </a:prstGeom>
        </p:spPr>
      </p:pic>
      <p:pic>
        <p:nvPicPr>
          <p:cNvPr id="11" name="Picture 10"/>
          <p:cNvPicPr>
            <a:picLocks noChangeAspect="1"/>
          </p:cNvPicPr>
          <p:nvPr/>
        </p:nvPicPr>
        <p:blipFill rotWithShape="1">
          <a:blip r:embed="rId13">
            <a:extLst>
              <a:ext uri="{28A0092B-C50C-407E-A947-70E740481C1C}">
                <a14:useLocalDpi xmlns:a14="http://schemas.microsoft.com/office/drawing/2010/main" val="0"/>
              </a:ext>
            </a:extLst>
          </a:blip>
          <a:srcRect l="8877" t="11368" r="66956" b="5577"/>
          <a:stretch/>
        </p:blipFill>
        <p:spPr>
          <a:xfrm rot="16200000">
            <a:off x="23042258" y="7317487"/>
            <a:ext cx="1473200" cy="3797300"/>
          </a:xfrm>
          <a:prstGeom prst="rect">
            <a:avLst/>
          </a:prstGeom>
        </p:spPr>
      </p:pic>
      <p:pic>
        <p:nvPicPr>
          <p:cNvPr id="12" name="Picture 11"/>
          <p:cNvPicPr>
            <a:picLocks noChangeAspect="1"/>
          </p:cNvPicPr>
          <p:nvPr/>
        </p:nvPicPr>
        <p:blipFill rotWithShape="1">
          <a:blip r:embed="rId14">
            <a:extLst>
              <a:ext uri="{28A0092B-C50C-407E-A947-70E740481C1C}">
                <a14:useLocalDpi xmlns:a14="http://schemas.microsoft.com/office/drawing/2010/main" val="0"/>
              </a:ext>
            </a:extLst>
          </a:blip>
          <a:srcRect l="38125" t="54582" r="36250" b="3751"/>
          <a:stretch/>
        </p:blipFill>
        <p:spPr>
          <a:xfrm>
            <a:off x="15643578" y="8427307"/>
            <a:ext cx="1562100" cy="1905000"/>
          </a:xfrm>
          <a:prstGeom prst="rect">
            <a:avLst/>
          </a:prstGeom>
        </p:spPr>
      </p:pic>
    </p:spTree>
    <p:extLst>
      <p:ext uri="{BB962C8B-B14F-4D97-AF65-F5344CB8AC3E}">
        <p14:creationId xmlns:p14="http://schemas.microsoft.com/office/powerpoint/2010/main" val="3650024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2288</TotalTime>
  <Words>377</Words>
  <Application>Microsoft Office PowerPoint</Application>
  <PresentationFormat>Custom</PresentationFormat>
  <Paragraphs>47</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AMNH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Brian Levine</dc:creator>
  <cp:lastModifiedBy>Anna McCarroll</cp:lastModifiedBy>
  <cp:revision>79</cp:revision>
  <cp:lastPrinted>2016-03-28T20:27:59Z</cp:lastPrinted>
  <dcterms:created xsi:type="dcterms:W3CDTF">2011-05-13T20:15:01Z</dcterms:created>
  <dcterms:modified xsi:type="dcterms:W3CDTF">2019-05-31T12:43:26Z</dcterms:modified>
</cp:coreProperties>
</file>