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32918400" cy="21945600"/>
  <p:notesSz cx="32456438" cy="21485225"/>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xmlns="">
        <p15:guide id="1" orient="horz" pos="18144">
          <p15:clr>
            <a:srgbClr val="A4A3A4"/>
          </p15:clr>
        </p15:guide>
        <p15:guide id="2" orient="horz" pos="288">
          <p15:clr>
            <a:srgbClr val="A4A3A4"/>
          </p15:clr>
        </p15:guide>
        <p15:guide id="3" pos="287">
          <p15:clr>
            <a:srgbClr val="A4A3A4"/>
          </p15:clr>
        </p15:guide>
        <p15:guide id="4" pos="250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5560" autoAdjust="0"/>
  </p:normalViewPr>
  <p:slideViewPr>
    <p:cSldViewPr snapToGrid="0" snapToObjects="1">
      <p:cViewPr>
        <p:scale>
          <a:sx n="30" d="100"/>
          <a:sy n="30" d="100"/>
        </p:scale>
        <p:origin x="-18" y="-138"/>
      </p:cViewPr>
      <p:guideLst>
        <p:guide orient="horz" pos="13608"/>
        <p:guide orient="horz" pos="216"/>
        <p:guide pos="236"/>
        <p:guide pos="2050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4"/>
            <a:ext cx="27980640" cy="48005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3"/>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3"/>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2" y="4912364"/>
            <a:ext cx="14544677"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4" name="Content Placeholder 3"/>
          <p:cNvSpPr>
            <a:spLocks noGrp="1"/>
          </p:cNvSpPr>
          <p:nvPr>
            <p:ph sz="half" idx="2"/>
          </p:nvPr>
        </p:nvSpPr>
        <p:spPr>
          <a:xfrm>
            <a:off x="1645922" y="6959602"/>
            <a:ext cx="14544677"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4"/>
            <a:ext cx="14550390"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6" name="Content Placeholder 5"/>
          <p:cNvSpPr>
            <a:spLocks noGrp="1"/>
          </p:cNvSpPr>
          <p:nvPr>
            <p:ph sz="quarter" idx="4"/>
          </p:nvPr>
        </p:nvSpPr>
        <p:spPr>
          <a:xfrm>
            <a:off x="16722092" y="6959602"/>
            <a:ext cx="14550390"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4"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3"/>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4" y="4592323"/>
            <a:ext cx="10829927" cy="15011401"/>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1"/>
            <a:ext cx="19751040" cy="1813561"/>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6452237" y="17175482"/>
            <a:ext cx="19751040" cy="257555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3"/>
            <a:ext cx="29626560" cy="14483081"/>
          </a:xfrm>
          <a:prstGeom prst="rect">
            <a:avLst/>
          </a:prstGeom>
        </p:spPr>
        <p:txBody>
          <a:bodyPr vert="horz" lIns="313450" tIns="156725" rIns="313450" bIns="1567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6/4/2018</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6401" y="3058116"/>
            <a:ext cx="15609500" cy="7790219"/>
          </a:xfrm>
          <a:prstGeom prst="rect">
            <a:avLst/>
          </a:prstGeom>
        </p:spPr>
        <p:style>
          <a:lnRef idx="1">
            <a:schemeClr val="accent1"/>
          </a:lnRef>
          <a:fillRef idx="2">
            <a:schemeClr val="accent1"/>
          </a:fillRef>
          <a:effectRef idx="1">
            <a:schemeClr val="accent1"/>
          </a:effectRef>
          <a:fontRef idx="minor">
            <a:schemeClr val="dk1"/>
          </a:fontRef>
        </p:style>
        <p:txBody>
          <a:bodyPr lIns="72176" tIns="36089" rIns="72176" bIns="36089" rtlCol="0" anchor="ctr"/>
          <a:lstStyle/>
          <a:p>
            <a:pPr algn="ctr"/>
            <a:endParaRPr lang="en-US" dirty="0"/>
          </a:p>
        </p:txBody>
      </p:sp>
      <p:sp>
        <p:nvSpPr>
          <p:cNvPr id="4" name="TextBox 3"/>
          <p:cNvSpPr txBox="1"/>
          <p:nvPr/>
        </p:nvSpPr>
        <p:spPr>
          <a:xfrm>
            <a:off x="5196605" y="243381"/>
            <a:ext cx="22432698" cy="1088546"/>
          </a:xfrm>
          <a:prstGeom prst="rect">
            <a:avLst/>
          </a:prstGeom>
          <a:noFill/>
        </p:spPr>
        <p:txBody>
          <a:bodyPr wrap="square" lIns="72176" tIns="36089" rIns="72176" bIns="36089" rtlCol="0">
            <a:spAutoFit/>
          </a:bodyPr>
          <a:lstStyle/>
          <a:p>
            <a:pPr algn="ctr"/>
            <a:r>
              <a:rPr lang="en-US" sz="6600" dirty="0" smtClean="0">
                <a:latin typeface="Times New Roman"/>
                <a:cs typeface="Times New Roman"/>
              </a:rPr>
              <a:t>The Effect of Riparian Buffer Zones on Biodiversity in Wetlands</a:t>
            </a:r>
            <a:endParaRPr lang="en-US" sz="6600" dirty="0">
              <a:latin typeface="Times New Roman"/>
              <a:cs typeface="Times New Roman"/>
            </a:endParaRPr>
          </a:p>
        </p:txBody>
      </p:sp>
      <p:sp>
        <p:nvSpPr>
          <p:cNvPr id="5" name="TextBox 4"/>
          <p:cNvSpPr txBox="1"/>
          <p:nvPr/>
        </p:nvSpPr>
        <p:spPr>
          <a:xfrm>
            <a:off x="6155923" y="1318338"/>
            <a:ext cx="20015648" cy="1088546"/>
          </a:xfrm>
          <a:prstGeom prst="rect">
            <a:avLst/>
          </a:prstGeom>
          <a:noFill/>
        </p:spPr>
        <p:txBody>
          <a:bodyPr wrap="square" lIns="72176" tIns="36089" rIns="72176" bIns="36089" rtlCol="0">
            <a:spAutoFit/>
          </a:bodyPr>
          <a:lstStyle/>
          <a:p>
            <a:pPr lvl="0" algn="ctr"/>
            <a:r>
              <a:rPr lang="en-US" sz="3400" dirty="0" smtClean="0">
                <a:solidFill>
                  <a:prstClr val="black"/>
                </a:solidFill>
                <a:latin typeface="Times New Roman"/>
                <a:cs typeface="Times New Roman"/>
              </a:rPr>
              <a:t>Kaya </a:t>
            </a:r>
            <a:r>
              <a:rPr lang="en-US" sz="3400" dirty="0" err="1" smtClean="0">
                <a:solidFill>
                  <a:prstClr val="black"/>
                </a:solidFill>
                <a:latin typeface="Times New Roman"/>
                <a:cs typeface="Times New Roman"/>
              </a:rPr>
              <a:t>Manolt</a:t>
            </a:r>
            <a:r>
              <a:rPr lang="en-US" sz="3400" dirty="0" smtClean="0">
                <a:solidFill>
                  <a:prstClr val="black"/>
                </a:solidFill>
                <a:latin typeface="Times New Roman"/>
                <a:cs typeface="Times New Roman"/>
              </a:rPr>
              <a:t>, Caitlin Tucker, and Madison </a:t>
            </a:r>
            <a:r>
              <a:rPr lang="en-US" sz="3400" dirty="0" err="1" smtClean="0">
                <a:solidFill>
                  <a:prstClr val="black"/>
                </a:solidFill>
                <a:latin typeface="Times New Roman"/>
                <a:cs typeface="Times New Roman"/>
              </a:rPr>
              <a:t>Tutone</a:t>
            </a:r>
            <a:endParaRPr lang="en-US" sz="3400" dirty="0" smtClean="0">
              <a:solidFill>
                <a:prstClr val="black"/>
              </a:solidFill>
              <a:latin typeface="Times New Roman"/>
              <a:cs typeface="Times New Roman"/>
            </a:endParaRPr>
          </a:p>
          <a:p>
            <a:pPr lvl="0" algn="ctr"/>
            <a:r>
              <a:rPr lang="en-US" sz="3200" i="1" dirty="0" smtClean="0">
                <a:solidFill>
                  <a:prstClr val="black"/>
                </a:solidFill>
                <a:latin typeface="Times New Roman"/>
                <a:cs typeface="Times New Roman"/>
              </a:rPr>
              <a:t>Mentor: Monica Marlowe   ~  Sachem High School North</a:t>
            </a:r>
            <a:endParaRPr lang="en-US" sz="3200" i="1" dirty="0">
              <a:solidFill>
                <a:prstClr val="black"/>
              </a:solidFill>
              <a:latin typeface="Times New Roman"/>
              <a:cs typeface="Times New Roman"/>
            </a:endParaRPr>
          </a:p>
        </p:txBody>
      </p:sp>
      <p:pic>
        <p:nvPicPr>
          <p:cNvPr id="35" name="Shape 243"/>
          <p:cNvPicPr preferRelativeResize="0"/>
          <p:nvPr/>
        </p:nvPicPr>
        <p:blipFill rotWithShape="1">
          <a:blip r:embed="rId2">
            <a:alphaModFix/>
          </a:blip>
          <a:srcRect/>
          <a:stretch/>
        </p:blipFill>
        <p:spPr>
          <a:xfrm>
            <a:off x="28224086" y="686701"/>
            <a:ext cx="3645245" cy="679015"/>
          </a:xfrm>
          <a:prstGeom prst="rect">
            <a:avLst/>
          </a:prstGeom>
          <a:noFill/>
          <a:ln>
            <a:noFill/>
          </a:ln>
        </p:spPr>
      </p:pic>
      <p:sp>
        <p:nvSpPr>
          <p:cNvPr id="36" name="Rectangle 35"/>
          <p:cNvSpPr/>
          <p:nvPr/>
        </p:nvSpPr>
        <p:spPr>
          <a:xfrm>
            <a:off x="16746401" y="2754971"/>
            <a:ext cx="14494746" cy="657658"/>
          </a:xfrm>
          <a:prstGeom prst="rect">
            <a:avLst/>
          </a:prstGeom>
        </p:spPr>
        <p:txBody>
          <a:bodyPr wrap="square" lIns="72176" tIns="36089" rIns="72176" bIns="36089">
            <a:spAutoFit/>
          </a:bodyPr>
          <a:lstStyle/>
          <a:p>
            <a:endParaRPr lang="en-US" sz="3800" dirty="0"/>
          </a:p>
        </p:txBody>
      </p:sp>
      <p:sp>
        <p:nvSpPr>
          <p:cNvPr id="37" name="TextBox 36"/>
          <p:cNvSpPr txBox="1"/>
          <p:nvPr/>
        </p:nvSpPr>
        <p:spPr>
          <a:xfrm>
            <a:off x="517453" y="2650353"/>
            <a:ext cx="15694421" cy="20017559"/>
          </a:xfrm>
          <a:prstGeom prst="rect">
            <a:avLst/>
          </a:prstGeom>
          <a:noFill/>
        </p:spPr>
        <p:txBody>
          <a:bodyPr wrap="square" lIns="65306" tIns="32653" rIns="65306" bIns="32653" rtlCol="0">
            <a:spAutoFit/>
          </a:bodyPr>
          <a:lstStyle/>
          <a:p>
            <a:pPr algn="ctr">
              <a:spcAft>
                <a:spcPts val="857"/>
              </a:spcAft>
            </a:pPr>
            <a:r>
              <a:rPr lang="en-US" sz="3600" b="1" dirty="0" smtClean="0">
                <a:ln w="18000">
                  <a:solidFill>
                    <a:schemeClr val="tx2">
                      <a:lumMod val="60000"/>
                      <a:lumOff val="40000"/>
                    </a:schemeClr>
                  </a:solidFill>
                  <a:prstDash val="solid"/>
                  <a:miter lim="800000"/>
                </a:ln>
                <a:effectLst>
                  <a:outerShdw blurRad="25500" dist="23000" dir="7020000" algn="tl">
                    <a:srgbClr val="000000">
                      <a:alpha val="50000"/>
                    </a:srgbClr>
                  </a:outerShdw>
                </a:effectLst>
                <a:latin typeface="Times New Roman"/>
                <a:cs typeface="Times New Roman"/>
              </a:rPr>
              <a:t>Abstract</a:t>
            </a:r>
            <a:endParaRPr lang="en-US" sz="2800" b="1" dirty="0">
              <a:ln w="18000">
                <a:solidFill>
                  <a:schemeClr val="tx2">
                    <a:lumMod val="60000"/>
                    <a:lumOff val="40000"/>
                  </a:schemeClr>
                </a:solidFill>
                <a:prstDash val="solid"/>
                <a:miter lim="800000"/>
              </a:ln>
              <a:effectLst>
                <a:outerShdw blurRad="25500" dist="23000" dir="7020000" algn="tl">
                  <a:srgbClr val="000000">
                    <a:alpha val="50000"/>
                  </a:srgbClr>
                </a:outerShdw>
              </a:effectLst>
            </a:endParaRPr>
          </a:p>
          <a:p>
            <a:pPr>
              <a:spcAft>
                <a:spcPts val="857"/>
              </a:spcAft>
            </a:pPr>
            <a:r>
              <a:rPr lang="en-US" sz="2800" dirty="0"/>
              <a:t>	</a:t>
            </a:r>
            <a:r>
              <a:rPr lang="en-US" sz="2400" dirty="0" smtClean="0">
                <a:latin typeface="Times New Roman"/>
                <a:cs typeface="Times New Roman"/>
              </a:rPr>
              <a:t>Parameters such as a neutral pH, lower nitrates</a:t>
            </a:r>
            <a:r>
              <a:rPr lang="en-US" sz="2400" dirty="0">
                <a:latin typeface="Times New Roman"/>
                <a:cs typeface="Times New Roman"/>
              </a:rPr>
              <a:t> </a:t>
            </a:r>
            <a:r>
              <a:rPr lang="en-US" sz="2400" dirty="0" smtClean="0">
                <a:latin typeface="Times New Roman"/>
                <a:cs typeface="Times New Roman"/>
              </a:rPr>
              <a:t>and phosphates, and increased dissolved oxygen promote biodiversity and attract organisms that are indicators of good water quality. The presence of a vegetated buffer zone can reduce the nitrate and phosphate levels within a wetland. </a:t>
            </a:r>
            <a:r>
              <a:rPr lang="en-US" sz="2400" dirty="0" smtClean="0">
                <a:latin typeface="Times New Roman"/>
                <a:cs typeface="Times New Roman"/>
              </a:rPr>
              <a:t>We </a:t>
            </a:r>
            <a:r>
              <a:rPr lang="en-US" sz="2400" dirty="0" smtClean="0">
                <a:latin typeface="Times New Roman"/>
                <a:cs typeface="Times New Roman"/>
              </a:rPr>
              <a:t>collected approximately twenty invertebrate specimen from two local ponds. Pond 1 is surrounded by a buffer zone while Pond 2 is not. We found overall a higher level of biodiversity in Pond 1. </a:t>
            </a:r>
            <a:r>
              <a:rPr lang="en-US" sz="2400" dirty="0">
                <a:latin typeface="Times New Roman"/>
                <a:cs typeface="Times New Roman"/>
              </a:rPr>
              <a:t>Also, we found five dragonfly larvae, which are indicators of good water quality, only in Pond </a:t>
            </a:r>
            <a:r>
              <a:rPr lang="en-US" sz="2400" dirty="0" smtClean="0">
                <a:latin typeface="Times New Roman"/>
                <a:cs typeface="Times New Roman"/>
              </a:rPr>
              <a:t>1. Then, we amplified the DNA that we extracted from each specimen and sent it out for sequencing. From there we were able to identify the species that we had seen at the ponds, further confirming the presence of indicator species at Pond 1. Through monthly water quality tests, we discovered that Pond 2 had higher nitrate levels than Pond 1. Using the results from our research we can conclude that buffer zones do positively affect water quality and biodiversity.</a:t>
            </a:r>
            <a:r>
              <a:rPr lang="en-US" sz="2400" dirty="0">
                <a:latin typeface="Times New Roman"/>
                <a:cs typeface="Times New Roman"/>
              </a:rPr>
              <a:t> </a:t>
            </a:r>
            <a:r>
              <a:rPr lang="en-US" sz="2400" dirty="0" smtClean="0">
                <a:latin typeface="Times New Roman"/>
                <a:cs typeface="Times New Roman"/>
              </a:rPr>
              <a:t>Our </a:t>
            </a:r>
            <a:r>
              <a:rPr lang="en-US" sz="2400" dirty="0">
                <a:latin typeface="Times New Roman"/>
                <a:cs typeface="Times New Roman"/>
              </a:rPr>
              <a:t>goal was to further exemplify the positive impact buffer zones have on the world’s most valuable ecosystem: wetlands. Hopefully by conducting this experiment we can educate others on the importance of buffer zones. The world is currently going through a water quality crisis, and any education that can be provided to the public on how to improve the ecosystems that we rely on serves as a step towards eventually solving this problem and improving water quality on a global </a:t>
            </a:r>
            <a:r>
              <a:rPr lang="en-US" sz="2400" dirty="0" smtClean="0">
                <a:latin typeface="Times New Roman"/>
                <a:cs typeface="Times New Roman"/>
              </a:rPr>
              <a:t>scale.	</a:t>
            </a:r>
          </a:p>
          <a:p>
            <a:pPr algn="ctr">
              <a:spcAft>
                <a:spcPts val="857"/>
              </a:spcAft>
            </a:pPr>
            <a:r>
              <a:rPr lang="en-US" sz="3600" b="1" dirty="0" smtClean="0">
                <a:ln w="18000">
                  <a:solidFill>
                    <a:srgbClr val="558ED5"/>
                  </a:solidFill>
                  <a:prstDash val="solid"/>
                  <a:miter lim="800000"/>
                </a:ln>
                <a:solidFill>
                  <a:srgbClr val="000000"/>
                </a:solidFill>
                <a:effectLst>
                  <a:outerShdw blurRad="25500" dist="23000" dir="7020000" algn="tl">
                    <a:srgbClr val="000000">
                      <a:alpha val="50000"/>
                    </a:srgbClr>
                  </a:outerShdw>
                </a:effectLst>
                <a:latin typeface="Times New Roman"/>
                <a:cs typeface="Times New Roman"/>
              </a:rPr>
              <a:t>Introduction</a:t>
            </a:r>
            <a:endParaRPr lang="en-US" sz="3600" b="1" dirty="0" smtClean="0">
              <a:ln w="18000">
                <a:solidFill>
                  <a:srgbClr val="558ED5"/>
                </a:solidFill>
                <a:prstDash val="solid"/>
                <a:miter lim="800000"/>
              </a:ln>
              <a:solidFill>
                <a:srgbClr val="000000"/>
              </a:solidFill>
              <a:effectLst>
                <a:outerShdw blurRad="25500" dist="23000" dir="7020000" algn="tl">
                  <a:srgbClr val="000000">
                    <a:alpha val="50000"/>
                  </a:srgbClr>
                </a:outerShdw>
              </a:effectLst>
            </a:endParaRPr>
          </a:p>
          <a:p>
            <a:r>
              <a:rPr lang="en-US" sz="2400" dirty="0" smtClean="0"/>
              <a:t>	</a:t>
            </a:r>
            <a:r>
              <a:rPr lang="en-US" sz="2400" dirty="0" smtClean="0">
                <a:latin typeface="Times New Roman"/>
                <a:cs typeface="Times New Roman"/>
              </a:rPr>
              <a:t>According to </a:t>
            </a:r>
            <a:r>
              <a:rPr lang="en-US" sz="2400" dirty="0">
                <a:latin typeface="Times New Roman"/>
                <a:cs typeface="Times New Roman"/>
              </a:rPr>
              <a:t>to </a:t>
            </a:r>
            <a:r>
              <a:rPr lang="en-US" sz="2400" dirty="0" err="1">
                <a:latin typeface="Times New Roman"/>
                <a:cs typeface="Times New Roman"/>
              </a:rPr>
              <a:t>Costanza</a:t>
            </a:r>
            <a:r>
              <a:rPr lang="en-US" sz="2400" dirty="0">
                <a:latin typeface="Times New Roman"/>
                <a:cs typeface="Times New Roman"/>
              </a:rPr>
              <a:t> </a:t>
            </a:r>
            <a:r>
              <a:rPr lang="en-US" sz="2400" i="1" dirty="0">
                <a:latin typeface="Times New Roman"/>
                <a:cs typeface="Times New Roman"/>
              </a:rPr>
              <a:t>et al.</a:t>
            </a:r>
            <a:r>
              <a:rPr lang="en-US" sz="2400" dirty="0">
                <a:latin typeface="Times New Roman"/>
                <a:cs typeface="Times New Roman"/>
              </a:rPr>
              <a:t> (1997</a:t>
            </a:r>
            <a:r>
              <a:rPr lang="en-US" sz="2400" dirty="0" smtClean="0">
                <a:latin typeface="Times New Roman"/>
                <a:cs typeface="Times New Roman"/>
              </a:rPr>
              <a:t>) wetlands are one of the most valuable ecosystems in the world due to the fact that improve </a:t>
            </a:r>
            <a:r>
              <a:rPr lang="en-US" sz="2400" dirty="0">
                <a:latin typeface="Times New Roman"/>
                <a:cs typeface="Times New Roman"/>
              </a:rPr>
              <a:t>water quality by trapping sediments, filtering out pollutants, and absorbing nutrients that would otherwise result in poor water quality (WSU 2008). </a:t>
            </a:r>
            <a:r>
              <a:rPr lang="en-US" sz="2400" dirty="0" smtClean="0">
                <a:latin typeface="Times New Roman"/>
                <a:cs typeface="Times New Roman"/>
              </a:rPr>
              <a:t>They also produce </a:t>
            </a:r>
            <a:r>
              <a:rPr lang="en-US" sz="2400" dirty="0">
                <a:latin typeface="Times New Roman"/>
                <a:cs typeface="Times New Roman"/>
              </a:rPr>
              <a:t>great volumes of food that attract many animal species, therefore can provide habitat for an immense diversity of plants, amphibians, reptiles, mammals, and migrating waterfowl. </a:t>
            </a:r>
            <a:r>
              <a:rPr lang="en-US" sz="2400" dirty="0" smtClean="0">
                <a:latin typeface="Times New Roman"/>
                <a:cs typeface="Times New Roman"/>
              </a:rPr>
              <a:t>	</a:t>
            </a:r>
          </a:p>
          <a:p>
            <a:r>
              <a:rPr lang="en-US" sz="2400" dirty="0">
                <a:latin typeface="Times New Roman"/>
                <a:cs typeface="Times New Roman"/>
              </a:rPr>
              <a:t>	</a:t>
            </a:r>
            <a:r>
              <a:rPr lang="en-US" sz="2400" dirty="0" smtClean="0">
                <a:latin typeface="Times New Roman"/>
                <a:cs typeface="Times New Roman"/>
              </a:rPr>
              <a:t>Abiotic </a:t>
            </a:r>
            <a:r>
              <a:rPr lang="en-US" sz="2400" dirty="0">
                <a:latin typeface="Times New Roman"/>
                <a:cs typeface="Times New Roman"/>
              </a:rPr>
              <a:t>factors </a:t>
            </a:r>
            <a:r>
              <a:rPr lang="en-US" sz="2400" dirty="0" smtClean="0">
                <a:latin typeface="Times New Roman"/>
                <a:cs typeface="Times New Roman"/>
              </a:rPr>
              <a:t>such as pH, nitrates, phosphates, and dissolved oxygen can </a:t>
            </a:r>
            <a:r>
              <a:rPr lang="en-US" sz="2400" dirty="0">
                <a:latin typeface="Times New Roman"/>
                <a:cs typeface="Times New Roman"/>
              </a:rPr>
              <a:t>influence the biodiversity found in wetland </a:t>
            </a:r>
            <a:r>
              <a:rPr lang="en-US" sz="2400" dirty="0" smtClean="0">
                <a:latin typeface="Times New Roman"/>
                <a:cs typeface="Times New Roman"/>
              </a:rPr>
              <a:t>areas. Unbalanced levels of any of these parameters will reduce water quality and species richness of a water. Fortunately, riparian buffer zones can serve as a natural protection from these chemical imbalances. </a:t>
            </a:r>
          </a:p>
          <a:p>
            <a:r>
              <a:rPr lang="en-US" sz="2400" dirty="0">
                <a:latin typeface="Times New Roman"/>
                <a:cs typeface="Times New Roman"/>
              </a:rPr>
              <a:t>	</a:t>
            </a:r>
            <a:r>
              <a:rPr lang="en-US" sz="2400" dirty="0" smtClean="0">
                <a:latin typeface="Times New Roman"/>
                <a:cs typeface="Times New Roman"/>
              </a:rPr>
              <a:t>We </a:t>
            </a:r>
            <a:r>
              <a:rPr lang="en-US" sz="2400" dirty="0">
                <a:latin typeface="Times New Roman"/>
                <a:cs typeface="Times New Roman"/>
              </a:rPr>
              <a:t>predicted that nitrate and phosphate levels will be </a:t>
            </a:r>
            <a:r>
              <a:rPr lang="en-US" sz="2400" dirty="0" smtClean="0">
                <a:latin typeface="Times New Roman"/>
                <a:cs typeface="Times New Roman"/>
              </a:rPr>
              <a:t>higher and dissolved oxygen and biodiversity will be lower </a:t>
            </a:r>
            <a:r>
              <a:rPr lang="en-US" sz="2400" dirty="0">
                <a:latin typeface="Times New Roman"/>
                <a:cs typeface="Times New Roman"/>
              </a:rPr>
              <a:t>in Pond 2 than Pond 1 </a:t>
            </a:r>
            <a:r>
              <a:rPr lang="en-US" sz="2400" dirty="0" smtClean="0">
                <a:latin typeface="Times New Roman"/>
                <a:cs typeface="Times New Roman"/>
              </a:rPr>
              <a:t>due to its lack of a buffer zone. </a:t>
            </a:r>
            <a:endParaRPr lang="en-US" sz="2400" dirty="0" smtClean="0">
              <a:latin typeface="Times New Roman"/>
              <a:cs typeface="Times New Roman"/>
            </a:endParaRPr>
          </a:p>
          <a:p>
            <a:endParaRPr lang="en-US" sz="2400" dirty="0">
              <a:latin typeface="Times New Roman"/>
              <a:cs typeface="Times New Roman"/>
            </a:endParaRPr>
          </a:p>
          <a:p>
            <a:pPr algn="ctr">
              <a:spcAft>
                <a:spcPts val="429"/>
              </a:spcAft>
            </a:pPr>
            <a:r>
              <a:rPr lang="en-US" sz="3600" b="1" dirty="0" smtClean="0">
                <a:ln w="18000">
                  <a:solidFill>
                    <a:schemeClr val="tx2">
                      <a:lumMod val="60000"/>
                      <a:lumOff val="40000"/>
                    </a:schemeClr>
                  </a:solidFill>
                  <a:prstDash val="solid"/>
                  <a:miter lim="800000"/>
                </a:ln>
                <a:effectLst>
                  <a:outerShdw blurRad="25500" dist="23000" dir="7020000" algn="tl">
                    <a:srgbClr val="000000">
                      <a:alpha val="50000"/>
                    </a:srgbClr>
                  </a:outerShdw>
                </a:effectLst>
                <a:latin typeface="Times New Roman"/>
                <a:cs typeface="Times New Roman"/>
              </a:rPr>
              <a:t>Materials </a:t>
            </a:r>
            <a:r>
              <a:rPr lang="en-US" sz="3600" b="1" dirty="0">
                <a:ln w="18000">
                  <a:solidFill>
                    <a:schemeClr val="tx2">
                      <a:lumMod val="60000"/>
                      <a:lumOff val="40000"/>
                    </a:schemeClr>
                  </a:solidFill>
                  <a:prstDash val="solid"/>
                  <a:miter lim="800000"/>
                </a:ln>
                <a:effectLst>
                  <a:outerShdw blurRad="25500" dist="23000" dir="7020000" algn="tl">
                    <a:srgbClr val="000000">
                      <a:alpha val="50000"/>
                    </a:srgbClr>
                  </a:outerShdw>
                </a:effectLst>
                <a:latin typeface="Times New Roman"/>
                <a:cs typeface="Times New Roman"/>
              </a:rPr>
              <a:t>&amp; Methods </a:t>
            </a:r>
          </a:p>
          <a:p>
            <a:r>
              <a:rPr lang="en-US" sz="2800" dirty="0" smtClean="0">
                <a:latin typeface="Times New Roman"/>
                <a:cs typeface="Times New Roman"/>
              </a:rPr>
              <a:t>	</a:t>
            </a:r>
            <a:r>
              <a:rPr lang="en-US" sz="2400" dirty="0" smtClean="0">
                <a:latin typeface="Times New Roman"/>
                <a:cs typeface="Times New Roman"/>
              </a:rPr>
              <a:t>At </a:t>
            </a:r>
            <a:r>
              <a:rPr lang="en-US" sz="2400" dirty="0">
                <a:latin typeface="Times New Roman"/>
                <a:cs typeface="Times New Roman"/>
              </a:rPr>
              <a:t>each pond, we sampled within a one meter square plot. Latitude and longitude were recorded. Each specimen was </a:t>
            </a:r>
            <a:r>
              <a:rPr lang="en-US" sz="2400" dirty="0" smtClean="0">
                <a:latin typeface="Times New Roman"/>
                <a:cs typeface="Times New Roman"/>
              </a:rPr>
              <a:t>stored in a petri dish and labeled. Water </a:t>
            </a:r>
            <a:r>
              <a:rPr lang="en-US" sz="2400" dirty="0">
                <a:latin typeface="Times New Roman"/>
                <a:cs typeface="Times New Roman"/>
              </a:rPr>
              <a:t>quality parameters were measured using a LaMotte water quality test kit. Three measurements for each parameter were averaged on each sampling date. Paired T-Tests were performed for each water quality parameter of </a:t>
            </a:r>
            <a:r>
              <a:rPr lang="en-US" sz="2400" dirty="0" smtClean="0">
                <a:latin typeface="Times New Roman"/>
                <a:cs typeface="Times New Roman"/>
              </a:rPr>
              <a:t>pH, </a:t>
            </a:r>
            <a:r>
              <a:rPr lang="en-US" sz="2400" dirty="0">
                <a:latin typeface="Times New Roman"/>
                <a:cs typeface="Times New Roman"/>
              </a:rPr>
              <a:t>nitrate, phosphate, and dissolved oxygen. </a:t>
            </a:r>
          </a:p>
          <a:p>
            <a:r>
              <a:rPr lang="en-US" sz="2400" dirty="0">
                <a:latin typeface="Times New Roman"/>
                <a:cs typeface="Times New Roman"/>
              </a:rPr>
              <a:t>	</a:t>
            </a:r>
            <a:r>
              <a:rPr lang="en-US" sz="2400" dirty="0" smtClean="0">
                <a:latin typeface="Times New Roman"/>
                <a:cs typeface="Times New Roman"/>
              </a:rPr>
              <a:t>Open </a:t>
            </a:r>
            <a:r>
              <a:rPr lang="en-US" sz="2400" dirty="0">
                <a:latin typeface="Times New Roman"/>
                <a:cs typeface="Times New Roman"/>
              </a:rPr>
              <a:t>labs were attended at Stony Brook University. At the open labs the protocol given by Cold Spring Harbor DNA Learning Center were followed to extract, isolate, and amplify each organism’s DNA. DNA samples were then sent for sequencing</a:t>
            </a:r>
            <a:r>
              <a:rPr lang="en-US" sz="2400" dirty="0" smtClean="0">
                <a:latin typeface="Times New Roman"/>
                <a:cs typeface="Times New Roman"/>
              </a:rPr>
              <a:t>.</a:t>
            </a:r>
          </a:p>
          <a:p>
            <a:pPr algn="ctr"/>
            <a:r>
              <a:rPr lang="en-US" sz="3600" b="1" dirty="0">
                <a:ln w="18000">
                  <a:solidFill>
                    <a:srgbClr val="558ED5"/>
                  </a:solidFill>
                  <a:prstDash val="solid"/>
                  <a:miter lim="800000"/>
                </a:ln>
                <a:effectLst>
                  <a:outerShdw blurRad="25500" dist="23000" dir="7020000" algn="tl">
                    <a:srgbClr val="000000">
                      <a:alpha val="50000"/>
                    </a:srgbClr>
                  </a:outerShdw>
                </a:effectLst>
                <a:latin typeface="Times New Roman"/>
                <a:cs typeface="Times New Roman"/>
              </a:rPr>
              <a:t>Results</a:t>
            </a:r>
            <a:endParaRPr lang="en-US" sz="3600" dirty="0">
              <a:ln w="18000">
                <a:solidFill>
                  <a:srgbClr val="558ED5"/>
                </a:solidFill>
                <a:prstDash val="solid"/>
                <a:miter lim="800000"/>
              </a:ln>
              <a:latin typeface="Times New Roman"/>
              <a:cs typeface="Times New Roman"/>
            </a:endParaRPr>
          </a:p>
          <a:p>
            <a:r>
              <a:rPr lang="en-US" sz="2800" dirty="0">
                <a:latin typeface="Times New Roman"/>
                <a:cs typeface="Times New Roman"/>
              </a:rPr>
              <a:t>	</a:t>
            </a:r>
            <a:r>
              <a:rPr lang="en-US" sz="2400" dirty="0">
                <a:latin typeface="Times New Roman"/>
                <a:cs typeface="Times New Roman"/>
              </a:rPr>
              <a:t>Pond 1 showed increased water quality and biodiversity of indicator species compared to Pond 2. For example, at Pond 1 we found multiple dragonfly larvae, which is an indicator of good water quality. Also, we found that in Pond 2 there were increased levels of nitrates. However, both ponds showed presence of nitrates and phosphates, as well as exhibited low dissolved oxygen levels ranging from 3.39 ppm - 3.53 ppm (Table 1).</a:t>
            </a:r>
          </a:p>
          <a:p>
            <a:r>
              <a:rPr lang="en-US" sz="2400" dirty="0">
                <a:latin typeface="Times New Roman"/>
                <a:cs typeface="Times New Roman"/>
              </a:rPr>
              <a:t>	After we extracted our DNA and put it through the PCR, twelve of our samples could be sent out for sequencing. Two samples, PAY-008 and PAY-016 were not able to be sequenced. We were able to identify nine of our specimens (Table 3). One of the samples, PAY-015’s species was not able to be identified by </a:t>
            </a:r>
            <a:r>
              <a:rPr lang="en-US" sz="2400" dirty="0" err="1">
                <a:latin typeface="Times New Roman"/>
                <a:cs typeface="Times New Roman"/>
              </a:rPr>
              <a:t>GenBank</a:t>
            </a:r>
            <a:r>
              <a:rPr lang="en-US" sz="2400" dirty="0">
                <a:latin typeface="Times New Roman"/>
                <a:cs typeface="Times New Roman"/>
              </a:rPr>
              <a:t> (Figure 2). The closest match in the DNA Subway and </a:t>
            </a:r>
            <a:r>
              <a:rPr lang="en-US" sz="2400" dirty="0" err="1">
                <a:latin typeface="Times New Roman"/>
                <a:cs typeface="Times New Roman"/>
              </a:rPr>
              <a:t>GenBank</a:t>
            </a:r>
            <a:r>
              <a:rPr lang="en-US" sz="2400" dirty="0">
                <a:latin typeface="Times New Roman"/>
                <a:cs typeface="Times New Roman"/>
              </a:rPr>
              <a:t> databases to PAY-015 was Anopheles </a:t>
            </a:r>
            <a:r>
              <a:rPr lang="en-US" sz="2400" dirty="0" err="1">
                <a:latin typeface="Times New Roman"/>
                <a:cs typeface="Times New Roman"/>
              </a:rPr>
              <a:t>Cruzii</a:t>
            </a:r>
            <a:r>
              <a:rPr lang="en-US" sz="2400" dirty="0">
                <a:latin typeface="Times New Roman"/>
                <a:cs typeface="Times New Roman"/>
              </a:rPr>
              <a:t>, a type of mosquito. There were sixty-eight mismatches between the two organisms (Table 3</a:t>
            </a:r>
            <a:r>
              <a:rPr lang="en-US" sz="2400" dirty="0" smtClean="0">
                <a:latin typeface="Times New Roman"/>
                <a:cs typeface="Times New Roman"/>
              </a:rPr>
              <a:t>).</a:t>
            </a:r>
          </a:p>
          <a:p>
            <a:endParaRPr lang="en-US" sz="2400" dirty="0">
              <a:latin typeface="Times New Roman"/>
              <a:cs typeface="Times New Roman"/>
            </a:endParaRPr>
          </a:p>
          <a:p>
            <a:pPr>
              <a:spcAft>
                <a:spcPts val="429"/>
              </a:spcAft>
            </a:pPr>
            <a:r>
              <a:rPr lang="en-US" sz="2400" b="1" dirty="0">
                <a:ln w="18000">
                  <a:solidFill>
                    <a:srgbClr val="558ED5"/>
                  </a:solidFill>
                  <a:prstDash val="solid"/>
                  <a:miter lim="800000"/>
                </a:ln>
                <a:solidFill>
                  <a:srgbClr val="000000"/>
                </a:solidFill>
                <a:effectLst>
                  <a:outerShdw blurRad="25500" dist="23000" dir="7020000" algn="tl">
                    <a:srgbClr val="000000">
                      <a:alpha val="50000"/>
                    </a:srgbClr>
                  </a:outerShdw>
                </a:effectLst>
                <a:latin typeface="Times New Roman"/>
                <a:cs typeface="Times New Roman"/>
              </a:rPr>
              <a:t>Acknowledgements</a:t>
            </a:r>
          </a:p>
          <a:p>
            <a:pPr>
              <a:spcAft>
                <a:spcPts val="429"/>
              </a:spcAft>
            </a:pPr>
            <a:r>
              <a:rPr lang="en-US" sz="2400" dirty="0">
                <a:latin typeface="Times New Roman"/>
                <a:cs typeface="Times New Roman"/>
              </a:rPr>
              <a:t>We would like to thank Cold Spring Harbor Laboratory, Barcode Long Island staff , Stony Brook University, Brookhaven National Laboratory, our parents, Suffolk County Legislator Leslie Kennedy, her Chief of Staff; Ali </a:t>
            </a:r>
            <a:r>
              <a:rPr lang="en-US" sz="2400" dirty="0" err="1">
                <a:latin typeface="Times New Roman"/>
                <a:cs typeface="Times New Roman"/>
              </a:rPr>
              <a:t>Nazir</a:t>
            </a:r>
            <a:r>
              <a:rPr lang="en-US" sz="2400" dirty="0">
                <a:latin typeface="Times New Roman"/>
                <a:cs typeface="Times New Roman"/>
              </a:rPr>
              <a:t>, and the Sachem Central School District</a:t>
            </a:r>
          </a:p>
          <a:p>
            <a:pPr>
              <a:spcAft>
                <a:spcPts val="429"/>
              </a:spcAft>
            </a:pPr>
            <a:endParaRPr lang="en-US" sz="2800" b="1" dirty="0">
              <a:ln w="18000">
                <a:solidFill>
                  <a:srgbClr val="558ED5"/>
                </a:solidFill>
                <a:prstDash val="solid"/>
                <a:miter lim="800000"/>
              </a:ln>
              <a:solidFill>
                <a:srgbClr val="000000"/>
              </a:solidFill>
              <a:latin typeface="Times New Roman"/>
              <a:cs typeface="Times New Roman"/>
            </a:endParaRPr>
          </a:p>
        </p:txBody>
      </p:sp>
      <p:sp>
        <p:nvSpPr>
          <p:cNvPr id="38" name="TextBox 37"/>
          <p:cNvSpPr txBox="1"/>
          <p:nvPr/>
        </p:nvSpPr>
        <p:spPr>
          <a:xfrm>
            <a:off x="16746401" y="11350898"/>
            <a:ext cx="15609500" cy="11546010"/>
          </a:xfrm>
          <a:prstGeom prst="rect">
            <a:avLst/>
          </a:prstGeom>
          <a:noFill/>
        </p:spPr>
        <p:txBody>
          <a:bodyPr wrap="square" lIns="65306" tIns="32653" rIns="65306" bIns="32653" rtlCol="0">
            <a:spAutoFit/>
          </a:bodyPr>
          <a:lstStyle/>
          <a:p>
            <a:pPr algn="ctr"/>
            <a:r>
              <a:rPr lang="en-US" sz="3600" b="1" dirty="0" smtClean="0">
                <a:ln w="18000">
                  <a:solidFill>
                    <a:srgbClr val="558ED5"/>
                  </a:solidFill>
                  <a:prstDash val="solid"/>
                  <a:miter lim="800000"/>
                </a:ln>
                <a:solidFill>
                  <a:srgbClr val="000000"/>
                </a:solidFill>
                <a:effectLst>
                  <a:outerShdw blurRad="25500" dist="23000" dir="7020000" algn="tl">
                    <a:srgbClr val="000000">
                      <a:alpha val="50000"/>
                    </a:srgbClr>
                  </a:outerShdw>
                </a:effectLst>
                <a:latin typeface="Times New Roman"/>
                <a:cs typeface="Times New Roman"/>
              </a:rPr>
              <a:t>Discussion</a:t>
            </a:r>
            <a:endParaRPr lang="en-US" sz="3600" b="1" dirty="0" smtClean="0">
              <a:ln w="18000">
                <a:solidFill>
                  <a:srgbClr val="558ED5"/>
                </a:solidFill>
                <a:prstDash val="solid"/>
                <a:miter lim="800000"/>
              </a:ln>
              <a:solidFill>
                <a:srgbClr val="000000"/>
              </a:solidFill>
              <a:effectLst>
                <a:outerShdw blurRad="25500" dist="23000" dir="7020000" algn="tl">
                  <a:srgbClr val="000000">
                    <a:alpha val="50000"/>
                  </a:srgbClr>
                </a:outerShdw>
              </a:effectLst>
              <a:latin typeface="Times New Roman"/>
              <a:cs typeface="Times New Roman"/>
            </a:endParaRPr>
          </a:p>
          <a:p>
            <a:r>
              <a:rPr lang="en-US" sz="2400" dirty="0" smtClean="0">
                <a:latin typeface="Times New Roman"/>
                <a:cs typeface="Times New Roman"/>
              </a:rPr>
              <a:t>	Using </a:t>
            </a:r>
            <a:r>
              <a:rPr lang="en-US" sz="2400" dirty="0">
                <a:latin typeface="Times New Roman"/>
                <a:cs typeface="Times New Roman"/>
              </a:rPr>
              <a:t>the information we gathered through DNA barcoding we were able to identify PAY-015, found at Pond 1, as a member of the </a:t>
            </a:r>
            <a:r>
              <a:rPr lang="en-US" sz="2400" dirty="0" err="1">
                <a:latin typeface="Times New Roman"/>
                <a:cs typeface="Times New Roman"/>
              </a:rPr>
              <a:t>Tipulidae</a:t>
            </a:r>
            <a:r>
              <a:rPr lang="en-US" sz="2400" dirty="0">
                <a:latin typeface="Times New Roman"/>
                <a:cs typeface="Times New Roman"/>
              </a:rPr>
              <a:t> family, more commonly know as the Crane Fly. Unfortunately, using both </a:t>
            </a:r>
            <a:r>
              <a:rPr lang="en-US" sz="2400" dirty="0" err="1">
                <a:latin typeface="Times New Roman"/>
                <a:cs typeface="Times New Roman"/>
              </a:rPr>
              <a:t>GenBank</a:t>
            </a:r>
            <a:r>
              <a:rPr lang="en-US" sz="2400" dirty="0">
                <a:latin typeface="Times New Roman"/>
                <a:cs typeface="Times New Roman"/>
              </a:rPr>
              <a:t> and BOLD Systems, we were not able to identify the species of the specimen. This being said, the presence of crane flies in the far eastern portion of New York State is peculiar due to the fact that they are documented in the very far west regions of the state a majority of the time. This also has some significance regarding the unfortunate introduction of </a:t>
            </a:r>
            <a:r>
              <a:rPr lang="en-US" sz="2400" i="1" dirty="0" err="1">
                <a:latin typeface="Times New Roman"/>
                <a:cs typeface="Times New Roman"/>
              </a:rPr>
              <a:t>Tipula</a:t>
            </a:r>
            <a:r>
              <a:rPr lang="en-US" sz="2400" i="1" dirty="0">
                <a:latin typeface="Times New Roman"/>
                <a:cs typeface="Times New Roman"/>
              </a:rPr>
              <a:t> </a:t>
            </a:r>
            <a:r>
              <a:rPr lang="en-US" sz="2400" i="1" dirty="0" err="1">
                <a:latin typeface="Times New Roman"/>
                <a:cs typeface="Times New Roman"/>
              </a:rPr>
              <a:t>paludosa</a:t>
            </a:r>
            <a:r>
              <a:rPr lang="en-US" sz="2400" i="1" dirty="0">
                <a:latin typeface="Times New Roman"/>
                <a:cs typeface="Times New Roman"/>
              </a:rPr>
              <a:t>  </a:t>
            </a:r>
            <a:r>
              <a:rPr lang="en-US" sz="2400" dirty="0">
                <a:latin typeface="Times New Roman"/>
                <a:cs typeface="Times New Roman"/>
              </a:rPr>
              <a:t>and</a:t>
            </a:r>
            <a:r>
              <a:rPr lang="en-US" sz="2400" i="1" dirty="0">
                <a:latin typeface="Times New Roman"/>
                <a:cs typeface="Times New Roman"/>
              </a:rPr>
              <a:t> T. </a:t>
            </a:r>
            <a:r>
              <a:rPr lang="en-US" sz="2400" i="1" dirty="0" err="1">
                <a:latin typeface="Times New Roman"/>
                <a:cs typeface="Times New Roman"/>
              </a:rPr>
              <a:t>oleracea</a:t>
            </a:r>
            <a:r>
              <a:rPr lang="en-US" sz="2400" i="1" dirty="0">
                <a:latin typeface="Times New Roman"/>
                <a:cs typeface="Times New Roman"/>
              </a:rPr>
              <a:t> </a:t>
            </a:r>
            <a:r>
              <a:rPr lang="en-US" sz="2400" dirty="0">
                <a:latin typeface="Times New Roman"/>
                <a:cs typeface="Times New Roman"/>
              </a:rPr>
              <a:t>to New York</a:t>
            </a:r>
            <a:r>
              <a:rPr lang="en-US" sz="2400" i="1" dirty="0">
                <a:latin typeface="Times New Roman"/>
                <a:cs typeface="Times New Roman"/>
              </a:rPr>
              <a:t>, </a:t>
            </a:r>
            <a:r>
              <a:rPr lang="en-US" sz="2400" dirty="0">
                <a:latin typeface="Times New Roman"/>
                <a:cs typeface="Times New Roman"/>
              </a:rPr>
              <a:t>two invasive species of crane fly discovered by Cornell University experts in </a:t>
            </a:r>
            <a:r>
              <a:rPr lang="en-US" sz="2400" dirty="0" smtClean="0">
                <a:latin typeface="Times New Roman"/>
                <a:cs typeface="Times New Roman"/>
              </a:rPr>
              <a:t>2005 (CC 2005). </a:t>
            </a:r>
            <a:r>
              <a:rPr lang="en-US" sz="2400" dirty="0">
                <a:latin typeface="Times New Roman"/>
                <a:cs typeface="Times New Roman"/>
              </a:rPr>
              <a:t>Although we cannot be sure since we did not get definitive results back from the nucleotide databases, PAY-015 physically resembles the </a:t>
            </a:r>
            <a:r>
              <a:rPr lang="en-US" sz="2400" i="1" dirty="0" err="1">
                <a:latin typeface="Times New Roman"/>
                <a:cs typeface="Times New Roman"/>
              </a:rPr>
              <a:t>Tipula</a:t>
            </a:r>
            <a:r>
              <a:rPr lang="en-US" sz="2400" i="1" dirty="0">
                <a:latin typeface="Times New Roman"/>
                <a:cs typeface="Times New Roman"/>
              </a:rPr>
              <a:t> </a:t>
            </a:r>
            <a:r>
              <a:rPr lang="en-US" sz="2400" i="1" dirty="0" err="1">
                <a:latin typeface="Times New Roman"/>
                <a:cs typeface="Times New Roman"/>
              </a:rPr>
              <a:t>paludosa</a:t>
            </a:r>
            <a:r>
              <a:rPr lang="en-US" sz="2400" i="1" dirty="0">
                <a:latin typeface="Times New Roman"/>
                <a:cs typeface="Times New Roman"/>
              </a:rPr>
              <a:t>. </a:t>
            </a:r>
            <a:r>
              <a:rPr lang="en-US" sz="2400" dirty="0">
                <a:latin typeface="Times New Roman"/>
                <a:cs typeface="Times New Roman"/>
              </a:rPr>
              <a:t>These species are responsible for the destruction of </a:t>
            </a:r>
            <a:r>
              <a:rPr lang="en-US" sz="2400" dirty="0" err="1">
                <a:latin typeface="Times New Roman"/>
                <a:cs typeface="Times New Roman"/>
              </a:rPr>
              <a:t>turfgrass</a:t>
            </a:r>
            <a:r>
              <a:rPr lang="en-US" sz="2400" dirty="0">
                <a:latin typeface="Times New Roman"/>
                <a:cs typeface="Times New Roman"/>
              </a:rPr>
              <a:t>, forage grass, seeding nurseries, vegetable crops, and small fruit crops. It’s presence during October when we found the specimen makes sense because they are usually found in late summer to early fall. However, the specimen was unusually small for a Crane Fly so this leads us to believe that it was in a young adult or maturing stage. The insinuates that there may have been a hatching site nearby due to the fact that Crane Flies are generally poor flyers. The most logical explanation for the presence of Crane Flies this far east is the transfer of larvae or egg infested soil from the west to the east, this would provide an easy mode of transportation for these insects. This presence of Crane Fly could serve as an introduction for more, even possibly invasive, species of Crane Fly to migrate towards the eastern portion of New York State. </a:t>
            </a:r>
          </a:p>
          <a:p>
            <a:pPr algn="ctr">
              <a:spcAft>
                <a:spcPts val="429"/>
              </a:spcAft>
            </a:pPr>
            <a:endParaRPr lang="en-US" sz="2000" dirty="0">
              <a:latin typeface="Times New Roman"/>
              <a:cs typeface="Times New Roman"/>
            </a:endParaRPr>
          </a:p>
          <a:p>
            <a:pPr>
              <a:spcAft>
                <a:spcPts val="429"/>
              </a:spcAft>
            </a:pPr>
            <a:r>
              <a:rPr lang="en-US" sz="2400" b="1" dirty="0">
                <a:ln w="18000">
                  <a:solidFill>
                    <a:srgbClr val="558ED5"/>
                  </a:solidFill>
                  <a:prstDash val="solid"/>
                  <a:miter lim="800000"/>
                </a:ln>
                <a:solidFill>
                  <a:srgbClr val="000000"/>
                </a:solidFill>
                <a:effectLst>
                  <a:outerShdw blurRad="25500" dist="23000" dir="7020000" algn="tl">
                    <a:srgbClr val="000000">
                      <a:alpha val="50000"/>
                    </a:srgbClr>
                  </a:outerShdw>
                </a:effectLst>
                <a:latin typeface="Times New Roman"/>
                <a:cs typeface="Times New Roman"/>
              </a:rPr>
              <a:t>References</a:t>
            </a:r>
          </a:p>
          <a:p>
            <a:pPr marL="342900" indent="-342900">
              <a:buFont typeface="Arial"/>
              <a:buChar char="•"/>
            </a:pPr>
            <a:r>
              <a:rPr lang="en-US" sz="2400" dirty="0">
                <a:latin typeface="Times New Roman"/>
                <a:cs typeface="Times New Roman"/>
              </a:rPr>
              <a:t>Cold Spring Harbor DNA Learning Center (CSH). 2014. </a:t>
            </a:r>
            <a:r>
              <a:rPr lang="en-US" sz="2400" u="sng" dirty="0">
                <a:latin typeface="Times New Roman"/>
                <a:cs typeface="Times New Roman"/>
              </a:rPr>
              <a:t> Using DNA Barcodes to Identify and </a:t>
            </a:r>
            <a:r>
              <a:rPr lang="en-US" sz="2400" dirty="0">
                <a:latin typeface="Times New Roman"/>
                <a:cs typeface="Times New Roman"/>
              </a:rPr>
              <a:t> </a:t>
            </a:r>
            <a:r>
              <a:rPr lang="en-US" sz="2400" u="sng" dirty="0">
                <a:latin typeface="Times New Roman"/>
                <a:cs typeface="Times New Roman"/>
              </a:rPr>
              <a:t>Classify Living Things.  </a:t>
            </a:r>
            <a:endParaRPr lang="en-US" sz="2400" dirty="0">
              <a:latin typeface="Times New Roman"/>
              <a:cs typeface="Times New Roman"/>
            </a:endParaRPr>
          </a:p>
          <a:p>
            <a:pPr marL="342900" indent="-342900">
              <a:buFont typeface="Arial"/>
              <a:buChar char="•"/>
            </a:pPr>
            <a:r>
              <a:rPr lang="en-US" sz="2400" dirty="0">
                <a:latin typeface="Times New Roman"/>
                <a:cs typeface="Times New Roman"/>
              </a:rPr>
              <a:t>Natural Resources Conservation Service (NRCS).  2001. Riparian Forest Buffer. USDA Wildlife Job Sheet.  https://	</a:t>
            </a:r>
            <a:r>
              <a:rPr lang="en-US" sz="2400" dirty="0" smtClean="0">
                <a:latin typeface="Times New Roman"/>
                <a:cs typeface="Times New Roman"/>
              </a:rPr>
              <a:t>efotg.sc.egov.usda.gov/references/public/IL/ripairian.pdf</a:t>
            </a:r>
            <a:endParaRPr lang="en-US" sz="2400" dirty="0">
              <a:latin typeface="Times New Roman"/>
              <a:cs typeface="Times New Roman"/>
            </a:endParaRPr>
          </a:p>
          <a:p>
            <a:pPr marL="342900" indent="-342900">
              <a:buFont typeface="Arial"/>
              <a:buChar char="•"/>
            </a:pPr>
            <a:r>
              <a:rPr lang="en-US" sz="2400" dirty="0">
                <a:latin typeface="Times New Roman"/>
                <a:cs typeface="Times New Roman"/>
              </a:rPr>
              <a:t>Robert </a:t>
            </a:r>
            <a:r>
              <a:rPr lang="en-US" sz="2400" dirty="0" err="1">
                <a:latin typeface="Times New Roman"/>
                <a:cs typeface="Times New Roman"/>
              </a:rPr>
              <a:t>Costanza</a:t>
            </a:r>
            <a:r>
              <a:rPr lang="en-US" sz="2400" dirty="0">
                <a:latin typeface="Times New Roman"/>
                <a:cs typeface="Times New Roman"/>
              </a:rPr>
              <a:t> et al.  1997. </a:t>
            </a:r>
            <a:r>
              <a:rPr lang="en-US" sz="2400" u="sng" dirty="0">
                <a:latin typeface="Times New Roman"/>
                <a:cs typeface="Times New Roman"/>
              </a:rPr>
              <a:t>The value of the world's ecosystem services and natural capital</a:t>
            </a:r>
            <a:r>
              <a:rPr lang="en-US" sz="2400" dirty="0">
                <a:latin typeface="Times New Roman"/>
                <a:cs typeface="Times New Roman"/>
              </a:rPr>
              <a:t>.  </a:t>
            </a:r>
            <a:r>
              <a:rPr lang="en-US" sz="2400" i="1" dirty="0">
                <a:latin typeface="Times New Roman"/>
                <a:cs typeface="Times New Roman"/>
              </a:rPr>
              <a:t>Nature</a:t>
            </a:r>
            <a:r>
              <a:rPr lang="en-US" sz="2400" dirty="0">
                <a:latin typeface="Times New Roman"/>
                <a:cs typeface="Times New Roman"/>
              </a:rPr>
              <a:t>.  387. 253 – </a:t>
            </a:r>
            <a:r>
              <a:rPr lang="en-US" sz="2400" dirty="0" smtClean="0">
                <a:latin typeface="Times New Roman"/>
                <a:cs typeface="Times New Roman"/>
              </a:rPr>
              <a:t>260</a:t>
            </a:r>
            <a:endParaRPr lang="en-US" sz="2400" dirty="0">
              <a:latin typeface="Times New Roman"/>
              <a:cs typeface="Times New Roman"/>
            </a:endParaRPr>
          </a:p>
          <a:p>
            <a:pPr marL="342900" indent="-342900">
              <a:buFont typeface="Arial"/>
              <a:buChar char="•"/>
            </a:pPr>
            <a:r>
              <a:rPr lang="en-US" sz="2400" dirty="0">
                <a:latin typeface="Times New Roman"/>
                <a:cs typeface="Times New Roman"/>
              </a:rPr>
              <a:t>Washington State Department of Ecology (WSU).  2008. </a:t>
            </a:r>
            <a:r>
              <a:rPr lang="en-US" sz="2400" u="sng" dirty="0">
                <a:latin typeface="Times New Roman"/>
                <a:cs typeface="Times New Roman"/>
              </a:rPr>
              <a:t>Functions and values of Wetlands: Nature’s sponges, Nurseries, </a:t>
            </a:r>
            <a:endParaRPr lang="en-US" sz="2400" u="sng" dirty="0" smtClean="0">
              <a:latin typeface="Times New Roman"/>
              <a:cs typeface="Times New Roman"/>
            </a:endParaRPr>
          </a:p>
          <a:p>
            <a:r>
              <a:rPr lang="en-US" sz="2400" dirty="0">
                <a:latin typeface="Times New Roman"/>
                <a:cs typeface="Times New Roman"/>
              </a:rPr>
              <a:t>	</a:t>
            </a:r>
            <a:r>
              <a:rPr lang="en-US" sz="2400" u="sng" dirty="0" smtClean="0">
                <a:latin typeface="Times New Roman"/>
                <a:cs typeface="Times New Roman"/>
              </a:rPr>
              <a:t>and </a:t>
            </a:r>
            <a:r>
              <a:rPr lang="en-US" sz="2400" u="sng" dirty="0">
                <a:latin typeface="Times New Roman"/>
                <a:cs typeface="Times New Roman"/>
              </a:rPr>
              <a:t>Water Filters</a:t>
            </a:r>
            <a:r>
              <a:rPr lang="en-US" sz="2400" u="sng" dirty="0" smtClean="0">
                <a:latin typeface="Times New Roman"/>
                <a:cs typeface="Times New Roman"/>
              </a:rPr>
              <a:t>.</a:t>
            </a:r>
            <a:endParaRPr lang="en-US" sz="2400" u="sng" dirty="0">
              <a:latin typeface="Times New Roman"/>
              <a:cs typeface="Times New Roman"/>
            </a:endParaRPr>
          </a:p>
          <a:p>
            <a:pPr marL="342900" indent="-342900">
              <a:buFont typeface="Arial"/>
              <a:buChar char="•"/>
            </a:pPr>
            <a:r>
              <a:rPr lang="en-US" sz="2400" dirty="0">
                <a:latin typeface="Times New Roman"/>
                <a:cs typeface="Times New Roman"/>
              </a:rPr>
              <a:t>Cornell Chronicle (CC 2005). 2005. Cornell experts find two new species of Crane Fly have invaded New York, threatening lawns, golf courses, and </a:t>
            </a:r>
          </a:p>
          <a:p>
            <a:pPr lvl="1"/>
            <a:r>
              <a:rPr lang="en-US" sz="2400" dirty="0">
                <a:latin typeface="Times New Roman"/>
                <a:cs typeface="Times New Roman"/>
              </a:rPr>
              <a:t>pastures</a:t>
            </a:r>
          </a:p>
          <a:p>
            <a:pPr algn="ctr"/>
            <a:endParaRPr lang="en-US" sz="3200" b="1" dirty="0">
              <a:ln w="18000">
                <a:solidFill>
                  <a:srgbClr val="558ED5"/>
                </a:solidFill>
                <a:prstDash val="solid"/>
                <a:miter lim="800000"/>
              </a:ln>
              <a:solidFill>
                <a:srgbClr val="000000"/>
              </a:solidFill>
              <a:effectLst>
                <a:outerShdw blurRad="25500" dist="23000" dir="7020000" algn="tl">
                  <a:srgbClr val="000000">
                    <a:alpha val="50000"/>
                  </a:srgbClr>
                </a:outerShdw>
              </a:effectLst>
              <a:latin typeface="Times New Roman"/>
              <a:cs typeface="Times New Roman"/>
            </a:endParaRPr>
          </a:p>
          <a:p>
            <a:endParaRPr lang="en-US" sz="2800" dirty="0"/>
          </a:p>
        </p:txBody>
      </p:sp>
      <p:pic>
        <p:nvPicPr>
          <p:cNvPr id="1026" name="Picture 2" descr="http://www.seplessons.org/files/SEPA_Sig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0563" y="1539685"/>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LI-logo-s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9343" y="331771"/>
            <a:ext cx="3563090" cy="143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ih-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331744" y="1419551"/>
            <a:ext cx="936782"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463e0c0685f0ea556ae7d3429cbeab74.jp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5001" y="1785044"/>
            <a:ext cx="1913351" cy="1435013"/>
          </a:xfrm>
          <a:prstGeom prst="rect">
            <a:avLst/>
          </a:prstGeom>
        </p:spPr>
      </p:pic>
      <p:pic>
        <p:nvPicPr>
          <p:cNvPr id="16" name="image.png" descr="image.png"/>
          <p:cNvPicPr>
            <a:picLocks noChangeAspect="1"/>
          </p:cNvPicPr>
          <p:nvPr/>
        </p:nvPicPr>
        <p:blipFill>
          <a:blip r:embed="rId7">
            <a:extLst/>
          </a:blip>
          <a:stretch>
            <a:fillRect/>
          </a:stretch>
        </p:blipFill>
        <p:spPr>
          <a:xfrm>
            <a:off x="17518755" y="3187123"/>
            <a:ext cx="3239787" cy="3384148"/>
          </a:xfrm>
          <a:prstGeom prst="rect">
            <a:avLst/>
          </a:prstGeom>
          <a:ln w="12700" cap="flat">
            <a:noFill/>
            <a:miter lim="400000"/>
          </a:ln>
          <a:effectLst/>
        </p:spPr>
      </p:pic>
      <p:sp>
        <p:nvSpPr>
          <p:cNvPr id="9" name="TextBox 8"/>
          <p:cNvSpPr txBox="1"/>
          <p:nvPr/>
        </p:nvSpPr>
        <p:spPr>
          <a:xfrm>
            <a:off x="24257000" y="-1473200"/>
            <a:ext cx="184731" cy="1031051"/>
          </a:xfrm>
          <a:prstGeom prst="rect">
            <a:avLst/>
          </a:prstGeom>
          <a:noFill/>
        </p:spPr>
        <p:txBody>
          <a:bodyPr wrap="none" rtlCol="0">
            <a:spAutoFit/>
          </a:bodyPr>
          <a:lstStyle/>
          <a:p>
            <a:endParaRPr lang="en-US" dirty="0"/>
          </a:p>
        </p:txBody>
      </p:sp>
      <p:sp>
        <p:nvSpPr>
          <p:cNvPr id="11" name="TextBox 10"/>
          <p:cNvSpPr txBox="1"/>
          <p:nvPr/>
        </p:nvSpPr>
        <p:spPr>
          <a:xfrm>
            <a:off x="18344331" y="5638596"/>
            <a:ext cx="70887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atin typeface="Times New Roman"/>
                <a:cs typeface="Times New Roman"/>
              </a:rPr>
              <a:t>Pond 2</a:t>
            </a:r>
            <a:endParaRPr lang="en-US" sz="1400" dirty="0">
              <a:latin typeface="Times New Roman"/>
              <a:cs typeface="Times New Roman"/>
            </a:endParaRPr>
          </a:p>
        </p:txBody>
      </p:sp>
      <p:sp>
        <p:nvSpPr>
          <p:cNvPr id="12" name="TextBox 11"/>
          <p:cNvSpPr txBox="1"/>
          <p:nvPr/>
        </p:nvSpPr>
        <p:spPr>
          <a:xfrm>
            <a:off x="20014488" y="4431584"/>
            <a:ext cx="70842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atin typeface="Times New Roman"/>
                <a:cs typeface="Times New Roman"/>
              </a:rPr>
              <a:t>Pond 1</a:t>
            </a:r>
            <a:endParaRPr lang="en-US" sz="1400" dirty="0">
              <a:latin typeface="Times New Roman"/>
              <a:cs typeface="Times New Roman"/>
            </a:endParaRPr>
          </a:p>
        </p:txBody>
      </p:sp>
      <p:sp>
        <p:nvSpPr>
          <p:cNvPr id="18" name="TextBox 17"/>
          <p:cNvSpPr txBox="1"/>
          <p:nvPr/>
        </p:nvSpPr>
        <p:spPr>
          <a:xfrm>
            <a:off x="16793498" y="6636480"/>
            <a:ext cx="518036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Times New Roman"/>
                <a:cs typeface="Times New Roman"/>
              </a:rPr>
              <a:t>Figure 1: Aerial photographs of Pond 1 and Pond 2. Pond 1 has a forested buffer zone, while Pond 2 does not</a:t>
            </a:r>
          </a:p>
          <a:p>
            <a:endParaRPr lang="en-US" sz="1200" dirty="0">
              <a:latin typeface="Times New Roman"/>
              <a:cs typeface="Times New Roman"/>
            </a:endParaRPr>
          </a:p>
          <a:p>
            <a:r>
              <a:rPr lang="en-US" sz="1200" dirty="0" smtClean="0">
                <a:latin typeface="Times New Roman"/>
                <a:cs typeface="Times New Roman"/>
              </a:rPr>
              <a:t>Table 1: Average water quality results measured using a LaMotte water quality testing kit </a:t>
            </a:r>
            <a:endParaRPr lang="en-US" sz="1200" dirty="0">
              <a:latin typeface="Times New Roman"/>
              <a:cs typeface="Times New Roman"/>
            </a:endParaRPr>
          </a:p>
        </p:txBody>
      </p:sp>
      <p:pic>
        <p:nvPicPr>
          <p:cNvPr id="19" name="Picture 18" descr="NKRK9KQKEKRKEKZKPK8Q104QB0SKCK5KCKUQVK9Q1KMKY0WQJ0BQ307KAKXKHSVQHSBQTKBQRS7KVK.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71868" y="8944844"/>
            <a:ext cx="1310651" cy="1310651"/>
          </a:xfrm>
          <a:prstGeom prst="rect">
            <a:avLst/>
          </a:prstGeom>
        </p:spPr>
      </p:pic>
      <p:pic>
        <p:nvPicPr>
          <p:cNvPr id="20" name="Picture 19" descr="Tipula.paludosa8.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65438" y="8946496"/>
            <a:ext cx="1886993" cy="1308998"/>
          </a:xfrm>
          <a:prstGeom prst="rect">
            <a:avLst/>
          </a:prstGeom>
        </p:spPr>
      </p:pic>
      <p:sp>
        <p:nvSpPr>
          <p:cNvPr id="26" name="TextBox 25"/>
          <p:cNvSpPr txBox="1"/>
          <p:nvPr/>
        </p:nvSpPr>
        <p:spPr>
          <a:xfrm>
            <a:off x="22113580" y="6820932"/>
            <a:ext cx="488558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Times New Roman"/>
                <a:cs typeface="Times New Roman"/>
              </a:rPr>
              <a:t>Figure 2: Visual of MUSCLE showing each PGR sample with the closest match according to DNA Subway BLAST</a:t>
            </a:r>
          </a:p>
          <a:p>
            <a:endParaRPr lang="en-US" sz="1200" dirty="0" smtClean="0">
              <a:latin typeface="Times New Roman"/>
              <a:cs typeface="Times New Roman"/>
            </a:endParaRPr>
          </a:p>
          <a:p>
            <a:endParaRPr lang="en-US" sz="1200" dirty="0">
              <a:latin typeface="Times New Roman"/>
              <a:cs typeface="Times New Roman"/>
            </a:endParaRPr>
          </a:p>
          <a:p>
            <a:r>
              <a:rPr lang="en-US" sz="1200" dirty="0" smtClean="0">
                <a:latin typeface="Times New Roman"/>
                <a:cs typeface="Times New Roman"/>
              </a:rPr>
              <a:t>Table 2: Indicator species presence at each pond</a:t>
            </a:r>
            <a:endParaRPr lang="en-US" sz="1200" dirty="0">
              <a:latin typeface="Times New Roman"/>
              <a:cs typeface="Times New Roman"/>
            </a:endParaRPr>
          </a:p>
        </p:txBody>
      </p:sp>
      <p:sp>
        <p:nvSpPr>
          <p:cNvPr id="27" name="TextBox 26"/>
          <p:cNvSpPr txBox="1"/>
          <p:nvPr/>
        </p:nvSpPr>
        <p:spPr>
          <a:xfrm>
            <a:off x="27419302" y="3163037"/>
            <a:ext cx="45974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Times New Roman"/>
                <a:cs typeface="Times New Roman"/>
              </a:rPr>
              <a:t>Table 3: BLAST results with closest matches using the Cytochrome </a:t>
            </a:r>
            <a:r>
              <a:rPr lang="en-US" sz="1200" dirty="0">
                <a:latin typeface="Times New Roman"/>
                <a:cs typeface="Times New Roman"/>
              </a:rPr>
              <a:t>O</a:t>
            </a:r>
            <a:r>
              <a:rPr lang="en-US" sz="1200" dirty="0" smtClean="0">
                <a:latin typeface="Times New Roman"/>
                <a:cs typeface="Times New Roman"/>
              </a:rPr>
              <a:t>xidase subunit 1 (COI) gene in </a:t>
            </a:r>
            <a:r>
              <a:rPr lang="en-US" sz="1200" dirty="0" err="1" smtClean="0">
                <a:latin typeface="Times New Roman"/>
                <a:cs typeface="Times New Roman"/>
              </a:rPr>
              <a:t>GenBank</a:t>
            </a:r>
            <a:endParaRPr lang="en-US" sz="1200" dirty="0">
              <a:latin typeface="Times New Roman"/>
              <a:cs typeface="Times New Roman"/>
            </a:endParaRPr>
          </a:p>
        </p:txBody>
      </p:sp>
      <p:pic>
        <p:nvPicPr>
          <p:cNvPr id="29" name="Picture 28" descr="Screen Shot 2018-06-03 at 11.17.43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3580" y="3203140"/>
            <a:ext cx="4885589" cy="3402220"/>
          </a:xfrm>
          <a:prstGeom prst="rect">
            <a:avLst/>
          </a:prstGeom>
        </p:spPr>
      </p:pic>
      <p:pic>
        <p:nvPicPr>
          <p:cNvPr id="31" name="Picture 30" descr="IMG_2268.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709403" y="8944844"/>
            <a:ext cx="1422684" cy="1310651"/>
          </a:xfrm>
          <a:prstGeom prst="rect">
            <a:avLst/>
          </a:prstGeom>
        </p:spPr>
      </p:pic>
      <p:sp>
        <p:nvSpPr>
          <p:cNvPr id="33" name="TextBox 32"/>
          <p:cNvSpPr txBox="1"/>
          <p:nvPr/>
        </p:nvSpPr>
        <p:spPr>
          <a:xfrm>
            <a:off x="27216101" y="10368650"/>
            <a:ext cx="5062745"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Times New Roman"/>
                <a:cs typeface="Times New Roman"/>
              </a:rPr>
              <a:t>Figure 3: Official photographs of </a:t>
            </a:r>
            <a:r>
              <a:rPr lang="en-US" sz="1200" i="1" dirty="0" err="1" smtClean="0">
                <a:latin typeface="Times New Roman"/>
                <a:cs typeface="Times New Roman"/>
              </a:rPr>
              <a:t>Tipula</a:t>
            </a:r>
            <a:r>
              <a:rPr lang="en-US" sz="1200" i="1" dirty="0" smtClean="0">
                <a:latin typeface="Times New Roman"/>
                <a:cs typeface="Times New Roman"/>
              </a:rPr>
              <a:t> </a:t>
            </a:r>
            <a:r>
              <a:rPr lang="en-US" sz="1200" i="1" dirty="0" err="1" smtClean="0">
                <a:latin typeface="Times New Roman"/>
                <a:cs typeface="Times New Roman"/>
              </a:rPr>
              <a:t>paludosa</a:t>
            </a:r>
            <a:r>
              <a:rPr lang="en-US" sz="1200" i="1" dirty="0" smtClean="0">
                <a:latin typeface="Times New Roman"/>
                <a:cs typeface="Times New Roman"/>
              </a:rPr>
              <a:t> </a:t>
            </a:r>
            <a:r>
              <a:rPr lang="en-US" sz="1200" dirty="0" smtClean="0">
                <a:latin typeface="Times New Roman"/>
                <a:cs typeface="Times New Roman"/>
              </a:rPr>
              <a:t>compared to PAY-015</a:t>
            </a:r>
            <a:endParaRPr lang="en-US" sz="1200" dirty="0">
              <a:latin typeface="Times New Roman"/>
              <a:cs typeface="Times New Roman"/>
            </a:endParaRPr>
          </a:p>
        </p:txBody>
      </p:sp>
      <p:graphicFrame>
        <p:nvGraphicFramePr>
          <p:cNvPr id="28" name="Table 27"/>
          <p:cNvGraphicFramePr>
            <a:graphicFrameLocks noGrp="1"/>
          </p:cNvGraphicFramePr>
          <p:nvPr>
            <p:extLst>
              <p:ext uri="{D42A27DB-BD31-4B8C-83A1-F6EECF244321}">
                <p14:modId xmlns:p14="http://schemas.microsoft.com/office/powerpoint/2010/main" val="3574067057"/>
              </p:ext>
            </p:extLst>
          </p:nvPr>
        </p:nvGraphicFramePr>
        <p:xfrm>
          <a:off x="22113579" y="8046071"/>
          <a:ext cx="4912021" cy="2381048"/>
        </p:xfrm>
        <a:graphic>
          <a:graphicData uri="http://schemas.openxmlformats.org/drawingml/2006/table">
            <a:tbl>
              <a:tblPr firstRow="1" bandRow="1">
                <a:tableStyleId>{073A0DAA-6AF3-43AB-8588-CEC1D06C72B9}</a:tableStyleId>
              </a:tblPr>
              <a:tblGrid>
                <a:gridCol w="2380612"/>
                <a:gridCol w="1312209"/>
                <a:gridCol w="1219200"/>
              </a:tblGrid>
              <a:tr h="439307">
                <a:tc>
                  <a:txBody>
                    <a:bodyPr/>
                    <a:lstStyle/>
                    <a:p>
                      <a:pPr algn="ctr"/>
                      <a:r>
                        <a:rPr lang="en-US" sz="1600" dirty="0" smtClean="0">
                          <a:latin typeface="Times New Roman"/>
                          <a:cs typeface="Times New Roman"/>
                        </a:rPr>
                        <a:t>Indicator Species</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Pond 1</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Pond</a:t>
                      </a:r>
                      <a:r>
                        <a:rPr lang="en-US" sz="1600" baseline="0" dirty="0" smtClean="0">
                          <a:latin typeface="Times New Roman"/>
                          <a:cs typeface="Times New Roman"/>
                        </a:rPr>
                        <a:t> 2</a:t>
                      </a:r>
                      <a:endParaRPr lang="en-US" sz="1600" dirty="0">
                        <a:latin typeface="Times New Roman"/>
                        <a:cs typeface="Times New Roman"/>
                      </a:endParaRPr>
                    </a:p>
                  </a:txBody>
                  <a:tcPr/>
                </a:tc>
              </a:tr>
              <a:tr h="657078">
                <a:tc>
                  <a:txBody>
                    <a:bodyPr/>
                    <a:lstStyle/>
                    <a:p>
                      <a:pPr algn="ctr"/>
                      <a:r>
                        <a:rPr lang="en-US" sz="1600" dirty="0" smtClean="0">
                          <a:latin typeface="Times New Roman"/>
                          <a:cs typeface="Times New Roman"/>
                        </a:rPr>
                        <a:t>Eastern</a:t>
                      </a:r>
                      <a:r>
                        <a:rPr lang="en-US" sz="1600" baseline="0" dirty="0" smtClean="0">
                          <a:latin typeface="Times New Roman"/>
                          <a:cs typeface="Times New Roman"/>
                        </a:rPr>
                        <a:t> </a:t>
                      </a:r>
                      <a:r>
                        <a:rPr lang="en-US" sz="1600" baseline="0" dirty="0" err="1" smtClean="0">
                          <a:latin typeface="Times New Roman"/>
                          <a:cs typeface="Times New Roman"/>
                        </a:rPr>
                        <a:t>Forktail</a:t>
                      </a:r>
                      <a:r>
                        <a:rPr lang="en-US" sz="1600" baseline="0" dirty="0" smtClean="0">
                          <a:latin typeface="Times New Roman"/>
                          <a:cs typeface="Times New Roman"/>
                        </a:rPr>
                        <a:t> </a:t>
                      </a:r>
                      <a:r>
                        <a:rPr lang="en-US" sz="1600" baseline="0" dirty="0" err="1" smtClean="0">
                          <a:latin typeface="Times New Roman"/>
                          <a:cs typeface="Times New Roman"/>
                        </a:rPr>
                        <a:t>Damselfy</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sym typeface="Zapf Dingbats"/>
                        </a:rPr>
                        <a:t>✔</a:t>
                      </a:r>
                      <a:endParaRPr lang="en-US" sz="1600" dirty="0" smtClean="0">
                        <a:latin typeface="Times New Roman"/>
                        <a:cs typeface="Times New Roman"/>
                      </a:endParaRPr>
                    </a:p>
                  </a:txBody>
                  <a:tcPr/>
                </a:tc>
                <a:tc>
                  <a:txBody>
                    <a:bodyPr/>
                    <a:lstStyle/>
                    <a:p>
                      <a:endParaRPr lang="en-US" sz="1600" dirty="0">
                        <a:latin typeface="Times New Roman"/>
                        <a:cs typeface="Times New Roman"/>
                      </a:endParaRPr>
                    </a:p>
                  </a:txBody>
                  <a:tcPr/>
                </a:tc>
              </a:tr>
              <a:tr h="639399">
                <a:tc>
                  <a:txBody>
                    <a:bodyPr/>
                    <a:lstStyle/>
                    <a:p>
                      <a:pPr algn="ctr"/>
                      <a:r>
                        <a:rPr lang="en-US" sz="1600" dirty="0" smtClean="0">
                          <a:latin typeface="Times New Roman"/>
                          <a:cs typeface="Times New Roman"/>
                        </a:rPr>
                        <a:t>Orange</a:t>
                      </a:r>
                      <a:r>
                        <a:rPr lang="en-US" sz="1600" baseline="0" dirty="0" smtClean="0">
                          <a:latin typeface="Times New Roman"/>
                          <a:cs typeface="Times New Roman"/>
                        </a:rPr>
                        <a:t> </a:t>
                      </a:r>
                      <a:r>
                        <a:rPr lang="en-US" sz="1600" baseline="0" dirty="0" err="1" smtClean="0">
                          <a:latin typeface="Times New Roman"/>
                          <a:cs typeface="Times New Roman"/>
                        </a:rPr>
                        <a:t>Bluet</a:t>
                      </a:r>
                      <a:r>
                        <a:rPr lang="en-US" sz="1600" baseline="0" dirty="0" smtClean="0">
                          <a:latin typeface="Times New Roman"/>
                          <a:cs typeface="Times New Roman"/>
                        </a:rPr>
                        <a:t> </a:t>
                      </a:r>
                      <a:r>
                        <a:rPr lang="en-US" sz="1600" dirty="0" smtClean="0">
                          <a:latin typeface="Times New Roman"/>
                          <a:cs typeface="Times New Roman"/>
                        </a:rPr>
                        <a:t>Damselfly</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sym typeface="Zapf Dingbats"/>
                        </a:rPr>
                        <a:t>✔</a:t>
                      </a:r>
                      <a:endParaRPr lang="en-US" sz="1600" dirty="0">
                        <a:latin typeface="Times New Roman"/>
                        <a:cs typeface="Times New Roman"/>
                      </a:endParaRPr>
                    </a:p>
                  </a:txBody>
                  <a:tcPr/>
                </a:tc>
                <a:tc>
                  <a:txBody>
                    <a:bodyPr/>
                    <a:lstStyle/>
                    <a:p>
                      <a:endParaRPr lang="en-US" sz="1600" dirty="0">
                        <a:latin typeface="Times New Roman"/>
                        <a:cs typeface="Times New Roman"/>
                      </a:endParaRPr>
                    </a:p>
                  </a:txBody>
                  <a:tcPr/>
                </a:tc>
              </a:tr>
              <a:tr h="645264">
                <a:tc>
                  <a:txBody>
                    <a:bodyPr/>
                    <a:lstStyle/>
                    <a:p>
                      <a:pPr algn="ctr"/>
                      <a:r>
                        <a:rPr lang="en-US" sz="1600" dirty="0" smtClean="0">
                          <a:latin typeface="Times New Roman"/>
                          <a:cs typeface="Times New Roman"/>
                        </a:rPr>
                        <a:t>Darter Dragonfly</a:t>
                      </a:r>
                      <a:r>
                        <a:rPr lang="en-US" sz="1600" baseline="0" dirty="0" smtClean="0">
                          <a:latin typeface="Times New Roman"/>
                          <a:cs typeface="Times New Roman"/>
                        </a:rPr>
                        <a:t> Larvae</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sym typeface="Zapf Dingbats"/>
                        </a:rPr>
                        <a:t>✔</a:t>
                      </a:r>
                      <a:endParaRPr lang="en-US" sz="1600" dirty="0">
                        <a:latin typeface="Times New Roman"/>
                        <a:cs typeface="Times New Roman"/>
                      </a:endParaRPr>
                    </a:p>
                  </a:txBody>
                  <a:tcPr/>
                </a:tc>
                <a:tc>
                  <a:txBody>
                    <a:bodyPr/>
                    <a:lstStyle/>
                    <a:p>
                      <a:endParaRPr lang="en-US" sz="1600" dirty="0">
                        <a:latin typeface="Times New Roman"/>
                        <a:cs typeface="Times New Roman"/>
                      </a:endParaRPr>
                    </a:p>
                  </a:txBody>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810329977"/>
              </p:ext>
            </p:extLst>
          </p:nvPr>
        </p:nvGraphicFramePr>
        <p:xfrm>
          <a:off x="16793497" y="7781340"/>
          <a:ext cx="5180369" cy="2978839"/>
        </p:xfrm>
        <a:graphic>
          <a:graphicData uri="http://schemas.openxmlformats.org/drawingml/2006/table">
            <a:tbl>
              <a:tblPr firstRow="1" bandRow="1">
                <a:tableStyleId>{073A0DAA-6AF3-43AB-8588-CEC1D06C72B9}</a:tableStyleId>
              </a:tblPr>
              <a:tblGrid>
                <a:gridCol w="1658374"/>
                <a:gridCol w="1778358"/>
                <a:gridCol w="1743637"/>
              </a:tblGrid>
              <a:tr h="307918">
                <a:tc>
                  <a:txBody>
                    <a:bodyPr/>
                    <a:lstStyle/>
                    <a:p>
                      <a:pPr algn="ct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Pond 1</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Pond 2</a:t>
                      </a:r>
                      <a:endParaRPr lang="en-US" sz="1600" dirty="0">
                        <a:latin typeface="Times New Roman"/>
                        <a:cs typeface="Times New Roman"/>
                      </a:endParaRPr>
                    </a:p>
                  </a:txBody>
                  <a:tcPr/>
                </a:tc>
              </a:tr>
              <a:tr h="296106">
                <a:tc>
                  <a:txBody>
                    <a:bodyPr/>
                    <a:lstStyle/>
                    <a:p>
                      <a:pPr algn="ctr"/>
                      <a:r>
                        <a:rPr lang="en-US" sz="1600" dirty="0" smtClean="0">
                          <a:latin typeface="Times New Roman"/>
                          <a:cs typeface="Times New Roman"/>
                        </a:rPr>
                        <a:t>Salinity (</a:t>
                      </a:r>
                      <a:r>
                        <a:rPr lang="en-US" sz="1600" dirty="0" err="1" smtClean="0">
                          <a:latin typeface="Times New Roman"/>
                          <a:cs typeface="Times New Roman"/>
                        </a:rPr>
                        <a:t>ppt</a:t>
                      </a:r>
                      <a:r>
                        <a:rPr lang="en-US" sz="1600" dirty="0" smtClean="0">
                          <a:latin typeface="Times New Roman"/>
                          <a:cs typeface="Times New Roman"/>
                        </a:rPr>
                        <a:t>)</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0</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0</a:t>
                      </a:r>
                      <a:endParaRPr lang="en-US" sz="1600" dirty="0">
                        <a:latin typeface="Times New Roman"/>
                        <a:cs typeface="Times New Roman"/>
                      </a:endParaRPr>
                    </a:p>
                  </a:txBody>
                  <a:tcPr/>
                </a:tc>
              </a:tr>
              <a:tr h="296106">
                <a:tc>
                  <a:txBody>
                    <a:bodyPr/>
                    <a:lstStyle/>
                    <a:p>
                      <a:pPr algn="ctr"/>
                      <a:r>
                        <a:rPr lang="en-US" sz="1600" dirty="0" smtClean="0">
                          <a:latin typeface="Times New Roman"/>
                          <a:cs typeface="Times New Roman"/>
                        </a:rPr>
                        <a:t>Temperature (°C)</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12</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14.19</a:t>
                      </a:r>
                      <a:endParaRPr lang="en-US" sz="1600" dirty="0">
                        <a:latin typeface="Times New Roman"/>
                        <a:cs typeface="Times New Roman"/>
                      </a:endParaRPr>
                    </a:p>
                  </a:txBody>
                  <a:tcPr/>
                </a:tc>
              </a:tr>
              <a:tr h="296106">
                <a:tc>
                  <a:txBody>
                    <a:bodyPr/>
                    <a:lstStyle/>
                    <a:p>
                      <a:pPr algn="ctr"/>
                      <a:r>
                        <a:rPr lang="en-US" sz="1600" dirty="0" smtClean="0">
                          <a:latin typeface="Times New Roman"/>
                          <a:cs typeface="Times New Roman"/>
                        </a:rPr>
                        <a:t>Turbidity (JTU)</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19.17</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20.28</a:t>
                      </a:r>
                      <a:endParaRPr lang="en-US" sz="1600" dirty="0">
                        <a:latin typeface="Times New Roman"/>
                        <a:cs typeface="Times New Roman"/>
                      </a:endParaRPr>
                    </a:p>
                  </a:txBody>
                  <a:tcPr/>
                </a:tc>
              </a:tr>
              <a:tr h="388039">
                <a:tc>
                  <a:txBody>
                    <a:bodyPr/>
                    <a:lstStyle/>
                    <a:p>
                      <a:pPr algn="ctr"/>
                      <a:r>
                        <a:rPr lang="en-US" sz="1600" dirty="0" smtClean="0">
                          <a:latin typeface="Times New Roman"/>
                          <a:cs typeface="Times New Roman"/>
                        </a:rPr>
                        <a:t>pH</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6.93</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7.10</a:t>
                      </a:r>
                      <a:endParaRPr lang="en-US" sz="1600" dirty="0">
                        <a:latin typeface="Times New Roman"/>
                        <a:cs typeface="Times New Roman"/>
                      </a:endParaRPr>
                    </a:p>
                  </a:txBody>
                  <a:tcPr/>
                </a:tc>
              </a:tr>
              <a:tr h="296106">
                <a:tc>
                  <a:txBody>
                    <a:bodyPr/>
                    <a:lstStyle/>
                    <a:p>
                      <a:pPr algn="ctr"/>
                      <a:r>
                        <a:rPr lang="en-US" sz="1600" dirty="0" smtClean="0">
                          <a:latin typeface="Times New Roman"/>
                          <a:cs typeface="Times New Roman"/>
                        </a:rPr>
                        <a:t>Nitrate (ppm)</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3.46</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4.83</a:t>
                      </a:r>
                      <a:endParaRPr lang="en-US" sz="1600" dirty="0">
                        <a:latin typeface="Times New Roman"/>
                        <a:cs typeface="Times New Roman"/>
                      </a:endParaRPr>
                    </a:p>
                  </a:txBody>
                  <a:tcPr/>
                </a:tc>
              </a:tr>
              <a:tr h="296106">
                <a:tc>
                  <a:txBody>
                    <a:bodyPr/>
                    <a:lstStyle/>
                    <a:p>
                      <a:pPr algn="ctr"/>
                      <a:r>
                        <a:rPr lang="en-US" sz="1600" dirty="0" smtClean="0">
                          <a:latin typeface="Times New Roman"/>
                          <a:cs typeface="Times New Roman"/>
                        </a:rPr>
                        <a:t>Phosphate</a:t>
                      </a:r>
                      <a:r>
                        <a:rPr lang="en-US" sz="1600" baseline="0" dirty="0" smtClean="0">
                          <a:latin typeface="Times New Roman"/>
                          <a:cs typeface="Times New Roman"/>
                        </a:rPr>
                        <a:t> (ppm)</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1.52</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0.99</a:t>
                      </a:r>
                      <a:endParaRPr lang="en-US" sz="1600" dirty="0">
                        <a:latin typeface="Times New Roman"/>
                        <a:cs typeface="Times New Roman"/>
                      </a:endParaRPr>
                    </a:p>
                  </a:txBody>
                  <a:tcPr/>
                </a:tc>
              </a:tr>
              <a:tr h="498619">
                <a:tc>
                  <a:txBody>
                    <a:bodyPr/>
                    <a:lstStyle/>
                    <a:p>
                      <a:pPr algn="ctr"/>
                      <a:r>
                        <a:rPr lang="en-US" sz="1600" dirty="0" smtClean="0">
                          <a:latin typeface="Times New Roman"/>
                          <a:cs typeface="Times New Roman"/>
                        </a:rPr>
                        <a:t>Dissolved Oxygen (ppm)</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3.53</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3.39</a:t>
                      </a:r>
                      <a:endParaRPr lang="en-US" sz="1600" dirty="0">
                        <a:latin typeface="Times New Roman"/>
                        <a:cs typeface="Times New Roman"/>
                      </a:endParaRPr>
                    </a:p>
                  </a:txBody>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503695202"/>
              </p:ext>
            </p:extLst>
          </p:nvPr>
        </p:nvGraphicFramePr>
        <p:xfrm>
          <a:off x="27216100" y="3836379"/>
          <a:ext cx="5080000" cy="4754880"/>
        </p:xfrm>
        <a:graphic>
          <a:graphicData uri="http://schemas.openxmlformats.org/drawingml/2006/table">
            <a:tbl>
              <a:tblPr firstRow="1" bandRow="1">
                <a:tableStyleId>{073A0DAA-6AF3-43AB-8588-CEC1D06C72B9}</a:tableStyleId>
              </a:tblPr>
              <a:tblGrid>
                <a:gridCol w="892672"/>
                <a:gridCol w="2143329"/>
                <a:gridCol w="942771"/>
                <a:gridCol w="1101228"/>
              </a:tblGrid>
              <a:tr h="258877">
                <a:tc>
                  <a:txBody>
                    <a:bodyPr/>
                    <a:lstStyle/>
                    <a:p>
                      <a:pPr algn="ctr"/>
                      <a:r>
                        <a:rPr lang="en-US" sz="1200" dirty="0" smtClean="0">
                          <a:latin typeface="Times New Roman"/>
                          <a:cs typeface="Times New Roman"/>
                        </a:rPr>
                        <a:t>Sample</a:t>
                      </a:r>
                      <a:endParaRPr lang="en-US" sz="1200" dirty="0">
                        <a:latin typeface="Times New Roman"/>
                        <a:cs typeface="Times New Roman"/>
                      </a:endParaRPr>
                    </a:p>
                  </a:txBody>
                  <a:tcPr/>
                </a:tc>
                <a:tc>
                  <a:txBody>
                    <a:bodyPr/>
                    <a:lstStyle/>
                    <a:p>
                      <a:pPr algn="ctr"/>
                      <a:r>
                        <a:rPr lang="en-US" sz="1200" dirty="0" smtClean="0">
                          <a:latin typeface="Times New Roman"/>
                          <a:cs typeface="Times New Roman"/>
                        </a:rPr>
                        <a:t>Closest</a:t>
                      </a:r>
                      <a:r>
                        <a:rPr lang="en-US" sz="1200" baseline="0" dirty="0" smtClean="0">
                          <a:latin typeface="Times New Roman"/>
                          <a:cs typeface="Times New Roman"/>
                        </a:rPr>
                        <a:t> Species </a:t>
                      </a:r>
                      <a:endParaRPr lang="en-US" sz="1200" dirty="0">
                        <a:latin typeface="Times New Roman"/>
                        <a:cs typeface="Times New Roman"/>
                      </a:endParaRPr>
                    </a:p>
                  </a:txBody>
                  <a:tcPr/>
                </a:tc>
                <a:tc>
                  <a:txBody>
                    <a:bodyPr/>
                    <a:lstStyle/>
                    <a:p>
                      <a:pPr algn="ctr"/>
                      <a:r>
                        <a:rPr lang="en-US" sz="1200" dirty="0" err="1" smtClean="0">
                          <a:latin typeface="Times New Roman"/>
                          <a:cs typeface="Times New Roman"/>
                        </a:rPr>
                        <a:t>Aln</a:t>
                      </a:r>
                      <a:r>
                        <a:rPr lang="en-US" sz="1200" dirty="0" smtClean="0">
                          <a:latin typeface="Times New Roman"/>
                          <a:cs typeface="Times New Roman"/>
                        </a:rPr>
                        <a:t>.</a:t>
                      </a:r>
                      <a:r>
                        <a:rPr lang="en-US" sz="1200" baseline="0" dirty="0" smtClean="0">
                          <a:latin typeface="Times New Roman"/>
                          <a:cs typeface="Times New Roman"/>
                        </a:rPr>
                        <a:t> Length</a:t>
                      </a:r>
                      <a:endParaRPr lang="en-US" sz="1200" dirty="0">
                        <a:latin typeface="Times New Roman"/>
                        <a:cs typeface="Times New Roman"/>
                      </a:endParaRPr>
                    </a:p>
                  </a:txBody>
                  <a:tcPr/>
                </a:tc>
                <a:tc>
                  <a:txBody>
                    <a:bodyPr/>
                    <a:lstStyle/>
                    <a:p>
                      <a:pPr algn="ctr"/>
                      <a:r>
                        <a:rPr lang="en-US" sz="1200" dirty="0" err="1" smtClean="0">
                          <a:latin typeface="Times New Roman"/>
                          <a:cs typeface="Times New Roman"/>
                        </a:rPr>
                        <a:t>Mis</a:t>
                      </a:r>
                      <a:r>
                        <a:rPr lang="en-US" sz="1200" dirty="0" smtClean="0">
                          <a:latin typeface="Times New Roman"/>
                          <a:cs typeface="Times New Roman"/>
                        </a:rPr>
                        <a:t>-Matches</a:t>
                      </a:r>
                      <a:endParaRPr lang="en-US" sz="1200" dirty="0">
                        <a:latin typeface="Times New Roman"/>
                        <a:cs typeface="Times New Roman"/>
                      </a:endParaRPr>
                    </a:p>
                  </a:txBody>
                  <a:tcPr/>
                </a:tc>
              </a:tr>
              <a:tr h="258877">
                <a:tc>
                  <a:txBody>
                    <a:bodyPr/>
                    <a:lstStyle/>
                    <a:p>
                      <a:pPr algn="ctr"/>
                      <a:r>
                        <a:rPr lang="en-US" sz="1200" dirty="0" smtClean="0">
                          <a:latin typeface="Times New Roman"/>
                          <a:cs typeface="Times New Roman"/>
                        </a:rPr>
                        <a:t>PAY-001</a:t>
                      </a:r>
                      <a:endParaRPr lang="en-US" sz="1200" dirty="0">
                        <a:latin typeface="Times New Roman"/>
                        <a:cs typeface="Times New Roman"/>
                      </a:endParaRPr>
                    </a:p>
                  </a:txBody>
                  <a:tcPr/>
                </a:tc>
                <a:tc>
                  <a:txBody>
                    <a:bodyPr/>
                    <a:lstStyle/>
                    <a:p>
                      <a:pPr lvl="0" algn="ctr"/>
                      <a:r>
                        <a:rPr lang="en-US" sz="1200" b="1" kern="1200" dirty="0" err="1" smtClean="0">
                          <a:solidFill>
                            <a:schemeClr val="dk1"/>
                          </a:solidFill>
                          <a:effectLst/>
                          <a:latin typeface="Times New Roman"/>
                          <a:ea typeface="+mn-ea"/>
                          <a:cs typeface="Times New Roman"/>
                        </a:rPr>
                        <a:t>Coleomegilla</a:t>
                      </a:r>
                      <a:r>
                        <a:rPr lang="en-US" sz="1200" b="1" kern="1200" dirty="0" smtClean="0">
                          <a:solidFill>
                            <a:schemeClr val="dk1"/>
                          </a:solidFill>
                          <a:effectLst/>
                          <a:latin typeface="Times New Roman"/>
                          <a:ea typeface="+mn-ea"/>
                          <a:cs typeface="Times New Roman"/>
                        </a:rPr>
                        <a:t> </a:t>
                      </a:r>
                      <a:r>
                        <a:rPr lang="en-US" sz="1200" b="1" kern="1200" dirty="0" err="1" smtClean="0">
                          <a:solidFill>
                            <a:schemeClr val="dk1"/>
                          </a:solidFill>
                          <a:effectLst/>
                          <a:latin typeface="Times New Roman"/>
                          <a:ea typeface="+mn-ea"/>
                          <a:cs typeface="Times New Roman"/>
                        </a:rPr>
                        <a:t>maculata</a:t>
                      </a:r>
                      <a:r>
                        <a:rPr lang="en-US" sz="1200" b="1" kern="1200" dirty="0" smtClean="0">
                          <a:solidFill>
                            <a:schemeClr val="dk1"/>
                          </a:solidFill>
                          <a:effectLst/>
                          <a:latin typeface="Times New Roman"/>
                          <a:ea typeface="+mn-ea"/>
                          <a:cs typeface="Times New Roman"/>
                        </a:rPr>
                        <a:t> (Spotted Lady</a:t>
                      </a:r>
                      <a:r>
                        <a:rPr lang="en-US" sz="1200" b="1" kern="1200" baseline="0" dirty="0" smtClean="0">
                          <a:solidFill>
                            <a:schemeClr val="dk1"/>
                          </a:solidFill>
                          <a:effectLst/>
                          <a:latin typeface="Times New Roman"/>
                          <a:ea typeface="+mn-ea"/>
                          <a:cs typeface="Times New Roman"/>
                        </a:rPr>
                        <a:t> Beetle)</a:t>
                      </a:r>
                      <a:endParaRPr lang="en-US" sz="1200" kern="1200" dirty="0" smtClean="0">
                        <a:solidFill>
                          <a:schemeClr val="dk1"/>
                        </a:solidFill>
                        <a:effectLst/>
                        <a:latin typeface="Times New Roman"/>
                        <a:ea typeface="+mn-ea"/>
                        <a:cs typeface="Times New Roman"/>
                      </a:endParaRPr>
                    </a:p>
                  </a:txBody>
                  <a:tcPr/>
                </a:tc>
                <a:tc>
                  <a:txBody>
                    <a:bodyPr/>
                    <a:lstStyle/>
                    <a:p>
                      <a:pPr algn="ctr"/>
                      <a:r>
                        <a:rPr lang="en-US" sz="1200" dirty="0" smtClean="0">
                          <a:latin typeface="Times New Roman"/>
                          <a:cs typeface="Times New Roman"/>
                        </a:rPr>
                        <a:t>658</a:t>
                      </a:r>
                      <a:endParaRPr lang="en-US" sz="1200" dirty="0">
                        <a:latin typeface="Times New Roman"/>
                        <a:cs typeface="Times New Roman"/>
                      </a:endParaRPr>
                    </a:p>
                  </a:txBody>
                  <a:tcPr/>
                </a:tc>
                <a:tc>
                  <a:txBody>
                    <a:bodyPr/>
                    <a:lstStyle/>
                    <a:p>
                      <a:pPr algn="ctr"/>
                      <a:r>
                        <a:rPr lang="en-US" sz="1200" dirty="0" smtClean="0">
                          <a:latin typeface="Times New Roman"/>
                          <a:cs typeface="Times New Roman"/>
                        </a:rPr>
                        <a:t>0</a:t>
                      </a:r>
                      <a:endParaRPr lang="en-US" sz="1200" dirty="0">
                        <a:latin typeface="Times New Roman"/>
                        <a:cs typeface="Times New Roman"/>
                      </a:endParaRPr>
                    </a:p>
                  </a:txBody>
                  <a:tcPr/>
                </a:tc>
              </a:tr>
              <a:tr h="258877">
                <a:tc>
                  <a:txBody>
                    <a:bodyPr/>
                    <a:lstStyle/>
                    <a:p>
                      <a:pPr algn="ctr"/>
                      <a:r>
                        <a:rPr lang="en-US" sz="1200" dirty="0" smtClean="0">
                          <a:latin typeface="Times New Roman"/>
                          <a:cs typeface="Times New Roman"/>
                        </a:rPr>
                        <a:t>PAY-002</a:t>
                      </a:r>
                      <a:endParaRPr lang="en-US" sz="1200" dirty="0">
                        <a:latin typeface="Times New Roman"/>
                        <a:cs typeface="Times New Roman"/>
                      </a:endParaRPr>
                    </a:p>
                  </a:txBody>
                  <a:tcPr/>
                </a:tc>
                <a:tc>
                  <a:txBody>
                    <a:bodyPr/>
                    <a:lstStyle/>
                    <a:p>
                      <a:pPr lvl="0" algn="ctr"/>
                      <a:r>
                        <a:rPr lang="en-US" sz="1200" b="1" kern="1200" dirty="0" err="1" smtClean="0">
                          <a:solidFill>
                            <a:schemeClr val="dk1"/>
                          </a:solidFill>
                          <a:effectLst/>
                          <a:latin typeface="Times New Roman"/>
                          <a:ea typeface="+mn-ea"/>
                          <a:cs typeface="Times New Roman"/>
                        </a:rPr>
                        <a:t>Tetragnatha</a:t>
                      </a:r>
                      <a:r>
                        <a:rPr lang="en-US" sz="1200" b="1" kern="1200" dirty="0" smtClean="0">
                          <a:solidFill>
                            <a:schemeClr val="dk1"/>
                          </a:solidFill>
                          <a:effectLst/>
                          <a:latin typeface="Times New Roman"/>
                          <a:ea typeface="+mn-ea"/>
                          <a:cs typeface="Times New Roman"/>
                        </a:rPr>
                        <a:t> </a:t>
                      </a:r>
                      <a:r>
                        <a:rPr lang="en-US" sz="1200" b="1" kern="1200" dirty="0" err="1" smtClean="0">
                          <a:solidFill>
                            <a:schemeClr val="dk1"/>
                          </a:solidFill>
                          <a:effectLst/>
                          <a:latin typeface="Times New Roman"/>
                          <a:ea typeface="+mn-ea"/>
                          <a:cs typeface="Times New Roman"/>
                        </a:rPr>
                        <a:t>elongata</a:t>
                      </a:r>
                      <a:r>
                        <a:rPr lang="en-US" sz="1200" b="1" kern="1200" dirty="0" smtClean="0">
                          <a:solidFill>
                            <a:schemeClr val="dk1"/>
                          </a:solidFill>
                          <a:effectLst/>
                          <a:latin typeface="Times New Roman"/>
                          <a:ea typeface="+mn-ea"/>
                          <a:cs typeface="Times New Roman"/>
                        </a:rPr>
                        <a:t>  (Elongated Stilt Spider)</a:t>
                      </a:r>
                      <a:endParaRPr lang="en-US" sz="1200" kern="1200" dirty="0" smtClean="0">
                        <a:solidFill>
                          <a:schemeClr val="dk1"/>
                        </a:solidFill>
                        <a:effectLst/>
                        <a:latin typeface="Times New Roman"/>
                        <a:ea typeface="+mn-ea"/>
                        <a:cs typeface="Times New Roman"/>
                      </a:endParaRPr>
                    </a:p>
                  </a:txBody>
                  <a:tcPr/>
                </a:tc>
                <a:tc>
                  <a:txBody>
                    <a:bodyPr/>
                    <a:lstStyle/>
                    <a:p>
                      <a:pPr algn="ctr"/>
                      <a:r>
                        <a:rPr lang="en-US" sz="1200" dirty="0" smtClean="0">
                          <a:latin typeface="Times New Roman"/>
                          <a:cs typeface="Times New Roman"/>
                        </a:rPr>
                        <a:t>658</a:t>
                      </a:r>
                      <a:endParaRPr lang="en-US" sz="1200" dirty="0">
                        <a:latin typeface="Times New Roman"/>
                        <a:cs typeface="Times New Roman"/>
                      </a:endParaRPr>
                    </a:p>
                  </a:txBody>
                  <a:tcPr/>
                </a:tc>
                <a:tc>
                  <a:txBody>
                    <a:bodyPr/>
                    <a:lstStyle/>
                    <a:p>
                      <a:pPr algn="ctr"/>
                      <a:r>
                        <a:rPr lang="en-US" sz="1200" dirty="0" smtClean="0">
                          <a:latin typeface="Times New Roman"/>
                          <a:cs typeface="Times New Roman"/>
                        </a:rPr>
                        <a:t>8</a:t>
                      </a:r>
                      <a:endParaRPr lang="en-US" sz="1200" dirty="0">
                        <a:latin typeface="Times New Roman"/>
                        <a:cs typeface="Times New Roman"/>
                      </a:endParaRPr>
                    </a:p>
                  </a:txBody>
                  <a:tcPr/>
                </a:tc>
              </a:tr>
              <a:tr h="258877">
                <a:tc>
                  <a:txBody>
                    <a:bodyPr/>
                    <a:lstStyle/>
                    <a:p>
                      <a:pPr algn="ctr"/>
                      <a:r>
                        <a:rPr lang="en-US" sz="1200" dirty="0" smtClean="0">
                          <a:latin typeface="Times New Roman"/>
                          <a:cs typeface="Times New Roman"/>
                        </a:rPr>
                        <a:t>PAY-003</a:t>
                      </a:r>
                      <a:endParaRPr lang="en-US" sz="1200" dirty="0">
                        <a:latin typeface="Times New Roman"/>
                        <a:cs typeface="Times New Roman"/>
                      </a:endParaRPr>
                    </a:p>
                  </a:txBody>
                  <a:tcPr/>
                </a:tc>
                <a:tc>
                  <a:txBody>
                    <a:bodyPr/>
                    <a:lstStyle/>
                    <a:p>
                      <a:pPr lvl="0" algn="ctr"/>
                      <a:r>
                        <a:rPr lang="en-US" sz="1200" b="1" kern="1200" dirty="0" err="1" smtClean="0">
                          <a:solidFill>
                            <a:schemeClr val="dk1"/>
                          </a:solidFill>
                          <a:effectLst/>
                          <a:latin typeface="Times New Roman"/>
                          <a:ea typeface="+mn-ea"/>
                          <a:cs typeface="Times New Roman"/>
                        </a:rPr>
                        <a:t>Gerris</a:t>
                      </a:r>
                      <a:r>
                        <a:rPr lang="en-US" sz="1200" b="1" kern="1200" dirty="0" smtClean="0">
                          <a:solidFill>
                            <a:schemeClr val="dk1"/>
                          </a:solidFill>
                          <a:effectLst/>
                          <a:latin typeface="Times New Roman"/>
                          <a:ea typeface="+mn-ea"/>
                          <a:cs typeface="Times New Roman"/>
                        </a:rPr>
                        <a:t> </a:t>
                      </a:r>
                      <a:r>
                        <a:rPr lang="en-US" sz="1200" b="1" kern="1200" dirty="0" err="1" smtClean="0">
                          <a:solidFill>
                            <a:schemeClr val="dk1"/>
                          </a:solidFill>
                          <a:effectLst/>
                          <a:latin typeface="Times New Roman"/>
                          <a:ea typeface="+mn-ea"/>
                          <a:cs typeface="Times New Roman"/>
                        </a:rPr>
                        <a:t>marginatus</a:t>
                      </a:r>
                      <a:endParaRPr lang="en-US" sz="1200" kern="1200" dirty="0" smtClean="0">
                        <a:solidFill>
                          <a:schemeClr val="dk1"/>
                        </a:solidFill>
                        <a:effectLst/>
                        <a:latin typeface="Times New Roman"/>
                        <a:ea typeface="+mn-ea"/>
                        <a:cs typeface="Times New Roman"/>
                      </a:endParaRPr>
                    </a:p>
                    <a:p>
                      <a:pPr lvl="0" algn="ctr"/>
                      <a:r>
                        <a:rPr lang="en-US" sz="1200" kern="1200" dirty="0" smtClean="0">
                          <a:solidFill>
                            <a:schemeClr val="dk1"/>
                          </a:solidFill>
                          <a:effectLst/>
                          <a:latin typeface="Times New Roman"/>
                          <a:ea typeface="+mn-ea"/>
                          <a:cs typeface="Times New Roman"/>
                        </a:rPr>
                        <a:t>(Water </a:t>
                      </a:r>
                      <a:r>
                        <a:rPr lang="en-US" sz="1200" kern="1200" dirty="0" err="1" smtClean="0">
                          <a:solidFill>
                            <a:schemeClr val="dk1"/>
                          </a:solidFill>
                          <a:effectLst/>
                          <a:latin typeface="Times New Roman"/>
                          <a:ea typeface="+mn-ea"/>
                          <a:cs typeface="Times New Roman"/>
                        </a:rPr>
                        <a:t>Treader</a:t>
                      </a:r>
                      <a:r>
                        <a:rPr lang="en-US" sz="1200" kern="1200" dirty="0" smtClean="0">
                          <a:solidFill>
                            <a:schemeClr val="dk1"/>
                          </a:solidFill>
                          <a:effectLst/>
                          <a:latin typeface="Times New Roman"/>
                          <a:ea typeface="+mn-ea"/>
                          <a:cs typeface="Times New Roman"/>
                        </a:rPr>
                        <a:t>)</a:t>
                      </a:r>
                      <a:endParaRPr lang="en-US" sz="1200" dirty="0">
                        <a:latin typeface="Times New Roman"/>
                        <a:cs typeface="Times New Roman"/>
                      </a:endParaRPr>
                    </a:p>
                  </a:txBody>
                  <a:tcPr/>
                </a:tc>
                <a:tc>
                  <a:txBody>
                    <a:bodyPr/>
                    <a:lstStyle/>
                    <a:p>
                      <a:pPr algn="ctr"/>
                      <a:r>
                        <a:rPr lang="en-US" sz="1200" dirty="0" smtClean="0">
                          <a:latin typeface="Times New Roman"/>
                          <a:cs typeface="Times New Roman"/>
                        </a:rPr>
                        <a:t>698</a:t>
                      </a:r>
                      <a:endParaRPr lang="en-US" sz="1200" dirty="0">
                        <a:latin typeface="Times New Roman"/>
                        <a:cs typeface="Times New Roman"/>
                      </a:endParaRPr>
                    </a:p>
                  </a:txBody>
                  <a:tcPr/>
                </a:tc>
                <a:tc>
                  <a:txBody>
                    <a:bodyPr/>
                    <a:lstStyle/>
                    <a:p>
                      <a:pPr algn="ctr"/>
                      <a:r>
                        <a:rPr lang="en-US" sz="1200" dirty="0" smtClean="0">
                          <a:latin typeface="Times New Roman"/>
                          <a:cs typeface="Times New Roman"/>
                        </a:rPr>
                        <a:t>2</a:t>
                      </a:r>
                      <a:endParaRPr lang="en-US" sz="1200" dirty="0">
                        <a:latin typeface="Times New Roman"/>
                        <a:cs typeface="Times New Roman"/>
                      </a:endParaRPr>
                    </a:p>
                  </a:txBody>
                  <a:tcPr/>
                </a:tc>
              </a:tr>
              <a:tr h="258877">
                <a:tc>
                  <a:txBody>
                    <a:bodyPr/>
                    <a:lstStyle/>
                    <a:p>
                      <a:pPr algn="ctr"/>
                      <a:r>
                        <a:rPr lang="en-US" sz="1200" dirty="0" smtClean="0">
                          <a:latin typeface="Times New Roman"/>
                          <a:cs typeface="Times New Roman"/>
                        </a:rPr>
                        <a:t>PAY-004</a:t>
                      </a:r>
                      <a:endParaRPr lang="en-US" sz="1200" dirty="0">
                        <a:latin typeface="Times New Roman"/>
                        <a:cs typeface="Times New Roman"/>
                      </a:endParaRPr>
                    </a:p>
                  </a:txBody>
                  <a:tcPr/>
                </a:tc>
                <a:tc>
                  <a:txBody>
                    <a:bodyPr/>
                    <a:lstStyle/>
                    <a:p>
                      <a:pPr lvl="0" algn="ctr"/>
                      <a:r>
                        <a:rPr lang="en-US" sz="1200" b="1" kern="1200" dirty="0" err="1" smtClean="0">
                          <a:solidFill>
                            <a:schemeClr val="dk1"/>
                          </a:solidFill>
                          <a:effectLst/>
                          <a:latin typeface="Times New Roman"/>
                          <a:ea typeface="+mn-ea"/>
                          <a:cs typeface="Times New Roman"/>
                        </a:rPr>
                        <a:t>Ischnura</a:t>
                      </a:r>
                      <a:r>
                        <a:rPr lang="en-US" sz="1200" b="1" kern="1200" dirty="0" smtClean="0">
                          <a:solidFill>
                            <a:schemeClr val="dk1"/>
                          </a:solidFill>
                          <a:effectLst/>
                          <a:latin typeface="Times New Roman"/>
                          <a:ea typeface="+mn-ea"/>
                          <a:cs typeface="Times New Roman"/>
                        </a:rPr>
                        <a:t> </a:t>
                      </a:r>
                      <a:r>
                        <a:rPr lang="en-US" sz="1200" b="1" kern="1200" dirty="0" err="1" smtClean="0">
                          <a:solidFill>
                            <a:schemeClr val="dk1"/>
                          </a:solidFill>
                          <a:effectLst/>
                          <a:latin typeface="Times New Roman"/>
                          <a:ea typeface="+mn-ea"/>
                          <a:cs typeface="Times New Roman"/>
                        </a:rPr>
                        <a:t>verticalis</a:t>
                      </a:r>
                      <a:r>
                        <a:rPr lang="en-US" sz="1200" b="1" kern="1200" dirty="0" smtClean="0">
                          <a:solidFill>
                            <a:schemeClr val="dk1"/>
                          </a:solidFill>
                          <a:effectLst/>
                          <a:latin typeface="Times New Roman"/>
                          <a:ea typeface="+mn-ea"/>
                          <a:cs typeface="Times New Roman"/>
                        </a:rPr>
                        <a:t> </a:t>
                      </a:r>
                      <a:endParaRPr lang="en-US" sz="1200" kern="1200" dirty="0" smtClean="0">
                        <a:solidFill>
                          <a:schemeClr val="dk1"/>
                        </a:solidFill>
                        <a:effectLst/>
                        <a:latin typeface="Times New Roman"/>
                        <a:ea typeface="+mn-ea"/>
                        <a:cs typeface="Times New Roman"/>
                      </a:endParaRPr>
                    </a:p>
                    <a:p>
                      <a:pPr algn="ctr"/>
                      <a:r>
                        <a:rPr lang="en-US" sz="1200" dirty="0" smtClean="0">
                          <a:latin typeface="Times New Roman"/>
                          <a:cs typeface="Times New Roman"/>
                        </a:rPr>
                        <a:t>(Eastern</a:t>
                      </a:r>
                      <a:r>
                        <a:rPr lang="en-US" sz="1200" baseline="0" dirty="0" smtClean="0">
                          <a:latin typeface="Times New Roman"/>
                          <a:cs typeface="Times New Roman"/>
                        </a:rPr>
                        <a:t> </a:t>
                      </a:r>
                      <a:r>
                        <a:rPr lang="en-US" sz="1200" baseline="0" dirty="0" err="1" smtClean="0">
                          <a:latin typeface="Times New Roman"/>
                          <a:cs typeface="Times New Roman"/>
                        </a:rPr>
                        <a:t>Forktail</a:t>
                      </a:r>
                      <a:r>
                        <a:rPr lang="en-US" sz="1200" baseline="0" dirty="0" smtClean="0">
                          <a:latin typeface="Times New Roman"/>
                          <a:cs typeface="Times New Roman"/>
                        </a:rPr>
                        <a:t> Damselfly)</a:t>
                      </a:r>
                      <a:endParaRPr lang="en-US" sz="1200" dirty="0">
                        <a:latin typeface="Times New Roman"/>
                        <a:cs typeface="Times New Roman"/>
                      </a:endParaRPr>
                    </a:p>
                  </a:txBody>
                  <a:tcPr/>
                </a:tc>
                <a:tc>
                  <a:txBody>
                    <a:bodyPr/>
                    <a:lstStyle/>
                    <a:p>
                      <a:pPr algn="ctr"/>
                      <a:r>
                        <a:rPr lang="en-US" sz="1200" dirty="0" smtClean="0">
                          <a:latin typeface="Times New Roman"/>
                          <a:cs typeface="Times New Roman"/>
                        </a:rPr>
                        <a:t>658</a:t>
                      </a:r>
                      <a:endParaRPr lang="en-US" sz="1200" dirty="0">
                        <a:latin typeface="Times New Roman"/>
                        <a:cs typeface="Times New Roman"/>
                      </a:endParaRPr>
                    </a:p>
                  </a:txBody>
                  <a:tcPr/>
                </a:tc>
                <a:tc>
                  <a:txBody>
                    <a:bodyPr/>
                    <a:lstStyle/>
                    <a:p>
                      <a:pPr algn="ctr"/>
                      <a:r>
                        <a:rPr lang="en-US" sz="1200" dirty="0" smtClean="0">
                          <a:latin typeface="Times New Roman"/>
                          <a:cs typeface="Times New Roman"/>
                        </a:rPr>
                        <a:t>8</a:t>
                      </a:r>
                      <a:endParaRPr lang="en-US" sz="1200" dirty="0">
                        <a:latin typeface="Times New Roman"/>
                        <a:cs typeface="Times New Roman"/>
                      </a:endParaRPr>
                    </a:p>
                  </a:txBody>
                  <a:tcPr/>
                </a:tc>
              </a:tr>
              <a:tr h="258877">
                <a:tc>
                  <a:txBody>
                    <a:bodyPr/>
                    <a:lstStyle/>
                    <a:p>
                      <a:pPr algn="ctr"/>
                      <a:r>
                        <a:rPr lang="en-US" sz="1200" dirty="0" smtClean="0">
                          <a:latin typeface="Times New Roman"/>
                          <a:cs typeface="Times New Roman"/>
                        </a:rPr>
                        <a:t>PAY-009</a:t>
                      </a:r>
                      <a:endParaRPr lang="en-US" sz="1200" dirty="0">
                        <a:latin typeface="Times New Roman"/>
                        <a:cs typeface="Times New Roman"/>
                      </a:endParaRPr>
                    </a:p>
                  </a:txBody>
                  <a:tcPr/>
                </a:tc>
                <a:tc>
                  <a:txBody>
                    <a:bodyPr/>
                    <a:lstStyle/>
                    <a:p>
                      <a:pPr algn="ctr"/>
                      <a:r>
                        <a:rPr lang="en-US" sz="1200" dirty="0" err="1" smtClean="0">
                          <a:latin typeface="Times New Roman"/>
                          <a:cs typeface="Times New Roman"/>
                        </a:rPr>
                        <a:t>Oxidus</a:t>
                      </a:r>
                      <a:r>
                        <a:rPr lang="en-US" sz="1200" baseline="0" dirty="0" smtClean="0">
                          <a:latin typeface="Times New Roman"/>
                          <a:cs typeface="Times New Roman"/>
                        </a:rPr>
                        <a:t> </a:t>
                      </a:r>
                      <a:r>
                        <a:rPr lang="en-US" sz="1200" baseline="0" dirty="0" err="1" smtClean="0">
                          <a:latin typeface="Times New Roman"/>
                          <a:cs typeface="Times New Roman"/>
                        </a:rPr>
                        <a:t>gracilis</a:t>
                      </a:r>
                      <a:r>
                        <a:rPr lang="en-US" sz="1200" baseline="0" dirty="0" smtClean="0">
                          <a:latin typeface="Times New Roman"/>
                          <a:cs typeface="Times New Roman"/>
                        </a:rPr>
                        <a:t> (Greenhouse Millipede)</a:t>
                      </a:r>
                      <a:endParaRPr lang="en-US" sz="1200" dirty="0">
                        <a:latin typeface="Times New Roman"/>
                        <a:cs typeface="Times New Roman"/>
                      </a:endParaRPr>
                    </a:p>
                  </a:txBody>
                  <a:tcPr/>
                </a:tc>
                <a:tc>
                  <a:txBody>
                    <a:bodyPr/>
                    <a:lstStyle/>
                    <a:p>
                      <a:pPr algn="ctr"/>
                      <a:r>
                        <a:rPr lang="en-US" sz="1200" dirty="0" smtClean="0">
                          <a:latin typeface="Times New Roman"/>
                          <a:cs typeface="Times New Roman"/>
                        </a:rPr>
                        <a:t>622</a:t>
                      </a:r>
                      <a:endParaRPr lang="en-US" sz="1200" dirty="0">
                        <a:latin typeface="Times New Roman"/>
                        <a:cs typeface="Times New Roman"/>
                      </a:endParaRPr>
                    </a:p>
                  </a:txBody>
                  <a:tcPr/>
                </a:tc>
                <a:tc>
                  <a:txBody>
                    <a:bodyPr/>
                    <a:lstStyle/>
                    <a:p>
                      <a:pPr algn="ctr"/>
                      <a:r>
                        <a:rPr lang="en-US" sz="1200" dirty="0" smtClean="0">
                          <a:latin typeface="Times New Roman"/>
                          <a:cs typeface="Times New Roman"/>
                        </a:rPr>
                        <a:t>0</a:t>
                      </a:r>
                      <a:endParaRPr lang="en-US" sz="1200" dirty="0">
                        <a:latin typeface="Times New Roman"/>
                        <a:cs typeface="Times New Roman"/>
                      </a:endParaRPr>
                    </a:p>
                  </a:txBody>
                  <a:tcPr/>
                </a:tc>
              </a:tr>
              <a:tr h="258877">
                <a:tc>
                  <a:txBody>
                    <a:bodyPr/>
                    <a:lstStyle/>
                    <a:p>
                      <a:pPr algn="ctr"/>
                      <a:r>
                        <a:rPr lang="en-US" sz="1200" dirty="0" smtClean="0">
                          <a:latin typeface="Times New Roman"/>
                          <a:cs typeface="Times New Roman"/>
                        </a:rPr>
                        <a:t>PAY-010</a:t>
                      </a:r>
                      <a:endParaRPr lang="en-US" sz="1200" dirty="0">
                        <a:latin typeface="Times New Roman"/>
                        <a:cs typeface="Times New Roman"/>
                      </a:endParaRPr>
                    </a:p>
                  </a:txBody>
                  <a:tcPr/>
                </a:tc>
                <a:tc>
                  <a:txBody>
                    <a:bodyPr/>
                    <a:lstStyle/>
                    <a:p>
                      <a:pPr lvl="0" algn="ctr"/>
                      <a:r>
                        <a:rPr lang="en-US" sz="1200" b="1" kern="1200" dirty="0" err="1" smtClean="0">
                          <a:solidFill>
                            <a:schemeClr val="dk1"/>
                          </a:solidFill>
                          <a:effectLst/>
                          <a:latin typeface="Times New Roman"/>
                          <a:ea typeface="+mn-ea"/>
                          <a:cs typeface="Times New Roman"/>
                        </a:rPr>
                        <a:t>Enallagma</a:t>
                      </a:r>
                      <a:r>
                        <a:rPr lang="en-US" sz="1200" b="1" kern="1200" dirty="0" smtClean="0">
                          <a:solidFill>
                            <a:schemeClr val="dk1"/>
                          </a:solidFill>
                          <a:effectLst/>
                          <a:latin typeface="Times New Roman"/>
                          <a:ea typeface="+mn-ea"/>
                          <a:cs typeface="Times New Roman"/>
                        </a:rPr>
                        <a:t> </a:t>
                      </a:r>
                      <a:r>
                        <a:rPr lang="en-US" sz="1200" b="1" kern="1200" dirty="0" err="1" smtClean="0">
                          <a:solidFill>
                            <a:schemeClr val="dk1"/>
                          </a:solidFill>
                          <a:effectLst/>
                          <a:latin typeface="Times New Roman"/>
                          <a:ea typeface="+mn-ea"/>
                          <a:cs typeface="Times New Roman"/>
                        </a:rPr>
                        <a:t>signatum</a:t>
                      </a:r>
                      <a:r>
                        <a:rPr lang="en-US" sz="1200" b="1" kern="1200" dirty="0" smtClean="0">
                          <a:solidFill>
                            <a:schemeClr val="dk1"/>
                          </a:solidFill>
                          <a:effectLst/>
                          <a:latin typeface="Times New Roman"/>
                          <a:ea typeface="+mn-ea"/>
                          <a:cs typeface="Times New Roman"/>
                        </a:rPr>
                        <a:t> (Orange </a:t>
                      </a:r>
                      <a:r>
                        <a:rPr lang="en-US" sz="1200" b="1" kern="1200" dirty="0" err="1" smtClean="0">
                          <a:solidFill>
                            <a:schemeClr val="dk1"/>
                          </a:solidFill>
                          <a:effectLst/>
                          <a:latin typeface="Times New Roman"/>
                          <a:ea typeface="+mn-ea"/>
                          <a:cs typeface="Times New Roman"/>
                        </a:rPr>
                        <a:t>Bluet</a:t>
                      </a:r>
                      <a:r>
                        <a:rPr lang="en-US" sz="1200" b="1" kern="1200" baseline="0" dirty="0" smtClean="0">
                          <a:solidFill>
                            <a:schemeClr val="dk1"/>
                          </a:solidFill>
                          <a:effectLst/>
                          <a:latin typeface="Times New Roman"/>
                          <a:ea typeface="+mn-ea"/>
                          <a:cs typeface="Times New Roman"/>
                        </a:rPr>
                        <a:t> Damselfly)</a:t>
                      </a:r>
                      <a:endParaRPr lang="en-US" sz="1200" kern="1200" dirty="0" smtClean="0">
                        <a:solidFill>
                          <a:schemeClr val="dk1"/>
                        </a:solidFill>
                        <a:effectLst/>
                        <a:latin typeface="Times New Roman"/>
                        <a:ea typeface="+mn-ea"/>
                        <a:cs typeface="Times New Roman"/>
                      </a:endParaRPr>
                    </a:p>
                  </a:txBody>
                  <a:tcPr/>
                </a:tc>
                <a:tc>
                  <a:txBody>
                    <a:bodyPr/>
                    <a:lstStyle/>
                    <a:p>
                      <a:pPr algn="ctr"/>
                      <a:r>
                        <a:rPr lang="en-US" sz="1200" dirty="0" smtClean="0">
                          <a:latin typeface="Times New Roman"/>
                          <a:cs typeface="Times New Roman"/>
                        </a:rPr>
                        <a:t>658</a:t>
                      </a:r>
                      <a:endParaRPr lang="en-US" sz="1200" dirty="0">
                        <a:latin typeface="Times New Roman"/>
                        <a:cs typeface="Times New Roman"/>
                      </a:endParaRPr>
                    </a:p>
                  </a:txBody>
                  <a:tcPr/>
                </a:tc>
                <a:tc>
                  <a:txBody>
                    <a:bodyPr/>
                    <a:lstStyle/>
                    <a:p>
                      <a:pPr algn="ctr"/>
                      <a:r>
                        <a:rPr lang="en-US" sz="1200" dirty="0" smtClean="0">
                          <a:latin typeface="Times New Roman"/>
                          <a:cs typeface="Times New Roman"/>
                        </a:rPr>
                        <a:t>1</a:t>
                      </a:r>
                      <a:endParaRPr lang="en-US" sz="1200" dirty="0">
                        <a:latin typeface="Times New Roman"/>
                        <a:cs typeface="Times New Roman"/>
                      </a:endParaRPr>
                    </a:p>
                  </a:txBody>
                  <a:tcPr/>
                </a:tc>
              </a:tr>
              <a:tr h="258877">
                <a:tc>
                  <a:txBody>
                    <a:bodyPr/>
                    <a:lstStyle/>
                    <a:p>
                      <a:pPr algn="ctr"/>
                      <a:r>
                        <a:rPr lang="en-US" sz="1200" dirty="0" smtClean="0">
                          <a:latin typeface="Times New Roman"/>
                          <a:cs typeface="Times New Roman"/>
                        </a:rPr>
                        <a:t>PAY-12</a:t>
                      </a:r>
                      <a:endParaRPr lang="en-US" sz="1200" dirty="0">
                        <a:latin typeface="Times New Roman"/>
                        <a:cs typeface="Times New Roman"/>
                      </a:endParaRPr>
                    </a:p>
                  </a:txBody>
                  <a:tcPr/>
                </a:tc>
                <a:tc>
                  <a:txBody>
                    <a:bodyPr/>
                    <a:lstStyle/>
                    <a:p>
                      <a:pPr lvl="0" algn="ctr"/>
                      <a:r>
                        <a:rPr lang="en-US" sz="1200" b="1" kern="1200" dirty="0" err="1" smtClean="0">
                          <a:solidFill>
                            <a:schemeClr val="dk1"/>
                          </a:solidFill>
                          <a:effectLst/>
                          <a:latin typeface="Times New Roman"/>
                          <a:ea typeface="+mn-ea"/>
                          <a:cs typeface="Times New Roman"/>
                        </a:rPr>
                        <a:t>Ammophila</a:t>
                      </a:r>
                      <a:r>
                        <a:rPr lang="en-US" sz="1200" b="1" kern="1200" dirty="0" smtClean="0">
                          <a:solidFill>
                            <a:schemeClr val="dk1"/>
                          </a:solidFill>
                          <a:effectLst/>
                          <a:latin typeface="Times New Roman"/>
                          <a:ea typeface="+mn-ea"/>
                          <a:cs typeface="Times New Roman"/>
                        </a:rPr>
                        <a:t> </a:t>
                      </a:r>
                      <a:r>
                        <a:rPr lang="en-US" sz="1200" b="1" kern="1200" dirty="0" err="1" smtClean="0">
                          <a:solidFill>
                            <a:schemeClr val="dk1"/>
                          </a:solidFill>
                          <a:effectLst/>
                          <a:latin typeface="Times New Roman"/>
                          <a:ea typeface="+mn-ea"/>
                          <a:cs typeface="Times New Roman"/>
                        </a:rPr>
                        <a:t>urnaria</a:t>
                      </a:r>
                      <a:r>
                        <a:rPr lang="en-US" sz="1200" b="1" kern="1200" dirty="0" smtClean="0">
                          <a:solidFill>
                            <a:schemeClr val="dk1"/>
                          </a:solidFill>
                          <a:effectLst/>
                          <a:latin typeface="Times New Roman"/>
                          <a:ea typeface="+mn-ea"/>
                          <a:cs typeface="Times New Roman"/>
                        </a:rPr>
                        <a:t> (Hunting Wasp)</a:t>
                      </a:r>
                      <a:endParaRPr lang="en-US" sz="1200" kern="1200" dirty="0" smtClean="0">
                        <a:solidFill>
                          <a:schemeClr val="dk1"/>
                        </a:solidFill>
                        <a:effectLst/>
                        <a:latin typeface="Times New Roman"/>
                        <a:ea typeface="+mn-ea"/>
                        <a:cs typeface="Times New Roman"/>
                      </a:endParaRPr>
                    </a:p>
                  </a:txBody>
                  <a:tcPr/>
                </a:tc>
                <a:tc>
                  <a:txBody>
                    <a:bodyPr/>
                    <a:lstStyle/>
                    <a:p>
                      <a:pPr algn="ctr"/>
                      <a:r>
                        <a:rPr lang="en-US" sz="1200" dirty="0" smtClean="0">
                          <a:latin typeface="Times New Roman"/>
                          <a:cs typeface="Times New Roman"/>
                        </a:rPr>
                        <a:t>583</a:t>
                      </a:r>
                      <a:endParaRPr lang="en-US" sz="1200" dirty="0">
                        <a:latin typeface="Times New Roman"/>
                        <a:cs typeface="Times New Roman"/>
                      </a:endParaRPr>
                    </a:p>
                  </a:txBody>
                  <a:tcPr/>
                </a:tc>
                <a:tc>
                  <a:txBody>
                    <a:bodyPr/>
                    <a:lstStyle/>
                    <a:p>
                      <a:pPr algn="ctr"/>
                      <a:r>
                        <a:rPr lang="en-US" sz="1200" dirty="0" smtClean="0">
                          <a:latin typeface="Times New Roman"/>
                          <a:cs typeface="Times New Roman"/>
                        </a:rPr>
                        <a:t>1</a:t>
                      </a:r>
                      <a:endParaRPr lang="en-US" sz="1200" dirty="0">
                        <a:latin typeface="Times New Roman"/>
                        <a:cs typeface="Times New Roman"/>
                      </a:endParaRPr>
                    </a:p>
                  </a:txBody>
                  <a:tcPr/>
                </a:tc>
              </a:tr>
              <a:tr h="258877">
                <a:tc>
                  <a:txBody>
                    <a:bodyPr/>
                    <a:lstStyle/>
                    <a:p>
                      <a:pPr algn="ctr"/>
                      <a:r>
                        <a:rPr lang="en-US" sz="1200" dirty="0" smtClean="0">
                          <a:latin typeface="Times New Roman"/>
                          <a:cs typeface="Times New Roman"/>
                        </a:rPr>
                        <a:t>PAY-13</a:t>
                      </a:r>
                      <a:endParaRPr lang="en-US" sz="1200" dirty="0">
                        <a:latin typeface="Times New Roman"/>
                        <a:cs typeface="Times New Roman"/>
                      </a:endParaRPr>
                    </a:p>
                  </a:txBody>
                  <a:tcPr/>
                </a:tc>
                <a:tc>
                  <a:txBody>
                    <a:bodyPr/>
                    <a:lstStyle/>
                    <a:p>
                      <a:pPr lvl="0" algn="ctr"/>
                      <a:r>
                        <a:rPr lang="en-US" sz="1200" b="1" kern="1200" dirty="0" err="1" smtClean="0">
                          <a:solidFill>
                            <a:schemeClr val="dk1"/>
                          </a:solidFill>
                          <a:effectLst/>
                          <a:latin typeface="Times New Roman"/>
                          <a:ea typeface="+mn-ea"/>
                          <a:cs typeface="Times New Roman"/>
                        </a:rPr>
                        <a:t>Toxomerus</a:t>
                      </a:r>
                      <a:r>
                        <a:rPr lang="en-US" sz="1200" b="1" kern="1200" dirty="0" smtClean="0">
                          <a:solidFill>
                            <a:schemeClr val="dk1"/>
                          </a:solidFill>
                          <a:effectLst/>
                          <a:latin typeface="Times New Roman"/>
                          <a:ea typeface="+mn-ea"/>
                          <a:cs typeface="Times New Roman"/>
                        </a:rPr>
                        <a:t> </a:t>
                      </a:r>
                      <a:r>
                        <a:rPr lang="en-US" sz="1200" b="1" kern="1200" dirty="0" err="1" smtClean="0">
                          <a:solidFill>
                            <a:schemeClr val="dk1"/>
                          </a:solidFill>
                          <a:effectLst/>
                          <a:latin typeface="Times New Roman"/>
                          <a:ea typeface="+mn-ea"/>
                          <a:cs typeface="Times New Roman"/>
                        </a:rPr>
                        <a:t>geminatus</a:t>
                      </a:r>
                      <a:r>
                        <a:rPr lang="en-US" sz="1200" b="1" kern="1200" dirty="0" smtClean="0">
                          <a:solidFill>
                            <a:schemeClr val="dk1"/>
                          </a:solidFill>
                          <a:effectLst/>
                          <a:latin typeface="Times New Roman"/>
                          <a:ea typeface="+mn-ea"/>
                          <a:cs typeface="Times New Roman"/>
                        </a:rPr>
                        <a:t> (Flower Fly)</a:t>
                      </a:r>
                      <a:endParaRPr lang="en-US" sz="1200" kern="1200" dirty="0" smtClean="0">
                        <a:solidFill>
                          <a:schemeClr val="dk1"/>
                        </a:solidFill>
                        <a:effectLst/>
                        <a:latin typeface="Times New Roman"/>
                        <a:ea typeface="+mn-ea"/>
                        <a:cs typeface="Times New Roman"/>
                      </a:endParaRPr>
                    </a:p>
                  </a:txBody>
                  <a:tcPr/>
                </a:tc>
                <a:tc>
                  <a:txBody>
                    <a:bodyPr/>
                    <a:lstStyle/>
                    <a:p>
                      <a:pPr algn="ctr"/>
                      <a:r>
                        <a:rPr lang="en-US" sz="1200" dirty="0" smtClean="0">
                          <a:latin typeface="Times New Roman"/>
                          <a:cs typeface="Times New Roman"/>
                        </a:rPr>
                        <a:t>658</a:t>
                      </a:r>
                      <a:endParaRPr lang="en-US" sz="1200" dirty="0">
                        <a:latin typeface="Times New Roman"/>
                        <a:cs typeface="Times New Roman"/>
                      </a:endParaRPr>
                    </a:p>
                  </a:txBody>
                  <a:tcPr/>
                </a:tc>
                <a:tc>
                  <a:txBody>
                    <a:bodyPr/>
                    <a:lstStyle/>
                    <a:p>
                      <a:pPr algn="ctr"/>
                      <a:r>
                        <a:rPr lang="en-US" sz="1200" dirty="0" smtClean="0">
                          <a:latin typeface="Times New Roman"/>
                          <a:cs typeface="Times New Roman"/>
                        </a:rPr>
                        <a:t>0</a:t>
                      </a:r>
                      <a:endParaRPr lang="en-US" sz="1200" dirty="0">
                        <a:latin typeface="Times New Roman"/>
                        <a:cs typeface="Times New Roman"/>
                      </a:endParaRPr>
                    </a:p>
                  </a:txBody>
                  <a:tcPr/>
                </a:tc>
              </a:tr>
              <a:tr h="258877">
                <a:tc>
                  <a:txBody>
                    <a:bodyPr/>
                    <a:lstStyle/>
                    <a:p>
                      <a:pPr algn="ctr"/>
                      <a:r>
                        <a:rPr lang="en-US" sz="1200" dirty="0" smtClean="0">
                          <a:latin typeface="Times New Roman"/>
                          <a:cs typeface="Times New Roman"/>
                        </a:rPr>
                        <a:t>*PAY-015</a:t>
                      </a:r>
                      <a:endParaRPr lang="en-US" sz="1200" dirty="0">
                        <a:latin typeface="Times New Roman"/>
                        <a:cs typeface="Times New Roman"/>
                      </a:endParaRPr>
                    </a:p>
                  </a:txBody>
                  <a:tcPr/>
                </a:tc>
                <a:tc>
                  <a:txBody>
                    <a:bodyPr/>
                    <a:lstStyle/>
                    <a:p>
                      <a:pPr marL="0" marR="0" lvl="0" indent="0" algn="ctr" defTabSz="1567245"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Times New Roman"/>
                          <a:ea typeface="+mn-ea"/>
                          <a:cs typeface="Times New Roman"/>
                        </a:rPr>
                        <a:t>Anopheles </a:t>
                      </a:r>
                      <a:r>
                        <a:rPr lang="en-US" sz="1200" b="1" kern="1200" dirty="0" err="1" smtClean="0">
                          <a:solidFill>
                            <a:schemeClr val="dk1"/>
                          </a:solidFill>
                          <a:effectLst/>
                          <a:latin typeface="Times New Roman"/>
                          <a:ea typeface="+mn-ea"/>
                          <a:cs typeface="Times New Roman"/>
                        </a:rPr>
                        <a:t>cruzii</a:t>
                      </a:r>
                      <a:endParaRPr lang="en-US" sz="1200" kern="1200" dirty="0" smtClean="0">
                        <a:solidFill>
                          <a:schemeClr val="dk1"/>
                        </a:solidFill>
                        <a:effectLst/>
                        <a:latin typeface="Times New Roman"/>
                        <a:ea typeface="+mn-ea"/>
                        <a:cs typeface="Times New Roman"/>
                      </a:endParaRPr>
                    </a:p>
                    <a:p>
                      <a:pPr algn="ctr"/>
                      <a:r>
                        <a:rPr lang="en-US" sz="1200" dirty="0" smtClean="0">
                          <a:latin typeface="Times New Roman"/>
                          <a:cs typeface="Times New Roman"/>
                        </a:rPr>
                        <a:t>(Mosquito)</a:t>
                      </a:r>
                      <a:endParaRPr lang="en-US" sz="1200" dirty="0">
                        <a:latin typeface="Times New Roman"/>
                        <a:cs typeface="Times New Roman"/>
                      </a:endParaRPr>
                    </a:p>
                  </a:txBody>
                  <a:tcPr/>
                </a:tc>
                <a:tc>
                  <a:txBody>
                    <a:bodyPr/>
                    <a:lstStyle/>
                    <a:p>
                      <a:pPr algn="ctr"/>
                      <a:r>
                        <a:rPr lang="en-US" sz="1200" dirty="0" smtClean="0">
                          <a:latin typeface="Times New Roman"/>
                          <a:cs typeface="Times New Roman"/>
                        </a:rPr>
                        <a:t>707</a:t>
                      </a:r>
                      <a:endParaRPr lang="en-US" sz="1200" dirty="0">
                        <a:latin typeface="Times New Roman"/>
                        <a:cs typeface="Times New Roman"/>
                      </a:endParaRPr>
                    </a:p>
                  </a:txBody>
                  <a:tcPr/>
                </a:tc>
                <a:tc>
                  <a:txBody>
                    <a:bodyPr/>
                    <a:lstStyle/>
                    <a:p>
                      <a:pPr algn="ctr"/>
                      <a:r>
                        <a:rPr lang="en-US" sz="1200" dirty="0" smtClean="0">
                          <a:latin typeface="Times New Roman"/>
                          <a:cs typeface="Times New Roman"/>
                        </a:rPr>
                        <a:t>75</a:t>
                      </a:r>
                      <a:endParaRPr lang="en-US" sz="1200" dirty="0">
                        <a:latin typeface="Times New Roman"/>
                        <a:cs typeface="Times New Roman"/>
                      </a:endParaRPr>
                    </a:p>
                  </a:txBody>
                  <a:tcPr/>
                </a:tc>
              </a:tr>
            </a:tbl>
          </a:graphicData>
        </a:graphic>
      </p:graphicFrame>
    </p:spTree>
    <p:extLst>
      <p:ext uri="{BB962C8B-B14F-4D97-AF65-F5344CB8AC3E}">
        <p14:creationId xmlns:p14="http://schemas.microsoft.com/office/powerpoint/2010/main" val="36500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2238</TotalTime>
  <Words>277</Words>
  <Application>Microsoft Office PowerPoint</Application>
  <PresentationFormat>Custom</PresentationFormat>
  <Paragraphs>116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AMNH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Sachem Central School District</cp:lastModifiedBy>
  <cp:revision>84</cp:revision>
  <cp:lastPrinted>2018-06-04T14:11:15Z</cp:lastPrinted>
  <dcterms:created xsi:type="dcterms:W3CDTF">2011-05-13T20:15:01Z</dcterms:created>
  <dcterms:modified xsi:type="dcterms:W3CDTF">2018-06-04T14:13:20Z</dcterms:modified>
</cp:coreProperties>
</file>