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745" autoAdjust="0"/>
  </p:normalViewPr>
  <p:slideViewPr>
    <p:cSldViewPr snapToGrid="0" snapToObjects="1">
      <p:cViewPr>
        <p:scale>
          <a:sx n="27" d="100"/>
          <a:sy n="27" d="100"/>
        </p:scale>
        <p:origin x="2104" y="536"/>
      </p:cViewPr>
      <p:guideLst>
        <p:guide orient="horz" pos="18144"/>
        <p:guide orient="horz" pos="288"/>
        <p:guide pos="287"/>
        <p:guide pos="25055"/>
        <p:guide orient="horz" pos="13608"/>
        <p:guide orient="horz" pos="216"/>
        <p:guide pos="235"/>
        <p:guide pos="2050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6/5/17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6/5/17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6/5/17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6/5/17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6/5/17</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ca.in/AVFS/Archive/v2/i2/4.ISCA-RJAVFS-2014-002.pdf" TargetMode="External"/><Relationship Id="rId4" Type="http://schemas.openxmlformats.org/officeDocument/2006/relationships/hyperlink" Target="https://soiltest.umass.edu/fact-sheets/over-fertilization-soils-its-causes-effects-and-rem" TargetMode="External"/><Relationship Id="rId5" Type="http://schemas.openxmlformats.org/officeDocument/2006/relationships/image" Target="../media/image2.jpeg"/><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47827" y="754131"/>
            <a:ext cx="23647459" cy="1380933"/>
          </a:xfrm>
          <a:prstGeom prst="rect">
            <a:avLst/>
          </a:prstGeom>
          <a:noFill/>
        </p:spPr>
        <p:txBody>
          <a:bodyPr wrap="square" lIns="72176" tIns="36089" rIns="72176" bIns="36089" rtlCol="0">
            <a:spAutoFit/>
          </a:bodyPr>
          <a:lstStyle/>
          <a:p>
            <a:pPr algn="ctr"/>
            <a:r>
              <a:rPr lang="en-US" sz="8500" dirty="0" smtClean="0"/>
              <a:t>Carabids Can Be Used as Indicators of Lead</a:t>
            </a:r>
            <a:endParaRPr lang="en-US" sz="8500" dirty="0"/>
          </a:p>
        </p:txBody>
      </p:sp>
      <p:sp>
        <p:nvSpPr>
          <p:cNvPr id="5" name="TextBox 4"/>
          <p:cNvSpPr txBox="1"/>
          <p:nvPr/>
        </p:nvSpPr>
        <p:spPr>
          <a:xfrm>
            <a:off x="6154024" y="2135064"/>
            <a:ext cx="19235063" cy="2535095"/>
          </a:xfrm>
          <a:prstGeom prst="rect">
            <a:avLst/>
          </a:prstGeom>
          <a:noFill/>
        </p:spPr>
        <p:txBody>
          <a:bodyPr wrap="square" lIns="72176" tIns="36089" rIns="72176" bIns="36089" rtlCol="0">
            <a:spAutoFit/>
          </a:bodyPr>
          <a:lstStyle/>
          <a:p>
            <a:pPr algn="ctr"/>
            <a:r>
              <a:rPr lang="en-US" sz="5500" dirty="0"/>
              <a:t>Authors: Michael Biggiani,</a:t>
            </a:r>
            <a:r>
              <a:rPr lang="en-US" sz="5500" baseline="30000" dirty="0"/>
              <a:t>1</a:t>
            </a:r>
            <a:r>
              <a:rPr lang="en-US" sz="5500" dirty="0"/>
              <a:t> Mikaela Cornelious,</a:t>
            </a:r>
            <a:r>
              <a:rPr lang="en-US" sz="5500" baseline="30000" dirty="0"/>
              <a:t>1</a:t>
            </a:r>
            <a:r>
              <a:rPr lang="en-US" sz="5500" dirty="0"/>
              <a:t> Jason Hom</a:t>
            </a:r>
            <a:r>
              <a:rPr lang="en-US" sz="5500" baseline="30000" dirty="0"/>
              <a:t>1</a:t>
            </a:r>
            <a:endParaRPr lang="en-US" sz="5500" dirty="0"/>
          </a:p>
          <a:p>
            <a:pPr algn="ctr"/>
            <a:r>
              <a:rPr lang="en-US" sz="5500" dirty="0"/>
              <a:t>Mentors: Stephen Acquaro,</a:t>
            </a:r>
            <a:r>
              <a:rPr lang="en-US" sz="5500" baseline="30000" dirty="0"/>
              <a:t>1</a:t>
            </a:r>
            <a:r>
              <a:rPr lang="en-US" sz="5500" dirty="0"/>
              <a:t> Maria Malzone</a:t>
            </a:r>
            <a:r>
              <a:rPr lang="en-US" sz="5500" baseline="30000" dirty="0"/>
              <a:t>1</a:t>
            </a:r>
            <a:endParaRPr lang="en-US" sz="5500" dirty="0"/>
          </a:p>
          <a:p>
            <a:pPr algn="ctr"/>
            <a:r>
              <a:rPr lang="en-US" sz="5000" i="1" baseline="30000" dirty="0"/>
              <a:t>1 </a:t>
            </a:r>
            <a:r>
              <a:rPr lang="en-US" sz="5000" i="1" dirty="0"/>
              <a:t>Oyster Bay High School</a:t>
            </a:r>
            <a:endParaRPr lang="en-US" sz="5000" i="1" dirty="0">
              <a:solidFill>
                <a:prstClr val="black"/>
              </a:solidFill>
            </a:endParaRPr>
          </a:p>
        </p:txBody>
      </p:sp>
      <p:sp>
        <p:nvSpPr>
          <p:cNvPr id="30" name="TextBox 29"/>
          <p:cNvSpPr txBox="1"/>
          <p:nvPr/>
        </p:nvSpPr>
        <p:spPr>
          <a:xfrm>
            <a:off x="17095100" y="5617985"/>
            <a:ext cx="14494746" cy="650719"/>
          </a:xfrm>
          <a:prstGeom prst="rect">
            <a:avLst/>
          </a:prstGeom>
          <a:noFill/>
        </p:spPr>
        <p:txBody>
          <a:bodyPr wrap="square" lIns="65306" tIns="32653" rIns="65306" bIns="32653" rtlCol="0">
            <a:spAutoFit/>
          </a:bodyPr>
          <a:lstStyle/>
          <a:p>
            <a:endParaRPr lang="en-US" sz="3800" dirty="0"/>
          </a:p>
        </p:txBody>
      </p:sp>
      <p:pic>
        <p:nvPicPr>
          <p:cNvPr id="35" name="Shape 243"/>
          <p:cNvPicPr preferRelativeResize="0"/>
          <p:nvPr/>
        </p:nvPicPr>
        <p:blipFill rotWithShape="1">
          <a:blip r:embed="rId2">
            <a:alphaModFix/>
          </a:blip>
          <a:srcRect/>
          <a:stretch/>
        </p:blipFill>
        <p:spPr>
          <a:xfrm>
            <a:off x="27213433" y="1161680"/>
            <a:ext cx="3945194" cy="695695"/>
          </a:xfrm>
          <a:prstGeom prst="rect">
            <a:avLst/>
          </a:prstGeom>
          <a:noFill/>
          <a:ln>
            <a:noFill/>
          </a:ln>
        </p:spPr>
      </p:pic>
      <p:sp>
        <p:nvSpPr>
          <p:cNvPr id="37" name="TextBox 36"/>
          <p:cNvSpPr txBox="1"/>
          <p:nvPr/>
        </p:nvSpPr>
        <p:spPr>
          <a:xfrm>
            <a:off x="635230" y="4670159"/>
            <a:ext cx="8432657" cy="16529425"/>
          </a:xfrm>
          <a:prstGeom prst="rect">
            <a:avLst/>
          </a:prstGeom>
          <a:noFill/>
        </p:spPr>
        <p:txBody>
          <a:bodyPr wrap="square" lIns="65306" tIns="32653" rIns="65306" bIns="32653" rtlCol="0">
            <a:spAutoFit/>
          </a:bodyPr>
          <a:lstStyle/>
          <a:p>
            <a:pPr algn="ctr">
              <a:spcAft>
                <a:spcPts val="857"/>
              </a:spcAft>
            </a:pPr>
            <a:r>
              <a:rPr lang="en-US" sz="6000" dirty="0"/>
              <a:t>Abstract</a:t>
            </a:r>
          </a:p>
          <a:p>
            <a:r>
              <a:rPr lang="en-US" sz="2000" dirty="0" smtClean="0"/>
              <a:t>Although </a:t>
            </a:r>
            <a:r>
              <a:rPr lang="en-US" sz="2000" dirty="0"/>
              <a:t>fertilizer boosts the growth of organisms, excess amounts can harm an ecosystem. We hypothesized that carabid beetles could be used as </a:t>
            </a:r>
            <a:r>
              <a:rPr lang="en-US" sz="2000" dirty="0" err="1"/>
              <a:t>bioindicators</a:t>
            </a:r>
            <a:r>
              <a:rPr lang="en-US" sz="2000" dirty="0"/>
              <a:t> of lead. We used DNA barcoding to determine the biodiversity of beetles in two locations to determine if there were any differences due to lead. Our group brought samples to the Cold Spring Harbor DNA learning center for analysis. We found several Asian carabid beetles in our samples. However, since we could only sequence two samples from </a:t>
            </a:r>
            <a:r>
              <a:rPr lang="en-US" sz="2000" dirty="0" err="1"/>
              <a:t>Muttontown</a:t>
            </a:r>
            <a:r>
              <a:rPr lang="en-US" sz="2000" dirty="0"/>
              <a:t> Preserve, we cannot conclude that Carabids are a </a:t>
            </a:r>
            <a:r>
              <a:rPr lang="en-US" sz="2000" dirty="0" err="1"/>
              <a:t>bioindicator</a:t>
            </a:r>
            <a:r>
              <a:rPr lang="en-US" sz="2000" dirty="0"/>
              <a:t> of lead</a:t>
            </a:r>
            <a:r>
              <a:rPr lang="en-US" sz="2000" dirty="0" smtClean="0"/>
              <a:t>.</a:t>
            </a:r>
          </a:p>
          <a:p>
            <a:endParaRPr lang="en-US" sz="2000" dirty="0"/>
          </a:p>
          <a:p>
            <a:pPr algn="ctr">
              <a:spcAft>
                <a:spcPts val="429"/>
              </a:spcAft>
            </a:pPr>
            <a:r>
              <a:rPr lang="en-US" sz="6000" dirty="0" smtClean="0"/>
              <a:t>Introduction</a:t>
            </a:r>
            <a:endParaRPr lang="en-US" sz="6000" dirty="0"/>
          </a:p>
          <a:p>
            <a:r>
              <a:rPr lang="en-US" sz="2000" dirty="0" smtClean="0"/>
              <a:t>Soil </a:t>
            </a:r>
            <a:r>
              <a:rPr lang="en-US" sz="2000" dirty="0"/>
              <a:t>is very important to the survival of organisms living in an ecosystem. Even though fertilizer is used to boost the growth of organisms, excess amounts can be harmful to the ecosystem and affect all of the organisms within it. Runoff can cause excessive nutrient levels, highly soluble salts, more organic matter than is necessary, and a change in the pH of the soil (United States Department of Agriculture, 2000). These changes in environment will affect the organisms in the soil including Carabid beetles. Fertilizer can be detrimental to an ecosystem because there are certain metals in fertilizer that lead to heavy metal toxicity (</a:t>
            </a:r>
            <a:r>
              <a:rPr lang="en-US" sz="2000" dirty="0" err="1"/>
              <a:t>Mortvedt</a:t>
            </a:r>
            <a:r>
              <a:rPr lang="en-US" sz="2000" dirty="0"/>
              <a:t>, 1995). </a:t>
            </a:r>
            <a:endParaRPr lang="en-US" sz="2000" dirty="0" smtClean="0"/>
          </a:p>
          <a:p>
            <a:endParaRPr lang="en-US" sz="2000" dirty="0"/>
          </a:p>
          <a:p>
            <a:r>
              <a:rPr lang="en-US" sz="2000" dirty="0" smtClean="0"/>
              <a:t>Some </a:t>
            </a:r>
            <a:r>
              <a:rPr lang="en-US" sz="2000" dirty="0"/>
              <a:t>heavy metals that are very harmful are lead, cadmium, and arsenic (United States Department of Agriculture, 2000). Long-term contact with lead can lead to damage to the nervous system, which includes mental lapses (</a:t>
            </a:r>
            <a:r>
              <a:rPr lang="en-US" sz="2000" dirty="0" err="1"/>
              <a:t>Tchounwou</a:t>
            </a:r>
            <a:r>
              <a:rPr lang="en-US" sz="2000" dirty="0"/>
              <a:t>, </a:t>
            </a:r>
            <a:r>
              <a:rPr lang="en-US" sz="2000" dirty="0" err="1"/>
              <a:t>Yedjou</a:t>
            </a:r>
            <a:r>
              <a:rPr lang="en-US" sz="2000" dirty="0"/>
              <a:t>, </a:t>
            </a:r>
            <a:r>
              <a:rPr lang="en-US" sz="2000" dirty="0" err="1"/>
              <a:t>Patlolla</a:t>
            </a:r>
            <a:r>
              <a:rPr lang="en-US" sz="2000" dirty="0"/>
              <a:t>, &amp; Sutton, 2012). Lead will</a:t>
            </a:r>
            <a:r>
              <a:rPr lang="en-US" sz="2000" b="1" dirty="0"/>
              <a:t> </a:t>
            </a:r>
            <a:r>
              <a:rPr lang="en-US" sz="2000" dirty="0"/>
              <a:t>also kill beneficial bacteria in the soil that decompose organic matter. Heavy metals cause damage to organisms at a cellular level (</a:t>
            </a:r>
            <a:r>
              <a:rPr lang="en-US" sz="2000" dirty="0" err="1"/>
              <a:t>Koivula</a:t>
            </a:r>
            <a:r>
              <a:rPr lang="en-US" sz="2000" dirty="0"/>
              <a:t>, 2011; </a:t>
            </a:r>
            <a:r>
              <a:rPr lang="en-US" sz="2000" dirty="0" err="1"/>
              <a:t>Govind</a:t>
            </a:r>
            <a:r>
              <a:rPr lang="en-US" sz="2000" dirty="0"/>
              <a:t>, 2014) and even to the DNA of organisms (Morales, </a:t>
            </a:r>
            <a:r>
              <a:rPr lang="en-US" sz="2000" dirty="0" err="1"/>
              <a:t>Derbes</a:t>
            </a:r>
            <a:r>
              <a:rPr lang="en-US" sz="2000" dirty="0"/>
              <a:t>, Ade, </a:t>
            </a:r>
            <a:r>
              <a:rPr lang="en-US" sz="2000" dirty="0" err="1"/>
              <a:t>Ortego</a:t>
            </a:r>
            <a:r>
              <a:rPr lang="en-US" sz="2000" dirty="0"/>
              <a:t>, Stark, </a:t>
            </a:r>
            <a:r>
              <a:rPr lang="en-US" sz="2000" dirty="0" err="1"/>
              <a:t>Deininger</a:t>
            </a:r>
            <a:r>
              <a:rPr lang="en-US" sz="2000" dirty="0"/>
              <a:t>, &amp; Roy-Engel, 2016) at times if there is overexposure</a:t>
            </a:r>
            <a:r>
              <a:rPr lang="en-US" sz="2000" dirty="0" smtClean="0"/>
              <a:t>.</a:t>
            </a:r>
          </a:p>
          <a:p>
            <a:endParaRPr lang="en-US" sz="2000" dirty="0"/>
          </a:p>
          <a:p>
            <a:r>
              <a:rPr lang="en-US" sz="2000" dirty="0" smtClean="0"/>
              <a:t>These </a:t>
            </a:r>
            <a:r>
              <a:rPr lang="en-US" sz="2000" dirty="0"/>
              <a:t>metals can easily be transferred through the food chain. Even humans can be affected by the heavy metals through the food they eat, since they could have been grown in an environment of high toxicity. </a:t>
            </a:r>
            <a:endParaRPr lang="en-US" sz="2000" dirty="0"/>
          </a:p>
          <a:p>
            <a:r>
              <a:rPr lang="en-US" sz="2000" dirty="0" smtClean="0"/>
              <a:t>	</a:t>
            </a:r>
          </a:p>
          <a:p>
            <a:r>
              <a:rPr lang="en-US" sz="2000" dirty="0" smtClean="0"/>
              <a:t>Carabid </a:t>
            </a:r>
            <a:r>
              <a:rPr lang="en-US" sz="2000" dirty="0"/>
              <a:t>beetles are very diverse organisms due to the fact that the different species of these ground beetles have a variety of biotic factors and requirements for survival. Carabid beetles can be influenced by numerous abiotic factors, such as temperature, moisture, and food quality. Some researchers have noted that heavy metals can accumulate within the Carabid beetles, which can be useful in determining the areas with heavy metal concentration (</a:t>
            </a:r>
            <a:r>
              <a:rPr lang="en-US" sz="2000" dirty="0" err="1"/>
              <a:t>Butovsky</a:t>
            </a:r>
            <a:r>
              <a:rPr lang="en-US" sz="2000" dirty="0"/>
              <a:t>, 2011). Although more research is required to determine whether or not Carabid beetles are the best </a:t>
            </a:r>
            <a:r>
              <a:rPr lang="en-US" sz="2000" dirty="0" err="1"/>
              <a:t>bioindicator</a:t>
            </a:r>
            <a:r>
              <a:rPr lang="en-US" sz="2000" dirty="0"/>
              <a:t> for heavy metals, by doing this investigation we can see how the organisms have been affected by the area’s heavy metal toxicity and to find where the heavy metal concentration must be reduced.</a:t>
            </a:r>
            <a:endParaRPr lang="en-US" sz="2000" dirty="0"/>
          </a:p>
          <a:p>
            <a:r>
              <a:rPr lang="en-US" sz="4000" dirty="0"/>
              <a:t/>
            </a:r>
            <a:br>
              <a:rPr lang="en-US" sz="4000" dirty="0"/>
            </a:br>
            <a:endParaRPr lang="en-US" sz="3900" dirty="0"/>
          </a:p>
        </p:txBody>
      </p:sp>
      <p:sp>
        <p:nvSpPr>
          <p:cNvPr id="38" name="TextBox 37"/>
          <p:cNvSpPr txBox="1"/>
          <p:nvPr/>
        </p:nvSpPr>
        <p:spPr>
          <a:xfrm>
            <a:off x="20218401" y="4838854"/>
            <a:ext cx="12325349" cy="21456415"/>
          </a:xfrm>
          <a:prstGeom prst="rect">
            <a:avLst/>
          </a:prstGeom>
          <a:noFill/>
        </p:spPr>
        <p:txBody>
          <a:bodyPr wrap="square" lIns="65306" tIns="32653" rIns="65306" bIns="32653" rtlCol="0">
            <a:spAutoFit/>
          </a:bodyPr>
          <a:lstStyle/>
          <a:p>
            <a:pPr algn="ctr">
              <a:spcAft>
                <a:spcPts val="429"/>
              </a:spcAft>
            </a:pPr>
            <a:r>
              <a:rPr lang="en-US" dirty="0"/>
              <a:t>Discussion </a:t>
            </a:r>
          </a:p>
          <a:p>
            <a:r>
              <a:rPr lang="en-US" sz="2000" dirty="0" smtClean="0"/>
              <a:t>Our </a:t>
            </a:r>
            <a:r>
              <a:rPr lang="en-US" sz="2000" dirty="0"/>
              <a:t>results show a difference in biodiversity between the </a:t>
            </a:r>
            <a:r>
              <a:rPr lang="en-US" sz="2000" dirty="0" err="1"/>
              <a:t>Muttontown</a:t>
            </a:r>
            <a:r>
              <a:rPr lang="en-US" sz="2000" dirty="0"/>
              <a:t> Preserve and the Oyster Bay High School. The lead tests from soil taken from the high school came back positive, while the tests from the preserve were negative. Therefore, we can conclude that a lower biodiversity of carabid beetles could be attributed, to some extent, to lead content in the environment. </a:t>
            </a:r>
            <a:endParaRPr lang="en-US" sz="2000" dirty="0" smtClean="0"/>
          </a:p>
          <a:p>
            <a:endParaRPr lang="en-US" sz="2000" dirty="0"/>
          </a:p>
          <a:p>
            <a:r>
              <a:rPr lang="en-US" sz="2000" dirty="0" smtClean="0"/>
              <a:t>We </a:t>
            </a:r>
            <a:r>
              <a:rPr lang="en-US" sz="2000" dirty="0"/>
              <a:t>had hoped to show that lead content in the soil can be correlated with  the biodiversity of carabid beetles in the soil. This is important because historically, there have been lead pipe issues in the Oyster Bay area. By discovering how lead content affects the beetle population, we can better solve the problem of lead in the area.</a:t>
            </a:r>
            <a:endParaRPr lang="en-US" sz="2000" dirty="0"/>
          </a:p>
          <a:p>
            <a:r>
              <a:rPr lang="en-US" sz="2000" dirty="0"/>
              <a:t>Unfortunately, a large number of our samples were unable to be sent for sequencing. Also, many of the samples we did sequence came back as </a:t>
            </a:r>
            <a:r>
              <a:rPr lang="en-US" sz="2000" i="1" dirty="0"/>
              <a:t>Harmonia </a:t>
            </a:r>
            <a:r>
              <a:rPr lang="en-US" sz="2000" i="1" dirty="0" err="1"/>
              <a:t>axyridis</a:t>
            </a:r>
            <a:r>
              <a:rPr lang="en-US" sz="2000" dirty="0"/>
              <a:t>, a common species of ladybug introduced from Asia, which is not in the genus </a:t>
            </a:r>
            <a:r>
              <a:rPr lang="en-US" sz="2000" dirty="0" err="1"/>
              <a:t>carabidae</a:t>
            </a:r>
            <a:r>
              <a:rPr lang="en-US" sz="2000" dirty="0"/>
              <a:t>. For these reasons, our study is not entirely reliable</a:t>
            </a:r>
            <a:r>
              <a:rPr lang="en-US" sz="2000" dirty="0" smtClean="0"/>
              <a:t>.</a:t>
            </a:r>
          </a:p>
          <a:p>
            <a:endParaRPr lang="en-US" sz="2000" dirty="0"/>
          </a:p>
          <a:p>
            <a:r>
              <a:rPr lang="en-US" sz="2000" dirty="0" smtClean="0"/>
              <a:t>If </a:t>
            </a:r>
            <a:r>
              <a:rPr lang="en-US" sz="2000" dirty="0"/>
              <a:t>we were to do this experiment again, we would be more selective about which samples we collect, to avoid choosing a large number of ladybugs. Also, we would use a quantitative test for lead, showing how much ppm of lead is in the soil, rather than a qualitative test. </a:t>
            </a:r>
            <a:endParaRPr lang="en-US" sz="2000" dirty="0" smtClean="0"/>
          </a:p>
          <a:p>
            <a:endParaRPr lang="en-US" sz="3900" dirty="0"/>
          </a:p>
          <a:p>
            <a:pPr algn="ctr">
              <a:spcAft>
                <a:spcPts val="429"/>
              </a:spcAft>
            </a:pPr>
            <a:r>
              <a:rPr lang="en-US" sz="6000" dirty="0"/>
              <a:t>References</a:t>
            </a:r>
          </a:p>
          <a:p>
            <a:r>
              <a:rPr lang="en-US" sz="2000" dirty="0" err="1"/>
              <a:t>Butovsky</a:t>
            </a:r>
            <a:r>
              <a:rPr lang="en-US" sz="2000" dirty="0"/>
              <a:t>, R. (2011). Heavy metals in carabids (</a:t>
            </a:r>
            <a:r>
              <a:rPr lang="en-US" sz="2000" dirty="0" err="1"/>
              <a:t>Coleoptera</a:t>
            </a:r>
            <a:r>
              <a:rPr lang="en-US" sz="2000" dirty="0"/>
              <a:t>, </a:t>
            </a:r>
            <a:r>
              <a:rPr lang="en-US" sz="2000" dirty="0" err="1"/>
              <a:t>Carabidae</a:t>
            </a:r>
            <a:r>
              <a:rPr lang="en-US" sz="2000" dirty="0"/>
              <a:t>). </a:t>
            </a:r>
            <a:r>
              <a:rPr lang="en-US" sz="2000" i="1" dirty="0"/>
              <a:t>ZooKeys,100</a:t>
            </a:r>
            <a:r>
              <a:rPr lang="en-US" sz="2000" dirty="0"/>
              <a:t>, 215-222.</a:t>
            </a:r>
            <a:endParaRPr lang="en-US" sz="2000" dirty="0"/>
          </a:p>
          <a:p>
            <a:r>
              <a:rPr lang="en-US" sz="2000" dirty="0" smtClean="0"/>
              <a:t>doi:10.3897/zookeys.100.1529</a:t>
            </a:r>
          </a:p>
          <a:p>
            <a:endParaRPr lang="en-US" sz="2000" dirty="0"/>
          </a:p>
          <a:p>
            <a:r>
              <a:rPr lang="en-US" sz="2000" dirty="0" err="1"/>
              <a:t>Chibuike</a:t>
            </a:r>
            <a:r>
              <a:rPr lang="en-US" sz="2000" dirty="0"/>
              <a:t>, G. U., &amp; </a:t>
            </a:r>
            <a:r>
              <a:rPr lang="en-US" sz="2000" dirty="0" err="1"/>
              <a:t>Obiora</a:t>
            </a:r>
            <a:r>
              <a:rPr lang="en-US" sz="2000" dirty="0"/>
              <a:t>, S. C. (2014). Heavy Metal Polluted Soils: Effect on Plants and</a:t>
            </a:r>
            <a:endParaRPr lang="en-US" sz="2000" dirty="0"/>
          </a:p>
          <a:p>
            <a:r>
              <a:rPr lang="en-US" sz="2000" dirty="0"/>
              <a:t>Bioremediation Methods. </a:t>
            </a:r>
            <a:r>
              <a:rPr lang="en-US" sz="2000" i="1" dirty="0"/>
              <a:t>Applied and Environmental Soil Science,2014</a:t>
            </a:r>
            <a:r>
              <a:rPr lang="en-US" sz="2000" dirty="0"/>
              <a:t>, 1-12.</a:t>
            </a:r>
            <a:endParaRPr lang="en-US" sz="2000" dirty="0"/>
          </a:p>
          <a:p>
            <a:r>
              <a:rPr lang="en-US" sz="2000" dirty="0" smtClean="0"/>
              <a:t>doi:10.1155/2014/752708</a:t>
            </a:r>
          </a:p>
          <a:p>
            <a:endParaRPr lang="en-US" sz="2000" dirty="0"/>
          </a:p>
          <a:p>
            <a:r>
              <a:rPr lang="en-US" sz="2000" dirty="0" err="1"/>
              <a:t>Govind</a:t>
            </a:r>
            <a:r>
              <a:rPr lang="en-US" sz="2000" dirty="0"/>
              <a:t>, P., &amp; S, M. (2014). Heavy Metals Causing Toxicity in Animals and Fishes. </a:t>
            </a:r>
            <a:r>
              <a:rPr lang="en-US" sz="2000" i="1" dirty="0"/>
              <a:t>Research</a:t>
            </a:r>
            <a:endParaRPr lang="en-US" sz="2000" dirty="0"/>
          </a:p>
          <a:p>
            <a:r>
              <a:rPr lang="en-US" sz="2000" i="1" dirty="0"/>
              <a:t>Journal of Animal, Veterinary and Fishery Sciences,2</a:t>
            </a:r>
            <a:r>
              <a:rPr lang="en-US" sz="2000" dirty="0"/>
              <a:t>, 17-23. Retrieved February 15,</a:t>
            </a:r>
            <a:endParaRPr lang="en-US" sz="2000" dirty="0"/>
          </a:p>
          <a:p>
            <a:r>
              <a:rPr lang="en-US" sz="2000" dirty="0"/>
              <a:t>2017, from </a:t>
            </a:r>
            <a:r>
              <a:rPr lang="en-US" sz="2000" dirty="0">
                <a:hlinkClick r:id="rId3"/>
              </a:rPr>
              <a:t>http://</a:t>
            </a:r>
            <a:r>
              <a:rPr lang="en-US" sz="2000" dirty="0" smtClean="0">
                <a:hlinkClick r:id="rId3"/>
              </a:rPr>
              <a:t>www.isca.in/AVFS/Archive/v2/i2/4.ISCA-RJAVFS-2014-002.pdf</a:t>
            </a:r>
            <a:endParaRPr lang="en-US" sz="2000" dirty="0" smtClean="0"/>
          </a:p>
          <a:p>
            <a:endParaRPr lang="en-US" sz="2000" dirty="0"/>
          </a:p>
          <a:p>
            <a:r>
              <a:rPr lang="en-US" sz="2000" dirty="0" err="1"/>
              <a:t>Koivula</a:t>
            </a:r>
            <a:r>
              <a:rPr lang="en-US" sz="2000" dirty="0"/>
              <a:t>, M. (2011). Useful model organisms, indicators, or both? Ground beetles (</a:t>
            </a:r>
            <a:r>
              <a:rPr lang="en-US" sz="2000" dirty="0" err="1"/>
              <a:t>Coleoptera</a:t>
            </a:r>
            <a:r>
              <a:rPr lang="en-US" sz="2000" dirty="0"/>
              <a:t>,</a:t>
            </a:r>
            <a:br>
              <a:rPr lang="en-US" sz="2000" dirty="0"/>
            </a:br>
            <a:r>
              <a:rPr lang="en-US" sz="2000" dirty="0" err="1"/>
              <a:t>Carabidae</a:t>
            </a:r>
            <a:r>
              <a:rPr lang="en-US" sz="2000" dirty="0"/>
              <a:t>) reflecting environmental conditions. </a:t>
            </a:r>
            <a:r>
              <a:rPr lang="en-US" sz="2000" i="1" dirty="0"/>
              <a:t>ZooKeys,100</a:t>
            </a:r>
            <a:r>
              <a:rPr lang="en-US" sz="2000" dirty="0"/>
              <a:t>, 287-317. </a:t>
            </a:r>
            <a:br>
              <a:rPr lang="en-US" sz="2000" dirty="0"/>
            </a:br>
            <a:r>
              <a:rPr lang="en-US" sz="2000" dirty="0" smtClean="0"/>
              <a:t>doi:10.3897/zookeys.100.1533</a:t>
            </a:r>
          </a:p>
          <a:p>
            <a:endParaRPr lang="en-US" sz="2000" dirty="0"/>
          </a:p>
          <a:p>
            <a:r>
              <a:rPr lang="en-US" sz="2000" dirty="0"/>
              <a:t>Morales ME, </a:t>
            </a:r>
            <a:r>
              <a:rPr lang="en-US" sz="2000" dirty="0" err="1"/>
              <a:t>Derbes</a:t>
            </a:r>
            <a:r>
              <a:rPr lang="en-US" sz="2000" dirty="0"/>
              <a:t> RS, Ade CM, </a:t>
            </a:r>
            <a:r>
              <a:rPr lang="en-US" sz="2000" dirty="0" err="1"/>
              <a:t>Ortego</a:t>
            </a:r>
            <a:r>
              <a:rPr lang="en-US" sz="2000" dirty="0"/>
              <a:t> JC, Stark J, </a:t>
            </a:r>
            <a:r>
              <a:rPr lang="en-US" sz="2000" dirty="0" err="1"/>
              <a:t>Deininger</a:t>
            </a:r>
            <a:r>
              <a:rPr lang="en-US" sz="2000" dirty="0"/>
              <a:t> PL, et al. (2016) Heavy Metal Exposure Influences Double Strand Break DNA Repair Outcomes. </a:t>
            </a:r>
            <a:r>
              <a:rPr lang="en-US" sz="2000" i="1" dirty="0" err="1"/>
              <a:t>PLoS</a:t>
            </a:r>
            <a:r>
              <a:rPr lang="en-US" sz="2000" i="1" dirty="0"/>
              <a:t> ONE</a:t>
            </a:r>
            <a:r>
              <a:rPr lang="en-US" sz="2000" dirty="0"/>
              <a:t> 11(3): e0151367. </a:t>
            </a:r>
            <a:r>
              <a:rPr lang="en-US" sz="2000" dirty="0" smtClean="0"/>
              <a:t>doi:10.1371/journal.pone.015136</a:t>
            </a:r>
          </a:p>
          <a:p>
            <a:endParaRPr lang="en-US" sz="2000" dirty="0"/>
          </a:p>
          <a:p>
            <a:r>
              <a:rPr lang="en-US" sz="2000" dirty="0" err="1"/>
              <a:t>Mortvedt</a:t>
            </a:r>
            <a:r>
              <a:rPr lang="en-US" sz="2000" dirty="0"/>
              <a:t>, J. J. (1995, January). Heavy metal contaminants in inorganic and organic fertilizers.</a:t>
            </a:r>
            <a:endParaRPr lang="en-US" sz="2000" dirty="0"/>
          </a:p>
          <a:p>
            <a:r>
              <a:rPr lang="en-US" sz="2000" i="1" dirty="0"/>
              <a:t>Fertilizer Research,</a:t>
            </a:r>
            <a:r>
              <a:rPr lang="en-US" sz="2000" dirty="0"/>
              <a:t> </a:t>
            </a:r>
            <a:r>
              <a:rPr lang="en-US" sz="2000" i="1" dirty="0"/>
              <a:t>43</a:t>
            </a:r>
            <a:r>
              <a:rPr lang="en-US" sz="2000" dirty="0"/>
              <a:t>(1-3), 55-61. </a:t>
            </a:r>
            <a:r>
              <a:rPr lang="en-US" sz="2000" dirty="0" smtClean="0"/>
              <a:t>doi:10.1007/bf00747683</a:t>
            </a:r>
          </a:p>
          <a:p>
            <a:endParaRPr lang="en-US" sz="2000" dirty="0"/>
          </a:p>
          <a:p>
            <a:r>
              <a:rPr lang="en-US" sz="2000" dirty="0"/>
              <a:t>University of Massachusetts. (2017, January 3). Over-Fertilization of Soils: Its Causes, Effects</a:t>
            </a:r>
            <a:endParaRPr lang="en-US" sz="2000" dirty="0"/>
          </a:p>
          <a:p>
            <a:r>
              <a:rPr lang="en-US" sz="2000" dirty="0"/>
              <a:t>and Remediation. Retrieved October 10, 2016, from</a:t>
            </a:r>
            <a:endParaRPr lang="en-US" sz="2000" dirty="0"/>
          </a:p>
          <a:p>
            <a:r>
              <a:rPr lang="en-US" sz="2000" u="sng" dirty="0">
                <a:hlinkClick r:id="rId4"/>
              </a:rPr>
              <a:t>https://soiltest.umass.edu/fact-sheets/over-fertilization-soils-its-causes-effects-and-rem</a:t>
            </a:r>
            <a:endParaRPr lang="en-US" sz="2000" dirty="0"/>
          </a:p>
          <a:p>
            <a:r>
              <a:rPr lang="en-US" sz="2000" dirty="0" err="1" smtClean="0"/>
              <a:t>Ation</a:t>
            </a:r>
            <a:endParaRPr lang="en-US" sz="2000" dirty="0" smtClean="0"/>
          </a:p>
          <a:p>
            <a:endParaRPr lang="en-US" sz="2000" dirty="0"/>
          </a:p>
          <a:p>
            <a:r>
              <a:rPr lang="en-US" sz="2000" dirty="0"/>
              <a:t>Royal Entomological Society. (</a:t>
            </a:r>
            <a:r>
              <a:rPr lang="en-US" sz="2000" dirty="0" err="1"/>
              <a:t>n.d.</a:t>
            </a:r>
            <a:r>
              <a:rPr lang="en-US" sz="2000" dirty="0"/>
              <a:t>). Ground beetles (</a:t>
            </a:r>
            <a:r>
              <a:rPr lang="en-US" sz="2000" dirty="0" err="1"/>
              <a:t>Coleoptera</a:t>
            </a:r>
            <a:r>
              <a:rPr lang="en-US" sz="2000" dirty="0"/>
              <a:t>). Retrieved December 09,</a:t>
            </a:r>
            <a:endParaRPr lang="en-US" sz="2000" dirty="0"/>
          </a:p>
          <a:p>
            <a:r>
              <a:rPr lang="en-US" sz="2000" dirty="0"/>
              <a:t>2016, from http://</a:t>
            </a:r>
            <a:r>
              <a:rPr lang="en-US" sz="2000" dirty="0" err="1"/>
              <a:t>www.royensoc.co.uk</a:t>
            </a:r>
            <a:r>
              <a:rPr lang="en-US" sz="2000" dirty="0"/>
              <a:t>/</a:t>
            </a:r>
            <a:r>
              <a:rPr lang="en-US" sz="2000" dirty="0" err="1"/>
              <a:t>insect_info</a:t>
            </a:r>
            <a:r>
              <a:rPr lang="en-US" sz="2000" dirty="0"/>
              <a:t>/what/</a:t>
            </a:r>
            <a:r>
              <a:rPr lang="en-US" sz="2000" dirty="0" err="1"/>
              <a:t>ground_beetles.htm</a:t>
            </a:r>
            <a:r>
              <a:rPr lang="en-US" sz="2000" dirty="0"/>
              <a:t> </a:t>
            </a:r>
            <a:endParaRPr lang="en-US" sz="2000" dirty="0" smtClean="0"/>
          </a:p>
          <a:p>
            <a:endParaRPr lang="en-US" sz="2000" dirty="0"/>
          </a:p>
          <a:p>
            <a:r>
              <a:rPr lang="en-US" sz="2000" dirty="0" err="1"/>
              <a:t>Tchounwou</a:t>
            </a:r>
            <a:r>
              <a:rPr lang="en-US" sz="2000" dirty="0"/>
              <a:t>, P. B., </a:t>
            </a:r>
            <a:r>
              <a:rPr lang="en-US" sz="2000" dirty="0" err="1"/>
              <a:t>Yedjou</a:t>
            </a:r>
            <a:r>
              <a:rPr lang="en-US" sz="2000" dirty="0"/>
              <a:t>, C. G., </a:t>
            </a:r>
            <a:r>
              <a:rPr lang="en-US" sz="2000" dirty="0" err="1"/>
              <a:t>Patlolla</a:t>
            </a:r>
            <a:r>
              <a:rPr lang="en-US" sz="2000" dirty="0"/>
              <a:t>, A. K., &amp; Sutton, D. J. (2012). Heavy Metals Toxicity</a:t>
            </a:r>
            <a:endParaRPr lang="en-US" sz="2000" dirty="0"/>
          </a:p>
          <a:p>
            <a:r>
              <a:rPr lang="en-US" sz="2000" dirty="0"/>
              <a:t>and the Environment. </a:t>
            </a:r>
            <a:r>
              <a:rPr lang="en-US" sz="2000" i="1" dirty="0"/>
              <a:t>Molecular, Clinical and Environmental Toxicology,</a:t>
            </a:r>
            <a:r>
              <a:rPr lang="en-US" sz="2000" dirty="0"/>
              <a:t> 133-164.</a:t>
            </a:r>
            <a:endParaRPr lang="en-US" sz="2000" dirty="0"/>
          </a:p>
          <a:p>
            <a:r>
              <a:rPr lang="en-US" sz="2000" dirty="0" smtClean="0"/>
              <a:t>doi:10.1007/978-3-7643-8340-4_6</a:t>
            </a:r>
          </a:p>
          <a:p>
            <a:endParaRPr lang="en-US" sz="2000" dirty="0"/>
          </a:p>
          <a:p>
            <a:r>
              <a:rPr lang="en-US" sz="2000" dirty="0"/>
              <a:t>United States Department of Agriculture. (2000, September). Heavy Metal Soil Contamination.</a:t>
            </a:r>
            <a:endParaRPr lang="en-US" sz="2000" dirty="0"/>
          </a:p>
          <a:p>
            <a:r>
              <a:rPr lang="en-US" sz="2000" i="1" dirty="0"/>
              <a:t>Soil Quality - Urban Technical Note,</a:t>
            </a:r>
            <a:r>
              <a:rPr lang="en-US" sz="2000" dirty="0"/>
              <a:t> 1-7. Retrieved December 6, 2016, from</a:t>
            </a:r>
            <a:endParaRPr lang="en-US" sz="2000" dirty="0"/>
          </a:p>
          <a:p>
            <a:r>
              <a:rPr lang="en-US" sz="2000" dirty="0"/>
              <a:t>https://</a:t>
            </a:r>
            <a:r>
              <a:rPr lang="en-US" sz="2000" dirty="0" err="1"/>
              <a:t>www.nrcs.usda.gov</a:t>
            </a:r>
            <a:r>
              <a:rPr lang="en-US" sz="2000" dirty="0"/>
              <a:t>/Internet/FSE_DOCUMENTS/nrcs142p2_053279.pdf </a:t>
            </a:r>
            <a:endParaRPr lang="en-US" sz="2000" dirty="0"/>
          </a:p>
          <a:p>
            <a:r>
              <a:rPr lang="en-US" sz="4000" dirty="0"/>
              <a:t/>
            </a:r>
            <a:br>
              <a:rPr lang="en-US" sz="4000" dirty="0"/>
            </a:br>
            <a:endParaRPr lang="en-US" sz="3900" dirty="0"/>
          </a:p>
          <a:p>
            <a:pPr>
              <a:spcAft>
                <a:spcPts val="429"/>
              </a:spcAft>
            </a:pPr>
            <a:r>
              <a:rPr lang="en-US" dirty="0"/>
              <a:t>Acknowledgements</a:t>
            </a:r>
          </a:p>
          <a:p>
            <a:pPr>
              <a:lnSpc>
                <a:spcPct val="150000"/>
              </a:lnSpc>
            </a:pPr>
            <a:r>
              <a:rPr lang="en-US" sz="2000" dirty="0">
                <a:latin typeface="Times New Roman" panose="02020603050405020304" pitchFamily="18" charset="0"/>
                <a:cs typeface="Times New Roman" panose="02020603050405020304" pitchFamily="18" charset="0"/>
              </a:rPr>
              <a:t>We are grateful for the aid of our instructors, </a:t>
            </a:r>
            <a:r>
              <a:rPr lang="en-US" sz="2000" dirty="0" smtClean="0">
                <a:latin typeface="Times New Roman" panose="02020603050405020304" pitchFamily="18" charset="0"/>
                <a:cs typeface="Times New Roman" panose="02020603050405020304" pitchFamily="18" charset="0"/>
              </a:rPr>
              <a:t>Mr. </a:t>
            </a:r>
            <a:r>
              <a:rPr lang="en-US" sz="2000" dirty="0" err="1" smtClean="0">
                <a:latin typeface="Times New Roman" panose="02020603050405020304" pitchFamily="18" charset="0"/>
                <a:cs typeface="Times New Roman" panose="02020603050405020304" pitchFamily="18" charset="0"/>
              </a:rPr>
              <a:t>Acquaro</a:t>
            </a:r>
            <a:r>
              <a:rPr lang="en-US" sz="2000" dirty="0" smtClean="0">
                <a:latin typeface="Times New Roman" panose="02020603050405020304" pitchFamily="18" charset="0"/>
                <a:cs typeface="Times New Roman" panose="02020603050405020304" pitchFamily="18" charset="0"/>
              </a:rPr>
              <a:t> and Ms. </a:t>
            </a:r>
            <a:r>
              <a:rPr lang="en-US" sz="2000" dirty="0" err="1" smtClean="0">
                <a:latin typeface="Times New Roman" panose="02020603050405020304" pitchFamily="18" charset="0"/>
                <a:cs typeface="Times New Roman" panose="02020603050405020304" pitchFamily="18" charset="0"/>
              </a:rPr>
              <a:t>Malzone</a:t>
            </a:r>
            <a:r>
              <a:rPr lang="en-US" sz="2000" dirty="0" smtClean="0">
                <a:latin typeface="Times New Roman" panose="02020603050405020304" pitchFamily="18" charset="0"/>
                <a:cs typeface="Times New Roman" panose="02020603050405020304" pitchFamily="18" charset="0"/>
              </a:rPr>
              <a:t>. Thank </a:t>
            </a:r>
            <a:r>
              <a:rPr lang="en-US" sz="2000" dirty="0">
                <a:latin typeface="Times New Roman" panose="02020603050405020304" pitchFamily="18" charset="0"/>
                <a:cs typeface="Times New Roman" panose="02020603050405020304" pitchFamily="18" charset="0"/>
              </a:rPr>
              <a:t>you to </a:t>
            </a:r>
            <a:r>
              <a:rPr lang="en-US" sz="2000" dirty="0" smtClean="0">
                <a:latin typeface="Times New Roman" panose="02020603050405020304" pitchFamily="18" charset="0"/>
                <a:cs typeface="Times New Roman" panose="02020603050405020304" pitchFamily="18" charset="0"/>
              </a:rPr>
              <a:t>Cold Spring Harbor Laboratory for </a:t>
            </a:r>
            <a:r>
              <a:rPr lang="en-US" sz="2000" dirty="0">
                <a:latin typeface="Times New Roman" panose="02020603050405020304" pitchFamily="18" charset="0"/>
                <a:cs typeface="Times New Roman" panose="02020603050405020304" pitchFamily="18" charset="0"/>
              </a:rPr>
              <a:t>providing us with the </a:t>
            </a:r>
            <a:r>
              <a:rPr lang="en-US" sz="2000" dirty="0" smtClean="0">
                <a:latin typeface="Times New Roman" panose="02020603050405020304" pitchFamily="18" charset="0"/>
                <a:cs typeface="Times New Roman" panose="02020603050405020304" pitchFamily="18" charset="0"/>
              </a:rPr>
              <a:t>opportunity </a:t>
            </a:r>
            <a:r>
              <a:rPr lang="en-US" sz="2000" dirty="0">
                <a:latin typeface="Times New Roman" panose="02020603050405020304" pitchFamily="18" charset="0"/>
                <a:cs typeface="Times New Roman" panose="02020603050405020304" pitchFamily="18" charset="0"/>
              </a:rPr>
              <a:t>to further enlighten our young minds in the field of science. </a:t>
            </a:r>
            <a:endParaRPr lang="en-US" sz="2000" dirty="0">
              <a:latin typeface="Times New Roman" panose="02020603050405020304" pitchFamily="18" charset="0"/>
              <a:cs typeface="Times New Roman" panose="02020603050405020304" pitchFamily="18" charset="0"/>
            </a:endParaRPr>
          </a:p>
        </p:txBody>
      </p:sp>
      <p:pic>
        <p:nvPicPr>
          <p:cNvPr id="1026" name="Picture 2" descr="http://www.seplessons.org/files/SEPA_Signag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29302" y="2263117"/>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BLI-logo-sm.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349050" y="1268333"/>
            <a:ext cx="4047036" cy="163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nih-logo.gi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6576601" y="2180858"/>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9067887" y="4670159"/>
            <a:ext cx="11150514" cy="19959310"/>
          </a:xfrm>
          <a:prstGeom prst="rect">
            <a:avLst/>
          </a:prstGeom>
          <a:noFill/>
        </p:spPr>
        <p:txBody>
          <a:bodyPr wrap="square" rtlCol="0">
            <a:spAutoFit/>
          </a:bodyPr>
          <a:lstStyle/>
          <a:p>
            <a:pPr algn="ctr">
              <a:spcAft>
                <a:spcPts val="429"/>
              </a:spcAft>
            </a:pPr>
            <a:r>
              <a:rPr lang="en-US" sz="6000" dirty="0"/>
              <a:t>Materials &amp; Methods </a:t>
            </a:r>
          </a:p>
          <a:p>
            <a:r>
              <a:rPr lang="en-US" sz="2000" dirty="0"/>
              <a:t>Our plan was to collect soil samples and then analyze the types of ground beetle specimens inside them. We were hoping to focus on the ground beetles found within the soil samples. Our plan was to identify Carabid beetle species that we collect by using their DNA, to compare the biodiversity between the pristine area of the </a:t>
            </a:r>
            <a:r>
              <a:rPr lang="en-US" sz="2000" dirty="0" err="1"/>
              <a:t>Muttontown</a:t>
            </a:r>
            <a:r>
              <a:rPr lang="en-US" sz="2000" dirty="0"/>
              <a:t> preserve and the more polluted Oyster Bay High school. We predicted to find a correlation between the lead content of the environment and the types of beetles found in the soil samples</a:t>
            </a:r>
            <a:r>
              <a:rPr lang="en-US" sz="2000" dirty="0" smtClean="0"/>
              <a:t>.</a:t>
            </a:r>
          </a:p>
          <a:p>
            <a:endParaRPr lang="en-US" sz="2000" dirty="0"/>
          </a:p>
          <a:p>
            <a:r>
              <a:rPr lang="en-US" sz="2000" dirty="0"/>
              <a:t>In order to keep the environment constant, we chose two locations with deciduous forests, the </a:t>
            </a:r>
            <a:r>
              <a:rPr lang="en-US" sz="2000" dirty="0" err="1"/>
              <a:t>Muttontown</a:t>
            </a:r>
            <a:r>
              <a:rPr lang="en-US" sz="2000" dirty="0"/>
              <a:t> preserve and the Oyster Bay High School. We collected soil samples and analyzed the lead content using lead testing kits. We also used a pH meter to analyze the pH of the soils, to make sure they are about the same </a:t>
            </a:r>
            <a:r>
              <a:rPr lang="en-US" sz="2000" dirty="0" err="1"/>
              <a:t>pH</a:t>
            </a:r>
            <a:r>
              <a:rPr lang="en-US" sz="2000" dirty="0" err="1" smtClean="0"/>
              <a:t>.</a:t>
            </a:r>
            <a:endParaRPr lang="en-US" sz="2000" dirty="0" smtClean="0"/>
          </a:p>
          <a:p>
            <a:endParaRPr lang="en-US" sz="2000" dirty="0"/>
          </a:p>
          <a:p>
            <a:r>
              <a:rPr lang="en-US" sz="2000" dirty="0"/>
              <a:t>Our team took day trips to the </a:t>
            </a:r>
            <a:r>
              <a:rPr lang="en-US" sz="2000" dirty="0" err="1"/>
              <a:t>Muttontown</a:t>
            </a:r>
            <a:r>
              <a:rPr lang="en-US" sz="2000" dirty="0"/>
              <a:t> preserve and around the Oyster Bay High School in November to collect soil samples. We used soil corers to take soil samples from  two parts of the </a:t>
            </a:r>
            <a:r>
              <a:rPr lang="en-US" sz="2000" dirty="0" err="1"/>
              <a:t>Muttontown</a:t>
            </a:r>
            <a:r>
              <a:rPr lang="en-US" sz="2000" dirty="0"/>
              <a:t> preserve and the Oyster Bay High School that had rich, dark soil where the ground beetles could be found. We placed a stake down and then took the sample. We used the stakes to accurately document each sample and its location in which we found them. We also took pictures of each of our samples, and took the GPS coordinates of the trail markers by the pathway in the </a:t>
            </a:r>
            <a:r>
              <a:rPr lang="en-US" sz="2000" dirty="0" err="1"/>
              <a:t>Muttontown</a:t>
            </a:r>
            <a:r>
              <a:rPr lang="en-US" sz="2000" dirty="0"/>
              <a:t> Preserve and by the sign by the parking lot. All of this information was stored on data sheets. We stored the samples in a refrigerated environment, with each soil sample in a separate freezer bag with the location where the sample was recovered</a:t>
            </a:r>
            <a:r>
              <a:rPr lang="en-US" sz="2000" dirty="0" smtClean="0"/>
              <a:t>.</a:t>
            </a:r>
          </a:p>
          <a:p>
            <a:endParaRPr lang="en-US" sz="2000" dirty="0"/>
          </a:p>
          <a:p>
            <a:r>
              <a:rPr lang="en-US" sz="2000" dirty="0"/>
              <a:t>Our group brought all collected samples to the Dolan DNA Learning Center in Cold Spring Harbor for analysis, isolating and sequencing a 600 nucleotide sequence that is unique for every species.  We extracted and isolated DNA and performed PCR on a specific gene section known as cytochrome oxidase I (COI) according to the protocol provided by Cold Spring Harbor. Then, we used DNA barcoding to identify the species of carabid beetle. Using this information, we were able to pinpoint which species were found at which site, and then drew conclusions based on the results</a:t>
            </a:r>
            <a:r>
              <a:rPr lang="en-US" sz="2000" dirty="0" smtClean="0"/>
              <a:t>.</a:t>
            </a:r>
          </a:p>
          <a:p>
            <a:endParaRPr lang="en-US" sz="4000" dirty="0"/>
          </a:p>
          <a:p>
            <a:pPr algn="ctr">
              <a:spcAft>
                <a:spcPts val="429"/>
              </a:spcAft>
            </a:pPr>
            <a:r>
              <a:rPr lang="en-US" sz="6000" dirty="0"/>
              <a:t>Results</a:t>
            </a:r>
          </a:p>
          <a:p>
            <a:r>
              <a:rPr lang="en-US" sz="2000" dirty="0"/>
              <a:t>The results were very surprising. Our samples ranged from pill bug larvae (PJH-003, 005), to carabid beetles (PJH-004, 006, 007, 011), to ladybugs and their larvae (PJH-001, 008, 009, 010, 012). Some of the species we collected were not native to North America, and had been introduced from Asia. What was most interesting was that PJH-006 was a novel sequence that had not yet been uploaded to Gen-Bank. Further taxonomic identification will be needed to determine whether it is in fact a new species or just one that has not been uploaded yet</a:t>
            </a:r>
            <a:r>
              <a:rPr lang="en-US" sz="2000" dirty="0" smtClean="0"/>
              <a:t>.</a:t>
            </a:r>
          </a:p>
          <a:p>
            <a:endParaRPr lang="en-US" sz="2000" dirty="0"/>
          </a:p>
          <a:p>
            <a:pPr algn="ctr">
              <a:spcAft>
                <a:spcPts val="429"/>
              </a:spcAft>
            </a:pPr>
            <a:r>
              <a:rPr lang="en-US" sz="6000" dirty="0"/>
              <a:t>Discussion </a:t>
            </a:r>
          </a:p>
          <a:p>
            <a:r>
              <a:rPr lang="en-US" sz="2000" dirty="0"/>
              <a:t>Our results show a difference in biodiversity between the </a:t>
            </a:r>
            <a:r>
              <a:rPr lang="en-US" sz="2000" dirty="0" err="1"/>
              <a:t>Muttontown</a:t>
            </a:r>
            <a:r>
              <a:rPr lang="en-US" sz="2000" dirty="0"/>
              <a:t> Preserve and the Oyster Bay High School. The lead tests from soil taken from the high school came back positive, while the tests from the preserve were negative. Therefore, we can conclude that a lower biodiversity of carabid beetles could be attributed, to some extent, to lead content in the environment. </a:t>
            </a:r>
          </a:p>
          <a:p>
            <a:endParaRPr lang="en-US" sz="2000" dirty="0"/>
          </a:p>
          <a:p>
            <a:r>
              <a:rPr lang="en-US" sz="2000" dirty="0"/>
              <a:t>We had hoped to show that lead content in the soil can be correlated with  the biodiversity of carabid beetles in the soil. This is important because historically, there have been lead pipe issues in the Oyster Bay area. By discovering how lead content affects the beetle population, we can better solve the problem of lead in the area.</a:t>
            </a:r>
          </a:p>
          <a:p>
            <a:r>
              <a:rPr lang="en-US" sz="2000" dirty="0"/>
              <a:t>Unfortunately, a large number of our samples were unable to be sent for sequencing. Also, many of the samples we did sequence came back as </a:t>
            </a:r>
            <a:r>
              <a:rPr lang="en-US" sz="2000" i="1" dirty="0"/>
              <a:t>Harmonia </a:t>
            </a:r>
            <a:r>
              <a:rPr lang="en-US" sz="2000" i="1" dirty="0" err="1"/>
              <a:t>axyridis</a:t>
            </a:r>
            <a:r>
              <a:rPr lang="en-US" sz="2000" dirty="0"/>
              <a:t>, a common species of ladybug introduced from Asia, which is not in the genus </a:t>
            </a:r>
            <a:r>
              <a:rPr lang="en-US" sz="2000" dirty="0" err="1"/>
              <a:t>carabidae</a:t>
            </a:r>
            <a:r>
              <a:rPr lang="en-US" sz="2000" dirty="0"/>
              <a:t>. For these reasons, our study is not entirely reliable.</a:t>
            </a:r>
          </a:p>
          <a:p>
            <a:endParaRPr lang="en-US" sz="2000" dirty="0"/>
          </a:p>
          <a:p>
            <a:r>
              <a:rPr lang="en-US" sz="2000" dirty="0"/>
              <a:t>If we were to do this experiment again, we would be more selective about which samples we collect, to avoid choosing a large number of ladybugs. Also, we would use a quantitative test for lead, showing how much ppm of lead is in the soil, rather than a qualitative test. </a:t>
            </a:r>
          </a:p>
          <a:p>
            <a:endParaRPr lang="en-US" sz="2000" dirty="0"/>
          </a:p>
        </p:txBody>
      </p:sp>
    </p:spTree>
    <p:extLst>
      <p:ext uri="{BB962C8B-B14F-4D97-AF65-F5344CB8AC3E}">
        <p14:creationId xmlns:p14="http://schemas.microsoft.com/office/powerpoint/2010/main" val="365002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2127</TotalTime>
  <Words>683</Words>
  <Application>Microsoft Macintosh PowerPoint</Application>
  <PresentationFormat>Custom</PresentationFormat>
  <Paragraphs>80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Times New Roman</vt:lpstr>
      <vt:lpstr>Arial</vt:lpstr>
      <vt:lpstr>Office Theme</vt:lpstr>
      <vt:lpstr>PowerPoint Presentation</vt:lpstr>
    </vt:vector>
  </TitlesOfParts>
  <Company>AMNH</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Hom, Ed</cp:lastModifiedBy>
  <cp:revision>51</cp:revision>
  <cp:lastPrinted>2017-06-06T04:23:30Z</cp:lastPrinted>
  <dcterms:created xsi:type="dcterms:W3CDTF">2011-05-13T20:15:01Z</dcterms:created>
  <dcterms:modified xsi:type="dcterms:W3CDTF">2017-06-06T04:50:35Z</dcterms:modified>
</cp:coreProperties>
</file>