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notesMasterIdLst>
    <p:notesMasterId r:id="rId3"/>
  </p:notesMasterIdLst>
  <p:sldIdLst>
    <p:sldId id="256" r:id="rId2"/>
  </p:sldIdLst>
  <p:sldSz cx="43891200" cy="32918400"/>
  <p:notesSz cx="9144000" cy="6858000"/>
  <p:defaultTextStyle>
    <a:defPPr>
      <a:defRPr lang="en-US">
        <a:uFillTx/>
      </a:defRPr>
    </a:defPPr>
    <a:lvl1pPr marL="0" algn="l" defTabSz="2194406" rtl="0" eaLnBrk="1" latinLnBrk="0" hangingPunct="1">
      <a:defRPr sz="8600" kern="1200">
        <a:solidFill>
          <a:schemeClr val="tx1"/>
        </a:solidFill>
        <a:uFillTx/>
        <a:latin typeface="+mn-lt"/>
        <a:ea typeface="+mn-ea"/>
        <a:cs typeface="+mn-cs"/>
      </a:defRPr>
    </a:lvl1pPr>
    <a:lvl2pPr marL="2194406" algn="l" defTabSz="2194406" rtl="0" eaLnBrk="1" latinLnBrk="0" hangingPunct="1">
      <a:defRPr sz="8600" kern="1200">
        <a:solidFill>
          <a:schemeClr val="tx1"/>
        </a:solidFill>
        <a:uFillTx/>
        <a:latin typeface="+mn-lt"/>
        <a:ea typeface="+mn-ea"/>
        <a:cs typeface="+mn-cs"/>
      </a:defRPr>
    </a:lvl2pPr>
    <a:lvl3pPr marL="4388811" algn="l" defTabSz="2194406" rtl="0" eaLnBrk="1" latinLnBrk="0" hangingPunct="1">
      <a:defRPr sz="8600" kern="1200">
        <a:solidFill>
          <a:schemeClr val="tx1"/>
        </a:solidFill>
        <a:uFillTx/>
        <a:latin typeface="+mn-lt"/>
        <a:ea typeface="+mn-ea"/>
        <a:cs typeface="+mn-cs"/>
      </a:defRPr>
    </a:lvl3pPr>
    <a:lvl4pPr marL="6583217" algn="l" defTabSz="2194406" rtl="0" eaLnBrk="1" latinLnBrk="0" hangingPunct="1">
      <a:defRPr sz="8600" kern="1200">
        <a:solidFill>
          <a:schemeClr val="tx1"/>
        </a:solidFill>
        <a:uFillTx/>
        <a:latin typeface="+mn-lt"/>
        <a:ea typeface="+mn-ea"/>
        <a:cs typeface="+mn-cs"/>
      </a:defRPr>
    </a:lvl4pPr>
    <a:lvl5pPr marL="8777623" algn="l" defTabSz="2194406" rtl="0" eaLnBrk="1" latinLnBrk="0" hangingPunct="1">
      <a:defRPr sz="8600" kern="1200">
        <a:solidFill>
          <a:schemeClr val="tx1"/>
        </a:solidFill>
        <a:uFillTx/>
        <a:latin typeface="+mn-lt"/>
        <a:ea typeface="+mn-ea"/>
        <a:cs typeface="+mn-cs"/>
      </a:defRPr>
    </a:lvl5pPr>
    <a:lvl6pPr marL="10972029" algn="l" defTabSz="2194406" rtl="0" eaLnBrk="1" latinLnBrk="0" hangingPunct="1">
      <a:defRPr sz="8600" kern="1200">
        <a:solidFill>
          <a:schemeClr val="tx1"/>
        </a:solidFill>
        <a:uFillTx/>
        <a:latin typeface="+mn-lt"/>
        <a:ea typeface="+mn-ea"/>
        <a:cs typeface="+mn-cs"/>
      </a:defRPr>
    </a:lvl6pPr>
    <a:lvl7pPr marL="13166434" algn="l" defTabSz="2194406" rtl="0" eaLnBrk="1" latinLnBrk="0" hangingPunct="1">
      <a:defRPr sz="8600" kern="1200">
        <a:solidFill>
          <a:schemeClr val="tx1"/>
        </a:solidFill>
        <a:uFillTx/>
        <a:latin typeface="+mn-lt"/>
        <a:ea typeface="+mn-ea"/>
        <a:cs typeface="+mn-cs"/>
      </a:defRPr>
    </a:lvl7pPr>
    <a:lvl8pPr marL="15360840" algn="l" defTabSz="2194406" rtl="0" eaLnBrk="1" latinLnBrk="0" hangingPunct="1">
      <a:defRPr sz="8600" kern="1200">
        <a:solidFill>
          <a:schemeClr val="tx1"/>
        </a:solidFill>
        <a:uFillTx/>
        <a:latin typeface="+mn-lt"/>
        <a:ea typeface="+mn-ea"/>
        <a:cs typeface="+mn-cs"/>
      </a:defRPr>
    </a:lvl8pPr>
    <a:lvl9pPr marL="17555245" algn="l" defTabSz="2194406" rtl="0" eaLnBrk="1" latinLnBrk="0" hangingPunct="1">
      <a:defRPr sz="86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5814" autoAdjust="0"/>
  </p:normalViewPr>
  <p:slideViewPr>
    <p:cSldViewPr snapToGrid="0" snapToObjects="1">
      <p:cViewPr>
        <p:scale>
          <a:sx n="50" d="100"/>
          <a:sy n="50" d="100"/>
        </p:scale>
        <p:origin x="-3834" y="-1734"/>
      </p:cViewPr>
      <p:guideLst>
        <p:guide orient="horz" pos="18144"/>
        <p:guide orient="horz" pos="288"/>
        <p:guide pos="287"/>
        <p:guide pos="25055"/>
        <p:guide orient="horz" pos="20412"/>
        <p:guide orient="horz" pos="324"/>
        <p:guide pos="313"/>
        <p:guide pos="27333"/>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notesViewPr>
    <p:cSldViewPr snapToGrid="0" snapToObjects="1">
      <p:cViewPr varScale="1">
        <p:scale>
          <a:sx n="93" d="100"/>
          <a:sy n="93" d="100"/>
        </p:scale>
        <p:origin x="16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E1D4119-6070-4D8E-AC41-23B7316E558C}" type="datetimeFigureOut">
              <a:rPr lang="en-US" smtClean="0"/>
              <a:t>5/23/2019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8130AC4-6C91-4415-BC31-53E9F6273A39}" type="slidenum">
              <a:rPr lang="en-US" smtClean="0"/>
              <a:t>‹#›</a:t>
            </a:fld>
            <a:endParaRPr lang="en-US"/>
          </a:p>
        </p:txBody>
      </p:sp>
    </p:spTree>
    <p:extLst>
      <p:ext uri="{BB962C8B-B14F-4D97-AF65-F5344CB8AC3E}">
        <p14:creationId xmlns:p14="http://schemas.microsoft.com/office/powerpoint/2010/main" val="413192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30AC4-6C91-4415-BC31-53E9F6273A39}" type="slidenum">
              <a:rPr lang="en-US" smtClean="0"/>
              <a:t>1</a:t>
            </a:fld>
            <a:endParaRPr lang="en-US"/>
          </a:p>
        </p:txBody>
      </p:sp>
    </p:spTree>
    <p:extLst>
      <p:ext uri="{BB962C8B-B14F-4D97-AF65-F5344CB8AC3E}">
        <p14:creationId xmlns:p14="http://schemas.microsoft.com/office/powerpoint/2010/main" val="298858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337600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228642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93253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11469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151573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181723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392878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164438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118696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85939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uFillTx/>
              </a:rPr>
              <a:pPr/>
              <a:t>5/23/2019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15317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9A8DA9FA-688F-B042-A36A-9CF7AA496E45}" type="datetimeFigureOut">
              <a:rPr lang="en-US" smtClean="0">
                <a:uFillTx/>
              </a:rPr>
              <a:pPr/>
              <a:t>5/23/2019</a:t>
            </a:fld>
            <a:endParaRPr lang="en-US">
              <a:uFillTx/>
            </a:endParaRPr>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uFillTx/>
            </a:endParaRPr>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872285E6-2BB0-0B48-8A73-14014F79178A}" type="slidenum">
              <a:rPr lang="en-US" smtClean="0">
                <a:uFillTx/>
              </a:rPr>
              <a:pPr/>
              <a:t>‹#›</a:t>
            </a:fld>
            <a:endParaRPr lang="en-US">
              <a:uFillTx/>
            </a:endParaRPr>
          </a:p>
        </p:txBody>
      </p:sp>
    </p:spTree>
    <p:extLst>
      <p:ext uri="{BB962C8B-B14F-4D97-AF65-F5344CB8AC3E}">
        <p14:creationId xmlns:p14="http://schemas.microsoft.com/office/powerpoint/2010/main" val="226777752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ission-blue.org/2012/08/the-oceans-unsung-heroes-invertebrates/" TargetMode="Externa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image" Target="../media/image1.jpg"/><Relationship Id="rId21" Type="http://schemas.openxmlformats.org/officeDocument/2006/relationships/image" Target="../media/image14.PNG"/><Relationship Id="rId7" Type="http://schemas.openxmlformats.org/officeDocument/2006/relationships/hyperlink" Target="https://www.ncbi.nlm.nih.gov/pmc/"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nps.gov/caco/learn/nature/marine-invertebrates.htm" TargetMode="External"/><Relationship Id="rId11" Type="http://schemas.openxmlformats.org/officeDocument/2006/relationships/image" Target="../media/image4.PNG"/><Relationship Id="rId24" Type="http://schemas.openxmlformats.org/officeDocument/2006/relationships/image" Target="../media/image17.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6.jpg"/><Relationship Id="rId10" Type="http://schemas.openxmlformats.org/officeDocument/2006/relationships/hyperlink" Target="https://www.epa.gov/climate-indicators/climate-change-indicators-marine-species-distron" TargetMode="External"/><Relationship Id="rId19" Type="http://schemas.openxmlformats.org/officeDocument/2006/relationships/image" Target="../media/image12.PNG"/><Relationship Id="rId4" Type="http://schemas.openxmlformats.org/officeDocument/2006/relationships/image" Target="../media/image2.jpg"/><Relationship Id="rId9" Type="http://schemas.openxmlformats.org/officeDocument/2006/relationships/hyperlink" Target="https://www.epa.gov/climate-indicators/climate-change-indicators-marine-species-distribution" TargetMode="External"/><Relationship Id="rId14" Type="http://schemas.openxmlformats.org/officeDocument/2006/relationships/image" Target="../media/image7.PNG"/><Relationship Id="rId2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Yellow Parchment Paper Texture Picture | Free Photograp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4" name="AutoShape 30"/>
          <p:cNvSpPr>
            <a:spLocks noChangeArrowheads="1"/>
          </p:cNvSpPr>
          <p:nvPr/>
        </p:nvSpPr>
        <p:spPr bwMode="auto">
          <a:xfrm>
            <a:off x="33281371" y="6096000"/>
            <a:ext cx="10024211" cy="25984200"/>
          </a:xfrm>
          <a:prstGeom prst="rect">
            <a:avLst/>
          </a:prstGeom>
          <a:solidFill>
            <a:schemeClr val="bg1"/>
          </a:solidFill>
          <a:ln w="9525">
            <a:solidFill>
              <a:schemeClr val="tx1"/>
            </a:solidFill>
            <a:round/>
          </a:ln>
          <a:effectLst/>
        </p:spPr>
        <p:txBody>
          <a:bodyPr wrap="none" anchor="ctr"/>
          <a:lstStyle/>
          <a:p>
            <a:endParaRPr lang="en-US">
              <a:uFillTx/>
            </a:endParaRPr>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ln>
          <a:effectLst/>
        </p:spPr>
        <p:txBody>
          <a:bodyPr wrap="none" anchor="ctr"/>
          <a:lstStyle/>
          <a:p>
            <a:endParaRPr lang="en-US">
              <a:uFillTx/>
            </a:endParaRPr>
          </a:p>
        </p:txBody>
      </p:sp>
      <p:sp>
        <p:nvSpPr>
          <p:cNvPr id="5" name="AutoShape 29"/>
          <p:cNvSpPr>
            <a:spLocks noChangeArrowheads="1"/>
          </p:cNvSpPr>
          <p:nvPr/>
        </p:nvSpPr>
        <p:spPr bwMode="auto">
          <a:xfrm>
            <a:off x="10986512" y="5182456"/>
            <a:ext cx="21346886" cy="26926045"/>
          </a:xfrm>
          <a:prstGeom prst="rect">
            <a:avLst/>
          </a:prstGeom>
          <a:ln/>
        </p:spPr>
        <p:style>
          <a:lnRef idx="0">
            <a:schemeClr val="accent5"/>
          </a:lnRef>
          <a:fillRef idx="3">
            <a:schemeClr val="accent5"/>
          </a:fillRef>
          <a:effectRef idx="3">
            <a:schemeClr val="accent5"/>
          </a:effectRef>
          <a:fontRef idx="minor">
            <a:schemeClr val="lt1"/>
          </a:fontRef>
        </p:style>
        <p:txBody>
          <a:bodyPr wrap="none" anchor="ctr"/>
          <a:lstStyle/>
          <a:p>
            <a:endParaRPr lang="en-US">
              <a:uFillTx/>
            </a:endParaRPr>
          </a:p>
        </p:txBody>
      </p:sp>
      <p:sp>
        <p:nvSpPr>
          <p:cNvPr id="11" name="AutoShape 13"/>
          <p:cNvSpPr>
            <a:spLocks noChangeArrowheads="1"/>
          </p:cNvSpPr>
          <p:nvPr/>
        </p:nvSpPr>
        <p:spPr bwMode="auto">
          <a:xfrm>
            <a:off x="637551" y="53582"/>
            <a:ext cx="42695982" cy="4747752"/>
          </a:xfrm>
          <a:prstGeom prst="rect">
            <a:avLst/>
          </a:prstGeom>
        </p:spPr>
        <p:style>
          <a:lnRef idx="0">
            <a:schemeClr val="accent5"/>
          </a:lnRef>
          <a:fillRef idx="3">
            <a:schemeClr val="accent5"/>
          </a:fillRef>
          <a:effectRef idx="3">
            <a:schemeClr val="accent5"/>
          </a:effectRef>
          <a:fontRef idx="minor">
            <a:schemeClr val="lt1"/>
          </a:fontRef>
        </p:style>
        <p:txBody>
          <a:bodyPr wrap="none" anchor="ctr"/>
          <a:lstStyle/>
          <a:p>
            <a:r>
              <a:rPr lang="en-US" dirty="0">
                <a:uFillTx/>
              </a:rPr>
              <a:t>                      </a:t>
            </a:r>
          </a:p>
          <a:p>
            <a:endParaRPr lang="en-US" dirty="0">
              <a:uFillTx/>
            </a:endParaRPr>
          </a:p>
        </p:txBody>
      </p:sp>
      <p:sp>
        <p:nvSpPr>
          <p:cNvPr id="12" name="Text Box 14"/>
          <p:cNvSpPr txBox="1">
            <a:spLocks noChangeArrowheads="1"/>
          </p:cNvSpPr>
          <p:nvPr/>
        </p:nvSpPr>
        <p:spPr bwMode="auto">
          <a:xfrm>
            <a:off x="6457094" y="253440"/>
            <a:ext cx="29287630" cy="2215991"/>
          </a:xfrm>
          <a:prstGeom prst="rect">
            <a:avLst/>
          </a:prstGeom>
          <a:noFill/>
          <a:ln w="9525">
            <a:noFill/>
            <a:miter lim="800000"/>
          </a:ln>
          <a:effectLst/>
        </p:spPr>
        <p:txBody>
          <a:bodyPr wrap="square" anchor="t">
            <a:spAutoFit/>
          </a:bodyPr>
          <a:lstStyle/>
          <a:p>
            <a:pPr algn="ctr" defTabSz="4389438"/>
            <a:r>
              <a:rPr lang="en-US" sz="7200" b="1" dirty="0">
                <a:solidFill>
                  <a:schemeClr val="bg1"/>
                </a:solidFill>
                <a:latin typeface="Arial Black" panose="020B0A04020102020204" pitchFamily="34" charset="0"/>
              </a:rPr>
              <a:t>Barcoding Marine</a:t>
            </a:r>
            <a:r>
              <a:rPr sz="7200" b="1" dirty="0">
                <a:solidFill>
                  <a:schemeClr val="bg1"/>
                </a:solidFill>
                <a:uFillTx/>
                <a:latin typeface="Arial Black" panose="020B0A04020102020204" pitchFamily="34" charset="0"/>
              </a:rPr>
              <a:t> Invertebrates found  in Lower East </a:t>
            </a:r>
            <a:r>
              <a:rPr sz="6600" b="1" dirty="0">
                <a:solidFill>
                  <a:schemeClr val="bg1"/>
                </a:solidFill>
                <a:uFillTx/>
                <a:latin typeface="Arial Black" panose="020B0A04020102020204" pitchFamily="34" charset="0"/>
              </a:rPr>
              <a:t>River</a:t>
            </a:r>
            <a:r>
              <a:rPr lang="en-US" sz="6600" b="1" dirty="0">
                <a:solidFill>
                  <a:schemeClr val="bg1"/>
                </a:solidFill>
                <a:uFillTx/>
                <a:latin typeface="Arial Black" panose="020B0A04020102020204" pitchFamily="34" charset="0"/>
              </a:rPr>
              <a:t> Estuary, NY</a:t>
            </a:r>
            <a:endParaRPr sz="6600" b="1" dirty="0">
              <a:solidFill>
                <a:schemeClr val="bg1"/>
              </a:solidFill>
              <a:uFillTx/>
              <a:latin typeface="Arial Black" panose="020B0A04020102020204" pitchFamily="34" charset="0"/>
            </a:endParaRPr>
          </a:p>
        </p:txBody>
      </p:sp>
      <p:sp>
        <p:nvSpPr>
          <p:cNvPr id="26" name="TextBox 25"/>
          <p:cNvSpPr txBox="1">
            <a:spLocks/>
          </p:cNvSpPr>
          <p:nvPr/>
        </p:nvSpPr>
        <p:spPr>
          <a:xfrm>
            <a:off x="6242312" y="2353976"/>
            <a:ext cx="27981780" cy="2456538"/>
          </a:xfrm>
          <a:prstGeom prst="rect">
            <a:avLst/>
          </a:prstGeom>
          <a:noFill/>
        </p:spPr>
        <p:txBody>
          <a:bodyPr wrap="square" lIns="101059" tIns="50530" rIns="101059" bIns="50530" rtlCol="0" anchor="t">
            <a:spAutoFit/>
          </a:bodyPr>
          <a:lstStyle/>
          <a:p>
            <a:pPr algn="ctr"/>
            <a:r>
              <a:rPr sz="5100" b="1" dirty="0">
                <a:solidFill>
                  <a:schemeClr val="bg1"/>
                </a:solidFill>
                <a:uFillTx/>
                <a:latin typeface="Arial Black" panose="020B0A04020102020204" pitchFamily="34" charset="0"/>
              </a:rPr>
              <a:t>Authors</a:t>
            </a:r>
            <a:r>
              <a:rPr sz="5100" dirty="0">
                <a:solidFill>
                  <a:schemeClr val="bg1"/>
                </a:solidFill>
                <a:uFillTx/>
                <a:latin typeface="Arial Black" panose="020B0A04020102020204" pitchFamily="34" charset="0"/>
              </a:rPr>
              <a:t>: </a:t>
            </a:r>
            <a:r>
              <a:rPr lang="en-US" sz="5100" dirty="0" err="1">
                <a:solidFill>
                  <a:schemeClr val="bg1"/>
                </a:solidFill>
                <a:latin typeface="Arial Black" panose="020B0A04020102020204" pitchFamily="34" charset="0"/>
              </a:rPr>
              <a:t>Maik</a:t>
            </a:r>
            <a:r>
              <a:rPr lang="en-US" sz="5100" dirty="0">
                <a:solidFill>
                  <a:schemeClr val="bg1"/>
                </a:solidFill>
                <a:latin typeface="Arial Black" panose="020B0A04020102020204" pitchFamily="34" charset="0"/>
              </a:rPr>
              <a:t> Cen Wu  and </a:t>
            </a:r>
            <a:r>
              <a:rPr lang="en-US" sz="5100" dirty="0" err="1">
                <a:solidFill>
                  <a:schemeClr val="bg1"/>
                </a:solidFill>
                <a:latin typeface="Arial Black" panose="020B0A04020102020204" pitchFamily="34" charset="0"/>
              </a:rPr>
              <a:t>Mame</a:t>
            </a:r>
            <a:r>
              <a:rPr lang="en-US" sz="5100" dirty="0">
                <a:solidFill>
                  <a:schemeClr val="bg1"/>
                </a:solidFill>
                <a:latin typeface="Arial Black" panose="020B0A04020102020204" pitchFamily="34" charset="0"/>
              </a:rPr>
              <a:t> </a:t>
            </a:r>
            <a:r>
              <a:rPr lang="en-US" sz="5100" dirty="0" err="1">
                <a:solidFill>
                  <a:schemeClr val="bg1"/>
                </a:solidFill>
                <a:latin typeface="Arial Black" panose="020B0A04020102020204" pitchFamily="34" charset="0"/>
              </a:rPr>
              <a:t>Diop</a:t>
            </a:r>
            <a:endParaRPr sz="5100" dirty="0">
              <a:solidFill>
                <a:schemeClr val="bg1"/>
              </a:solidFill>
              <a:uFillTx/>
              <a:latin typeface="Arial Black" panose="020B0A04020102020204" pitchFamily="34" charset="0"/>
            </a:endParaRPr>
          </a:p>
          <a:p>
            <a:pPr algn="ctr"/>
            <a:r>
              <a:rPr sz="5100" b="1" dirty="0">
                <a:solidFill>
                  <a:schemeClr val="bg1"/>
                </a:solidFill>
                <a:uFillTx/>
                <a:latin typeface="Arial Black" panose="020B0A04020102020204" pitchFamily="34" charset="0"/>
              </a:rPr>
              <a:t>Sponsoring Teacher</a:t>
            </a:r>
            <a:r>
              <a:rPr sz="5100" dirty="0">
                <a:solidFill>
                  <a:schemeClr val="bg1"/>
                </a:solidFill>
                <a:uFillTx/>
                <a:latin typeface="Arial Black" panose="020B0A04020102020204" pitchFamily="34" charset="0"/>
              </a:rPr>
              <a:t>: Alfred </a:t>
            </a:r>
            <a:r>
              <a:rPr sz="5100" dirty="0" err="1">
                <a:solidFill>
                  <a:schemeClr val="bg1"/>
                </a:solidFill>
                <a:uFillTx/>
                <a:latin typeface="Arial Black" panose="020B0A04020102020204" pitchFamily="34" charset="0"/>
              </a:rPr>
              <a:t>Lwin</a:t>
            </a:r>
            <a:endParaRPr sz="5100" dirty="0">
              <a:solidFill>
                <a:schemeClr val="bg1"/>
              </a:solidFill>
              <a:uFillTx/>
              <a:latin typeface="Arial Black" panose="020B0A04020102020204" pitchFamily="34" charset="0"/>
            </a:endParaRPr>
          </a:p>
          <a:p>
            <a:pPr algn="ctr"/>
            <a:r>
              <a:rPr sz="5100" dirty="0">
                <a:solidFill>
                  <a:schemeClr val="bg1"/>
                </a:solidFill>
                <a:uFillTx/>
                <a:latin typeface="Arial Black" panose="020B0A04020102020204" pitchFamily="34" charset="0"/>
              </a:rPr>
              <a:t>Manhattan Comprehensive Night and Day High School</a:t>
            </a:r>
            <a:r>
              <a:rPr lang="en-US" sz="5100" dirty="0">
                <a:solidFill>
                  <a:schemeClr val="bg1"/>
                </a:solidFill>
                <a:uFillTx/>
                <a:latin typeface="Arial Black" panose="020B0A04020102020204" pitchFamily="34" charset="0"/>
              </a:rPr>
              <a:t>, New York, NY</a:t>
            </a:r>
            <a:endParaRPr lang="en-US" dirty="0">
              <a:solidFill>
                <a:schemeClr val="bg1"/>
              </a:solidFill>
              <a:uFillTx/>
              <a:latin typeface="Arial Black" panose="020B0A04020102020204" pitchFamily="34" charset="0"/>
            </a:endParaRPr>
          </a:p>
        </p:txBody>
      </p:sp>
      <p:pic>
        <p:nvPicPr>
          <p:cNvPr id="27" name="Shape 243"/>
          <p:cNvPicPr preferRelativeResize="0"/>
          <p:nvPr/>
        </p:nvPicPr>
        <p:blipFill rotWithShape="1">
          <a:blip r:embed="rId4"/>
          <a:srcRect/>
          <a:stretch/>
        </p:blipFill>
        <p:spPr>
          <a:xfrm>
            <a:off x="36441185" y="789711"/>
            <a:ext cx="6593157" cy="1307967"/>
          </a:xfrm>
          <a:prstGeom prst="rect">
            <a:avLst/>
          </a:prstGeom>
          <a:noFill/>
          <a:ln>
            <a:noFill/>
          </a:ln>
        </p:spPr>
      </p:pic>
      <p:pic>
        <p:nvPicPr>
          <p:cNvPr id="28" name="Picture 27"/>
          <p:cNvPicPr>
            <a:picLocks noChangeAspect="1"/>
          </p:cNvPicPr>
          <p:nvPr/>
        </p:nvPicPr>
        <p:blipFill>
          <a:blip r:embed="rId5"/>
          <a:stretch>
            <a:fillRect/>
          </a:stretch>
        </p:blipFill>
        <p:spPr>
          <a:xfrm>
            <a:off x="856858" y="428069"/>
            <a:ext cx="5352977" cy="3138998"/>
          </a:xfrm>
          <a:prstGeom prst="rect">
            <a:avLst/>
          </a:prstGeom>
        </p:spPr>
      </p:pic>
      <p:sp>
        <p:nvSpPr>
          <p:cNvPr id="2" name="TextBox 1"/>
          <p:cNvSpPr txBox="1">
            <a:spLocks/>
          </p:cNvSpPr>
          <p:nvPr/>
        </p:nvSpPr>
        <p:spPr>
          <a:xfrm>
            <a:off x="579967" y="5001192"/>
            <a:ext cx="10178699" cy="2748913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sz="2800" b="1" dirty="0">
                <a:uFillTx/>
                <a:latin typeface="Arial Black" panose="020B0A04020102020204" pitchFamily="34" charset="0"/>
              </a:rPr>
              <a:t>Abstract</a:t>
            </a:r>
            <a:endParaRPr lang="en-US" sz="2800" b="1" dirty="0">
              <a:uFillTx/>
              <a:latin typeface="Arial Black" panose="020B0A04020102020204" pitchFamily="34" charset="0"/>
            </a:endParaRPr>
          </a:p>
          <a:p>
            <a:r>
              <a:rPr lang="en-US" sz="2800" dirty="0">
                <a:latin typeface="Arial Black" panose="020B0A04020102020204" pitchFamily="34" charset="0"/>
              </a:rPr>
              <a:t>Invertebrates are organisms without backbones. Marine invertebrates belong to many different types of organism that inhabit in oceans. Marine invertebrates have a wide diversity and they come in   as small as microscopic size to, as large as several meters. Such marine invertebrates as sponges, cnidarian, marine worms ,</a:t>
            </a:r>
            <a:r>
              <a:rPr lang="en-US" sz="2800" dirty="0" err="1">
                <a:latin typeface="Arial Black" panose="020B0A04020102020204" pitchFamily="34" charset="0"/>
              </a:rPr>
              <a:t>lophophorates</a:t>
            </a:r>
            <a:r>
              <a:rPr lang="en-US" sz="2800" dirty="0">
                <a:latin typeface="Arial Black" panose="020B0A04020102020204" pitchFamily="34" charset="0"/>
              </a:rPr>
              <a:t>, mollusks and arthropods and echinoderms and hemichordates are the most commonly found organisms.  Marine invertebrates are considered as  economically  and ecologically  important organisms. Estuaries provide habitats for wide varieties of plants and marine animals including invertebrates.  Estuary habitats are affected by run-off pollutions shoreline developments by human activities.  Research has showed that there is correlation between species richness and pollution in estuary ecosystems. Our research aimed to find out diversity of marine invertebrates in Lower East River Estuary, NY. We collected samples of marine invertebrates from Lower East River estuary and barcoded them. Our DNA barcode result showed that the invertebrate samples belong to </a:t>
            </a:r>
            <a:r>
              <a:rPr lang="en-US" sz="2800" b="1" i="1" dirty="0" err="1">
                <a:solidFill>
                  <a:srgbClr val="FFFF00"/>
                </a:solidFill>
                <a:latin typeface="Arial Black" panose="020B0A04020102020204" pitchFamily="34" charset="0"/>
              </a:rPr>
              <a:t>Amphibalanus</a:t>
            </a:r>
            <a:r>
              <a:rPr lang="en-US" sz="2800" b="1" i="1" dirty="0">
                <a:solidFill>
                  <a:srgbClr val="FFFF00"/>
                </a:solidFill>
                <a:latin typeface="Arial Black" panose="020B0A04020102020204" pitchFamily="34" charset="0"/>
              </a:rPr>
              <a:t> </a:t>
            </a:r>
            <a:r>
              <a:rPr lang="en-US" sz="2800" b="1" i="1" dirty="0" err="1">
                <a:solidFill>
                  <a:srgbClr val="FFFF00"/>
                </a:solidFill>
                <a:latin typeface="Arial Black" panose="020B0A04020102020204" pitchFamily="34" charset="0"/>
              </a:rPr>
              <a:t>improvisus</a:t>
            </a:r>
            <a:r>
              <a:rPr lang="en-US" sz="2800" b="1" i="1" dirty="0">
                <a:solidFill>
                  <a:srgbClr val="FFFF00"/>
                </a:solidFill>
                <a:latin typeface="Arial Black" panose="020B0A04020102020204" pitchFamily="34" charset="0"/>
              </a:rPr>
              <a:t>, Botryllus schlosseri, Botryllus violaceus, Ectopleura crocea, Ectopleura larynx, </a:t>
            </a:r>
            <a:r>
              <a:rPr lang="en-US" sz="2800" b="1" i="1" dirty="0" err="1">
                <a:solidFill>
                  <a:srgbClr val="FFFF00"/>
                </a:solidFill>
                <a:latin typeface="Arial Black" panose="020B0A04020102020204" pitchFamily="34" charset="0"/>
              </a:rPr>
              <a:t>Molgula</a:t>
            </a:r>
            <a:r>
              <a:rPr lang="en-US" sz="2800" b="1" i="1" dirty="0">
                <a:solidFill>
                  <a:srgbClr val="FFFF00"/>
                </a:solidFill>
                <a:latin typeface="Arial Black" panose="020B0A04020102020204" pitchFamily="34" charset="0"/>
              </a:rPr>
              <a:t> </a:t>
            </a:r>
            <a:r>
              <a:rPr lang="en-US" sz="2800" b="1" i="1" dirty="0" err="1">
                <a:solidFill>
                  <a:srgbClr val="FFFF00"/>
                </a:solidFill>
                <a:latin typeface="Arial Black" panose="020B0A04020102020204" pitchFamily="34" charset="0"/>
              </a:rPr>
              <a:t>manhattensis</a:t>
            </a:r>
            <a:r>
              <a:rPr lang="en-US" sz="2800" b="1" i="1" dirty="0">
                <a:solidFill>
                  <a:srgbClr val="FFFF00"/>
                </a:solidFill>
                <a:latin typeface="Arial Black" panose="020B0A04020102020204" pitchFamily="34" charset="0"/>
              </a:rPr>
              <a:t>, </a:t>
            </a:r>
            <a:r>
              <a:rPr lang="en-US" sz="2800" b="1" i="1" dirty="0" err="1">
                <a:solidFill>
                  <a:srgbClr val="FFFF00"/>
                </a:solidFill>
                <a:latin typeface="Arial Black" panose="020B0A04020102020204" pitchFamily="34" charset="0"/>
              </a:rPr>
              <a:t>Mytilus</a:t>
            </a:r>
            <a:r>
              <a:rPr lang="en-US" sz="2800" b="1" i="1" dirty="0">
                <a:solidFill>
                  <a:srgbClr val="FFFF00"/>
                </a:solidFill>
                <a:latin typeface="Arial Black" panose="020B0A04020102020204" pitchFamily="34" charset="0"/>
              </a:rPr>
              <a:t> </a:t>
            </a:r>
            <a:r>
              <a:rPr lang="en-US" sz="2800" b="1" i="1" dirty="0" err="1">
                <a:solidFill>
                  <a:srgbClr val="FFFF00"/>
                </a:solidFill>
                <a:latin typeface="Arial Black" panose="020B0A04020102020204" pitchFamily="34" charset="0"/>
              </a:rPr>
              <a:t>trossulus</a:t>
            </a:r>
            <a:r>
              <a:rPr lang="en-US" sz="2800" b="1" i="1" dirty="0">
                <a:latin typeface="Arial Black" panose="020B0A04020102020204" pitchFamily="34" charset="0"/>
              </a:rPr>
              <a:t>.</a:t>
            </a:r>
            <a:endParaRPr lang="en-US" sz="2800" dirty="0">
              <a:latin typeface="Arial Black" panose="020B0A04020102020204" pitchFamily="34" charset="0"/>
            </a:endParaRPr>
          </a:p>
          <a:p>
            <a:r>
              <a:rPr lang="en-US" sz="2800" b="1" dirty="0">
                <a:latin typeface="Arial Black" panose="020B0A04020102020204" pitchFamily="34" charset="0"/>
              </a:rPr>
              <a:t> </a:t>
            </a:r>
            <a:endParaRPr lang="en-US" sz="2800" dirty="0">
              <a:latin typeface="Arial Black" panose="020B0A04020102020204" pitchFamily="34" charset="0"/>
            </a:endParaRPr>
          </a:p>
          <a:p>
            <a:pPr algn="ctr"/>
            <a:r>
              <a:rPr lang="en-US" sz="2800" b="1" dirty="0">
                <a:uFillTx/>
                <a:latin typeface="Arial Black" panose="020B0A04020102020204" pitchFamily="34" charset="0"/>
              </a:rPr>
              <a:t>In</a:t>
            </a:r>
            <a:r>
              <a:rPr sz="2800" b="1" dirty="0">
                <a:uFillTx/>
                <a:latin typeface="Arial Black" panose="020B0A04020102020204" pitchFamily="34" charset="0"/>
              </a:rPr>
              <a:t>troduction</a:t>
            </a:r>
            <a:endParaRPr lang="en-US" sz="2800" dirty="0">
              <a:uFillTx/>
              <a:latin typeface="Arial Black" panose="020B0A04020102020204" pitchFamily="34" charset="0"/>
            </a:endParaRPr>
          </a:p>
          <a:p>
            <a:r>
              <a:rPr lang="en-US" sz="2800" dirty="0">
                <a:latin typeface="Arial Black" panose="020B0A04020102020204" pitchFamily="34" charset="0"/>
              </a:rPr>
              <a:t>Among all the animals in the world, invertebrates occupy 98 to 99% of all the known species on the planet Earth. 60 % of marine animals are considered marine invertebrates. </a:t>
            </a:r>
          </a:p>
          <a:p>
            <a:r>
              <a:rPr lang="en-US" sz="2800" dirty="0">
                <a:latin typeface="Arial Black" panose="020B0A04020102020204" pitchFamily="34" charset="0"/>
              </a:rPr>
              <a:t>So far only 10% of the marine invertebrates in the world have been identified,  and the rest of the marine invertebrate species in the world are awaiting to be discovered. Crabs, corals, sea anemones, jellies, sea stars, sea urchins and shrimp are considered most common marine invertebrates which include harmless and colorful, such as Christmas tree worm and coral reef, or deadly , such as blue-ringed octopus and jellies fish. Understanding marine invertebrate distribution can give us  information about climate change.  Several research  studies of marine invertebrate for the past 40 years have contributed to discoveries and production of synthetic drugs and molecular research tools.  </a:t>
            </a:r>
          </a:p>
          <a:p>
            <a:r>
              <a:rPr lang="en-US" sz="2800" dirty="0">
                <a:latin typeface="Arial Black" panose="020B0A04020102020204" pitchFamily="34" charset="0"/>
              </a:rPr>
              <a:t>Our research focused on identifying marine invertebrates in Lower East River Estuary, NY through DNA barcoding. Most of the marine invertebrates are filter feeders. According to the barcode research “Sampling Sessile Invertebrates found in Oyster Station in Lower East River” by </a:t>
            </a:r>
            <a:r>
              <a:rPr lang="en-US" sz="2800" dirty="0" err="1">
                <a:latin typeface="Arial Black" panose="020B0A04020102020204" pitchFamily="34" charset="0"/>
              </a:rPr>
              <a:t>Choedon</a:t>
            </a:r>
            <a:r>
              <a:rPr lang="en-US" sz="2800" dirty="0">
                <a:latin typeface="Arial Black" panose="020B0A04020102020204" pitchFamily="34" charset="0"/>
              </a:rPr>
              <a:t> Pema, Li </a:t>
            </a:r>
            <a:r>
              <a:rPr lang="en-US" sz="2800" dirty="0" err="1">
                <a:latin typeface="Arial Black" panose="020B0A04020102020204" pitchFamily="34" charset="0"/>
              </a:rPr>
              <a:t>Yonglong</a:t>
            </a:r>
            <a:r>
              <a:rPr lang="en-US" sz="2800" dirty="0">
                <a:latin typeface="Arial Black" panose="020B0A04020102020204" pitchFamily="34" charset="0"/>
              </a:rPr>
              <a:t> and </a:t>
            </a:r>
            <a:r>
              <a:rPr lang="en-US" sz="2800" dirty="0" err="1">
                <a:latin typeface="Arial Black" panose="020B0A04020102020204" pitchFamily="34" charset="0"/>
              </a:rPr>
              <a:t>Lakouetene</a:t>
            </a:r>
            <a:r>
              <a:rPr lang="en-US" sz="2800" dirty="0">
                <a:latin typeface="Arial Black" panose="020B0A04020102020204" pitchFamily="34" charset="0"/>
              </a:rPr>
              <a:t> </a:t>
            </a:r>
            <a:r>
              <a:rPr lang="en-US" sz="2800" dirty="0" err="1">
                <a:latin typeface="Arial Black" panose="020B0A04020102020204" pitchFamily="34" charset="0"/>
              </a:rPr>
              <a:t>Elizette</a:t>
            </a:r>
            <a:r>
              <a:rPr lang="en-US" sz="2800" dirty="0">
                <a:latin typeface="Arial Black" panose="020B0A04020102020204" pitchFamily="34" charset="0"/>
              </a:rPr>
              <a:t>, from Manhattan Comprehensive night and Day High School, 8 different species of sessile invertebrates were found in Lower East River Estuary. We hypothesized that Lower East River estuary provides suitable habitats for wide varieties of invertebrates, and that the estuary may harbor more than 8 different species.  </a:t>
            </a:r>
            <a:endParaRPr sz="2800" dirty="0">
              <a:uFillTx/>
              <a:latin typeface="Calibri" charset="0"/>
            </a:endParaRPr>
          </a:p>
        </p:txBody>
      </p:sp>
      <p:sp>
        <p:nvSpPr>
          <p:cNvPr id="54" name="TextBox 53"/>
          <p:cNvSpPr txBox="1">
            <a:spLocks/>
          </p:cNvSpPr>
          <p:nvPr/>
        </p:nvSpPr>
        <p:spPr>
          <a:xfrm>
            <a:off x="11064702" y="5381141"/>
            <a:ext cx="10793812" cy="11280011"/>
          </a:xfrm>
          <a:prstGeom prst="rect">
            <a:avLst/>
          </a:prstGeom>
          <a:noFill/>
        </p:spPr>
        <p:txBody>
          <a:bodyPr wrap="square" rtlCol="0">
            <a:spAutoFit/>
          </a:bodyPr>
          <a:lstStyle/>
          <a:p>
            <a:pPr algn="ctr"/>
            <a:r>
              <a:rPr sz="3200" dirty="0">
                <a:solidFill>
                  <a:schemeClr val="bg1"/>
                </a:solidFill>
                <a:uFillTx/>
                <a:latin typeface="Arial Black" panose="020B0A04020102020204" pitchFamily="34" charset="0"/>
              </a:rPr>
              <a:t>Materials and Methods</a:t>
            </a:r>
            <a:endParaRPr lang="en-US" sz="3200" dirty="0">
              <a:solidFill>
                <a:schemeClr val="bg1"/>
              </a:solidFill>
              <a:uFillTx/>
              <a:latin typeface="Arial Black" panose="020B0A04020102020204" pitchFamily="34" charset="0"/>
            </a:endParaRPr>
          </a:p>
          <a:p>
            <a:r>
              <a:rPr lang="en-US" sz="2800" dirty="0">
                <a:solidFill>
                  <a:schemeClr val="bg1"/>
                </a:solidFill>
                <a:latin typeface="Arial Black" panose="020B0A04020102020204" pitchFamily="34" charset="0"/>
              </a:rPr>
              <a:t>In November 2018, our team made a trip to Lower East Side Ecology Center, New York, N.Y, for our sample collection. In order to collect marine invertebrate samples, we pulled out oyster restoration stations from east river estuary, specifically, at the waterfront of Lower East River Ecology Center, NY. We collected our samples of marine invertebrates, both motile and sessile, with hands and then we stored them in vials that contained 90% of alcohol. Before storing those samples  in the  fridge, we took photos and properly labeled them. Later in February, we took the sample to the Harlem DNA Lab for DNA extraction. We followed the Barcoding 101 protocol to isolate mitochondrial DNA, and ran PCR, using  invertebrate primer and then ran  gel electrophoresis to analyze our PCR products.  Although we had collected around hundreds of unknown samples from the location, we were only able to isolate 22 samples due to limited time and resources. Gel analysis showed that we had good DNA sequences to barcode. Later, we requested DNA learning center to have our PCR products sequenced. When we received the results of our sequencing run, we uploaded those sequence results  to DNA Subway. Then we used blue line to determine the sequence and blasted them. </a:t>
            </a:r>
            <a:endParaRPr lang="en-US" sz="2700" dirty="0">
              <a:solidFill>
                <a:schemeClr val="bg1"/>
              </a:solidFill>
              <a:uFillTx/>
              <a:latin typeface="Arial Black" panose="020B0A04020102020204" pitchFamily="34" charset="0"/>
            </a:endParaRPr>
          </a:p>
        </p:txBody>
      </p:sp>
      <p:sp>
        <p:nvSpPr>
          <p:cNvPr id="56" name="TextBox 55"/>
          <p:cNvSpPr txBox="1">
            <a:spLocks/>
          </p:cNvSpPr>
          <p:nvPr/>
        </p:nvSpPr>
        <p:spPr>
          <a:xfrm>
            <a:off x="32948491" y="5001192"/>
            <a:ext cx="10700993" cy="2736133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b="1" dirty="0" smtClean="0">
                <a:latin typeface="Arial Black" panose="020B0A04020102020204" pitchFamily="34" charset="0"/>
              </a:rPr>
              <a:t>Result</a:t>
            </a:r>
            <a:endParaRPr lang="en-US" sz="2800" b="1" dirty="0">
              <a:latin typeface="Arial Black" panose="020B0A04020102020204" pitchFamily="34" charset="0"/>
            </a:endParaRPr>
          </a:p>
          <a:p>
            <a:r>
              <a:rPr lang="en-US" sz="2400" dirty="0">
                <a:latin typeface="Arial Black" panose="020B0A04020102020204" pitchFamily="34" charset="0"/>
              </a:rPr>
              <a:t>Our DNA barcode result showed that our samples belong to 7 different species of marine invertebrates that inhabit in Lower East River Estuary: (</a:t>
            </a:r>
            <a:r>
              <a:rPr lang="en-US" sz="2400" b="1" i="1" dirty="0" err="1">
                <a:solidFill>
                  <a:srgbClr val="FFFF00"/>
                </a:solidFill>
                <a:latin typeface="Arial Black" panose="020B0A04020102020204" pitchFamily="34" charset="0"/>
              </a:rPr>
              <a:t>Amphibalanus</a:t>
            </a:r>
            <a:r>
              <a:rPr lang="en-US" sz="2400" b="1" i="1" dirty="0">
                <a:solidFill>
                  <a:srgbClr val="FFFF00"/>
                </a:solidFill>
                <a:latin typeface="Arial Black" panose="020B0A04020102020204" pitchFamily="34" charset="0"/>
              </a:rPr>
              <a:t> </a:t>
            </a:r>
            <a:r>
              <a:rPr lang="en-US" sz="2400" b="1" i="1" dirty="0" err="1">
                <a:solidFill>
                  <a:srgbClr val="FFFF00"/>
                </a:solidFill>
                <a:latin typeface="Arial Black" panose="020B0A04020102020204" pitchFamily="34" charset="0"/>
              </a:rPr>
              <a:t>improvisus</a:t>
            </a:r>
            <a:r>
              <a:rPr lang="en-US" sz="2400" b="1" i="1" dirty="0">
                <a:solidFill>
                  <a:srgbClr val="FFFF00"/>
                </a:solidFill>
                <a:latin typeface="Arial Black" panose="020B0A04020102020204" pitchFamily="34" charset="0"/>
              </a:rPr>
              <a:t>, Botryllus schlosseri, Botryllus violaceus, Ectopleura crocea, Ectopleura larynx, </a:t>
            </a:r>
            <a:r>
              <a:rPr lang="en-US" sz="2400" b="1" i="1" dirty="0" err="1">
                <a:solidFill>
                  <a:srgbClr val="FFFF00"/>
                </a:solidFill>
                <a:latin typeface="Arial Black" panose="020B0A04020102020204" pitchFamily="34" charset="0"/>
              </a:rPr>
              <a:t>Molgula</a:t>
            </a:r>
            <a:r>
              <a:rPr lang="en-US" sz="2400" b="1" i="1" dirty="0">
                <a:solidFill>
                  <a:srgbClr val="FFFF00"/>
                </a:solidFill>
                <a:latin typeface="Arial Black" panose="020B0A04020102020204" pitchFamily="34" charset="0"/>
              </a:rPr>
              <a:t> </a:t>
            </a:r>
            <a:r>
              <a:rPr lang="en-US" sz="2400" b="1" i="1" dirty="0" err="1">
                <a:solidFill>
                  <a:srgbClr val="FFFF00"/>
                </a:solidFill>
                <a:latin typeface="Arial Black" panose="020B0A04020102020204" pitchFamily="34" charset="0"/>
              </a:rPr>
              <a:t>manhattensis</a:t>
            </a:r>
            <a:r>
              <a:rPr lang="en-US" sz="2400" b="1" i="1" dirty="0">
                <a:solidFill>
                  <a:srgbClr val="FFFF00"/>
                </a:solidFill>
                <a:latin typeface="Arial Black" panose="020B0A04020102020204" pitchFamily="34" charset="0"/>
              </a:rPr>
              <a:t>, Mytilus </a:t>
            </a:r>
            <a:r>
              <a:rPr lang="en-US" sz="2400" b="1" i="1" dirty="0" err="1">
                <a:solidFill>
                  <a:srgbClr val="FFFF00"/>
                </a:solidFill>
                <a:latin typeface="Arial Black" panose="020B0A04020102020204" pitchFamily="34" charset="0"/>
              </a:rPr>
              <a:t>trossulus</a:t>
            </a:r>
            <a:r>
              <a:rPr lang="en-US" sz="2400" b="1" i="1" dirty="0">
                <a:latin typeface="Arial Black" panose="020B0A04020102020204" pitchFamily="34" charset="0"/>
              </a:rPr>
              <a:t>.</a:t>
            </a:r>
            <a:r>
              <a:rPr lang="en-US" sz="2400" b="1" dirty="0">
                <a:latin typeface="Arial Black" panose="020B0A04020102020204" pitchFamily="34" charset="0"/>
              </a:rPr>
              <a:t>) </a:t>
            </a:r>
            <a:endParaRPr lang="en-US" sz="2400" dirty="0">
              <a:latin typeface="Arial Black" panose="020B0A04020102020204" pitchFamily="34" charset="0"/>
            </a:endParaRPr>
          </a:p>
          <a:p>
            <a:r>
              <a:rPr lang="en-US" sz="2400" dirty="0">
                <a:latin typeface="Arial Black" panose="020B0A04020102020204" pitchFamily="34" charset="0"/>
              </a:rPr>
              <a:t>	</a:t>
            </a:r>
          </a:p>
          <a:p>
            <a:pPr algn="ctr"/>
            <a:r>
              <a:rPr lang="en-US" sz="2800" b="1" dirty="0">
                <a:latin typeface="Arial Black" panose="020B0A04020102020204" pitchFamily="34" charset="0"/>
              </a:rPr>
              <a:t>Discussion</a:t>
            </a:r>
          </a:p>
          <a:p>
            <a:r>
              <a:rPr lang="en-US" sz="2400" dirty="0">
                <a:latin typeface="Arial Black" panose="020B0A04020102020204" pitchFamily="34" charset="0"/>
              </a:rPr>
              <a:t>Among the 22 total samples we collected, 17 of the samples came out with good DNA sequences. Sample No. 1, 9, 10, 14, 21 belongs to </a:t>
            </a:r>
            <a:r>
              <a:rPr lang="en-US" sz="2400" i="1" dirty="0">
                <a:latin typeface="Arial Black" panose="020B0A04020102020204" pitchFamily="34" charset="0"/>
              </a:rPr>
              <a:t>Botryllus schlosseri</a:t>
            </a:r>
            <a:r>
              <a:rPr lang="en-US" sz="2400" dirty="0">
                <a:latin typeface="Arial Black" panose="020B0A04020102020204" pitchFamily="34" charset="0"/>
              </a:rPr>
              <a:t>.  Sample No.4 belongs to </a:t>
            </a:r>
            <a:r>
              <a:rPr lang="en-US" sz="2400" i="1" dirty="0">
                <a:latin typeface="Arial Black" panose="020B0A04020102020204" pitchFamily="34" charset="0"/>
              </a:rPr>
              <a:t> Botryllus violaceus. </a:t>
            </a:r>
            <a:r>
              <a:rPr lang="en-US" sz="2400" dirty="0">
                <a:latin typeface="Arial Black" panose="020B0A04020102020204" pitchFamily="34" charset="0"/>
              </a:rPr>
              <a:t>Sample No. 7 belongs to </a:t>
            </a:r>
            <a:r>
              <a:rPr lang="en-US" sz="2400" i="1" dirty="0" err="1">
                <a:latin typeface="Arial Black" panose="020B0A04020102020204" pitchFamily="34" charset="0"/>
              </a:rPr>
              <a:t>Amphibalanus</a:t>
            </a:r>
            <a:r>
              <a:rPr lang="en-US" sz="2400" i="1" dirty="0">
                <a:latin typeface="Arial Black" panose="020B0A04020102020204" pitchFamily="34" charset="0"/>
              </a:rPr>
              <a:t> </a:t>
            </a:r>
            <a:r>
              <a:rPr lang="en-US" sz="2400" i="1" dirty="0" err="1">
                <a:latin typeface="Arial Black" panose="020B0A04020102020204" pitchFamily="34" charset="0"/>
              </a:rPr>
              <a:t>improvisus</a:t>
            </a:r>
            <a:r>
              <a:rPr lang="en-US" sz="2400" i="1" dirty="0">
                <a:latin typeface="Arial Black" panose="020B0A04020102020204" pitchFamily="34" charset="0"/>
              </a:rPr>
              <a:t>. </a:t>
            </a:r>
            <a:r>
              <a:rPr lang="en-US" sz="2400" dirty="0">
                <a:latin typeface="Arial Black" panose="020B0A04020102020204" pitchFamily="34" charset="0"/>
              </a:rPr>
              <a:t>Sample No. 8 belongs to </a:t>
            </a:r>
            <a:r>
              <a:rPr lang="en-US" sz="2400" i="1" dirty="0" err="1">
                <a:latin typeface="Arial Black" panose="020B0A04020102020204" pitchFamily="34" charset="0"/>
              </a:rPr>
              <a:t>Mytilus</a:t>
            </a:r>
            <a:r>
              <a:rPr lang="en-US" sz="2400" i="1" dirty="0">
                <a:latin typeface="Arial Black" panose="020B0A04020102020204" pitchFamily="34" charset="0"/>
              </a:rPr>
              <a:t> </a:t>
            </a:r>
            <a:r>
              <a:rPr lang="en-US" sz="2400" i="1" dirty="0" err="1">
                <a:latin typeface="Arial Black" panose="020B0A04020102020204" pitchFamily="34" charset="0"/>
              </a:rPr>
              <a:t>trossulus</a:t>
            </a:r>
            <a:r>
              <a:rPr lang="en-US" sz="2400" i="1" dirty="0">
                <a:latin typeface="Arial Black" panose="020B0A04020102020204" pitchFamily="34" charset="0"/>
              </a:rPr>
              <a:t> ( </a:t>
            </a:r>
            <a:r>
              <a:rPr lang="en-US" sz="2400" i="1" dirty="0" err="1">
                <a:latin typeface="Arial Black" panose="020B0A04020102020204" pitchFamily="34" charset="0"/>
              </a:rPr>
              <a:t>Medeteranean</a:t>
            </a:r>
            <a:r>
              <a:rPr lang="en-US" sz="2400" i="1" dirty="0">
                <a:latin typeface="Arial Black" panose="020B0A04020102020204" pitchFamily="34" charset="0"/>
              </a:rPr>
              <a:t> mussel). </a:t>
            </a:r>
            <a:r>
              <a:rPr lang="en-US" sz="2400" dirty="0">
                <a:latin typeface="Arial Black" panose="020B0A04020102020204" pitchFamily="34" charset="0"/>
              </a:rPr>
              <a:t>Sample 11 belongs to </a:t>
            </a:r>
            <a:r>
              <a:rPr lang="en-US" sz="2400" i="1" dirty="0" err="1">
                <a:latin typeface="Arial Black" panose="020B0A04020102020204" pitchFamily="34" charset="0"/>
              </a:rPr>
              <a:t>Molgula</a:t>
            </a:r>
            <a:r>
              <a:rPr lang="en-US" sz="2400" i="1" dirty="0">
                <a:latin typeface="Arial Black" panose="020B0A04020102020204" pitchFamily="34" charset="0"/>
              </a:rPr>
              <a:t> </a:t>
            </a:r>
            <a:r>
              <a:rPr lang="en-US" sz="2400" i="1" dirty="0" err="1">
                <a:latin typeface="Arial Black" panose="020B0A04020102020204" pitchFamily="34" charset="0"/>
              </a:rPr>
              <a:t>manhattensis</a:t>
            </a:r>
            <a:r>
              <a:rPr lang="en-US" sz="2400" i="1" dirty="0">
                <a:latin typeface="Arial Black" panose="020B0A04020102020204" pitchFamily="34" charset="0"/>
              </a:rPr>
              <a:t>. </a:t>
            </a:r>
            <a:r>
              <a:rPr lang="en-US" sz="2400" dirty="0">
                <a:latin typeface="Arial Black" panose="020B0A04020102020204" pitchFamily="34" charset="0"/>
              </a:rPr>
              <a:t> Sample No. 6,18,19 belongs to </a:t>
            </a:r>
            <a:r>
              <a:rPr lang="en-US" sz="2400" i="1" dirty="0">
                <a:latin typeface="Arial Black" panose="020B0A04020102020204" pitchFamily="34" charset="0"/>
              </a:rPr>
              <a:t>Ectopleura crocea</a:t>
            </a:r>
            <a:r>
              <a:rPr lang="en-US" sz="2400" dirty="0">
                <a:latin typeface="Arial Black" panose="020B0A04020102020204" pitchFamily="34" charset="0"/>
              </a:rPr>
              <a:t>. Sample No. 15,17,20 belongs to</a:t>
            </a:r>
            <a:r>
              <a:rPr lang="en-US" sz="2400" i="1" dirty="0">
                <a:latin typeface="Arial Black" panose="020B0A04020102020204" pitchFamily="34" charset="0"/>
              </a:rPr>
              <a:t> Ectopleura larynx.  </a:t>
            </a:r>
            <a:r>
              <a:rPr lang="en-US" sz="2400" dirty="0">
                <a:latin typeface="Arial Black" panose="020B0A04020102020204" pitchFamily="34" charset="0"/>
              </a:rPr>
              <a:t>We found that </a:t>
            </a:r>
            <a:r>
              <a:rPr lang="en-US" sz="2400" i="1" dirty="0">
                <a:latin typeface="Arial Black" panose="020B0A04020102020204" pitchFamily="34" charset="0"/>
              </a:rPr>
              <a:t>Botryllus violaceus </a:t>
            </a:r>
            <a:r>
              <a:rPr lang="en-US" sz="2400" dirty="0">
                <a:latin typeface="Arial Black" panose="020B0A04020102020204" pitchFamily="34" charset="0"/>
              </a:rPr>
              <a:t>and  </a:t>
            </a:r>
            <a:r>
              <a:rPr lang="en-US" sz="2400" i="1" dirty="0">
                <a:latin typeface="Arial Black" panose="020B0A04020102020204" pitchFamily="34" charset="0"/>
              </a:rPr>
              <a:t>Botryllus schlosseri</a:t>
            </a:r>
            <a:r>
              <a:rPr lang="en-US" sz="2400" dirty="0">
                <a:latin typeface="Arial Black" panose="020B0A04020102020204" pitchFamily="34" charset="0"/>
              </a:rPr>
              <a:t> belongs for the same family, </a:t>
            </a:r>
            <a:r>
              <a:rPr lang="en-US" sz="2400" dirty="0" err="1">
                <a:latin typeface="Arial Black" panose="020B0A04020102020204" pitchFamily="34" charset="0"/>
              </a:rPr>
              <a:t>Styelidae</a:t>
            </a:r>
            <a:r>
              <a:rPr lang="en-US" sz="2400" dirty="0">
                <a:latin typeface="Arial Black" panose="020B0A04020102020204" pitchFamily="34" charset="0"/>
              </a:rPr>
              <a:t>. </a:t>
            </a:r>
            <a:r>
              <a:rPr lang="en-US" sz="2400" i="1" dirty="0">
                <a:latin typeface="Arial Black" panose="020B0A04020102020204" pitchFamily="34" charset="0"/>
              </a:rPr>
              <a:t>Botryllus schlosseri </a:t>
            </a:r>
            <a:r>
              <a:rPr lang="en-US" sz="2400" dirty="0">
                <a:latin typeface="Arial Black" panose="020B0A04020102020204" pitchFamily="34" charset="0"/>
              </a:rPr>
              <a:t> or Golden Star Tunicates are considered as a pests to oyster trays and cause fouling smell to ships. However,  scientists use them  in experiments of embryology, genetics, and immunology. </a:t>
            </a:r>
            <a:r>
              <a:rPr lang="en-US" sz="2400" i="1" dirty="0" err="1">
                <a:latin typeface="Arial Black" panose="020B0A04020102020204" pitchFamily="34" charset="0"/>
              </a:rPr>
              <a:t>Amphibalanus</a:t>
            </a:r>
            <a:r>
              <a:rPr lang="en-US" sz="2400" i="1" dirty="0">
                <a:latin typeface="Arial Black" panose="020B0A04020102020204" pitchFamily="34" charset="0"/>
              </a:rPr>
              <a:t> </a:t>
            </a:r>
            <a:r>
              <a:rPr lang="en-US" sz="2400" i="1" dirty="0" err="1">
                <a:latin typeface="Arial Black" panose="020B0A04020102020204" pitchFamily="34" charset="0"/>
              </a:rPr>
              <a:t>improvisus</a:t>
            </a:r>
            <a:r>
              <a:rPr lang="en-US" sz="2400" i="1" dirty="0">
                <a:latin typeface="Arial Black" panose="020B0A04020102020204" pitchFamily="34" charset="0"/>
              </a:rPr>
              <a:t>, (</a:t>
            </a:r>
            <a:r>
              <a:rPr lang="en-US" sz="2400" dirty="0">
                <a:latin typeface="Arial Black" panose="020B0A04020102020204" pitchFamily="34" charset="0"/>
              </a:rPr>
              <a:t>common name: Bay barnacle) can cause fouling but they play important role as filter-feeders in estuary ecosystem. The above-named species can be used as bio-indicators to evaluate the estuary environmental conditions. Our DNA barcode research at least sheds lights on the types of marine invertebrate biodiversity in Lower East River Estuary. Because of the limited time and limited resources, we could not use as many samples as we wanted to barcode. However, our research result based on small sample number, can indicate what types of marine invertebrate species are found in Lower East Estuary.   Our data of those  marine invertebrate samples might be useful for other research on diversity of marine invertebrates.  We recommend that more research will be needed with larger sample sizes and more sampling sites. At least we hope that our DNA Barcode research may contribute to NYC Biodiversity Database.</a:t>
            </a:r>
          </a:p>
          <a:p>
            <a:pPr algn="ctr"/>
            <a:r>
              <a:rPr lang="en-US" sz="2400" dirty="0"/>
              <a:t> </a:t>
            </a:r>
            <a:r>
              <a:rPr lang="en-US" sz="1800" b="1" dirty="0" smtClean="0">
                <a:latin typeface="Arial Black" panose="020B0A04020102020204" pitchFamily="34" charset="0"/>
              </a:rPr>
              <a:t>References</a:t>
            </a:r>
            <a:endParaRPr lang="en-US" sz="1800" b="1" dirty="0">
              <a:latin typeface="Arial Black" panose="020B0A04020102020204" pitchFamily="34" charset="0"/>
            </a:endParaRPr>
          </a:p>
          <a:p>
            <a:pPr lvl="0"/>
            <a:r>
              <a:rPr lang="en-US" sz="1800" dirty="0">
                <a:latin typeface="Arial Black" panose="020B0A04020102020204" pitchFamily="34" charset="0"/>
              </a:rPr>
              <a:t>Marine invertebrates. </a:t>
            </a:r>
            <a:r>
              <a:rPr lang="en-US" sz="1800" dirty="0" err="1">
                <a:latin typeface="Arial Black" panose="020B0A04020102020204" pitchFamily="34" charset="0"/>
              </a:rPr>
              <a:t>n.d.</a:t>
            </a:r>
            <a:r>
              <a:rPr lang="en-US" sz="1800" dirty="0">
                <a:latin typeface="Arial Black" panose="020B0A04020102020204" pitchFamily="34" charset="0"/>
              </a:rPr>
              <a:t> </a:t>
            </a:r>
            <a:r>
              <a:rPr lang="en-US" sz="1800" b="1" i="1" dirty="0">
                <a:latin typeface="Arial Black" panose="020B0A04020102020204" pitchFamily="34" charset="0"/>
              </a:rPr>
              <a:t>Department of the Environment and Energy</a:t>
            </a:r>
            <a:r>
              <a:rPr lang="en-US" sz="1800" dirty="0">
                <a:latin typeface="Arial Black" panose="020B0A04020102020204" pitchFamily="34" charset="0"/>
              </a:rPr>
              <a:t>. Available </a:t>
            </a:r>
            <a:r>
              <a:rPr lang="en-US" sz="1800" dirty="0" err="1">
                <a:latin typeface="Arial Black" panose="020B0A04020102020204" pitchFamily="34" charset="0"/>
              </a:rPr>
              <a:t>from:https</a:t>
            </a:r>
            <a:r>
              <a:rPr lang="en-US" sz="1800" dirty="0">
                <a:latin typeface="Arial Black" panose="020B0A04020102020204" pitchFamily="34" charset="0"/>
              </a:rPr>
              <a:t>://www.environment.gov.au/marine/marine-species/marine-invertebrates, May 16, 2019.</a:t>
            </a:r>
          </a:p>
          <a:p>
            <a:pPr lvl="0"/>
            <a:r>
              <a:rPr lang="en-US" sz="1800" b="1" dirty="0">
                <a:solidFill>
                  <a:schemeClr val="bg1"/>
                </a:solidFill>
                <a:latin typeface="Arial Black" panose="020B0A04020102020204" pitchFamily="34" charset="0"/>
              </a:rPr>
              <a:t>Marine Invertebrates. National Parks Service. [accessed 2019 May 15]. Available </a:t>
            </a:r>
            <a:r>
              <a:rPr lang="en-US" sz="1800" b="1" dirty="0" err="1">
                <a:solidFill>
                  <a:schemeClr val="bg1"/>
                </a:solidFill>
                <a:latin typeface="Arial Black" panose="020B0A04020102020204" pitchFamily="34" charset="0"/>
              </a:rPr>
              <a:t>from:</a:t>
            </a:r>
            <a:r>
              <a:rPr lang="en-US" sz="1800" b="1" u="sng" dirty="0" err="1">
                <a:solidFill>
                  <a:schemeClr val="bg1"/>
                </a:solidFill>
                <a:latin typeface="Arial Black" panose="020B0A04020102020204" pitchFamily="34" charset="0"/>
                <a:hlinkClick r:id="rId6">
                  <a:extLst>
                    <a:ext uri="{A12FA001-AC4F-418D-AE19-62706E023703}">
                      <ahyp:hlinkClr xmlns:ahyp="http://schemas.microsoft.com/office/drawing/2018/hyperlinkcolor" xmlns="" val="tx"/>
                    </a:ext>
                  </a:extLst>
                </a:hlinkClick>
              </a:rPr>
              <a:t>https</a:t>
            </a:r>
            <a:r>
              <a:rPr lang="en-US" sz="1800" b="1" u="sng" dirty="0">
                <a:solidFill>
                  <a:schemeClr val="bg1"/>
                </a:solidFill>
                <a:latin typeface="Arial Black" panose="020B0A04020102020204" pitchFamily="34" charset="0"/>
                <a:hlinkClick r:id="rId6">
                  <a:extLst>
                    <a:ext uri="{A12FA001-AC4F-418D-AE19-62706E023703}">
                      <ahyp:hlinkClr xmlns:ahyp="http://schemas.microsoft.com/office/drawing/2018/hyperlinkcolor" xmlns="" val="tx"/>
                    </a:ext>
                  </a:extLst>
                </a:hlinkClick>
              </a:rPr>
              <a:t>://www.nps.gov/caco/learn/nature/marine-invertebrates.htm</a:t>
            </a:r>
            <a:endParaRPr lang="en-US" sz="1800" b="1" dirty="0">
              <a:solidFill>
                <a:schemeClr val="bg1"/>
              </a:solidFill>
              <a:latin typeface="Arial Black" panose="020B0A04020102020204" pitchFamily="34" charset="0"/>
            </a:endParaRPr>
          </a:p>
          <a:p>
            <a:pPr lvl="0"/>
            <a:r>
              <a:rPr lang="en-US" sz="1800" dirty="0">
                <a:solidFill>
                  <a:schemeClr val="bg1"/>
                </a:solidFill>
                <a:latin typeface="Arial Black" panose="020B0A04020102020204" pitchFamily="34" charset="0"/>
              </a:rPr>
              <a:t>Home - PMC - NCBI. National Center for Biotechnology Information. [accessed 2019 May 15]. Available from: </a:t>
            </a:r>
            <a:r>
              <a:rPr lang="en-US" sz="1800" u="sng" dirty="0">
                <a:solidFill>
                  <a:schemeClr val="bg1"/>
                </a:solidFill>
                <a:latin typeface="Arial Black" panose="020B0A04020102020204" pitchFamily="34" charset="0"/>
                <a:hlinkClick r:id="rId7">
                  <a:extLst>
                    <a:ext uri="{A12FA001-AC4F-418D-AE19-62706E023703}">
                      <ahyp:hlinkClr xmlns:ahyp="http://schemas.microsoft.com/office/drawing/2018/hyperlinkcolor" xmlns="" val="tx"/>
                    </a:ext>
                  </a:extLst>
                </a:hlinkClick>
              </a:rPr>
              <a:t>https://www.ncbi.nlm.nih.gov/pmc/</a:t>
            </a:r>
            <a:endParaRPr lang="en-US" sz="1800" dirty="0">
              <a:solidFill>
                <a:schemeClr val="bg1"/>
              </a:solidFill>
              <a:latin typeface="Arial Black" panose="020B0A04020102020204" pitchFamily="34" charset="0"/>
            </a:endParaRPr>
          </a:p>
          <a:p>
            <a:pPr lvl="0"/>
            <a:r>
              <a:rPr lang="en-US" sz="1800" dirty="0">
                <a:solidFill>
                  <a:schemeClr val="bg1"/>
                </a:solidFill>
                <a:latin typeface="Arial Black" panose="020B0A04020102020204" pitchFamily="34" charset="0"/>
              </a:rPr>
              <a:t>The Oceans' Unsung Heroes - Invertebrates. Mission Blue. 2013 Apr 29 [accessed 2019 May 15]. Available </a:t>
            </a:r>
            <a:r>
              <a:rPr lang="en-US" sz="1800" dirty="0" err="1">
                <a:solidFill>
                  <a:schemeClr val="bg1"/>
                </a:solidFill>
                <a:latin typeface="Arial Black" panose="020B0A04020102020204" pitchFamily="34" charset="0"/>
              </a:rPr>
              <a:t>from:</a:t>
            </a:r>
            <a:r>
              <a:rPr lang="en-US" sz="1800" u="sng" dirty="0" err="1">
                <a:solidFill>
                  <a:schemeClr val="bg1"/>
                </a:solidFill>
                <a:latin typeface="Arial Black" panose="020B0A04020102020204" pitchFamily="34" charset="0"/>
                <a:hlinkClick r:id="rId8">
                  <a:extLst>
                    <a:ext uri="{A12FA001-AC4F-418D-AE19-62706E023703}">
                      <ahyp:hlinkClr xmlns:ahyp="http://schemas.microsoft.com/office/drawing/2018/hyperlinkcolor" xmlns="" val="tx"/>
                    </a:ext>
                  </a:extLst>
                </a:hlinkClick>
              </a:rPr>
              <a:t>https</a:t>
            </a:r>
            <a:r>
              <a:rPr lang="en-US" sz="1800" u="sng" dirty="0">
                <a:solidFill>
                  <a:schemeClr val="bg1"/>
                </a:solidFill>
                <a:latin typeface="Arial Black" panose="020B0A04020102020204" pitchFamily="34" charset="0"/>
                <a:hlinkClick r:id="rId8">
                  <a:extLst>
                    <a:ext uri="{A12FA001-AC4F-418D-AE19-62706E023703}">
                      <ahyp:hlinkClr xmlns:ahyp="http://schemas.microsoft.com/office/drawing/2018/hyperlinkcolor" xmlns="" val="tx"/>
                    </a:ext>
                  </a:extLst>
                </a:hlinkClick>
              </a:rPr>
              <a:t>://mission-blue.org/2012/08/the-oceans-unsung-heroes-invertebrates/</a:t>
            </a:r>
            <a:endParaRPr lang="en-US" sz="1800" dirty="0">
              <a:solidFill>
                <a:schemeClr val="bg1"/>
              </a:solidFill>
              <a:latin typeface="Arial Black" panose="020B0A04020102020204" pitchFamily="34" charset="0"/>
            </a:endParaRPr>
          </a:p>
          <a:p>
            <a:pPr lvl="0"/>
            <a:r>
              <a:rPr lang="en-US" sz="1800" dirty="0">
                <a:solidFill>
                  <a:schemeClr val="bg1"/>
                </a:solidFill>
                <a:latin typeface="Arial Black" panose="020B0A04020102020204" pitchFamily="34" charset="0"/>
              </a:rPr>
              <a:t>EPA. 2016 Dec 19 [accessed 2019 May 15]. Available </a:t>
            </a:r>
            <a:r>
              <a:rPr lang="en-US" sz="1800" dirty="0" err="1">
                <a:solidFill>
                  <a:schemeClr val="bg1"/>
                </a:solidFill>
                <a:latin typeface="Arial Black" panose="020B0A04020102020204" pitchFamily="34" charset="0"/>
              </a:rPr>
              <a:t>from:</a:t>
            </a:r>
            <a:r>
              <a:rPr lang="en-US" sz="1800" u="sng" dirty="0" err="1">
                <a:solidFill>
                  <a:schemeClr val="bg1"/>
                </a:solidFill>
                <a:latin typeface="Arial Black" panose="020B0A04020102020204" pitchFamily="34" charset="0"/>
                <a:hlinkClick r:id="rId9">
                  <a:extLst>
                    <a:ext uri="{A12FA001-AC4F-418D-AE19-62706E023703}">
                      <ahyp:hlinkClr xmlns:ahyp="http://schemas.microsoft.com/office/drawing/2018/hyperlinkcolor" xmlns="" val="tx"/>
                    </a:ext>
                  </a:extLst>
                </a:hlinkClick>
              </a:rPr>
              <a:t>https</a:t>
            </a:r>
            <a:r>
              <a:rPr lang="en-US" sz="1800" u="sng" dirty="0">
                <a:solidFill>
                  <a:schemeClr val="bg1"/>
                </a:solidFill>
                <a:latin typeface="Arial Black" panose="020B0A04020102020204" pitchFamily="34" charset="0"/>
                <a:hlinkClick r:id="rId9">
                  <a:extLst>
                    <a:ext uri="{A12FA001-AC4F-418D-AE19-62706E023703}">
                      <ahyp:hlinkClr xmlns:ahyp="http://schemas.microsoft.com/office/drawing/2018/hyperlinkcolor" xmlns="" val="tx"/>
                    </a:ext>
                  </a:extLst>
                </a:hlinkClick>
              </a:rPr>
              <a:t>://www.epa.gov/climate-indicators/climate-change-indicators-marine-species-distribution</a:t>
            </a:r>
            <a:endParaRPr lang="en-US" sz="1800" dirty="0">
              <a:solidFill>
                <a:schemeClr val="bg1"/>
              </a:solidFill>
              <a:latin typeface="Arial Black" panose="020B0A04020102020204" pitchFamily="34" charset="0"/>
            </a:endParaRPr>
          </a:p>
          <a:p>
            <a:pPr lvl="0"/>
            <a:r>
              <a:rPr lang="en-US" sz="1800" dirty="0">
                <a:solidFill>
                  <a:schemeClr val="bg1"/>
                </a:solidFill>
                <a:latin typeface="Arial Black" panose="020B0A04020102020204" pitchFamily="34" charset="0"/>
              </a:rPr>
              <a:t>Figure 2f from: </a:t>
            </a:r>
            <a:r>
              <a:rPr lang="en-US" sz="1800" dirty="0" err="1">
                <a:solidFill>
                  <a:schemeClr val="bg1"/>
                </a:solidFill>
                <a:latin typeface="Arial Black" panose="020B0A04020102020204" pitchFamily="34" charset="0"/>
              </a:rPr>
              <a:t>Irimia</a:t>
            </a:r>
            <a:r>
              <a:rPr lang="en-US" sz="1800" dirty="0">
                <a:solidFill>
                  <a:schemeClr val="bg1"/>
                </a:solidFill>
                <a:latin typeface="Arial Black" panose="020B0A04020102020204" pitchFamily="34" charset="0"/>
              </a:rPr>
              <a:t> R, </a:t>
            </a:r>
            <a:r>
              <a:rPr lang="en-US" sz="1800" dirty="0" err="1">
                <a:solidFill>
                  <a:schemeClr val="bg1"/>
                </a:solidFill>
                <a:latin typeface="Arial Black" panose="020B0A04020102020204" pitchFamily="34" charset="0"/>
              </a:rPr>
              <a:t>Gottschling</a:t>
            </a:r>
            <a:r>
              <a:rPr lang="en-US" sz="1800" dirty="0">
                <a:solidFill>
                  <a:schemeClr val="bg1"/>
                </a:solidFill>
                <a:latin typeface="Arial Black" panose="020B0A04020102020204" pitchFamily="34" charset="0"/>
              </a:rPr>
              <a:t> M (2016) Taxonomic revision of Roche </a:t>
            </a:r>
            <a:r>
              <a:rPr lang="en-US" sz="1800" dirty="0" err="1">
                <a:solidFill>
                  <a:schemeClr val="bg1"/>
                </a:solidFill>
                <a:latin typeface="Arial Black" panose="020B0A04020102020204" pitchFamily="34" charset="0"/>
              </a:rPr>
              <a:t>fortia</a:t>
            </a:r>
            <a:r>
              <a:rPr lang="en-US" sz="1800" dirty="0">
                <a:solidFill>
                  <a:schemeClr val="bg1"/>
                </a:solidFill>
                <a:latin typeface="Arial Black" panose="020B0A04020102020204" pitchFamily="34" charset="0"/>
              </a:rPr>
              <a:t> Sw. (</a:t>
            </a:r>
            <a:r>
              <a:rPr lang="en-US" sz="1800" dirty="0" err="1">
                <a:solidFill>
                  <a:schemeClr val="bg1"/>
                </a:solidFill>
                <a:latin typeface="Arial Black" panose="020B0A04020102020204" pitchFamily="34" charset="0"/>
              </a:rPr>
              <a:t>Ehretiaceae</a:t>
            </a:r>
            <a:r>
              <a:rPr lang="en-US" sz="1800" dirty="0">
                <a:solidFill>
                  <a:schemeClr val="bg1"/>
                </a:solidFill>
                <a:latin typeface="Arial Black" panose="020B0A04020102020204" pitchFamily="34" charset="0"/>
              </a:rPr>
              <a:t>, </a:t>
            </a:r>
            <a:r>
              <a:rPr lang="en-US" sz="1800" dirty="0" err="1">
                <a:solidFill>
                  <a:schemeClr val="bg1"/>
                </a:solidFill>
                <a:latin typeface="Arial Black" panose="020B0A04020102020204" pitchFamily="34" charset="0"/>
              </a:rPr>
              <a:t>Boraginales</a:t>
            </a:r>
            <a:r>
              <a:rPr lang="en-US" sz="1800" dirty="0">
                <a:solidFill>
                  <a:schemeClr val="bg1"/>
                </a:solidFill>
                <a:latin typeface="Arial Black" panose="020B0A04020102020204" pitchFamily="34" charset="0"/>
              </a:rPr>
              <a:t>). Biodiversity Data Journal 4: e7720. Available </a:t>
            </a:r>
            <a:r>
              <a:rPr lang="en-US" sz="1800" dirty="0" err="1">
                <a:solidFill>
                  <a:schemeClr val="bg1"/>
                </a:solidFill>
                <a:latin typeface="Arial Black" panose="020B0A04020102020204" pitchFamily="34" charset="0"/>
              </a:rPr>
              <a:t>from:https</a:t>
            </a:r>
            <a:r>
              <a:rPr lang="en-US" sz="1800" dirty="0">
                <a:solidFill>
                  <a:schemeClr val="bg1"/>
                </a:solidFill>
                <a:latin typeface="Arial Black" panose="020B0A04020102020204" pitchFamily="34" charset="0"/>
              </a:rPr>
              <a:t>://doi.org/10.3897/BDJ.4.e7720. doi:10.3897/bdj.4.e7720.figure2f</a:t>
            </a:r>
          </a:p>
          <a:p>
            <a:pPr lvl="0"/>
            <a:r>
              <a:rPr lang="en-US" sz="1800" dirty="0">
                <a:solidFill>
                  <a:schemeClr val="bg1"/>
                </a:solidFill>
                <a:latin typeface="Arial Black" panose="020B0A04020102020204" pitchFamily="34" charset="0"/>
              </a:rPr>
              <a:t>Marine Invertebrates. National Parks Service. [accessed 2019 May 15]. Available </a:t>
            </a:r>
            <a:r>
              <a:rPr lang="en-US" sz="1800" dirty="0" err="1">
                <a:solidFill>
                  <a:schemeClr val="bg1"/>
                </a:solidFill>
                <a:latin typeface="Arial Black" panose="020B0A04020102020204" pitchFamily="34" charset="0"/>
              </a:rPr>
              <a:t>from:</a:t>
            </a:r>
            <a:r>
              <a:rPr lang="en-US" sz="1800" u="sng" dirty="0" err="1">
                <a:solidFill>
                  <a:schemeClr val="bg1"/>
                </a:solidFill>
                <a:latin typeface="Arial Black" panose="020B0A04020102020204" pitchFamily="34" charset="0"/>
                <a:hlinkClick r:id="rId6">
                  <a:extLst>
                    <a:ext uri="{A12FA001-AC4F-418D-AE19-62706E023703}">
                      <ahyp:hlinkClr xmlns:ahyp="http://schemas.microsoft.com/office/drawing/2018/hyperlinkcolor" xmlns="" val="tx"/>
                    </a:ext>
                  </a:extLst>
                </a:hlinkClick>
              </a:rPr>
              <a:t>https</a:t>
            </a:r>
            <a:r>
              <a:rPr lang="en-US" sz="1800" u="sng" dirty="0">
                <a:solidFill>
                  <a:schemeClr val="bg1"/>
                </a:solidFill>
                <a:latin typeface="Arial Black" panose="020B0A04020102020204" pitchFamily="34" charset="0"/>
                <a:hlinkClick r:id="rId6">
                  <a:extLst>
                    <a:ext uri="{A12FA001-AC4F-418D-AE19-62706E023703}">
                      <ahyp:hlinkClr xmlns:ahyp="http://schemas.microsoft.com/office/drawing/2018/hyperlinkcolor" xmlns="" val="tx"/>
                    </a:ext>
                  </a:extLst>
                </a:hlinkClick>
              </a:rPr>
              <a:t>://www.nps.gov/caco/learn/nature/marine-invertebrates.htm</a:t>
            </a:r>
            <a:endParaRPr lang="en-US" sz="1800" dirty="0">
              <a:solidFill>
                <a:schemeClr val="bg1"/>
              </a:solidFill>
              <a:latin typeface="Arial Black" panose="020B0A04020102020204" pitchFamily="34" charset="0"/>
            </a:endParaRPr>
          </a:p>
          <a:p>
            <a:pPr lvl="0"/>
            <a:r>
              <a:rPr lang="en-US" sz="1800" dirty="0">
                <a:solidFill>
                  <a:schemeClr val="bg1"/>
                </a:solidFill>
                <a:latin typeface="Arial Black" panose="020B0A04020102020204" pitchFamily="34" charset="0"/>
              </a:rPr>
              <a:t>Figure 2—source data 2. The source data to plot the bar chart in Figure 2F. doi:10.7554/elife.36696.007</a:t>
            </a:r>
          </a:p>
          <a:p>
            <a:pPr lvl="0"/>
            <a:r>
              <a:rPr lang="en-US" sz="1800" i="1" dirty="0">
                <a:solidFill>
                  <a:schemeClr val="bg1"/>
                </a:solidFill>
                <a:latin typeface="Arial Black" panose="020B0A04020102020204" pitchFamily="34" charset="0"/>
              </a:rPr>
              <a:t>© The American Genetic Association 2013. All rights </a:t>
            </a:r>
            <a:r>
              <a:rPr lang="en-US" sz="1800" b="1" i="1" dirty="0">
                <a:solidFill>
                  <a:schemeClr val="bg1"/>
                </a:solidFill>
                <a:latin typeface="Arial Black" panose="020B0A04020102020204" pitchFamily="34" charset="0"/>
              </a:rPr>
              <a:t>...</a:t>
            </a:r>
            <a:r>
              <a:rPr lang="en-US" sz="1800" dirty="0">
                <a:solidFill>
                  <a:schemeClr val="bg1"/>
                </a:solidFill>
                <a:latin typeface="Arial Black" panose="020B0A04020102020204" pitchFamily="34" charset="0"/>
              </a:rPr>
              <a:t>. </a:t>
            </a:r>
            <a:r>
              <a:rPr lang="en-US" sz="1800" dirty="0" err="1">
                <a:solidFill>
                  <a:schemeClr val="bg1"/>
                </a:solidFill>
                <a:latin typeface="Arial Black" panose="020B0A04020102020204" pitchFamily="34" charset="0"/>
              </a:rPr>
              <a:t>n.d.</a:t>
            </a:r>
            <a:r>
              <a:rPr lang="en-US" sz="1800" dirty="0">
                <a:solidFill>
                  <a:schemeClr val="bg1"/>
                </a:solidFill>
                <a:latin typeface="Arial Black" panose="020B0A04020102020204" pitchFamily="34" charset="0"/>
              </a:rPr>
              <a:t> . https://pdfs.semanticscholar.org/fbf4/c5f88cf43785e608034cf7f7564e403fba30.pdf, May 16, 2019.</a:t>
            </a:r>
          </a:p>
          <a:p>
            <a:pPr lvl="0"/>
            <a:r>
              <a:rPr lang="en-US" sz="1800" dirty="0" err="1">
                <a:solidFill>
                  <a:schemeClr val="bg1"/>
                </a:solidFill>
                <a:latin typeface="Arial Black" panose="020B0A04020102020204" pitchFamily="34" charset="0"/>
              </a:rPr>
              <a:t>David.shiffman</a:t>
            </a:r>
            <a:r>
              <a:rPr lang="en-US" sz="1800" dirty="0">
                <a:solidFill>
                  <a:schemeClr val="bg1"/>
                </a:solidFill>
                <a:latin typeface="Arial Black" panose="020B0A04020102020204" pitchFamily="34" charset="0"/>
              </a:rPr>
              <a:t>. </a:t>
            </a:r>
            <a:r>
              <a:rPr lang="en-US" sz="1800" dirty="0" err="1">
                <a:solidFill>
                  <a:schemeClr val="bg1"/>
                </a:solidFill>
                <a:latin typeface="Arial Black" panose="020B0A04020102020204" pitchFamily="34" charset="0"/>
              </a:rPr>
              <a:t>david.shiffman</a:t>
            </a:r>
            <a:r>
              <a:rPr lang="en-US" sz="1800" dirty="0">
                <a:solidFill>
                  <a:schemeClr val="bg1"/>
                </a:solidFill>
                <a:latin typeface="Arial Black" panose="020B0A04020102020204" pitchFamily="34" charset="0"/>
              </a:rPr>
              <a:t>. Shark Research Conservation Program SRC University of Miami. 2013 Jun 10 [accessed 2019 May 17]. https://sharkresearch.rsmas.miami.edu/possible-links-between-estuarine-pollution-and-invertebrate-biodiversity/</a:t>
            </a:r>
          </a:p>
          <a:p>
            <a:pPr lvl="0"/>
            <a:r>
              <a:rPr lang="en-US" sz="1800" dirty="0">
                <a:solidFill>
                  <a:schemeClr val="bg1"/>
                </a:solidFill>
                <a:latin typeface="Arial Black" panose="020B0A04020102020204" pitchFamily="34" charset="0"/>
              </a:rPr>
              <a:t>Climate Change Indicators: Marine Species Distribution. Available </a:t>
            </a:r>
            <a:r>
              <a:rPr lang="en-US" sz="1800" dirty="0" err="1">
                <a:solidFill>
                  <a:schemeClr val="bg1"/>
                </a:solidFill>
                <a:latin typeface="Arial Black" panose="020B0A04020102020204" pitchFamily="34" charset="0"/>
              </a:rPr>
              <a:t>from:</a:t>
            </a:r>
            <a:r>
              <a:rPr lang="en-US" sz="1800" u="sng" dirty="0" err="1">
                <a:solidFill>
                  <a:schemeClr val="bg1"/>
                </a:solidFill>
                <a:latin typeface="Arial Black" panose="020B0A04020102020204" pitchFamily="34" charset="0"/>
                <a:hlinkClick r:id="rId10">
                  <a:extLst>
                    <a:ext uri="{A12FA001-AC4F-418D-AE19-62706E023703}">
                      <ahyp:hlinkClr xmlns:ahyp="http://schemas.microsoft.com/office/drawing/2018/hyperlinkcolor" xmlns="" val="tx"/>
                    </a:ext>
                  </a:extLst>
                </a:hlinkClick>
              </a:rPr>
              <a:t>https</a:t>
            </a:r>
            <a:r>
              <a:rPr lang="en-US" sz="1800" u="sng" dirty="0">
                <a:solidFill>
                  <a:schemeClr val="bg1"/>
                </a:solidFill>
                <a:latin typeface="Arial Black" panose="020B0A04020102020204" pitchFamily="34" charset="0"/>
                <a:hlinkClick r:id="rId10">
                  <a:extLst>
                    <a:ext uri="{A12FA001-AC4F-418D-AE19-62706E023703}">
                      <ahyp:hlinkClr xmlns:ahyp="http://schemas.microsoft.com/office/drawing/2018/hyperlinkcolor" xmlns="" val="tx"/>
                    </a:ext>
                  </a:extLst>
                </a:hlinkClick>
              </a:rPr>
              <a:t>://www.epa.gov/climate-indicators/climate-change-indicators-marine-species-distron</a:t>
            </a:r>
            <a:endParaRPr lang="en-US" sz="1800" dirty="0">
              <a:solidFill>
                <a:schemeClr val="bg1"/>
              </a:solidFill>
              <a:latin typeface="Arial Black" panose="020B0A04020102020204" pitchFamily="34" charset="0"/>
            </a:endParaRPr>
          </a:p>
          <a:p>
            <a:r>
              <a:rPr lang="en-US" sz="1800" dirty="0">
                <a:latin typeface="Arial Black" panose="020B0A04020102020204" pitchFamily="34" charset="0"/>
              </a:rPr>
              <a:t>Nature News. [accessed 2019 May 17]. https://www.nature.com/scitable/knowledge/library/bioindicators-using-organisms-to-measure-environmental-impacts-16821310</a:t>
            </a:r>
          </a:p>
          <a:p>
            <a:endParaRPr lang="en-US" sz="1800" dirty="0">
              <a:uFillTx/>
              <a:latin typeface="Arial Black" panose="020B0A04020102020204" pitchFamily="34" charset="0"/>
            </a:endParaRPr>
          </a:p>
          <a:p>
            <a:pPr algn="ctr"/>
            <a:r>
              <a:rPr lang="en-US" sz="1800" b="1" dirty="0">
                <a:uFillTx/>
                <a:latin typeface="Arial Black" panose="020B0A04020102020204" pitchFamily="34" charset="0"/>
                <a:cs typeface="Times New Roman" panose="02020603050405020304" pitchFamily="18" charset="0"/>
              </a:rPr>
              <a:t>Acknowledgements:</a:t>
            </a:r>
          </a:p>
          <a:p>
            <a:r>
              <a:rPr lang="en-US" sz="1800" dirty="0">
                <a:latin typeface="Arial Black" panose="020B0A04020102020204" pitchFamily="34" charset="0"/>
                <a:cs typeface="Times New Roman" panose="02020603050405020304" pitchFamily="18" charset="0"/>
              </a:rPr>
              <a:t>Our Marine Invertebrate DNA Barcode Team would like to express our </a:t>
            </a:r>
            <a:r>
              <a:rPr lang="en-US" sz="1800" dirty="0" smtClean="0">
                <a:latin typeface="Arial Black" panose="020B0A04020102020204" pitchFamily="34" charset="0"/>
                <a:cs typeface="Times New Roman" panose="02020603050405020304" pitchFamily="18" charset="0"/>
              </a:rPr>
              <a:t>thanks to</a:t>
            </a:r>
            <a:endParaRPr lang="en-US" sz="1800" dirty="0">
              <a:latin typeface="Arial Black" panose="020B0A04020102020204" pitchFamily="34" charset="0"/>
              <a:cs typeface="Times New Roman" panose="02020603050405020304" pitchFamily="18" charset="0"/>
            </a:endParaRPr>
          </a:p>
          <a:p>
            <a:pPr marL="285750" indent="-285750">
              <a:buFont typeface="Wingdings" panose="05000000000000000000" pitchFamily="2" charset="2"/>
              <a:buChar char="v"/>
            </a:pPr>
            <a:r>
              <a:rPr lang="en-US" sz="1800" dirty="0">
                <a:latin typeface="Arial Black" panose="020B0A04020102020204" pitchFamily="34" charset="0"/>
                <a:cs typeface="Times New Roman" panose="02020603050405020304" pitchFamily="18" charset="0"/>
              </a:rPr>
              <a:t>Cold Spring Harbor </a:t>
            </a:r>
            <a:r>
              <a:rPr lang="en-US" sz="1800" dirty="0" smtClean="0">
                <a:latin typeface="Arial Black" panose="020B0A04020102020204" pitchFamily="34" charset="0"/>
                <a:cs typeface="Times New Roman" panose="02020603050405020304" pitchFamily="18" charset="0"/>
              </a:rPr>
              <a:t>Laboratory  </a:t>
            </a:r>
            <a:r>
              <a:rPr lang="en-US" sz="1800" dirty="0">
                <a:latin typeface="Arial Black" panose="020B0A04020102020204" pitchFamily="34" charset="0"/>
                <a:cs typeface="Times New Roman" panose="02020603050405020304" pitchFamily="18" charset="0"/>
              </a:rPr>
              <a:t>for sponsoring this research project;</a:t>
            </a:r>
          </a:p>
          <a:p>
            <a:pPr marL="342900" indent="-342900">
              <a:buFont typeface="Wingdings" panose="05000000000000000000" pitchFamily="2" charset="2"/>
              <a:buChar char="v"/>
            </a:pPr>
            <a:r>
              <a:rPr lang="en-US" sz="1800" dirty="0">
                <a:latin typeface="Arial Black" panose="020B0A04020102020204" pitchFamily="34" charset="0"/>
                <a:cs typeface="Times New Roman" panose="02020603050405020304" pitchFamily="18" charset="0"/>
              </a:rPr>
              <a:t>Dr. Christine </a:t>
            </a:r>
            <a:r>
              <a:rPr lang="en-US" sz="1800" dirty="0" err="1">
                <a:latin typeface="Arial Black" panose="020B0A04020102020204" pitchFamily="34" charset="0"/>
                <a:cs typeface="Times New Roman" panose="02020603050405020304" pitchFamily="18" charset="0"/>
              </a:rPr>
              <a:t>Merizzi</a:t>
            </a:r>
            <a:r>
              <a:rPr lang="en-US" sz="1800" dirty="0">
                <a:latin typeface="Arial Black" panose="020B0A04020102020204" pitchFamily="34" charset="0"/>
                <a:cs typeface="Times New Roman" panose="02020603050405020304" pitchFamily="18" charset="0"/>
              </a:rPr>
              <a:t>, Dr. </a:t>
            </a:r>
            <a:r>
              <a:rPr lang="en-US" sz="1800" dirty="0" smtClean="0">
                <a:latin typeface="Arial Black" panose="020B0A04020102020204" pitchFamily="34" charset="0"/>
                <a:cs typeface="Times New Roman" panose="02020603050405020304" pitchFamily="18" charset="0"/>
              </a:rPr>
              <a:t>Aliso </a:t>
            </a:r>
            <a:r>
              <a:rPr lang="en-US" sz="1800" dirty="0" err="1">
                <a:latin typeface="Arial Black" panose="020B0A04020102020204" pitchFamily="34" charset="0"/>
                <a:cs typeface="Times New Roman" panose="02020603050405020304" pitchFamily="18" charset="0"/>
              </a:rPr>
              <a:t>Cucco</a:t>
            </a:r>
            <a:r>
              <a:rPr lang="en-US" sz="1800" dirty="0">
                <a:latin typeface="Arial Black" panose="020B0A04020102020204" pitchFamily="34" charset="0"/>
                <a:cs typeface="Times New Roman" panose="02020603050405020304" pitchFamily="18" charset="0"/>
              </a:rPr>
              <a:t>, Dr. Melissa Lee, Dr.  </a:t>
            </a:r>
            <a:r>
              <a:rPr lang="en-US" sz="1800" dirty="0" smtClean="0">
                <a:latin typeface="Arial Black" panose="020B0A04020102020204" pitchFamily="34" charset="0"/>
                <a:cs typeface="Times New Roman" panose="02020603050405020304" pitchFamily="18" charset="0"/>
              </a:rPr>
              <a:t>Lydia </a:t>
            </a:r>
            <a:r>
              <a:rPr lang="en-US" sz="1800" dirty="0">
                <a:latin typeface="Arial Black" panose="020B0A04020102020204" pitchFamily="34" charset="0"/>
                <a:cs typeface="Times New Roman" panose="02020603050405020304" pitchFamily="18" charset="0"/>
              </a:rPr>
              <a:t>and the rest of the UBP team for their  constant  advices and supports  for our </a:t>
            </a:r>
            <a:r>
              <a:rPr lang="en-US" sz="1800" dirty="0" smtClean="0">
                <a:latin typeface="Arial Black" panose="020B0A04020102020204" pitchFamily="34" charset="0"/>
                <a:cs typeface="Times New Roman" panose="02020603050405020304" pitchFamily="18" charset="0"/>
              </a:rPr>
              <a:t>project; </a:t>
            </a:r>
            <a:endParaRPr lang="en-US" sz="1800" dirty="0">
              <a:latin typeface="Arial Black" panose="020B0A04020102020204" pitchFamily="34" charset="0"/>
              <a:cs typeface="Times New Roman" panose="02020603050405020304" pitchFamily="18" charset="0"/>
            </a:endParaRPr>
          </a:p>
          <a:p>
            <a:pPr marL="342900" indent="-342900">
              <a:buFont typeface="Wingdings" panose="05000000000000000000" pitchFamily="2" charset="2"/>
              <a:buChar char="v"/>
            </a:pPr>
            <a:r>
              <a:rPr lang="en-US" sz="1800" dirty="0">
                <a:latin typeface="Arial Black" panose="020B0A04020102020204" pitchFamily="34" charset="0"/>
                <a:cs typeface="Times New Roman" panose="02020603050405020304" pitchFamily="18" charset="0"/>
              </a:rPr>
              <a:t>Our principal Michael </a:t>
            </a:r>
            <a:r>
              <a:rPr lang="en-US" sz="1800" dirty="0" err="1">
                <a:latin typeface="Arial Black" panose="020B0A04020102020204" pitchFamily="34" charset="0"/>
                <a:cs typeface="Times New Roman" panose="02020603050405020304" pitchFamily="18" charset="0"/>
              </a:rPr>
              <a:t>Toise</a:t>
            </a:r>
            <a:r>
              <a:rPr lang="en-US" sz="1800" dirty="0">
                <a:latin typeface="Arial Black" panose="020B0A04020102020204" pitchFamily="34" charset="0"/>
                <a:cs typeface="Times New Roman" panose="02020603050405020304" pitchFamily="18" charset="0"/>
              </a:rPr>
              <a:t>, Asst. principal (science) Mark Testa and MCNDHS staff for their avid </a:t>
            </a:r>
            <a:r>
              <a:rPr lang="en-US" sz="1800" dirty="0" smtClean="0">
                <a:latin typeface="Arial Black" panose="020B0A04020102020204" pitchFamily="34" charset="0"/>
                <a:cs typeface="Times New Roman" panose="02020603050405020304" pitchFamily="18" charset="0"/>
              </a:rPr>
              <a:t>supports;</a:t>
            </a:r>
            <a:endParaRPr lang="en-US" sz="1800" dirty="0">
              <a:latin typeface="Arial Black" panose="020B0A04020102020204" pitchFamily="34" charset="0"/>
              <a:cs typeface="Times New Roman" panose="02020603050405020304" pitchFamily="18" charset="0"/>
            </a:endParaRPr>
          </a:p>
          <a:p>
            <a:pPr marL="342900" indent="-342900">
              <a:buFont typeface="Wingdings" panose="05000000000000000000" pitchFamily="2" charset="2"/>
              <a:buChar char="v"/>
            </a:pPr>
            <a:r>
              <a:rPr lang="en-US" sz="1800" dirty="0">
                <a:latin typeface="Arial Black" panose="020B0A04020102020204" pitchFamily="34" charset="0"/>
                <a:cs typeface="Times New Roman" panose="02020603050405020304" pitchFamily="18" charset="0"/>
              </a:rPr>
              <a:t>Ms. Margaret Aylward, and CDI staffs for their constant </a:t>
            </a:r>
            <a:r>
              <a:rPr lang="en-US" sz="1800" dirty="0" smtClean="0">
                <a:latin typeface="Arial Black" panose="020B0A04020102020204" pitchFamily="34" charset="0"/>
                <a:cs typeface="Times New Roman" panose="02020603050405020304" pitchFamily="18" charset="0"/>
              </a:rPr>
              <a:t>support, and </a:t>
            </a:r>
            <a:endParaRPr lang="en-US" sz="1800" dirty="0">
              <a:latin typeface="Arial Black" panose="020B0A04020102020204" pitchFamily="34" charset="0"/>
              <a:cs typeface="Times New Roman" panose="02020603050405020304" pitchFamily="18" charset="0"/>
            </a:endParaRPr>
          </a:p>
          <a:p>
            <a:pPr marL="342900" indent="-342900">
              <a:buFont typeface="Wingdings" panose="05000000000000000000" pitchFamily="2" charset="2"/>
              <a:buChar char="v"/>
            </a:pPr>
            <a:r>
              <a:rPr lang="en-US" sz="1800" dirty="0">
                <a:latin typeface="Arial Black" panose="020B0A04020102020204" pitchFamily="34" charset="0"/>
                <a:cs typeface="Times New Roman" panose="02020603050405020304" pitchFamily="18" charset="0"/>
              </a:rPr>
              <a:t>Science teacher and mentor Alfred A. Lwin for his relentless support and </a:t>
            </a:r>
            <a:r>
              <a:rPr lang="en-US" sz="1800" dirty="0" smtClean="0">
                <a:latin typeface="Arial Black" panose="020B0A04020102020204" pitchFamily="34" charset="0"/>
                <a:cs typeface="Times New Roman" panose="02020603050405020304" pitchFamily="18" charset="0"/>
              </a:rPr>
              <a:t>advice </a:t>
            </a:r>
            <a:r>
              <a:rPr lang="en-US" sz="1800" dirty="0">
                <a:latin typeface="Arial Black" panose="020B0A04020102020204" pitchFamily="34" charset="0"/>
                <a:cs typeface="Times New Roman" panose="02020603050405020304" pitchFamily="18" charset="0"/>
              </a:rPr>
              <a:t>during </a:t>
            </a:r>
            <a:r>
              <a:rPr lang="en-US" sz="1800" dirty="0" smtClean="0">
                <a:latin typeface="Arial Black" panose="020B0A04020102020204" pitchFamily="34" charset="0"/>
                <a:cs typeface="Times New Roman" panose="02020603050405020304" pitchFamily="18" charset="0"/>
              </a:rPr>
              <a:t> our DNA Barcode project</a:t>
            </a:r>
            <a:r>
              <a:rPr lang="en-US" sz="1800" dirty="0">
                <a:latin typeface="Arial Black" panose="020B0A04020102020204" pitchFamily="34" charset="0"/>
                <a:cs typeface="Times New Roman" panose="02020603050405020304" pitchFamily="18" charset="0"/>
              </a:rPr>
              <a:t>.</a:t>
            </a:r>
            <a:endParaRPr lang="en-US" sz="1800" dirty="0">
              <a:latin typeface="Arial Black" panose="020B0A04020102020204" pitchFamily="34" charset="0"/>
            </a:endParaRPr>
          </a:p>
          <a:p>
            <a:endParaRPr lang="en-US" sz="1800" dirty="0">
              <a:uFillTx/>
              <a:latin typeface="Arial Black" panose="020B0A04020102020204" pitchFamily="34" charset="0"/>
            </a:endParaRPr>
          </a:p>
          <a:p>
            <a:endParaRPr lang="en-US" sz="1800" dirty="0">
              <a:uFillTx/>
            </a:endParaRPr>
          </a:p>
        </p:txBody>
      </p:sp>
      <p:sp>
        <p:nvSpPr>
          <p:cNvPr id="3" name="TextBox 2"/>
          <p:cNvSpPr txBox="1">
            <a:spLocks/>
          </p:cNvSpPr>
          <p:nvPr/>
        </p:nvSpPr>
        <p:spPr>
          <a:xfrm>
            <a:off x="37180240" y="2757238"/>
            <a:ext cx="5184093" cy="2123658"/>
          </a:xfrm>
          <a:prstGeom prst="rect">
            <a:avLst/>
          </a:prstGeom>
          <a:noFill/>
        </p:spPr>
        <p:txBody>
          <a:bodyPr wrap="square" rtlCol="0">
            <a:spAutoFit/>
          </a:bodyPr>
          <a:lstStyle/>
          <a:p>
            <a:pPr algn="r"/>
            <a:r>
              <a:rPr lang="en-US" sz="4400" dirty="0">
                <a:solidFill>
                  <a:schemeClr val="bg1"/>
                </a:solidFill>
                <a:uFillTx/>
                <a:cs typeface="Arial"/>
              </a:rPr>
              <a:t>Funded by the</a:t>
            </a:r>
          </a:p>
          <a:p>
            <a:pPr algn="r"/>
            <a:r>
              <a:rPr lang="en-US" sz="4400" dirty="0">
                <a:solidFill>
                  <a:schemeClr val="bg1"/>
                </a:solidFill>
                <a:uFillTx/>
                <a:cs typeface="Arial"/>
              </a:rPr>
              <a:t>Thompson Family Foundation </a:t>
            </a:r>
          </a:p>
        </p:txBody>
      </p:sp>
      <p:sp>
        <p:nvSpPr>
          <p:cNvPr id="10" name="TextBox 9"/>
          <p:cNvSpPr txBox="1"/>
          <p:nvPr/>
        </p:nvSpPr>
        <p:spPr>
          <a:xfrm>
            <a:off x="12695765" y="22478228"/>
            <a:ext cx="9121501" cy="830997"/>
          </a:xfrm>
          <a:prstGeom prst="rect">
            <a:avLst/>
          </a:prstGeom>
        </p:spPr>
        <p:txBody>
          <a:bodyPr wrap="square" rtlCol="0">
            <a:spAutoFit/>
          </a:bodyPr>
          <a:lstStyle/>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14" name="Rectangle 1"/>
          <p:cNvSpPr>
            <a:spLocks noChangeArrowheads="1"/>
          </p:cNvSpPr>
          <p:nvPr/>
        </p:nvSpPr>
        <p:spPr bwMode="auto">
          <a:xfrm>
            <a:off x="19754850" y="1120140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46475" y="16242683"/>
            <a:ext cx="10913111" cy="2257631"/>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46475" y="18416497"/>
            <a:ext cx="10886923" cy="1445549"/>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446475" y="22111059"/>
            <a:ext cx="10892981" cy="1327466"/>
          </a:xfrm>
          <a:prstGeom prst="rect">
            <a:avLst/>
          </a:prstGeom>
        </p:spPr>
      </p:pic>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446475" y="23424146"/>
            <a:ext cx="10892981" cy="1171817"/>
          </a:xfrm>
          <a:prstGeom prst="rect">
            <a:avLst/>
          </a:prstGeom>
        </p:spPr>
      </p:pic>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453390" y="19773274"/>
            <a:ext cx="10894655" cy="1032062"/>
          </a:xfrm>
          <a:prstGeom prst="rect">
            <a:avLst/>
          </a:prstGeom>
        </p:spPr>
      </p:pic>
      <p:pic>
        <p:nvPicPr>
          <p:cNvPr id="39" name="Pictur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453390" y="20805336"/>
            <a:ext cx="10891550" cy="1313087"/>
          </a:xfrm>
          <a:prstGeom prst="rect">
            <a:avLst/>
          </a:prstGeom>
        </p:spPr>
      </p:pic>
      <p:pic>
        <p:nvPicPr>
          <p:cNvPr id="40" name="Picture 3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453389" y="24614323"/>
            <a:ext cx="10886066" cy="1264710"/>
          </a:xfrm>
          <a:prstGeom prst="rect">
            <a:avLst/>
          </a:prstGeom>
        </p:spPr>
      </p:pic>
      <p:pic>
        <p:nvPicPr>
          <p:cNvPr id="43" name="Picture 4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088867" y="23819647"/>
            <a:ext cx="10364522" cy="8385853"/>
          </a:xfrm>
          <a:prstGeom prst="rect">
            <a:avLst/>
          </a:prstGeom>
        </p:spPr>
      </p:pic>
      <p:pic>
        <p:nvPicPr>
          <p:cNvPr id="44" name="Picture 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46499" y="25915752"/>
            <a:ext cx="5460760" cy="6430210"/>
          </a:xfrm>
          <a:prstGeom prst="rect">
            <a:avLst/>
          </a:prstGeom>
        </p:spPr>
      </p:pic>
      <p:pic>
        <p:nvPicPr>
          <p:cNvPr id="45" name="Picture 4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446475" y="25915753"/>
            <a:ext cx="5576270" cy="6353468"/>
          </a:xfrm>
          <a:prstGeom prst="rect">
            <a:avLst/>
          </a:prstGeom>
        </p:spPr>
      </p:pic>
      <p:pic>
        <p:nvPicPr>
          <p:cNvPr id="46" name="Picture 4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211209" y="10261492"/>
            <a:ext cx="10414220" cy="5889515"/>
          </a:xfrm>
          <a:prstGeom prst="rect">
            <a:avLst/>
          </a:prstGeom>
        </p:spPr>
      </p:pic>
      <p:pic>
        <p:nvPicPr>
          <p:cNvPr id="47" name="Picture 4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105783" y="5045416"/>
            <a:ext cx="4901038" cy="4896531"/>
          </a:xfrm>
          <a:prstGeom prst="rect">
            <a:avLst/>
          </a:prstGeom>
        </p:spPr>
      </p:pic>
      <p:pic>
        <p:nvPicPr>
          <p:cNvPr id="48" name="Picture 4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263960" y="5060236"/>
            <a:ext cx="5038407" cy="4957623"/>
          </a:xfrm>
          <a:prstGeom prst="rect">
            <a:avLst/>
          </a:prstGeom>
        </p:spPr>
      </p:pic>
      <p:pic>
        <p:nvPicPr>
          <p:cNvPr id="49" name="Picture 4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379604" y="16726464"/>
            <a:ext cx="9844867" cy="69608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2372</TotalTime>
  <Words>520</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Times New Roman</vt:lpstr>
      <vt:lpstr>Wingdings</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teacher</cp:lastModifiedBy>
  <cp:revision>105</cp:revision>
  <cp:lastPrinted>2016-03-28T20:27:59Z</cp:lastPrinted>
  <dcterms:created xsi:type="dcterms:W3CDTF">2011-05-13T20:15:01Z</dcterms:created>
  <dcterms:modified xsi:type="dcterms:W3CDTF">2019-05-23T12:56:27Z</dcterms:modified>
</cp:coreProperties>
</file>