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889" autoAdjust="0"/>
    <p:restoredTop sz="99870" autoAdjust="0"/>
  </p:normalViewPr>
  <p:slideViewPr>
    <p:cSldViewPr snapToGrid="0">
      <p:cViewPr>
        <p:scale>
          <a:sx n="100" d="100"/>
          <a:sy n="100" d="100"/>
        </p:scale>
        <p:origin x="6136" y="480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940739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86E37-8DA6-8042-BE77-1EBA9DC69D61}"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441309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86E37-8DA6-8042-BE77-1EBA9DC69D61}"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468899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86E37-8DA6-8042-BE77-1EBA9DC69D61}"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317024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86E37-8DA6-8042-BE77-1EBA9DC69D61}"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764434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86E37-8DA6-8042-BE77-1EBA9DC69D61}"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656575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86E37-8DA6-8042-BE77-1EBA9DC69D61}"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8067667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86E37-8DA6-8042-BE77-1EBA9DC69D61}"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235586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86E37-8DA6-8042-BE77-1EBA9DC69D61}" type="datetimeFigureOut">
              <a:rPr lang="en-US" smtClean="0"/>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03589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86E37-8DA6-8042-BE77-1EBA9DC69D61}" type="datetimeFigureOut">
              <a:rPr lang="en-US" smtClean="0"/>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2839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86E37-8DA6-8042-BE77-1EBA9DC69D61}"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309911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86E37-8DA6-8042-BE77-1EBA9DC69D61}"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966826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8686E37-8DA6-8042-BE77-1EBA9DC69D61}" type="datetimeFigureOut">
              <a:rPr lang="en-US" smtClean="0"/>
              <a:t>5/18/18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838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g"/><Relationship Id="rId13" Type="http://schemas.openxmlformats.org/officeDocument/2006/relationships/image" Target="../media/image11.png"/><Relationship Id="rId1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137" name="Rounded Rectangle 136"/>
          <p:cNvSpPr/>
          <p:nvPr/>
        </p:nvSpPr>
        <p:spPr>
          <a:xfrm>
            <a:off x="28905200" y="7073900"/>
            <a:ext cx="6362700" cy="6083300"/>
          </a:xfrm>
          <a:prstGeom prst="roundRect">
            <a:avLst/>
          </a:prstGeom>
          <a:no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3F36621-2D86-E545-824E-6A6C9487DD56}"/>
              </a:ext>
            </a:extLst>
          </p:cNvPr>
          <p:cNvSpPr txBox="1"/>
          <p:nvPr/>
        </p:nvSpPr>
        <p:spPr>
          <a:xfrm>
            <a:off x="778076" y="6954946"/>
            <a:ext cx="10933978" cy="11905150"/>
          </a:xfrm>
          <a:prstGeom prst="rect">
            <a:avLst/>
          </a:prstGeom>
          <a:noFill/>
        </p:spPr>
        <p:txBody>
          <a:bodyPr wrap="square" lIns="491581" tIns="245791" rIns="491581" bIns="245791" rtlCol="0">
            <a:spAutoFit/>
          </a:bodyPr>
          <a:lstStyle/>
          <a:p>
            <a:pPr algn="just">
              <a:lnSpc>
                <a:spcPct val="120000"/>
              </a:lnSpc>
            </a:pPr>
            <a:r>
              <a:rPr lang="en-US" sz="3600" b="1" dirty="0">
                <a:solidFill>
                  <a:schemeClr val="dk1"/>
                </a:solidFill>
                <a:latin typeface="Times New Roman"/>
                <a:ea typeface="Times New Roman"/>
                <a:cs typeface="Times New Roman"/>
                <a:sym typeface="Times New Roman"/>
              </a:rPr>
              <a:t>Mutations in </a:t>
            </a:r>
            <a:r>
              <a:rPr lang="en-US" sz="3600" b="1" dirty="0" smtClean="0">
                <a:solidFill>
                  <a:schemeClr val="dk1"/>
                </a:solidFill>
                <a:latin typeface="Times New Roman"/>
                <a:ea typeface="Times New Roman"/>
                <a:cs typeface="Times New Roman"/>
                <a:sym typeface="Times New Roman"/>
              </a:rPr>
              <a:t>the superoxide dismutase 1 (SOD1) </a:t>
            </a:r>
            <a:r>
              <a:rPr lang="en-US" sz="3600" b="1" dirty="0">
                <a:solidFill>
                  <a:schemeClr val="dk1"/>
                </a:solidFill>
                <a:latin typeface="Times New Roman"/>
                <a:ea typeface="Times New Roman"/>
                <a:cs typeface="Times New Roman"/>
                <a:sym typeface="Times New Roman"/>
              </a:rPr>
              <a:t>gene alter mitochondrial functionality </a:t>
            </a:r>
            <a:r>
              <a:rPr lang="en-US" sz="3600" b="1" dirty="0" smtClean="0">
                <a:solidFill>
                  <a:schemeClr val="dk1"/>
                </a:solidFill>
                <a:latin typeface="Times New Roman"/>
                <a:ea typeface="Times New Roman"/>
                <a:cs typeface="Times New Roman"/>
                <a:sym typeface="Times New Roman"/>
              </a:rPr>
              <a:t>by affecting interaction with the </a:t>
            </a:r>
            <a:r>
              <a:rPr lang="en-US" sz="3600" b="1" dirty="0" smtClean="0">
                <a:solidFill>
                  <a:schemeClr val="dk1"/>
                </a:solidFill>
                <a:latin typeface="Times New Roman"/>
                <a:ea typeface="Times New Roman"/>
                <a:cs typeface="Times New Roman"/>
                <a:sym typeface="Times New Roman"/>
              </a:rPr>
              <a:t>mitochondrial </a:t>
            </a:r>
            <a:r>
              <a:rPr lang="en-US" sz="3600" b="1" dirty="0" smtClean="0">
                <a:solidFill>
                  <a:schemeClr val="dk1"/>
                </a:solidFill>
                <a:latin typeface="Times New Roman"/>
                <a:ea typeface="Times New Roman"/>
                <a:cs typeface="Times New Roman"/>
                <a:sym typeface="Times New Roman"/>
              </a:rPr>
              <a:t>protein channel, </a:t>
            </a:r>
            <a:r>
              <a:rPr lang="en-US" sz="3600" b="1" dirty="0">
                <a:solidFill>
                  <a:schemeClr val="dk1"/>
                </a:solidFill>
                <a:latin typeface="Times New Roman"/>
                <a:ea typeface="Times New Roman"/>
                <a:cs typeface="Times New Roman"/>
                <a:sym typeface="Times New Roman"/>
              </a:rPr>
              <a:t>VDAC1. We aimed to characterize the SOD1-VDAC1 interaction by constructing DNA molecules with mutant </a:t>
            </a:r>
            <a:r>
              <a:rPr lang="en-US" sz="3600" b="1" dirty="0" smtClean="0">
                <a:solidFill>
                  <a:schemeClr val="dk1"/>
                </a:solidFill>
                <a:latin typeface="Times New Roman"/>
                <a:ea typeface="Times New Roman"/>
                <a:cs typeface="Times New Roman"/>
                <a:sym typeface="Times New Roman"/>
              </a:rPr>
              <a:t>SOD1, which </a:t>
            </a:r>
            <a:r>
              <a:rPr lang="en-US" sz="3600" b="1" dirty="0">
                <a:solidFill>
                  <a:schemeClr val="dk1"/>
                </a:solidFill>
                <a:latin typeface="Times New Roman"/>
                <a:ea typeface="Times New Roman"/>
                <a:cs typeface="Times New Roman"/>
                <a:sym typeface="Times New Roman"/>
              </a:rPr>
              <a:t>will allow us to learn how SOD1 regulates VDAC1 activity in vivo. These molecules were constructed using molecular biology techniques including PCR, enzymatic digestion, ligation and DNA </a:t>
            </a:r>
            <a:r>
              <a:rPr lang="en-US" sz="3600" b="1" dirty="0" smtClean="0">
                <a:solidFill>
                  <a:schemeClr val="dk1"/>
                </a:solidFill>
                <a:latin typeface="Times New Roman"/>
                <a:ea typeface="Times New Roman"/>
                <a:cs typeface="Times New Roman"/>
                <a:sym typeface="Times New Roman"/>
              </a:rPr>
              <a:t>purification. </a:t>
            </a:r>
            <a:r>
              <a:rPr lang="en-US" sz="3600" b="1" dirty="0">
                <a:solidFill>
                  <a:schemeClr val="dk1"/>
                </a:solidFill>
                <a:latin typeface="Times New Roman"/>
                <a:ea typeface="Times New Roman"/>
                <a:cs typeface="Times New Roman"/>
                <a:sym typeface="Times New Roman"/>
              </a:rPr>
              <a:t>T</a:t>
            </a:r>
            <a:r>
              <a:rPr lang="en-US" sz="3600" b="1" dirty="0" smtClean="0">
                <a:solidFill>
                  <a:schemeClr val="dk1"/>
                </a:solidFill>
                <a:latin typeface="Times New Roman"/>
                <a:ea typeface="Times New Roman"/>
                <a:cs typeface="Times New Roman"/>
                <a:sym typeface="Times New Roman"/>
              </a:rPr>
              <a:t>hree </a:t>
            </a:r>
            <a:r>
              <a:rPr lang="en-US" sz="3600" b="1" dirty="0">
                <a:solidFill>
                  <a:schemeClr val="dk1"/>
                </a:solidFill>
                <a:latin typeface="Times New Roman"/>
                <a:ea typeface="Times New Roman"/>
                <a:cs typeface="Times New Roman"/>
                <a:sym typeface="Times New Roman"/>
              </a:rPr>
              <a:t>new DNA molecules have been created carrying  SOD1-WT, SOD1-A4V and SOD1-G98A. This will allow us to </a:t>
            </a:r>
            <a:r>
              <a:rPr lang="en-US" sz="3600" b="1" dirty="0" smtClean="0">
                <a:solidFill>
                  <a:schemeClr val="dk1"/>
                </a:solidFill>
                <a:latin typeface="Times New Roman"/>
                <a:ea typeface="Times New Roman"/>
                <a:cs typeface="Times New Roman"/>
                <a:sym typeface="Times New Roman"/>
              </a:rPr>
              <a:t>better understand how mutations in SOD1 affect the </a:t>
            </a:r>
            <a:r>
              <a:rPr lang="en-US" sz="3600" b="1" dirty="0">
                <a:solidFill>
                  <a:schemeClr val="dk1"/>
                </a:solidFill>
                <a:latin typeface="Times New Roman"/>
                <a:ea typeface="Times New Roman"/>
                <a:cs typeface="Times New Roman"/>
                <a:sym typeface="Times New Roman"/>
              </a:rPr>
              <a:t>SOD1</a:t>
            </a:r>
            <a:r>
              <a:rPr lang="en-US" sz="3600" b="1" dirty="0" smtClean="0">
                <a:solidFill>
                  <a:schemeClr val="dk1"/>
                </a:solidFill>
                <a:latin typeface="Times New Roman"/>
                <a:ea typeface="Times New Roman"/>
                <a:cs typeface="Times New Roman"/>
                <a:sym typeface="Times New Roman"/>
              </a:rPr>
              <a:t>-VDAC1 </a:t>
            </a:r>
            <a:r>
              <a:rPr lang="en-US" sz="3600" b="1" dirty="0" smtClean="0">
                <a:solidFill>
                  <a:schemeClr val="dk1"/>
                </a:solidFill>
                <a:latin typeface="Times New Roman"/>
                <a:ea typeface="Times New Roman"/>
                <a:cs typeface="Times New Roman"/>
                <a:sym typeface="Times New Roman"/>
              </a:rPr>
              <a:t>interaction and mitochondrial biology.</a:t>
            </a:r>
            <a:endParaRPr lang="en-US" sz="3600" b="1" dirty="0">
              <a:solidFill>
                <a:schemeClr val="dk1"/>
              </a:solidFill>
              <a:latin typeface="Times New Roman"/>
              <a:ea typeface="Times New Roman"/>
              <a:cs typeface="Times New Roman"/>
              <a:sym typeface="Times New Roman"/>
            </a:endParaRPr>
          </a:p>
          <a:p>
            <a:pPr algn="just">
              <a:lnSpc>
                <a:spcPct val="120000"/>
              </a:lnSpc>
            </a:pPr>
            <a:endParaRPr lang="en-US" sz="4300" dirty="0"/>
          </a:p>
        </p:txBody>
      </p:sp>
      <p:sp>
        <p:nvSpPr>
          <p:cNvPr id="54" name="Shape 54"/>
          <p:cNvSpPr txBox="1"/>
          <p:nvPr/>
        </p:nvSpPr>
        <p:spPr>
          <a:xfrm>
            <a:off x="745920" y="234240"/>
            <a:ext cx="42399360" cy="4352640"/>
          </a:xfrm>
          <a:prstGeom prst="rect">
            <a:avLst/>
          </a:prstGeom>
          <a:noFill/>
          <a:ln>
            <a:noFill/>
          </a:ln>
        </p:spPr>
        <p:txBody>
          <a:bodyPr spcFirstLastPara="1" wrap="square" lIns="491501" tIns="491501" rIns="491501" bIns="491501" anchor="t" anchorCtr="0">
            <a:noAutofit/>
          </a:bodyPr>
          <a:lstStyle/>
          <a:p>
            <a:pPr algn="ctr">
              <a:lnSpc>
                <a:spcPct val="115000"/>
              </a:lnSpc>
              <a:buClr>
                <a:schemeClr val="dk1"/>
              </a:buClr>
              <a:buSzPts val="1100"/>
            </a:pPr>
            <a:r>
              <a:rPr lang="en" sz="6000" b="1" dirty="0">
                <a:solidFill>
                  <a:schemeClr val="dk1"/>
                </a:solidFill>
                <a:latin typeface="Times New Roman"/>
                <a:ea typeface="Times New Roman"/>
                <a:cs typeface="Times New Roman"/>
                <a:sym typeface="Times New Roman"/>
              </a:rPr>
              <a:t> Development of SOD1 mutant molecules as a tool to study protein-protein interactions    </a:t>
            </a:r>
            <a:endParaRPr sz="6000" b="1" dirty="0">
              <a:solidFill>
                <a:schemeClr val="dk1"/>
              </a:solidFill>
              <a:latin typeface="Times New Roman"/>
              <a:ea typeface="Times New Roman"/>
              <a:cs typeface="Times New Roman"/>
              <a:sym typeface="Times New Roman"/>
            </a:endParaRPr>
          </a:p>
          <a:p>
            <a:pPr algn="ctr">
              <a:lnSpc>
                <a:spcPct val="115000"/>
              </a:lnSpc>
              <a:buClr>
                <a:schemeClr val="dk1"/>
              </a:buClr>
              <a:buSzPts val="1100"/>
            </a:pPr>
            <a:r>
              <a:rPr lang="en" sz="5400" dirty="0">
                <a:solidFill>
                  <a:schemeClr val="dk1"/>
                </a:solidFill>
                <a:latin typeface="Times New Roman"/>
                <a:ea typeface="Times New Roman"/>
                <a:cs typeface="Times New Roman"/>
                <a:sym typeface="Times New Roman"/>
              </a:rPr>
              <a:t>Authors: </a:t>
            </a:r>
            <a:r>
              <a:rPr lang="en" sz="5400" dirty="0" err="1">
                <a:solidFill>
                  <a:schemeClr val="dk1"/>
                </a:solidFill>
                <a:latin typeface="Times New Roman"/>
                <a:ea typeface="Times New Roman"/>
                <a:cs typeface="Times New Roman"/>
                <a:sym typeface="Times New Roman"/>
              </a:rPr>
              <a:t>Kiyan</a:t>
            </a:r>
            <a:r>
              <a:rPr lang="en" sz="5400" dirty="0">
                <a:solidFill>
                  <a:schemeClr val="dk1"/>
                </a:solidFill>
                <a:latin typeface="Times New Roman"/>
                <a:ea typeface="Times New Roman"/>
                <a:cs typeface="Times New Roman"/>
                <a:sym typeface="Times New Roman"/>
              </a:rPr>
              <a:t> Fawaz</a:t>
            </a:r>
            <a:r>
              <a:rPr lang="en" sz="5400" baseline="30000" dirty="0">
                <a:solidFill>
                  <a:schemeClr val="dk1"/>
                </a:solidFill>
                <a:latin typeface="Times New Roman"/>
                <a:ea typeface="Times New Roman"/>
                <a:cs typeface="Times New Roman"/>
                <a:sym typeface="Times New Roman"/>
              </a:rPr>
              <a:t>1</a:t>
            </a:r>
            <a:r>
              <a:rPr lang="en" sz="5400" dirty="0">
                <a:solidFill>
                  <a:schemeClr val="dk1"/>
                </a:solidFill>
                <a:latin typeface="Times New Roman"/>
                <a:ea typeface="Times New Roman"/>
                <a:cs typeface="Times New Roman"/>
                <a:sym typeface="Times New Roman"/>
              </a:rPr>
              <a:t> and </a:t>
            </a:r>
            <a:r>
              <a:rPr lang="en" sz="5400" dirty="0" err="1">
                <a:solidFill>
                  <a:schemeClr val="dk1"/>
                </a:solidFill>
                <a:latin typeface="Times New Roman"/>
                <a:ea typeface="Times New Roman"/>
                <a:cs typeface="Times New Roman"/>
                <a:sym typeface="Times New Roman"/>
              </a:rPr>
              <a:t>Korina</a:t>
            </a:r>
            <a:r>
              <a:rPr lang="en" sz="5400" dirty="0">
                <a:solidFill>
                  <a:schemeClr val="dk1"/>
                </a:solidFill>
                <a:latin typeface="Times New Roman"/>
                <a:ea typeface="Times New Roman"/>
                <a:cs typeface="Times New Roman"/>
                <a:sym typeface="Times New Roman"/>
              </a:rPr>
              <a:t> Singh</a:t>
            </a:r>
            <a:r>
              <a:rPr lang="en" sz="5400" baseline="30000" dirty="0">
                <a:solidFill>
                  <a:schemeClr val="dk1"/>
                </a:solidFill>
                <a:latin typeface="Times New Roman"/>
                <a:ea typeface="Times New Roman"/>
                <a:cs typeface="Times New Roman"/>
                <a:sym typeface="Times New Roman"/>
              </a:rPr>
              <a:t>2    </a:t>
            </a:r>
            <a:r>
              <a:rPr lang="en" sz="5400" dirty="0">
                <a:solidFill>
                  <a:schemeClr val="dk1"/>
                </a:solidFill>
                <a:latin typeface="Times New Roman"/>
                <a:ea typeface="Times New Roman"/>
                <a:cs typeface="Times New Roman"/>
                <a:sym typeface="Times New Roman"/>
              </a:rPr>
              <a:t>Mentor: Delfina Larrea</a:t>
            </a:r>
            <a:r>
              <a:rPr lang="en" sz="5400" baseline="30000" dirty="0">
                <a:solidFill>
                  <a:schemeClr val="dk1"/>
                </a:solidFill>
                <a:latin typeface="Times New Roman"/>
                <a:ea typeface="Times New Roman"/>
                <a:cs typeface="Times New Roman"/>
                <a:sym typeface="Times New Roman"/>
              </a:rPr>
              <a:t>3</a:t>
            </a:r>
            <a:endParaRPr sz="5400" baseline="30000" dirty="0">
              <a:solidFill>
                <a:schemeClr val="dk1"/>
              </a:solidFill>
              <a:latin typeface="Times New Roman"/>
              <a:ea typeface="Times New Roman"/>
              <a:cs typeface="Times New Roman"/>
              <a:sym typeface="Times New Roman"/>
            </a:endParaRPr>
          </a:p>
          <a:p>
            <a:pPr algn="ctr">
              <a:lnSpc>
                <a:spcPct val="115000"/>
              </a:lnSpc>
              <a:buClr>
                <a:schemeClr val="dk1"/>
              </a:buClr>
              <a:buSzPts val="1100"/>
            </a:pPr>
            <a:r>
              <a:rPr lang="en" sz="5400" baseline="30000" dirty="0">
                <a:solidFill>
                  <a:schemeClr val="dk1"/>
                </a:solidFill>
                <a:latin typeface="Times New Roman"/>
                <a:ea typeface="Times New Roman"/>
                <a:cs typeface="Times New Roman"/>
                <a:sym typeface="Times New Roman"/>
              </a:rPr>
              <a:t>1</a:t>
            </a:r>
            <a:r>
              <a:rPr lang="en" sz="5400" dirty="0">
                <a:solidFill>
                  <a:schemeClr val="dk1"/>
                </a:solidFill>
                <a:latin typeface="Times New Roman"/>
                <a:ea typeface="Times New Roman"/>
                <a:cs typeface="Times New Roman"/>
                <a:sym typeface="Times New Roman"/>
              </a:rPr>
              <a:t>Stuyvesant High School, </a:t>
            </a:r>
            <a:r>
              <a:rPr lang="en" sz="5400" baseline="30000" dirty="0">
                <a:solidFill>
                  <a:schemeClr val="dk1"/>
                </a:solidFill>
                <a:latin typeface="Times New Roman"/>
                <a:ea typeface="Times New Roman"/>
                <a:cs typeface="Times New Roman"/>
                <a:sym typeface="Times New Roman"/>
              </a:rPr>
              <a:t>2</a:t>
            </a:r>
            <a:r>
              <a:rPr lang="en" sz="5400" dirty="0">
                <a:solidFill>
                  <a:schemeClr val="dk1"/>
                </a:solidFill>
                <a:latin typeface="Times New Roman"/>
                <a:ea typeface="Times New Roman"/>
                <a:cs typeface="Times New Roman"/>
                <a:sym typeface="Times New Roman"/>
              </a:rPr>
              <a:t>Laguardia High School, </a:t>
            </a:r>
            <a:r>
              <a:rPr lang="en" sz="5400" baseline="30000" dirty="0">
                <a:solidFill>
                  <a:schemeClr val="dk1"/>
                </a:solidFill>
                <a:latin typeface="Times New Roman"/>
                <a:ea typeface="Times New Roman"/>
                <a:cs typeface="Times New Roman"/>
                <a:sym typeface="Times New Roman"/>
              </a:rPr>
              <a:t>3</a:t>
            </a:r>
            <a:r>
              <a:rPr lang="en" sz="5400" dirty="0">
                <a:solidFill>
                  <a:schemeClr val="dk1"/>
                </a:solidFill>
                <a:latin typeface="Times New Roman"/>
                <a:ea typeface="Times New Roman"/>
                <a:cs typeface="Times New Roman"/>
                <a:sym typeface="Times New Roman"/>
              </a:rPr>
              <a:t>Columbia </a:t>
            </a:r>
            <a:r>
              <a:rPr lang="en" sz="5400" dirty="0" smtClean="0">
                <a:solidFill>
                  <a:schemeClr val="dk1"/>
                </a:solidFill>
                <a:latin typeface="Times New Roman"/>
                <a:ea typeface="Times New Roman"/>
                <a:cs typeface="Times New Roman"/>
                <a:sym typeface="Times New Roman"/>
              </a:rPr>
              <a:t>University</a:t>
            </a:r>
            <a:endParaRPr sz="5400" dirty="0">
              <a:solidFill>
                <a:schemeClr val="dk1"/>
              </a:solidFill>
              <a:latin typeface="Times New Roman"/>
              <a:ea typeface="Times New Roman"/>
              <a:cs typeface="Times New Roman"/>
              <a:sym typeface="Times New Roman"/>
            </a:endParaRPr>
          </a:p>
          <a:p>
            <a:endParaRPr dirty="0"/>
          </a:p>
        </p:txBody>
      </p:sp>
      <p:pic>
        <p:nvPicPr>
          <p:cNvPr id="63" name="Shape 63"/>
          <p:cNvPicPr preferRelativeResize="0"/>
          <p:nvPr/>
        </p:nvPicPr>
        <p:blipFill rotWithShape="1">
          <a:blip r:embed="rId3">
            <a:alphaModFix/>
          </a:blip>
          <a:srcRect l="24787" t="19048" r="30413" b="22619"/>
          <a:stretch/>
        </p:blipFill>
        <p:spPr>
          <a:xfrm>
            <a:off x="29849994" y="7953273"/>
            <a:ext cx="4015694" cy="3747452"/>
          </a:xfrm>
          <a:prstGeom prst="rect">
            <a:avLst/>
          </a:prstGeom>
          <a:noFill/>
          <a:ln>
            <a:noFill/>
          </a:ln>
        </p:spPr>
      </p:pic>
      <p:pic>
        <p:nvPicPr>
          <p:cNvPr id="64" name="Shape 64"/>
          <p:cNvPicPr preferRelativeResize="0"/>
          <p:nvPr/>
        </p:nvPicPr>
        <p:blipFill rotWithShape="1">
          <a:blip r:embed="rId4">
            <a:alphaModFix/>
          </a:blip>
          <a:srcRect l="19186" t="23390" r="25535" b="9722"/>
          <a:stretch/>
        </p:blipFill>
        <p:spPr>
          <a:xfrm>
            <a:off x="38887400" y="8267700"/>
            <a:ext cx="2971799" cy="3263900"/>
          </a:xfrm>
          <a:prstGeom prst="rect">
            <a:avLst/>
          </a:prstGeom>
          <a:noFill/>
          <a:ln>
            <a:noFill/>
          </a:ln>
        </p:spPr>
      </p:pic>
      <p:pic>
        <p:nvPicPr>
          <p:cNvPr id="65" name="Shape 65"/>
          <p:cNvPicPr preferRelativeResize="0"/>
          <p:nvPr/>
        </p:nvPicPr>
        <p:blipFill rotWithShape="1">
          <a:blip r:embed="rId5">
            <a:alphaModFix/>
          </a:blip>
          <a:srcRect l="4225" t="20449" r="9358" b="26261"/>
          <a:stretch/>
        </p:blipFill>
        <p:spPr>
          <a:xfrm>
            <a:off x="29744157" y="14271341"/>
            <a:ext cx="4982420" cy="2733959"/>
          </a:xfrm>
          <a:prstGeom prst="rect">
            <a:avLst/>
          </a:prstGeom>
          <a:noFill/>
          <a:ln>
            <a:noFill/>
          </a:ln>
        </p:spPr>
      </p:pic>
      <p:pic>
        <p:nvPicPr>
          <p:cNvPr id="66" name="Shape 66"/>
          <p:cNvPicPr preferRelativeResize="0"/>
          <p:nvPr/>
        </p:nvPicPr>
        <p:blipFill rotWithShape="1">
          <a:blip r:embed="rId6">
            <a:alphaModFix/>
          </a:blip>
          <a:srcRect l="4515" t="31303" r="23825" b="20748"/>
          <a:stretch/>
        </p:blipFill>
        <p:spPr>
          <a:xfrm>
            <a:off x="36779200" y="14269132"/>
            <a:ext cx="6146800" cy="3701368"/>
          </a:xfrm>
          <a:prstGeom prst="rect">
            <a:avLst/>
          </a:prstGeom>
          <a:noFill/>
          <a:ln>
            <a:noFill/>
          </a:ln>
        </p:spPr>
      </p:pic>
      <p:sp>
        <p:nvSpPr>
          <p:cNvPr id="3" name="Rounded Rectangle 2">
            <a:extLst>
              <a:ext uri="{FF2B5EF4-FFF2-40B4-BE49-F238E27FC236}">
                <a16:creationId xmlns="" xmlns:a16="http://schemas.microsoft.com/office/drawing/2014/main" id="{D2E16D90-825B-294E-BD47-F4FC4B8B040C}"/>
              </a:ext>
            </a:extLst>
          </p:cNvPr>
          <p:cNvSpPr/>
          <p:nvPr/>
        </p:nvSpPr>
        <p:spPr>
          <a:xfrm>
            <a:off x="584494" y="6154447"/>
            <a:ext cx="11402416" cy="1198989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endParaRPr lang="en-US"/>
          </a:p>
        </p:txBody>
      </p:sp>
      <p:sp>
        <p:nvSpPr>
          <p:cNvPr id="6" name="TextBox 5">
            <a:extLst>
              <a:ext uri="{FF2B5EF4-FFF2-40B4-BE49-F238E27FC236}">
                <a16:creationId xmlns="" xmlns:a16="http://schemas.microsoft.com/office/drawing/2014/main" id="{17613225-4246-274F-AC42-2D1DBF392371}"/>
              </a:ext>
            </a:extLst>
          </p:cNvPr>
          <p:cNvSpPr txBox="1"/>
          <p:nvPr/>
        </p:nvSpPr>
        <p:spPr>
          <a:xfrm>
            <a:off x="-346356" y="20404680"/>
            <a:ext cx="12665379" cy="10691052"/>
          </a:xfrm>
          <a:prstGeom prst="rect">
            <a:avLst/>
          </a:prstGeom>
          <a:noFill/>
        </p:spPr>
        <p:txBody>
          <a:bodyPr wrap="square" lIns="91440" tIns="245791" rIns="91440" bIns="91440" rtlCol="0">
            <a:spAutoFit/>
          </a:bodyPr>
          <a:lstStyle/>
          <a:p>
            <a:pPr marL="1024128" algn="just">
              <a:lnSpc>
                <a:spcPct val="110000"/>
              </a:lnSpc>
              <a:buClr>
                <a:schemeClr val="dk1"/>
              </a:buClr>
              <a:buSzPts val="600"/>
            </a:pPr>
            <a:r>
              <a:rPr lang="en-US" sz="3600" dirty="0" smtClean="0">
                <a:solidFill>
                  <a:schemeClr val="dk1"/>
                </a:solidFill>
                <a:latin typeface="Times New Roman"/>
                <a:ea typeface="Times New Roman"/>
                <a:cs typeface="Times New Roman"/>
              </a:rPr>
              <a:t>Amyotrophic </a:t>
            </a:r>
            <a:r>
              <a:rPr lang="en-US" sz="3600" dirty="0">
                <a:solidFill>
                  <a:schemeClr val="dk1"/>
                </a:solidFill>
                <a:latin typeface="Times New Roman"/>
                <a:ea typeface="Times New Roman"/>
                <a:cs typeface="Times New Roman"/>
              </a:rPr>
              <a:t>Lateral Sclerosis (ALS) </a:t>
            </a:r>
            <a:r>
              <a:rPr lang="en-US" sz="3600" dirty="0">
                <a:solidFill>
                  <a:schemeClr val="dk1"/>
                </a:solidFill>
                <a:latin typeface="Times New Roman"/>
                <a:ea typeface="Times New Roman"/>
                <a:cs typeface="Times New Roman"/>
                <a:sym typeface="Times New Roman"/>
              </a:rPr>
              <a:t>is a fatal neuromuscular </a:t>
            </a:r>
            <a:r>
              <a:rPr lang="en-US" sz="3600" dirty="0" smtClean="0">
                <a:solidFill>
                  <a:schemeClr val="dk1"/>
                </a:solidFill>
                <a:latin typeface="Times New Roman"/>
                <a:ea typeface="Times New Roman"/>
                <a:cs typeface="Times New Roman"/>
                <a:sym typeface="Times New Roman"/>
              </a:rPr>
              <a:t>disease with a cause that is still unknown. No </a:t>
            </a:r>
            <a:r>
              <a:rPr lang="en-US" sz="3600" dirty="0">
                <a:solidFill>
                  <a:schemeClr val="dk1"/>
                </a:solidFill>
                <a:latin typeface="Times New Roman"/>
                <a:ea typeface="Times New Roman"/>
                <a:cs typeface="Times New Roman"/>
                <a:sym typeface="Times New Roman"/>
              </a:rPr>
              <a:t>specific diagnostic tests have been </a:t>
            </a:r>
            <a:r>
              <a:rPr lang="en-US" sz="3600" dirty="0" smtClean="0">
                <a:solidFill>
                  <a:schemeClr val="dk1"/>
                </a:solidFill>
                <a:latin typeface="Times New Roman"/>
                <a:ea typeface="Times New Roman"/>
                <a:cs typeface="Times New Roman"/>
                <a:sym typeface="Times New Roman"/>
              </a:rPr>
              <a:t>developed yet</a:t>
            </a:r>
            <a:r>
              <a:rPr lang="en-US" sz="3600" dirty="0">
                <a:solidFill>
                  <a:schemeClr val="dk1"/>
                </a:solidFill>
                <a:latin typeface="Times New Roman"/>
                <a:ea typeface="Times New Roman"/>
                <a:cs typeface="Times New Roman"/>
                <a:sym typeface="Times New Roman"/>
              </a:rPr>
              <a:t>. ALS is characterized by degeneration of motor </a:t>
            </a:r>
            <a:r>
              <a:rPr lang="en-US" sz="3600" dirty="0" smtClean="0">
                <a:solidFill>
                  <a:schemeClr val="dk1"/>
                </a:solidFill>
                <a:latin typeface="Times New Roman"/>
                <a:ea typeface="Times New Roman"/>
                <a:cs typeface="Times New Roman"/>
                <a:sym typeface="Times New Roman"/>
              </a:rPr>
              <a:t>neurons, resulting in </a:t>
            </a:r>
            <a:r>
              <a:rPr lang="en-US" sz="3600" dirty="0">
                <a:solidFill>
                  <a:schemeClr val="dk1"/>
                </a:solidFill>
                <a:latin typeface="Times New Roman"/>
                <a:ea typeface="Times New Roman"/>
                <a:cs typeface="Times New Roman"/>
                <a:sym typeface="Times New Roman"/>
              </a:rPr>
              <a:t>denervation of muscles (1). It is known that mutations in SOD1 cause </a:t>
            </a:r>
            <a:r>
              <a:rPr lang="en-US" sz="3600" dirty="0" smtClean="0">
                <a:solidFill>
                  <a:schemeClr val="dk1"/>
                </a:solidFill>
                <a:latin typeface="Times New Roman"/>
                <a:ea typeface="Times New Roman"/>
                <a:cs typeface="Times New Roman"/>
                <a:sym typeface="Times New Roman"/>
              </a:rPr>
              <a:t>ALS </a:t>
            </a:r>
            <a:r>
              <a:rPr lang="en-US" sz="3600" dirty="0" smtClean="0">
                <a:solidFill>
                  <a:schemeClr val="dk1"/>
                </a:solidFill>
                <a:latin typeface="Times New Roman"/>
                <a:ea typeface="Times New Roman"/>
                <a:cs typeface="Times New Roman"/>
                <a:sym typeface="Times New Roman"/>
              </a:rPr>
              <a:t>(2)</a:t>
            </a:r>
            <a:r>
              <a:rPr lang="en-US" sz="3600" dirty="0" smtClean="0">
                <a:solidFill>
                  <a:schemeClr val="dk1"/>
                </a:solidFill>
                <a:latin typeface="Times New Roman"/>
                <a:ea typeface="Times New Roman"/>
                <a:cs typeface="Times New Roman"/>
                <a:sym typeface="Times New Roman"/>
              </a:rPr>
              <a:t>. </a:t>
            </a:r>
            <a:r>
              <a:rPr lang="en-US" sz="3600" dirty="0">
                <a:solidFill>
                  <a:schemeClr val="dk1"/>
                </a:solidFill>
                <a:latin typeface="Times New Roman"/>
                <a:ea typeface="Times New Roman"/>
                <a:cs typeface="Times New Roman"/>
                <a:sym typeface="Times New Roman"/>
              </a:rPr>
              <a:t>One of the most recognized </a:t>
            </a:r>
            <a:r>
              <a:rPr lang="en-US" sz="3600" dirty="0" smtClean="0">
                <a:solidFill>
                  <a:schemeClr val="dk1"/>
                </a:solidFill>
                <a:latin typeface="Times New Roman"/>
                <a:ea typeface="Times New Roman"/>
                <a:cs typeface="Times New Roman"/>
                <a:sym typeface="Times New Roman"/>
              </a:rPr>
              <a:t>phenotypes </a:t>
            </a:r>
            <a:r>
              <a:rPr lang="en-US" sz="3600" dirty="0">
                <a:solidFill>
                  <a:schemeClr val="dk1"/>
                </a:solidFill>
                <a:latin typeface="Times New Roman"/>
                <a:ea typeface="Times New Roman"/>
                <a:cs typeface="Times New Roman"/>
                <a:sym typeface="Times New Roman"/>
              </a:rPr>
              <a:t>in the disease is </a:t>
            </a:r>
            <a:r>
              <a:rPr lang="en-US" sz="3600" dirty="0" smtClean="0">
                <a:solidFill>
                  <a:schemeClr val="dk1"/>
                </a:solidFill>
                <a:latin typeface="Times New Roman"/>
                <a:ea typeface="Times New Roman"/>
                <a:cs typeface="Times New Roman"/>
                <a:sym typeface="Times New Roman"/>
              </a:rPr>
              <a:t>mitochondrial dysfunction, </a:t>
            </a:r>
            <a:r>
              <a:rPr lang="en-US" sz="3600" dirty="0">
                <a:solidFill>
                  <a:schemeClr val="dk1"/>
                </a:solidFill>
                <a:latin typeface="Times New Roman"/>
                <a:ea typeface="Times New Roman"/>
                <a:cs typeface="Times New Roman"/>
                <a:sym typeface="Times New Roman"/>
              </a:rPr>
              <a:t>among </a:t>
            </a:r>
            <a:r>
              <a:rPr lang="en-US" sz="3600" dirty="0" smtClean="0">
                <a:solidFill>
                  <a:schemeClr val="dk1"/>
                </a:solidFill>
                <a:latin typeface="Times New Roman"/>
                <a:ea typeface="Times New Roman"/>
                <a:cs typeface="Times New Roman"/>
                <a:sym typeface="Times New Roman"/>
              </a:rPr>
              <a:t>others. </a:t>
            </a:r>
            <a:r>
              <a:rPr lang="en-US" sz="3600" dirty="0">
                <a:solidFill>
                  <a:schemeClr val="dk1"/>
                </a:solidFill>
                <a:latin typeface="Times New Roman"/>
                <a:ea typeface="Times New Roman"/>
                <a:cs typeface="Times New Roman"/>
                <a:sym typeface="Times New Roman"/>
              </a:rPr>
              <a:t>Because it is </a:t>
            </a:r>
            <a:r>
              <a:rPr lang="en-US" sz="3600" dirty="0" smtClean="0">
                <a:solidFill>
                  <a:schemeClr val="dk1"/>
                </a:solidFill>
                <a:latin typeface="Times New Roman"/>
                <a:ea typeface="Times New Roman"/>
                <a:cs typeface="Times New Roman"/>
                <a:sym typeface="Times New Roman"/>
              </a:rPr>
              <a:t>known that </a:t>
            </a:r>
            <a:r>
              <a:rPr lang="en-US" sz="3600" dirty="0">
                <a:solidFill>
                  <a:schemeClr val="dk1"/>
                </a:solidFill>
                <a:latin typeface="Times New Roman"/>
                <a:ea typeface="Times New Roman"/>
                <a:cs typeface="Times New Roman"/>
                <a:sym typeface="Times New Roman"/>
              </a:rPr>
              <a:t>SOD1 localizes to mitochondria, and mutations </a:t>
            </a:r>
            <a:r>
              <a:rPr lang="en-US" sz="3600" dirty="0" smtClean="0">
                <a:solidFill>
                  <a:schemeClr val="dk1"/>
                </a:solidFill>
                <a:latin typeface="Times New Roman"/>
                <a:ea typeface="Times New Roman"/>
                <a:cs typeface="Times New Roman"/>
                <a:sym typeface="Times New Roman"/>
              </a:rPr>
              <a:t>in </a:t>
            </a:r>
            <a:r>
              <a:rPr lang="en-US" sz="3600" dirty="0">
                <a:solidFill>
                  <a:schemeClr val="dk1"/>
                </a:solidFill>
                <a:latin typeface="Times New Roman"/>
                <a:ea typeface="Times New Roman"/>
                <a:cs typeface="Times New Roman"/>
                <a:sym typeface="Times New Roman"/>
              </a:rPr>
              <a:t>SOD1 affect </a:t>
            </a:r>
            <a:r>
              <a:rPr lang="en-US" sz="3600" dirty="0" smtClean="0">
                <a:solidFill>
                  <a:schemeClr val="dk1"/>
                </a:solidFill>
                <a:latin typeface="Times New Roman"/>
                <a:ea typeface="Times New Roman"/>
                <a:cs typeface="Times New Roman"/>
                <a:sym typeface="Times New Roman"/>
              </a:rPr>
              <a:t>mitochondrial function, over </a:t>
            </a:r>
            <a:r>
              <a:rPr lang="en-US" sz="3600" dirty="0">
                <a:solidFill>
                  <a:schemeClr val="dk1"/>
                </a:solidFill>
                <a:latin typeface="Times New Roman"/>
                <a:ea typeface="Times New Roman"/>
                <a:cs typeface="Times New Roman"/>
                <a:sym typeface="Times New Roman"/>
              </a:rPr>
              <a:t>the past decade </a:t>
            </a:r>
            <a:r>
              <a:rPr lang="en-US" sz="3600" dirty="0" smtClean="0">
                <a:solidFill>
                  <a:schemeClr val="dk1"/>
                </a:solidFill>
                <a:latin typeface="Times New Roman"/>
                <a:ea typeface="Times New Roman"/>
                <a:cs typeface="Times New Roman"/>
                <a:sym typeface="Times New Roman"/>
              </a:rPr>
              <a:t>scientists </a:t>
            </a:r>
            <a:r>
              <a:rPr lang="en-US" sz="3600" dirty="0">
                <a:solidFill>
                  <a:schemeClr val="dk1"/>
                </a:solidFill>
                <a:latin typeface="Times New Roman"/>
                <a:ea typeface="Times New Roman"/>
                <a:cs typeface="Times New Roman"/>
                <a:sym typeface="Times New Roman"/>
              </a:rPr>
              <a:t>have </a:t>
            </a:r>
            <a:r>
              <a:rPr lang="en-US" sz="3600" dirty="0" smtClean="0">
                <a:solidFill>
                  <a:schemeClr val="dk1"/>
                </a:solidFill>
                <a:latin typeface="Times New Roman"/>
                <a:ea typeface="Times New Roman"/>
                <a:cs typeface="Times New Roman"/>
                <a:sym typeface="Times New Roman"/>
              </a:rPr>
              <a:t>investigated </a:t>
            </a:r>
            <a:r>
              <a:rPr lang="en-US" sz="3600" dirty="0">
                <a:solidFill>
                  <a:schemeClr val="dk1"/>
                </a:solidFill>
                <a:latin typeface="Times New Roman"/>
                <a:ea typeface="Times New Roman"/>
                <a:cs typeface="Times New Roman"/>
                <a:sym typeface="Times New Roman"/>
              </a:rPr>
              <a:t>the link between mutations in SOD1 and </a:t>
            </a:r>
            <a:r>
              <a:rPr lang="en-US" sz="3600" dirty="0" smtClean="0">
                <a:solidFill>
                  <a:schemeClr val="dk1"/>
                </a:solidFill>
                <a:latin typeface="Times New Roman"/>
                <a:ea typeface="Times New Roman"/>
                <a:cs typeface="Times New Roman"/>
                <a:sym typeface="Times New Roman"/>
              </a:rPr>
              <a:t>mitochondrial </a:t>
            </a:r>
            <a:r>
              <a:rPr lang="en-US" sz="3600" dirty="0" smtClean="0">
                <a:solidFill>
                  <a:schemeClr val="dk1"/>
                </a:solidFill>
                <a:latin typeface="Times New Roman"/>
                <a:ea typeface="Times New Roman"/>
                <a:cs typeface="Times New Roman"/>
                <a:sym typeface="Times New Roman"/>
              </a:rPr>
              <a:t>failure (3). </a:t>
            </a:r>
            <a:r>
              <a:rPr lang="en-US" sz="3600" dirty="0" smtClean="0">
                <a:solidFill>
                  <a:schemeClr val="dk1"/>
                </a:solidFill>
                <a:latin typeface="Times New Roman"/>
                <a:ea typeface="Times New Roman"/>
                <a:cs typeface="Times New Roman"/>
                <a:sym typeface="Times New Roman"/>
              </a:rPr>
              <a:t>It seems that mutant SOD1 impairs VDAC channel activity. The overall question</a:t>
            </a:r>
            <a:r>
              <a:rPr lang="en-US" sz="3600" dirty="0">
                <a:solidFill>
                  <a:schemeClr val="dk1"/>
                </a:solidFill>
                <a:latin typeface="Times New Roman"/>
                <a:ea typeface="Times New Roman"/>
                <a:cs typeface="Times New Roman"/>
                <a:sym typeface="Times New Roman"/>
              </a:rPr>
              <a:t> </a:t>
            </a:r>
            <a:r>
              <a:rPr lang="en-US" sz="3600" dirty="0" smtClean="0">
                <a:solidFill>
                  <a:schemeClr val="dk1"/>
                </a:solidFill>
                <a:latin typeface="Times New Roman"/>
                <a:ea typeface="Times New Roman"/>
                <a:cs typeface="Times New Roman"/>
                <a:sym typeface="Times New Roman"/>
              </a:rPr>
              <a:t>is: </a:t>
            </a:r>
            <a:r>
              <a:rPr lang="en-US" sz="3600" dirty="0">
                <a:solidFill>
                  <a:schemeClr val="dk1"/>
                </a:solidFill>
                <a:latin typeface="Times New Roman"/>
                <a:ea typeface="Times New Roman"/>
                <a:cs typeface="Times New Roman"/>
                <a:sym typeface="Times New Roman"/>
              </a:rPr>
              <a:t>How do mutations in SOD1 affect interactions with </a:t>
            </a:r>
            <a:r>
              <a:rPr lang="en-US" sz="3600" dirty="0" smtClean="0">
                <a:solidFill>
                  <a:schemeClr val="dk1"/>
                </a:solidFill>
                <a:latin typeface="Times New Roman"/>
                <a:ea typeface="Times New Roman"/>
                <a:cs typeface="Times New Roman"/>
                <a:sym typeface="Times New Roman"/>
              </a:rPr>
              <a:t>VDAC1? Is it possible that other proteins also interact </a:t>
            </a:r>
            <a:r>
              <a:rPr lang="en-US" sz="3600" dirty="0" smtClean="0">
                <a:solidFill>
                  <a:schemeClr val="dk1"/>
                </a:solidFill>
                <a:latin typeface="Times New Roman"/>
                <a:ea typeface="Times New Roman"/>
                <a:cs typeface="Times New Roman"/>
                <a:sym typeface="Times New Roman"/>
              </a:rPr>
              <a:t>with VDAC1 </a:t>
            </a:r>
            <a:r>
              <a:rPr lang="en-US" sz="3600" dirty="0" smtClean="0">
                <a:solidFill>
                  <a:schemeClr val="dk1"/>
                </a:solidFill>
                <a:latin typeface="Times New Roman"/>
                <a:ea typeface="Times New Roman"/>
                <a:cs typeface="Times New Roman"/>
                <a:sym typeface="Times New Roman"/>
              </a:rPr>
              <a:t>and SOD1</a:t>
            </a:r>
            <a:r>
              <a:rPr lang="en-US" sz="3600" dirty="0" smtClean="0">
                <a:solidFill>
                  <a:schemeClr val="dk1"/>
                </a:solidFill>
                <a:latin typeface="Times New Roman"/>
                <a:ea typeface="Times New Roman"/>
                <a:cs typeface="Times New Roman"/>
                <a:sym typeface="Times New Roman"/>
              </a:rPr>
              <a:t>? To answer this question, </a:t>
            </a:r>
            <a:r>
              <a:rPr lang="en-US" sz="3600" dirty="0" smtClean="0">
                <a:solidFill>
                  <a:schemeClr val="dk1"/>
                </a:solidFill>
                <a:latin typeface="Times New Roman"/>
                <a:ea typeface="Times New Roman"/>
                <a:cs typeface="Times New Roman"/>
                <a:sym typeface="Times New Roman"/>
              </a:rPr>
              <a:t>we </a:t>
            </a:r>
            <a:r>
              <a:rPr lang="en-US" sz="3600" dirty="0" smtClean="0">
                <a:solidFill>
                  <a:schemeClr val="dk1"/>
                </a:solidFill>
                <a:latin typeface="Times New Roman"/>
                <a:ea typeface="Times New Roman"/>
                <a:cs typeface="Times New Roman"/>
                <a:sym typeface="Times New Roman"/>
              </a:rPr>
              <a:t>need </a:t>
            </a:r>
            <a:r>
              <a:rPr lang="en-US" sz="3600" dirty="0" smtClean="0">
                <a:solidFill>
                  <a:schemeClr val="dk1"/>
                </a:solidFill>
                <a:latin typeface="Times New Roman"/>
                <a:ea typeface="Times New Roman"/>
                <a:cs typeface="Times New Roman"/>
                <a:sym typeface="Times New Roman"/>
              </a:rPr>
              <a:t>to construct </a:t>
            </a:r>
            <a:r>
              <a:rPr lang="en-US" sz="3600" dirty="0" smtClean="0">
                <a:solidFill>
                  <a:schemeClr val="dk1"/>
                </a:solidFill>
                <a:latin typeface="Times New Roman"/>
                <a:ea typeface="Times New Roman"/>
                <a:cs typeface="Times New Roman"/>
                <a:sym typeface="Times New Roman"/>
              </a:rPr>
              <a:t>these </a:t>
            </a:r>
            <a:r>
              <a:rPr lang="en-US" sz="3600" dirty="0" smtClean="0">
                <a:solidFill>
                  <a:schemeClr val="dk1"/>
                </a:solidFill>
                <a:latin typeface="Times New Roman"/>
                <a:ea typeface="Times New Roman"/>
                <a:cs typeface="Times New Roman"/>
                <a:sym typeface="Times New Roman"/>
              </a:rPr>
              <a:t>new SOD1 molecules in the proper </a:t>
            </a:r>
            <a:r>
              <a:rPr lang="en-US" sz="3600" dirty="0" smtClean="0">
                <a:solidFill>
                  <a:schemeClr val="dk1"/>
                </a:solidFill>
                <a:latin typeface="Times New Roman"/>
                <a:ea typeface="Times New Roman"/>
                <a:cs typeface="Times New Roman"/>
                <a:sym typeface="Times New Roman"/>
              </a:rPr>
              <a:t>genetic background</a:t>
            </a:r>
            <a:r>
              <a:rPr lang="en-US" sz="3600" dirty="0" smtClean="0">
                <a:solidFill>
                  <a:schemeClr val="dk1"/>
                </a:solidFill>
                <a:latin typeface="Times New Roman"/>
                <a:ea typeface="Times New Roman"/>
                <a:cs typeface="Times New Roman"/>
                <a:sym typeface="Times New Roman"/>
              </a:rPr>
              <a:t>. </a:t>
            </a:r>
            <a:endParaRPr lang="en-US" sz="3600" dirty="0">
              <a:solidFill>
                <a:schemeClr val="dk1"/>
              </a:solidFill>
              <a:latin typeface="Times New Roman"/>
              <a:ea typeface="Times New Roman"/>
              <a:cs typeface="Times New Roman"/>
            </a:endParaRPr>
          </a:p>
        </p:txBody>
      </p:sp>
      <p:sp>
        <p:nvSpPr>
          <p:cNvPr id="7" name="Rounded Rectangle 6">
            <a:extLst>
              <a:ext uri="{FF2B5EF4-FFF2-40B4-BE49-F238E27FC236}">
                <a16:creationId xmlns="" xmlns:a16="http://schemas.microsoft.com/office/drawing/2014/main" id="{FFDC9A6B-50DF-2C48-B97F-9B9BF9EE33C0}"/>
              </a:ext>
            </a:extLst>
          </p:cNvPr>
          <p:cNvSpPr/>
          <p:nvPr/>
        </p:nvSpPr>
        <p:spPr>
          <a:xfrm>
            <a:off x="3600441" y="5365375"/>
            <a:ext cx="4908720" cy="157399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r>
              <a:rPr lang="en-US" sz="4300" b="1" dirty="0" smtClean="0">
                <a:solidFill>
                  <a:schemeClr val="tx1"/>
                </a:solidFill>
                <a:latin typeface="Times New Roman" panose="02020603050405020304" pitchFamily="18" charset="0"/>
                <a:cs typeface="Times New Roman" panose="02020603050405020304" pitchFamily="18" charset="0"/>
              </a:rPr>
              <a:t>ABSTRACT</a:t>
            </a:r>
            <a:endParaRPr lang="en-US" sz="4300" b="1" dirty="0">
              <a:solidFill>
                <a:schemeClr val="tx1"/>
              </a:solidFill>
              <a:latin typeface="Times New Roman" panose="02020603050405020304" pitchFamily="18" charset="0"/>
              <a:cs typeface="Times New Roman" panose="02020603050405020304" pitchFamily="18" charset="0"/>
            </a:endParaRPr>
          </a:p>
        </p:txBody>
      </p:sp>
      <p:sp>
        <p:nvSpPr>
          <p:cNvPr id="41" name="Rounded Rectangle 40">
            <a:extLst>
              <a:ext uri="{FF2B5EF4-FFF2-40B4-BE49-F238E27FC236}">
                <a16:creationId xmlns="" xmlns:a16="http://schemas.microsoft.com/office/drawing/2014/main" id="{CCBF9DB8-2B9D-A04D-BD3A-AB02FDB01DF6}"/>
              </a:ext>
            </a:extLst>
          </p:cNvPr>
          <p:cNvSpPr/>
          <p:nvPr/>
        </p:nvSpPr>
        <p:spPr>
          <a:xfrm>
            <a:off x="33682833" y="30883551"/>
            <a:ext cx="4908720" cy="5002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REFERENCES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2" name="Rounded Rectangle 41">
            <a:extLst>
              <a:ext uri="{FF2B5EF4-FFF2-40B4-BE49-F238E27FC236}">
                <a16:creationId xmlns="" xmlns:a16="http://schemas.microsoft.com/office/drawing/2014/main" id="{E7A27949-446B-3B4B-9638-62976F0113EF}"/>
              </a:ext>
            </a:extLst>
          </p:cNvPr>
          <p:cNvSpPr/>
          <p:nvPr/>
        </p:nvSpPr>
        <p:spPr>
          <a:xfrm>
            <a:off x="34257085" y="5562600"/>
            <a:ext cx="4147715" cy="952500"/>
          </a:xfrm>
          <a:prstGeom prst="roundRect">
            <a:avLst/>
          </a:prstGeom>
          <a:solidFill>
            <a:srgbClr val="0080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endParaRPr lang="en-US" sz="4300" b="1" dirty="0">
              <a:latin typeface="Times New Roman" panose="02020603050405020304" pitchFamily="18" charset="0"/>
              <a:cs typeface="Times New Roman" panose="02020603050405020304" pitchFamily="18" charset="0"/>
            </a:endParaRPr>
          </a:p>
          <a:p>
            <a:pPr algn="ctr"/>
            <a:endParaRPr lang="en-US" sz="4300" b="1" dirty="0">
              <a:latin typeface="Times New Roman" panose="02020603050405020304" pitchFamily="18" charset="0"/>
              <a:cs typeface="Times New Roman" panose="02020603050405020304" pitchFamily="18" charset="0"/>
            </a:endParaRPr>
          </a:p>
          <a:p>
            <a:pPr algn="ctr"/>
            <a:r>
              <a:rPr lang="en-US" sz="4300" b="1" dirty="0" smtClean="0">
                <a:solidFill>
                  <a:schemeClr val="tx1"/>
                </a:solidFill>
                <a:latin typeface="Times New Roman" panose="02020603050405020304" pitchFamily="18" charset="0"/>
                <a:cs typeface="Times New Roman" panose="02020603050405020304" pitchFamily="18" charset="0"/>
              </a:rPr>
              <a:t>RESULTS</a:t>
            </a:r>
            <a:endParaRPr lang="en-US" sz="4300" b="1"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pic>
        <p:nvPicPr>
          <p:cNvPr id="30" name="Picture 29"/>
          <p:cNvPicPr>
            <a:picLocks noChangeAspect="1"/>
          </p:cNvPicPr>
          <p:nvPr/>
        </p:nvPicPr>
        <p:blipFill>
          <a:blip r:embed="rId7"/>
          <a:stretch>
            <a:fillRect/>
          </a:stretch>
        </p:blipFill>
        <p:spPr>
          <a:xfrm>
            <a:off x="677458" y="1368490"/>
            <a:ext cx="5060536" cy="2920199"/>
          </a:xfrm>
          <a:prstGeom prst="rect">
            <a:avLst/>
          </a:prstGeom>
        </p:spPr>
      </p:pic>
      <p:pic>
        <p:nvPicPr>
          <p:cNvPr id="31" name="Shape 243"/>
          <p:cNvPicPr preferRelativeResize="0"/>
          <p:nvPr/>
        </p:nvPicPr>
        <p:blipFill rotWithShape="1">
          <a:blip r:embed="rId8">
            <a:alphaModFix/>
          </a:blip>
          <a:srcRect/>
          <a:stretch/>
        </p:blipFill>
        <p:spPr>
          <a:xfrm>
            <a:off x="404018" y="0"/>
            <a:ext cx="5506676" cy="1043543"/>
          </a:xfrm>
          <a:prstGeom prst="rect">
            <a:avLst/>
          </a:prstGeom>
          <a:noFill/>
          <a:ln>
            <a:noFill/>
          </a:ln>
        </p:spPr>
      </p:pic>
      <p:pic>
        <p:nvPicPr>
          <p:cNvPr id="32" name="Shape 242"/>
          <p:cNvPicPr preferRelativeResize="0"/>
          <p:nvPr/>
        </p:nvPicPr>
        <p:blipFill rotWithShape="1">
          <a:blip r:embed="rId9">
            <a:alphaModFix/>
          </a:blip>
          <a:srcRect/>
          <a:stretch/>
        </p:blipFill>
        <p:spPr>
          <a:xfrm>
            <a:off x="38323068" y="863996"/>
            <a:ext cx="5260258" cy="1238330"/>
          </a:xfrm>
          <a:prstGeom prst="rect">
            <a:avLst/>
          </a:prstGeom>
          <a:noFill/>
          <a:ln>
            <a:noFill/>
          </a:ln>
        </p:spPr>
      </p:pic>
      <p:pic>
        <p:nvPicPr>
          <p:cNvPr id="33" name="Picture 32"/>
          <p:cNvPicPr>
            <a:picLocks noChangeAspect="1"/>
          </p:cNvPicPr>
          <p:nvPr/>
        </p:nvPicPr>
        <p:blipFill>
          <a:blip r:embed="rId10"/>
          <a:stretch>
            <a:fillRect/>
          </a:stretch>
        </p:blipFill>
        <p:spPr>
          <a:xfrm>
            <a:off x="39441897" y="2293446"/>
            <a:ext cx="3022600" cy="2298700"/>
          </a:xfrm>
          <a:prstGeom prst="rect">
            <a:avLst/>
          </a:prstGeom>
        </p:spPr>
      </p:pic>
      <p:sp>
        <p:nvSpPr>
          <p:cNvPr id="34" name="TextBox 33"/>
          <p:cNvSpPr txBox="1"/>
          <p:nvPr/>
        </p:nvSpPr>
        <p:spPr>
          <a:xfrm>
            <a:off x="40164295" y="301925"/>
            <a:ext cx="1577804" cy="461665"/>
          </a:xfrm>
          <a:prstGeom prst="rect">
            <a:avLst/>
          </a:prstGeom>
          <a:noFill/>
        </p:spPr>
        <p:txBody>
          <a:bodyPr wrap="none" rtlCol="0">
            <a:spAutoFit/>
          </a:bodyPr>
          <a:lstStyle/>
          <a:p>
            <a:r>
              <a:rPr lang="en-US" sz="2400" dirty="0"/>
              <a:t>Funded by:</a:t>
            </a:r>
          </a:p>
        </p:txBody>
      </p:sp>
      <p:sp>
        <p:nvSpPr>
          <p:cNvPr id="39" name="Rounded Rectangle 38">
            <a:extLst>
              <a:ext uri="{FF2B5EF4-FFF2-40B4-BE49-F238E27FC236}">
                <a16:creationId xmlns="" xmlns:a16="http://schemas.microsoft.com/office/drawing/2014/main" id="{D2E16D90-825B-294E-BD47-F4FC4B8B040C}"/>
              </a:ext>
            </a:extLst>
          </p:cNvPr>
          <p:cNvSpPr/>
          <p:nvPr/>
        </p:nvSpPr>
        <p:spPr>
          <a:xfrm>
            <a:off x="174359" y="20063982"/>
            <a:ext cx="12596731" cy="1151285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endParaRPr lang="en-US"/>
          </a:p>
        </p:txBody>
      </p:sp>
      <p:sp>
        <p:nvSpPr>
          <p:cNvPr id="36" name="Rounded Rectangle 35">
            <a:extLst>
              <a:ext uri="{FF2B5EF4-FFF2-40B4-BE49-F238E27FC236}">
                <a16:creationId xmlns="" xmlns:a16="http://schemas.microsoft.com/office/drawing/2014/main" id="{C6B9E0FE-594E-F840-878E-20A50A07DC9F}"/>
              </a:ext>
            </a:extLst>
          </p:cNvPr>
          <p:cNvSpPr/>
          <p:nvPr/>
        </p:nvSpPr>
        <p:spPr>
          <a:xfrm>
            <a:off x="3127135" y="18878550"/>
            <a:ext cx="6675549" cy="157399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r>
              <a:rPr lang="en-US" sz="4300" b="1" dirty="0" smtClean="0">
                <a:solidFill>
                  <a:schemeClr val="tx1"/>
                </a:solidFill>
                <a:latin typeface="Times New Roman" panose="02020603050405020304" pitchFamily="18" charset="0"/>
                <a:cs typeface="Times New Roman" panose="02020603050405020304" pitchFamily="18" charset="0"/>
              </a:rPr>
              <a:t>INTRODUCTION</a:t>
            </a:r>
            <a:endParaRPr lang="en-US" sz="43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8962343" y="24317812"/>
            <a:ext cx="14331957" cy="923330"/>
          </a:xfrm>
          <a:prstGeom prst="rect">
            <a:avLst/>
          </a:prstGeom>
          <a:noFill/>
        </p:spPr>
        <p:txBody>
          <a:bodyPr wrap="square" rtlCol="0">
            <a:spAutoFit/>
          </a:bodyPr>
          <a:lstStyle/>
          <a:p>
            <a:r>
              <a:rPr lang="en-US" sz="1800" dirty="0" smtClean="0">
                <a:latin typeface="Times New Roman"/>
                <a:cs typeface="Times New Roman"/>
              </a:rPr>
              <a:t>We </a:t>
            </a:r>
            <a:r>
              <a:rPr lang="en-US" sz="1800" dirty="0">
                <a:latin typeface="Times New Roman"/>
                <a:cs typeface="Times New Roman"/>
              </a:rPr>
              <a:t>also confirmed the presence of the </a:t>
            </a:r>
            <a:r>
              <a:rPr lang="en-US" sz="1800" dirty="0" err="1">
                <a:latin typeface="Times New Roman"/>
                <a:cs typeface="Times New Roman"/>
              </a:rPr>
              <a:t>EcoRI</a:t>
            </a:r>
            <a:r>
              <a:rPr lang="en-US" sz="1800" dirty="0">
                <a:latin typeface="Times New Roman"/>
                <a:cs typeface="Times New Roman"/>
              </a:rPr>
              <a:t> and </a:t>
            </a:r>
            <a:r>
              <a:rPr lang="en-US" sz="1800" dirty="0" err="1">
                <a:latin typeface="Times New Roman"/>
                <a:cs typeface="Times New Roman"/>
              </a:rPr>
              <a:t>BamHI</a:t>
            </a:r>
            <a:r>
              <a:rPr lang="en-US" sz="1800" dirty="0">
                <a:latin typeface="Times New Roman"/>
                <a:cs typeface="Times New Roman"/>
              </a:rPr>
              <a:t> restriction sites used for cloning through alignment of the sequencing results with the expected </a:t>
            </a:r>
            <a:r>
              <a:rPr lang="en-US" sz="1800" dirty="0" smtClean="0">
                <a:latin typeface="Times New Roman"/>
                <a:cs typeface="Times New Roman"/>
              </a:rPr>
              <a:t>sequence of SODWT.  </a:t>
            </a:r>
            <a:r>
              <a:rPr lang="en-US" sz="1800" dirty="0">
                <a:latin typeface="Times New Roman"/>
                <a:cs typeface="Times New Roman"/>
              </a:rPr>
              <a:t>Restriction sites are marked in pink. Interestingly, we observed that </a:t>
            </a:r>
            <a:r>
              <a:rPr lang="en-US" sz="1800" dirty="0" smtClean="0">
                <a:latin typeface="Times New Roman"/>
                <a:cs typeface="Times New Roman"/>
              </a:rPr>
              <a:t>21 </a:t>
            </a:r>
            <a:r>
              <a:rPr lang="en-US" sz="1800" dirty="0" err="1" smtClean="0">
                <a:latin typeface="Times New Roman"/>
                <a:cs typeface="Times New Roman"/>
              </a:rPr>
              <a:t>bp</a:t>
            </a:r>
            <a:r>
              <a:rPr lang="en-US" sz="1800" dirty="0" smtClean="0">
                <a:latin typeface="Times New Roman"/>
                <a:cs typeface="Times New Roman"/>
              </a:rPr>
              <a:t> (*)  </a:t>
            </a:r>
            <a:r>
              <a:rPr lang="en-US" sz="1800" dirty="0">
                <a:latin typeface="Times New Roman"/>
                <a:cs typeface="Times New Roman"/>
              </a:rPr>
              <a:t>were inserted between the stop codon (TAA) at the C-terminus of our gene and the </a:t>
            </a:r>
            <a:r>
              <a:rPr lang="en-US" sz="1800" dirty="0" err="1">
                <a:latin typeface="Times New Roman"/>
                <a:cs typeface="Times New Roman"/>
              </a:rPr>
              <a:t>BamHI</a:t>
            </a:r>
            <a:r>
              <a:rPr lang="en-US" sz="1800" dirty="0">
                <a:latin typeface="Times New Roman"/>
                <a:cs typeface="Times New Roman"/>
              </a:rPr>
              <a:t> restriction site for all clones. </a:t>
            </a:r>
          </a:p>
        </p:txBody>
      </p:sp>
      <p:sp>
        <p:nvSpPr>
          <p:cNvPr id="4" name="Rectangle 3"/>
          <p:cNvSpPr/>
          <p:nvPr/>
        </p:nvSpPr>
        <p:spPr>
          <a:xfrm>
            <a:off x="13732768" y="20662723"/>
            <a:ext cx="14256497" cy="10950693"/>
          </a:xfrm>
          <a:prstGeom prst="rect">
            <a:avLst/>
          </a:prstGeom>
        </p:spPr>
        <p:txBody>
          <a:bodyPr wrap="square">
            <a:spAutoFit/>
          </a:bodyPr>
          <a:lstStyle/>
          <a:p>
            <a:pPr algn="just">
              <a:lnSpc>
                <a:spcPct val="130000"/>
              </a:lnSpc>
            </a:pPr>
            <a:r>
              <a:rPr lang="en-US" sz="3200" b="1" dirty="0" smtClean="0">
                <a:latin typeface="Times New Roman"/>
                <a:cs typeface="Times New Roman"/>
              </a:rPr>
              <a:t>Polymerase </a:t>
            </a:r>
            <a:r>
              <a:rPr lang="en-US" sz="3200" b="1" dirty="0">
                <a:latin typeface="Times New Roman"/>
                <a:cs typeface="Times New Roman"/>
              </a:rPr>
              <a:t>Chain Reaction (PCR): </a:t>
            </a:r>
            <a:r>
              <a:rPr lang="en-US" sz="3200" dirty="0" smtClean="0">
                <a:latin typeface="Times New Roman"/>
                <a:cs typeface="Times New Roman"/>
              </a:rPr>
              <a:t>SOD1-WT</a:t>
            </a:r>
            <a:r>
              <a:rPr lang="en-US" sz="3200" dirty="0">
                <a:latin typeface="Times New Roman"/>
                <a:cs typeface="Times New Roman"/>
              </a:rPr>
              <a:t>, </a:t>
            </a:r>
            <a:r>
              <a:rPr lang="en-US" sz="3200" dirty="0" smtClean="0">
                <a:latin typeface="Times New Roman"/>
                <a:cs typeface="Times New Roman"/>
              </a:rPr>
              <a:t>SOD1-G93A and SOD1-A4V were amplified using plasmids that already carried these molecules. We designed specific primers in which we introduced </a:t>
            </a:r>
            <a:r>
              <a:rPr lang="en-US" sz="3200" dirty="0" err="1">
                <a:latin typeface="Times New Roman"/>
                <a:cs typeface="Times New Roman"/>
              </a:rPr>
              <a:t>EcoRI</a:t>
            </a:r>
            <a:r>
              <a:rPr lang="en-US" sz="3200" dirty="0">
                <a:latin typeface="Times New Roman"/>
                <a:cs typeface="Times New Roman"/>
              </a:rPr>
              <a:t> and </a:t>
            </a:r>
            <a:r>
              <a:rPr lang="en-US" sz="3200" dirty="0" err="1">
                <a:latin typeface="Times New Roman"/>
                <a:cs typeface="Times New Roman"/>
              </a:rPr>
              <a:t>BamHI</a:t>
            </a:r>
            <a:r>
              <a:rPr lang="en-US" sz="3200" dirty="0">
                <a:latin typeface="Times New Roman"/>
                <a:cs typeface="Times New Roman"/>
              </a:rPr>
              <a:t> </a:t>
            </a:r>
            <a:r>
              <a:rPr lang="en-US" sz="3200" dirty="0" smtClean="0">
                <a:latin typeface="Times New Roman"/>
                <a:cs typeface="Times New Roman"/>
              </a:rPr>
              <a:t>restriction sites (RS). These RS allowed </a:t>
            </a:r>
            <a:r>
              <a:rPr lang="en-US" sz="3200" dirty="0">
                <a:latin typeface="Times New Roman"/>
                <a:cs typeface="Times New Roman"/>
              </a:rPr>
              <a:t>us to clone the PCR products into the Myc-BioID2-MCS </a:t>
            </a:r>
            <a:r>
              <a:rPr lang="en-US" sz="3200" dirty="0" smtClean="0">
                <a:latin typeface="Times New Roman"/>
                <a:cs typeface="Times New Roman"/>
              </a:rPr>
              <a:t>vector.</a:t>
            </a:r>
            <a:endParaRPr lang="en-US" sz="3200" dirty="0" smtClean="0">
              <a:latin typeface="Times New Roman"/>
              <a:cs typeface="Times New Roman"/>
            </a:endParaRPr>
          </a:p>
          <a:p>
            <a:pPr algn="just">
              <a:lnSpc>
                <a:spcPct val="130000"/>
              </a:lnSpc>
            </a:pPr>
            <a:r>
              <a:rPr lang="en-US" sz="3200" b="1" dirty="0" smtClean="0">
                <a:latin typeface="Times New Roman"/>
                <a:cs typeface="Times New Roman"/>
              </a:rPr>
              <a:t>DNA </a:t>
            </a:r>
            <a:r>
              <a:rPr lang="en-US" sz="3200" b="1" dirty="0">
                <a:latin typeface="Times New Roman"/>
                <a:cs typeface="Times New Roman"/>
              </a:rPr>
              <a:t>ligation: </a:t>
            </a:r>
            <a:r>
              <a:rPr lang="en-US" sz="3200" dirty="0" smtClean="0">
                <a:latin typeface="Times New Roman"/>
                <a:cs typeface="Times New Roman"/>
              </a:rPr>
              <a:t>PCR products and the vector were double</a:t>
            </a:r>
            <a:r>
              <a:rPr lang="en-US" sz="3200" dirty="0">
                <a:latin typeface="Times New Roman"/>
                <a:cs typeface="Times New Roman"/>
              </a:rPr>
              <a:t>-digested </a:t>
            </a:r>
            <a:r>
              <a:rPr lang="en-US" sz="3200" dirty="0" smtClean="0">
                <a:latin typeface="Times New Roman"/>
                <a:cs typeface="Times New Roman"/>
              </a:rPr>
              <a:t>using </a:t>
            </a:r>
            <a:r>
              <a:rPr lang="en-US" sz="3200" dirty="0" err="1">
                <a:latin typeface="Times New Roman"/>
                <a:cs typeface="Times New Roman"/>
              </a:rPr>
              <a:t>EcoRI</a:t>
            </a:r>
            <a:r>
              <a:rPr lang="en-US" sz="3200" dirty="0">
                <a:latin typeface="Times New Roman"/>
                <a:cs typeface="Times New Roman"/>
              </a:rPr>
              <a:t> and </a:t>
            </a:r>
            <a:r>
              <a:rPr lang="en-US" sz="3200" dirty="0" err="1">
                <a:latin typeface="Times New Roman"/>
                <a:cs typeface="Times New Roman"/>
              </a:rPr>
              <a:t>BamHI</a:t>
            </a:r>
            <a:r>
              <a:rPr lang="en-US" sz="3200" dirty="0">
                <a:latin typeface="Times New Roman"/>
                <a:cs typeface="Times New Roman"/>
              </a:rPr>
              <a:t> and purified </a:t>
            </a:r>
            <a:r>
              <a:rPr lang="en-US" sz="3200" dirty="0" smtClean="0">
                <a:latin typeface="Times New Roman"/>
                <a:cs typeface="Times New Roman"/>
              </a:rPr>
              <a:t>from a 1% </a:t>
            </a:r>
            <a:r>
              <a:rPr lang="en-US" sz="3200" dirty="0" err="1" smtClean="0">
                <a:latin typeface="Times New Roman"/>
                <a:cs typeface="Times New Roman"/>
              </a:rPr>
              <a:t>agarose</a:t>
            </a:r>
            <a:r>
              <a:rPr lang="en-US" sz="3200" dirty="0" smtClean="0">
                <a:latin typeface="Times New Roman"/>
                <a:cs typeface="Times New Roman"/>
              </a:rPr>
              <a:t> gel. </a:t>
            </a:r>
            <a:r>
              <a:rPr lang="en-US" sz="3200" dirty="0">
                <a:latin typeface="Times New Roman"/>
                <a:cs typeface="Times New Roman"/>
              </a:rPr>
              <a:t>We </a:t>
            </a:r>
            <a:r>
              <a:rPr lang="en-US" sz="3200" dirty="0" smtClean="0">
                <a:latin typeface="Times New Roman"/>
                <a:cs typeface="Times New Roman"/>
              </a:rPr>
              <a:t>ligated the digested PCR product and the vector by adding 10x more </a:t>
            </a:r>
            <a:r>
              <a:rPr lang="en-US" sz="3200" dirty="0">
                <a:latin typeface="Times New Roman"/>
                <a:cs typeface="Times New Roman"/>
              </a:rPr>
              <a:t>insert than vector in the presence of DNA ligase at </a:t>
            </a:r>
            <a:r>
              <a:rPr lang="en-US" sz="3200" dirty="0" smtClean="0">
                <a:latin typeface="Times New Roman"/>
                <a:cs typeface="Times New Roman"/>
              </a:rPr>
              <a:t>16°C and letting the reaction run overnight. Ligations were introduced into bacteria in </a:t>
            </a:r>
            <a:r>
              <a:rPr lang="en-US" sz="3200" dirty="0">
                <a:latin typeface="Times New Roman"/>
                <a:cs typeface="Times New Roman"/>
              </a:rPr>
              <a:t>order to </a:t>
            </a:r>
            <a:r>
              <a:rPr lang="en-US" sz="3200" dirty="0" smtClean="0">
                <a:latin typeface="Times New Roman"/>
                <a:cs typeface="Times New Roman"/>
              </a:rPr>
              <a:t>expand our </a:t>
            </a:r>
            <a:r>
              <a:rPr lang="en-US" sz="3200" dirty="0">
                <a:latin typeface="Times New Roman"/>
                <a:cs typeface="Times New Roman"/>
              </a:rPr>
              <a:t>new clones.</a:t>
            </a:r>
          </a:p>
          <a:p>
            <a:pPr algn="just">
              <a:lnSpc>
                <a:spcPct val="130000"/>
              </a:lnSpc>
            </a:pPr>
            <a:r>
              <a:rPr lang="en-US" sz="3200" b="1" dirty="0">
                <a:latin typeface="Times New Roman"/>
                <a:cs typeface="Times New Roman"/>
              </a:rPr>
              <a:t>Clone selection</a:t>
            </a:r>
            <a:r>
              <a:rPr lang="en-US" sz="3200" i="1" dirty="0">
                <a:latin typeface="Times New Roman"/>
                <a:cs typeface="Times New Roman"/>
              </a:rPr>
              <a:t>:</a:t>
            </a:r>
            <a:r>
              <a:rPr lang="en-US" sz="3200" dirty="0">
                <a:latin typeface="Times New Roman"/>
                <a:cs typeface="Times New Roman"/>
              </a:rPr>
              <a:t> </a:t>
            </a:r>
            <a:r>
              <a:rPr lang="en-US" sz="3200" dirty="0" smtClean="0">
                <a:latin typeface="Times New Roman"/>
                <a:cs typeface="Times New Roman"/>
              </a:rPr>
              <a:t>Bacteria were plated onto </a:t>
            </a:r>
            <a:r>
              <a:rPr lang="en-US" sz="3200" dirty="0">
                <a:latin typeface="Times New Roman"/>
                <a:cs typeface="Times New Roman"/>
              </a:rPr>
              <a:t>agar plates with ampicillin </a:t>
            </a:r>
            <a:r>
              <a:rPr lang="en-US" sz="3200" dirty="0" smtClean="0">
                <a:latin typeface="Times New Roman"/>
                <a:cs typeface="Times New Roman"/>
              </a:rPr>
              <a:t>O/N. Isolated colonies were grown in liquid </a:t>
            </a:r>
            <a:r>
              <a:rPr lang="en-US" sz="3200" dirty="0" smtClean="0">
                <a:latin typeface="Times New Roman"/>
                <a:cs typeface="Times New Roman"/>
              </a:rPr>
              <a:t>media. We </a:t>
            </a:r>
            <a:r>
              <a:rPr lang="en-US" sz="3200" dirty="0" smtClean="0">
                <a:latin typeface="Times New Roman"/>
                <a:cs typeface="Times New Roman"/>
              </a:rPr>
              <a:t>extracted DNA from frozen pellets using </a:t>
            </a:r>
            <a:r>
              <a:rPr lang="en-US" sz="3200" dirty="0">
                <a:latin typeface="Times New Roman"/>
                <a:cs typeface="Times New Roman"/>
              </a:rPr>
              <a:t>a </a:t>
            </a:r>
            <a:r>
              <a:rPr lang="en-US" sz="3200" dirty="0" err="1">
                <a:latin typeface="Times New Roman"/>
                <a:cs typeface="Times New Roman"/>
              </a:rPr>
              <a:t>Qiagen</a:t>
            </a:r>
            <a:r>
              <a:rPr lang="en-US" sz="3200" dirty="0">
                <a:latin typeface="Times New Roman"/>
                <a:cs typeface="Times New Roman"/>
              </a:rPr>
              <a:t> </a:t>
            </a:r>
            <a:r>
              <a:rPr lang="en-US" sz="3200" dirty="0" err="1">
                <a:latin typeface="Times New Roman"/>
                <a:cs typeface="Times New Roman"/>
              </a:rPr>
              <a:t>miniprep</a:t>
            </a:r>
            <a:r>
              <a:rPr lang="en-US" sz="3200" dirty="0">
                <a:latin typeface="Times New Roman"/>
                <a:cs typeface="Times New Roman"/>
              </a:rPr>
              <a:t> kit and confirmed our molecules through restriction digestion with </a:t>
            </a:r>
            <a:r>
              <a:rPr lang="en-US" sz="3200" dirty="0" err="1">
                <a:latin typeface="Times New Roman"/>
                <a:cs typeface="Times New Roman"/>
              </a:rPr>
              <a:t>EcoRI</a:t>
            </a:r>
            <a:r>
              <a:rPr lang="en-US" sz="3200" dirty="0">
                <a:latin typeface="Times New Roman"/>
                <a:cs typeface="Times New Roman"/>
              </a:rPr>
              <a:t> and </a:t>
            </a:r>
            <a:r>
              <a:rPr lang="en-US" sz="3200" dirty="0" err="1">
                <a:latin typeface="Times New Roman"/>
                <a:cs typeface="Times New Roman"/>
              </a:rPr>
              <a:t>BamHI</a:t>
            </a:r>
            <a:r>
              <a:rPr lang="en-US" sz="3200" dirty="0">
                <a:latin typeface="Times New Roman"/>
                <a:cs typeface="Times New Roman"/>
              </a:rPr>
              <a:t>. </a:t>
            </a:r>
            <a:r>
              <a:rPr lang="en-US" sz="3200" dirty="0" smtClean="0">
                <a:latin typeface="Times New Roman"/>
                <a:cs typeface="Times New Roman"/>
              </a:rPr>
              <a:t>The molecules that </a:t>
            </a:r>
            <a:r>
              <a:rPr lang="en-US" sz="3200" dirty="0">
                <a:latin typeface="Times New Roman"/>
                <a:cs typeface="Times New Roman"/>
              </a:rPr>
              <a:t>released the ~500-bp insert were chosen for further analysis.</a:t>
            </a:r>
          </a:p>
          <a:p>
            <a:pPr algn="just">
              <a:lnSpc>
                <a:spcPct val="130000"/>
              </a:lnSpc>
            </a:pPr>
            <a:r>
              <a:rPr lang="en-US" sz="3200" b="1" dirty="0">
                <a:latin typeface="Times New Roman"/>
                <a:cs typeface="Times New Roman"/>
              </a:rPr>
              <a:t>Sanger sequencing</a:t>
            </a:r>
            <a:r>
              <a:rPr lang="en-US" sz="3200" i="1" dirty="0">
                <a:latin typeface="Times New Roman"/>
                <a:cs typeface="Times New Roman"/>
              </a:rPr>
              <a:t>:</a:t>
            </a:r>
            <a:r>
              <a:rPr lang="en-US" sz="3200" dirty="0">
                <a:latin typeface="Times New Roman"/>
                <a:cs typeface="Times New Roman"/>
              </a:rPr>
              <a:t> We extracted DNA from 10 colonies per clone and sent it </a:t>
            </a:r>
            <a:r>
              <a:rPr lang="en-US" sz="3200" dirty="0" smtClean="0">
                <a:latin typeface="Times New Roman"/>
                <a:cs typeface="Times New Roman"/>
              </a:rPr>
              <a:t>to </a:t>
            </a:r>
            <a:r>
              <a:rPr lang="en-US" sz="3200" dirty="0" err="1" smtClean="0">
                <a:latin typeface="Times New Roman"/>
                <a:cs typeface="Times New Roman"/>
              </a:rPr>
              <a:t>Genewiz</a:t>
            </a:r>
            <a:r>
              <a:rPr lang="en-US" sz="3200" dirty="0" smtClean="0">
                <a:latin typeface="Times New Roman"/>
                <a:cs typeface="Times New Roman"/>
              </a:rPr>
              <a:t> for </a:t>
            </a:r>
            <a:r>
              <a:rPr lang="en-US" sz="3200" dirty="0">
                <a:latin typeface="Times New Roman"/>
                <a:cs typeface="Times New Roman"/>
              </a:rPr>
              <a:t>Sanger </a:t>
            </a:r>
            <a:r>
              <a:rPr lang="en-US" sz="3200" dirty="0" smtClean="0">
                <a:latin typeface="Times New Roman"/>
                <a:cs typeface="Times New Roman"/>
              </a:rPr>
              <a:t>sequencing. We sequenced using </a:t>
            </a:r>
            <a:r>
              <a:rPr lang="en-US" sz="3200" dirty="0">
                <a:latin typeface="Times New Roman"/>
                <a:cs typeface="Times New Roman"/>
              </a:rPr>
              <a:t>the BGH-rev primer and aligned the sequencing result with the expected sequences using </a:t>
            </a:r>
            <a:r>
              <a:rPr lang="en-US" sz="3200" dirty="0" err="1" smtClean="0">
                <a:latin typeface="Times New Roman"/>
                <a:cs typeface="Times New Roman"/>
              </a:rPr>
              <a:t>ApE</a:t>
            </a:r>
            <a:r>
              <a:rPr lang="en-US" sz="3200" dirty="0" smtClean="0">
                <a:latin typeface="Times New Roman"/>
                <a:cs typeface="Times New Roman"/>
              </a:rPr>
              <a:t> </a:t>
            </a:r>
            <a:r>
              <a:rPr lang="en-US" sz="3200" dirty="0" smtClean="0">
                <a:latin typeface="Times New Roman"/>
                <a:cs typeface="Times New Roman"/>
              </a:rPr>
              <a:t>. </a:t>
            </a:r>
            <a:endParaRPr lang="en-US" sz="3200" dirty="0">
              <a:latin typeface="Times New Roman"/>
              <a:cs typeface="Times New Roman"/>
            </a:endParaRPr>
          </a:p>
        </p:txBody>
      </p:sp>
      <p:sp>
        <p:nvSpPr>
          <p:cNvPr id="167" name="Rounded Rectangle 166">
            <a:extLst>
              <a:ext uri="{FF2B5EF4-FFF2-40B4-BE49-F238E27FC236}">
                <a16:creationId xmlns="" xmlns:a16="http://schemas.microsoft.com/office/drawing/2014/main" id="{D2E16D90-825B-294E-BD47-F4FC4B8B040C}"/>
              </a:ext>
            </a:extLst>
          </p:cNvPr>
          <p:cNvSpPr/>
          <p:nvPr/>
        </p:nvSpPr>
        <p:spPr>
          <a:xfrm>
            <a:off x="13100142" y="6350124"/>
            <a:ext cx="15153133" cy="26053390"/>
          </a:xfrm>
          <a:prstGeom prst="roundRect">
            <a:avLst/>
          </a:prstGeom>
          <a:noFill/>
          <a:ln w="635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endParaRPr lang="en-US"/>
          </a:p>
        </p:txBody>
      </p:sp>
      <p:sp>
        <p:nvSpPr>
          <p:cNvPr id="37" name="Rounded Rectangle 36">
            <a:extLst>
              <a:ext uri="{FF2B5EF4-FFF2-40B4-BE49-F238E27FC236}">
                <a16:creationId xmlns="" xmlns:a16="http://schemas.microsoft.com/office/drawing/2014/main" id="{50180DD2-4724-D845-ADD9-D3B246C273C8}"/>
              </a:ext>
            </a:extLst>
          </p:cNvPr>
          <p:cNvSpPr/>
          <p:nvPr/>
        </p:nvSpPr>
        <p:spPr>
          <a:xfrm>
            <a:off x="18357680" y="5842000"/>
            <a:ext cx="4908720" cy="1280305"/>
          </a:xfrm>
          <a:prstGeom prst="round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r>
              <a:rPr lang="en-US" sz="4300" b="1" dirty="0" smtClean="0">
                <a:solidFill>
                  <a:schemeClr val="tx1"/>
                </a:solidFill>
                <a:latin typeface="Times New Roman" panose="02020603050405020304" pitchFamily="18" charset="0"/>
                <a:cs typeface="Times New Roman" panose="02020603050405020304" pitchFamily="18" charset="0"/>
              </a:rPr>
              <a:t>METHODS</a:t>
            </a:r>
          </a:p>
        </p:txBody>
      </p:sp>
      <p:grpSp>
        <p:nvGrpSpPr>
          <p:cNvPr id="62" name="Group 61"/>
          <p:cNvGrpSpPr/>
          <p:nvPr/>
        </p:nvGrpSpPr>
        <p:grpSpPr>
          <a:xfrm>
            <a:off x="12741932" y="7814174"/>
            <a:ext cx="15419756" cy="12673032"/>
            <a:chOff x="13434644" y="7814174"/>
            <a:chExt cx="15419756" cy="12673032"/>
          </a:xfrm>
        </p:grpSpPr>
        <p:sp>
          <p:nvSpPr>
            <p:cNvPr id="83" name="TextBox 82"/>
            <p:cNvSpPr txBox="1"/>
            <p:nvPr/>
          </p:nvSpPr>
          <p:spPr>
            <a:xfrm>
              <a:off x="18949505" y="10063247"/>
              <a:ext cx="968509" cy="400110"/>
            </a:xfrm>
            <a:prstGeom prst="rect">
              <a:avLst/>
            </a:prstGeom>
            <a:solidFill>
              <a:schemeClr val="bg1"/>
            </a:solidFill>
          </p:spPr>
          <p:txBody>
            <a:bodyPr wrap="none" rtlCol="0">
              <a:spAutoFit/>
            </a:bodyPr>
            <a:lstStyle/>
            <a:p>
              <a:pPr algn="ctr"/>
              <a:r>
                <a:rPr lang="en-US" sz="2000" dirty="0" err="1" smtClean="0"/>
                <a:t>BamHI</a:t>
              </a:r>
              <a:endParaRPr lang="en-US" sz="2000" dirty="0" smtClean="0"/>
            </a:p>
          </p:txBody>
        </p:sp>
        <p:sp>
          <p:nvSpPr>
            <p:cNvPr id="9" name="TextBox 8"/>
            <p:cNvSpPr txBox="1"/>
            <p:nvPr/>
          </p:nvSpPr>
          <p:spPr>
            <a:xfrm>
              <a:off x="14387366" y="7821697"/>
              <a:ext cx="5678633" cy="461665"/>
            </a:xfrm>
            <a:prstGeom prst="rect">
              <a:avLst/>
            </a:prstGeom>
            <a:noFill/>
          </p:spPr>
          <p:txBody>
            <a:bodyPr wrap="square" rtlCol="0">
              <a:spAutoFit/>
            </a:bodyPr>
            <a:lstStyle/>
            <a:p>
              <a:r>
                <a:rPr lang="en-US" sz="2400" b="1" dirty="0" smtClean="0"/>
                <a:t>Step  </a:t>
              </a:r>
              <a:r>
                <a:rPr lang="en-US" sz="2400" b="1" dirty="0" smtClean="0"/>
                <a:t>1</a:t>
              </a:r>
              <a:r>
                <a:rPr lang="en-US" sz="2400" b="1" dirty="0" smtClean="0"/>
                <a:t>:  SOD1 </a:t>
              </a:r>
              <a:r>
                <a:rPr lang="en-US" sz="2400" b="1" dirty="0" smtClean="0"/>
                <a:t>Amplification by PCR </a:t>
              </a:r>
              <a:endParaRPr lang="en-US" sz="2400" b="1" dirty="0"/>
            </a:p>
          </p:txBody>
        </p:sp>
        <p:sp>
          <p:nvSpPr>
            <p:cNvPr id="11" name="TextBox 10"/>
            <p:cNvSpPr txBox="1"/>
            <p:nvPr/>
          </p:nvSpPr>
          <p:spPr>
            <a:xfrm>
              <a:off x="22920232" y="9782674"/>
              <a:ext cx="2393303" cy="1015663"/>
            </a:xfrm>
            <a:prstGeom prst="rect">
              <a:avLst/>
            </a:prstGeom>
            <a:solidFill>
              <a:schemeClr val="bg1"/>
            </a:solidFill>
          </p:spPr>
          <p:txBody>
            <a:bodyPr wrap="none" rtlCol="0">
              <a:spAutoFit/>
            </a:bodyPr>
            <a:lstStyle/>
            <a:p>
              <a:pPr algn="ctr"/>
              <a:r>
                <a:rPr lang="en-US" sz="2000" dirty="0" err="1" smtClean="0"/>
                <a:t>EcoRI</a:t>
              </a:r>
              <a:r>
                <a:rPr lang="en-US" sz="2000" dirty="0" smtClean="0"/>
                <a:t> / </a:t>
              </a:r>
              <a:r>
                <a:rPr lang="en-US" sz="2000" dirty="0" err="1" smtClean="0"/>
                <a:t>BamHI</a:t>
              </a:r>
              <a:endParaRPr lang="en-US" sz="2000" dirty="0" smtClean="0"/>
            </a:p>
            <a:p>
              <a:pPr algn="ctr"/>
              <a:endParaRPr lang="en-US" sz="2000" dirty="0" smtClean="0"/>
            </a:p>
            <a:p>
              <a:r>
                <a:rPr lang="en-US" sz="2000" dirty="0" smtClean="0">
                  <a:solidFill>
                    <a:srgbClr val="FF0000"/>
                  </a:solidFill>
                </a:rPr>
                <a:t>GAATTC</a:t>
              </a:r>
              <a:r>
                <a:rPr lang="en-US" sz="2000" dirty="0" smtClean="0"/>
                <a:t>/</a:t>
              </a:r>
              <a:r>
                <a:rPr lang="en-US" sz="2000" dirty="0" smtClean="0">
                  <a:solidFill>
                    <a:srgbClr val="008000"/>
                  </a:solidFill>
                </a:rPr>
                <a:t>GGATCC</a:t>
              </a:r>
              <a:endParaRPr lang="en-US" sz="2000" dirty="0">
                <a:solidFill>
                  <a:srgbClr val="008000"/>
                </a:solidFill>
              </a:endParaRPr>
            </a:p>
          </p:txBody>
        </p:sp>
        <p:sp>
          <p:nvSpPr>
            <p:cNvPr id="44" name="TextBox 43"/>
            <p:cNvSpPr txBox="1"/>
            <p:nvPr/>
          </p:nvSpPr>
          <p:spPr>
            <a:xfrm>
              <a:off x="22746384" y="7814174"/>
              <a:ext cx="4272023" cy="461665"/>
            </a:xfrm>
            <a:prstGeom prst="rect">
              <a:avLst/>
            </a:prstGeom>
            <a:noFill/>
          </p:spPr>
          <p:txBody>
            <a:bodyPr wrap="none" rtlCol="0">
              <a:spAutoFit/>
            </a:bodyPr>
            <a:lstStyle/>
            <a:p>
              <a:pPr algn="ctr"/>
              <a:r>
                <a:rPr lang="en-US" sz="2400" b="1" dirty="0" smtClean="0"/>
                <a:t>Step </a:t>
              </a:r>
              <a:r>
                <a:rPr lang="en-US" sz="2400" b="1" dirty="0" smtClean="0"/>
                <a:t>2: Enzymatic digestion  </a:t>
              </a:r>
              <a:endParaRPr lang="en-US" sz="2400" b="1" dirty="0"/>
            </a:p>
          </p:txBody>
        </p:sp>
        <p:sp>
          <p:nvSpPr>
            <p:cNvPr id="48" name="TextBox 47"/>
            <p:cNvSpPr txBox="1"/>
            <p:nvPr/>
          </p:nvSpPr>
          <p:spPr>
            <a:xfrm>
              <a:off x="22653532" y="8449174"/>
              <a:ext cx="2967479" cy="400110"/>
            </a:xfrm>
            <a:prstGeom prst="rect">
              <a:avLst/>
            </a:prstGeom>
            <a:solidFill>
              <a:schemeClr val="bg1"/>
            </a:solidFill>
          </p:spPr>
          <p:txBody>
            <a:bodyPr wrap="none" rtlCol="0">
              <a:spAutoFit/>
            </a:bodyPr>
            <a:lstStyle/>
            <a:p>
              <a:r>
                <a:rPr lang="en-US" sz="2000" dirty="0" smtClean="0"/>
                <a:t>PCR product and Vector</a:t>
              </a:r>
              <a:endParaRPr lang="en-US" sz="2000" dirty="0"/>
            </a:p>
          </p:txBody>
        </p:sp>
        <p:sp>
          <p:nvSpPr>
            <p:cNvPr id="18" name="TextBox 17"/>
            <p:cNvSpPr txBox="1"/>
            <p:nvPr/>
          </p:nvSpPr>
          <p:spPr>
            <a:xfrm>
              <a:off x="23834632" y="9058774"/>
              <a:ext cx="484227" cy="707886"/>
            </a:xfrm>
            <a:prstGeom prst="rect">
              <a:avLst/>
            </a:prstGeom>
            <a:noFill/>
          </p:spPr>
          <p:txBody>
            <a:bodyPr wrap="none" rtlCol="0">
              <a:spAutoFit/>
            </a:bodyPr>
            <a:lstStyle/>
            <a:p>
              <a:r>
                <a:rPr lang="en-US" sz="4000" dirty="0" smtClean="0"/>
                <a:t>+</a:t>
              </a:r>
              <a:endParaRPr lang="en-US" sz="4000" dirty="0"/>
            </a:p>
          </p:txBody>
        </p:sp>
        <p:sp>
          <p:nvSpPr>
            <p:cNvPr id="51" name="TextBox 50"/>
            <p:cNvSpPr txBox="1"/>
            <p:nvPr/>
          </p:nvSpPr>
          <p:spPr>
            <a:xfrm>
              <a:off x="14675506" y="11804364"/>
              <a:ext cx="3142807" cy="461665"/>
            </a:xfrm>
            <a:prstGeom prst="rect">
              <a:avLst/>
            </a:prstGeom>
            <a:noFill/>
          </p:spPr>
          <p:txBody>
            <a:bodyPr wrap="none" rtlCol="0">
              <a:spAutoFit/>
            </a:bodyPr>
            <a:lstStyle/>
            <a:p>
              <a:pPr algn="ctr"/>
              <a:r>
                <a:rPr lang="en-US" sz="2400" b="1" dirty="0" smtClean="0"/>
                <a:t>Step </a:t>
              </a:r>
              <a:r>
                <a:rPr lang="en-US" sz="2400" b="1" dirty="0" smtClean="0"/>
                <a:t>3: DNA ligation</a:t>
              </a:r>
              <a:endParaRPr lang="en-US" sz="2400" b="1" dirty="0"/>
            </a:p>
          </p:txBody>
        </p:sp>
        <p:cxnSp>
          <p:nvCxnSpPr>
            <p:cNvPr id="50" name="Straight Connector 49"/>
            <p:cNvCxnSpPr/>
            <p:nvPr/>
          </p:nvCxnSpPr>
          <p:spPr>
            <a:xfrm flipV="1">
              <a:off x="16141609" y="9815597"/>
              <a:ext cx="2298700" cy="2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6154309" y="10056897"/>
              <a:ext cx="2298700" cy="2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Freeform 55"/>
            <p:cNvSpPr/>
            <p:nvPr/>
          </p:nvSpPr>
          <p:spPr>
            <a:xfrm>
              <a:off x="15927356" y="9447297"/>
              <a:ext cx="220603" cy="393700"/>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18454656" y="10050547"/>
              <a:ext cx="436503" cy="342900"/>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a:off x="15921006" y="9447297"/>
              <a:ext cx="220603" cy="393700"/>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TextBox 81"/>
            <p:cNvSpPr txBox="1"/>
            <p:nvPr/>
          </p:nvSpPr>
          <p:spPr>
            <a:xfrm>
              <a:off x="15023460" y="9275847"/>
              <a:ext cx="883099" cy="400110"/>
            </a:xfrm>
            <a:prstGeom prst="rect">
              <a:avLst/>
            </a:prstGeom>
            <a:solidFill>
              <a:schemeClr val="bg1"/>
            </a:solidFill>
          </p:spPr>
          <p:txBody>
            <a:bodyPr wrap="none" rtlCol="0">
              <a:spAutoFit/>
            </a:bodyPr>
            <a:lstStyle/>
            <a:p>
              <a:pPr algn="ctr"/>
              <a:r>
                <a:rPr lang="en-US" sz="2000" dirty="0" err="1" smtClean="0"/>
                <a:t>EcoRI</a:t>
              </a:r>
              <a:endParaRPr lang="en-US" sz="2000" dirty="0" smtClean="0"/>
            </a:p>
          </p:txBody>
        </p:sp>
        <p:sp>
          <p:nvSpPr>
            <p:cNvPr id="57" name="TextBox 56"/>
            <p:cNvSpPr txBox="1"/>
            <p:nvPr/>
          </p:nvSpPr>
          <p:spPr>
            <a:xfrm>
              <a:off x="16909959" y="9783847"/>
              <a:ext cx="673569" cy="307777"/>
            </a:xfrm>
            <a:prstGeom prst="rect">
              <a:avLst/>
            </a:prstGeom>
            <a:noFill/>
          </p:spPr>
          <p:txBody>
            <a:bodyPr wrap="none" rtlCol="0">
              <a:spAutoFit/>
            </a:bodyPr>
            <a:lstStyle/>
            <a:p>
              <a:r>
                <a:rPr lang="en-US" sz="1400" dirty="0" smtClean="0"/>
                <a:t>SOD1</a:t>
              </a:r>
              <a:endParaRPr lang="en-US" sz="1400" dirty="0"/>
            </a:p>
          </p:txBody>
        </p:sp>
        <p:sp>
          <p:nvSpPr>
            <p:cNvPr id="84" name="Freeform 83"/>
            <p:cNvSpPr/>
            <p:nvPr/>
          </p:nvSpPr>
          <p:spPr>
            <a:xfrm>
              <a:off x="18448306" y="9802897"/>
              <a:ext cx="436503" cy="342900"/>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a:off x="15843160" y="9701297"/>
              <a:ext cx="323850" cy="387350"/>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1" name="Group 150"/>
            <p:cNvGrpSpPr/>
            <p:nvPr/>
          </p:nvGrpSpPr>
          <p:grpSpPr>
            <a:xfrm>
              <a:off x="14320851" y="12887901"/>
              <a:ext cx="4813300" cy="2343150"/>
              <a:chOff x="22231350" y="15151100"/>
              <a:chExt cx="4813300" cy="2343150"/>
            </a:xfrm>
          </p:grpSpPr>
          <p:sp>
            <p:nvSpPr>
              <p:cNvPr id="29" name="Arc 28"/>
              <p:cNvSpPr/>
              <p:nvPr/>
            </p:nvSpPr>
            <p:spPr>
              <a:xfrm rot="14786195">
                <a:off x="23152100" y="15481300"/>
                <a:ext cx="2171700" cy="1854200"/>
              </a:xfrm>
              <a:prstGeom prst="arc">
                <a:avLst>
                  <a:gd name="adj1" fmla="val 16200000"/>
                  <a:gd name="adj2" fmla="val 86921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7" name="Group 46"/>
              <p:cNvGrpSpPr/>
              <p:nvPr/>
            </p:nvGrpSpPr>
            <p:grpSpPr>
              <a:xfrm>
                <a:off x="23202728" y="15278102"/>
                <a:ext cx="952489" cy="1581150"/>
                <a:chOff x="23226611" y="15328900"/>
                <a:chExt cx="596896" cy="1530145"/>
              </a:xfrm>
            </p:grpSpPr>
            <p:cxnSp>
              <p:nvCxnSpPr>
                <p:cNvPr id="45" name="Straight Connector 44"/>
                <p:cNvCxnSpPr/>
                <p:nvPr/>
              </p:nvCxnSpPr>
              <p:spPr>
                <a:xfrm>
                  <a:off x="23723600" y="15328900"/>
                  <a:ext cx="99907" cy="15977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3226611" y="16729995"/>
                  <a:ext cx="218963" cy="129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6" name="TextBox 85"/>
              <p:cNvSpPr txBox="1"/>
              <p:nvPr/>
            </p:nvSpPr>
            <p:spPr>
              <a:xfrm>
                <a:off x="23869650" y="15773400"/>
                <a:ext cx="364403" cy="461665"/>
              </a:xfrm>
              <a:prstGeom prst="rect">
                <a:avLst/>
              </a:prstGeom>
              <a:noFill/>
            </p:spPr>
            <p:txBody>
              <a:bodyPr wrap="none" rtlCol="0">
                <a:spAutoFit/>
              </a:bodyPr>
              <a:lstStyle/>
              <a:p>
                <a:r>
                  <a:rPr lang="en-US" sz="2400" dirty="0" smtClean="0"/>
                  <a:t>+</a:t>
                </a:r>
                <a:endParaRPr lang="en-US" sz="2400" dirty="0"/>
              </a:p>
            </p:txBody>
          </p:sp>
          <p:sp>
            <p:nvSpPr>
              <p:cNvPr id="88" name="TextBox 87"/>
              <p:cNvSpPr txBox="1"/>
              <p:nvPr/>
            </p:nvSpPr>
            <p:spPr>
              <a:xfrm>
                <a:off x="23602950" y="16319500"/>
                <a:ext cx="1005804" cy="276999"/>
              </a:xfrm>
              <a:prstGeom prst="rect">
                <a:avLst/>
              </a:prstGeom>
              <a:solidFill>
                <a:schemeClr val="bg1"/>
              </a:solidFill>
            </p:spPr>
            <p:txBody>
              <a:bodyPr wrap="none" rtlCol="0">
                <a:spAutoFit/>
              </a:bodyPr>
              <a:lstStyle/>
              <a:p>
                <a:r>
                  <a:rPr lang="en-US" sz="1200" dirty="0" smtClean="0"/>
                  <a:t>DNA Ligase</a:t>
                </a:r>
                <a:endParaRPr lang="en-US" sz="1200" dirty="0"/>
              </a:p>
            </p:txBody>
          </p:sp>
          <p:cxnSp>
            <p:nvCxnSpPr>
              <p:cNvPr id="95" name="Straight Connector 94"/>
              <p:cNvCxnSpPr/>
              <p:nvPr/>
            </p:nvCxnSpPr>
            <p:spPr>
              <a:xfrm>
                <a:off x="24657050" y="16148050"/>
                <a:ext cx="5270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22231350" y="15754350"/>
                <a:ext cx="869123" cy="461665"/>
              </a:xfrm>
              <a:prstGeom prst="rect">
                <a:avLst/>
              </a:prstGeom>
              <a:solidFill>
                <a:schemeClr val="bg1"/>
              </a:solidFill>
            </p:spPr>
            <p:txBody>
              <a:bodyPr wrap="none" rtlCol="0">
                <a:spAutoFit/>
              </a:bodyPr>
              <a:lstStyle/>
              <a:p>
                <a:r>
                  <a:rPr lang="en-US" sz="1200" dirty="0" smtClean="0"/>
                  <a:t>Backbone</a:t>
                </a:r>
              </a:p>
              <a:p>
                <a:r>
                  <a:rPr lang="en-US" sz="1200" dirty="0" smtClean="0"/>
                  <a:t> vector</a:t>
                </a:r>
                <a:endParaRPr lang="en-US" sz="1200" dirty="0"/>
              </a:p>
            </p:txBody>
          </p:sp>
          <p:sp>
            <p:nvSpPr>
              <p:cNvPr id="99" name="TextBox 98"/>
              <p:cNvSpPr txBox="1"/>
              <p:nvPr/>
            </p:nvSpPr>
            <p:spPr>
              <a:xfrm>
                <a:off x="24422100" y="15754350"/>
                <a:ext cx="1054746" cy="261610"/>
              </a:xfrm>
              <a:prstGeom prst="rect">
                <a:avLst/>
              </a:prstGeom>
              <a:solidFill>
                <a:schemeClr val="bg1"/>
              </a:solidFill>
            </p:spPr>
            <p:txBody>
              <a:bodyPr wrap="none" rtlCol="0">
                <a:spAutoFit/>
              </a:bodyPr>
              <a:lstStyle/>
              <a:p>
                <a:r>
                  <a:rPr lang="en-US" sz="1100" dirty="0" smtClean="0"/>
                  <a:t>Insert (SOD1)</a:t>
                </a:r>
                <a:endParaRPr lang="en-US" sz="1100" dirty="0"/>
              </a:p>
            </p:txBody>
          </p:sp>
          <p:cxnSp>
            <p:nvCxnSpPr>
              <p:cNvPr id="103" name="Straight Connector 102"/>
              <p:cNvCxnSpPr/>
              <p:nvPr/>
            </p:nvCxnSpPr>
            <p:spPr>
              <a:xfrm>
                <a:off x="24441150" y="16148050"/>
                <a:ext cx="22225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5184100" y="16148050"/>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a:off x="25876250" y="15481300"/>
                <a:ext cx="1168400" cy="112395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25946100" y="16313150"/>
                <a:ext cx="139700" cy="1841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endCxn id="114" idx="5"/>
              </p:cNvCxnSpPr>
              <p:nvPr/>
            </p:nvCxnSpPr>
            <p:spPr>
              <a:xfrm flipV="1">
                <a:off x="26708100" y="16440651"/>
                <a:ext cx="165442" cy="1201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23316957" y="16775381"/>
                <a:ext cx="533883" cy="246221"/>
              </a:xfrm>
              <a:prstGeom prst="rect">
                <a:avLst/>
              </a:prstGeom>
            </p:spPr>
            <p:txBody>
              <a:bodyPr wrap="none">
                <a:spAutoFit/>
              </a:bodyPr>
              <a:lstStyle/>
              <a:p>
                <a:pPr algn="ctr"/>
                <a:r>
                  <a:rPr lang="en-US" sz="1000" dirty="0" err="1" smtClean="0"/>
                  <a:t>EcoRI</a:t>
                </a:r>
                <a:endParaRPr lang="en-US" sz="1000" dirty="0"/>
              </a:p>
            </p:txBody>
          </p:sp>
          <p:sp>
            <p:nvSpPr>
              <p:cNvPr id="124" name="Rectangle 123"/>
              <p:cNvSpPr/>
              <p:nvPr/>
            </p:nvSpPr>
            <p:spPr>
              <a:xfrm>
                <a:off x="24038555" y="15156131"/>
                <a:ext cx="576588" cy="246221"/>
              </a:xfrm>
              <a:prstGeom prst="rect">
                <a:avLst/>
              </a:prstGeom>
            </p:spPr>
            <p:txBody>
              <a:bodyPr wrap="none">
                <a:spAutoFit/>
              </a:bodyPr>
              <a:lstStyle/>
              <a:p>
                <a:pPr algn="ctr"/>
                <a:r>
                  <a:rPr lang="en-US" sz="1000" dirty="0" err="1" smtClean="0"/>
                  <a:t>BamHI</a:t>
                </a:r>
                <a:endParaRPr lang="en-US" sz="1000" dirty="0"/>
              </a:p>
            </p:txBody>
          </p:sp>
          <p:cxnSp>
            <p:nvCxnSpPr>
              <p:cNvPr id="126" name="Straight Connector 125"/>
              <p:cNvCxnSpPr/>
              <p:nvPr/>
            </p:nvCxnSpPr>
            <p:spPr>
              <a:xfrm flipH="1">
                <a:off x="26022300" y="16497801"/>
                <a:ext cx="44108" cy="653549"/>
              </a:xfrm>
              <a:prstGeom prst="line">
                <a:avLst/>
              </a:prstGeom>
              <a:ln w="1587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26720458" y="16567651"/>
                <a:ext cx="76542" cy="628149"/>
              </a:xfrm>
              <a:prstGeom prst="line">
                <a:avLst/>
              </a:prstGeom>
              <a:ln w="1587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25431750" y="15894050"/>
                <a:ext cx="364403" cy="461665"/>
              </a:xfrm>
              <a:prstGeom prst="rect">
                <a:avLst/>
              </a:prstGeom>
              <a:noFill/>
            </p:spPr>
            <p:txBody>
              <a:bodyPr wrap="none" rtlCol="0">
                <a:spAutoFit/>
              </a:bodyPr>
              <a:lstStyle/>
              <a:p>
                <a:r>
                  <a:rPr lang="en-US" sz="2400" dirty="0"/>
                  <a:t>=</a:t>
                </a:r>
              </a:p>
            </p:txBody>
          </p:sp>
          <p:sp>
            <p:nvSpPr>
              <p:cNvPr id="131" name="TextBox 130"/>
              <p:cNvSpPr txBox="1"/>
              <p:nvPr/>
            </p:nvSpPr>
            <p:spPr>
              <a:xfrm>
                <a:off x="25914350" y="17106900"/>
                <a:ext cx="988822" cy="276999"/>
              </a:xfrm>
              <a:prstGeom prst="rect">
                <a:avLst/>
              </a:prstGeom>
              <a:noFill/>
            </p:spPr>
            <p:txBody>
              <a:bodyPr wrap="none" rtlCol="0">
                <a:spAutoFit/>
              </a:bodyPr>
              <a:lstStyle/>
              <a:p>
                <a:r>
                  <a:rPr lang="en-US" sz="1200" dirty="0" smtClean="0"/>
                  <a:t>SOD1 gene </a:t>
                </a:r>
                <a:endParaRPr lang="en-US" sz="1200" dirty="0"/>
              </a:p>
            </p:txBody>
          </p:sp>
          <p:sp>
            <p:nvSpPr>
              <p:cNvPr id="134" name="TextBox 133"/>
              <p:cNvSpPr txBox="1"/>
              <p:nvPr/>
            </p:nvSpPr>
            <p:spPr>
              <a:xfrm>
                <a:off x="26174700" y="15151100"/>
                <a:ext cx="800219" cy="246221"/>
              </a:xfrm>
              <a:prstGeom prst="rect">
                <a:avLst/>
              </a:prstGeom>
              <a:noFill/>
            </p:spPr>
            <p:txBody>
              <a:bodyPr wrap="none" rtlCol="0">
                <a:spAutoFit/>
              </a:bodyPr>
              <a:lstStyle/>
              <a:p>
                <a:r>
                  <a:rPr lang="en-US" sz="1000" dirty="0" err="1" smtClean="0"/>
                  <a:t>Ampicilin</a:t>
                </a:r>
                <a:r>
                  <a:rPr lang="en-US" sz="1000" dirty="0" smtClean="0"/>
                  <a:t> </a:t>
                </a:r>
                <a:r>
                  <a:rPr lang="en-US" sz="1000" baseline="30000" dirty="0" smtClean="0"/>
                  <a:t>R</a:t>
                </a:r>
                <a:endParaRPr lang="en-US" sz="1000" dirty="0"/>
              </a:p>
            </p:txBody>
          </p:sp>
          <p:sp>
            <p:nvSpPr>
              <p:cNvPr id="135" name="Rectangle 134"/>
              <p:cNvSpPr/>
              <p:nvPr/>
            </p:nvSpPr>
            <p:spPr>
              <a:xfrm>
                <a:off x="26327100" y="15405100"/>
                <a:ext cx="425450" cy="1587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p:nvSpPr>
            <p:spPr>
              <a:xfrm>
                <a:off x="26219150" y="15894050"/>
                <a:ext cx="184666" cy="276999"/>
              </a:xfrm>
              <a:prstGeom prst="rect">
                <a:avLst/>
              </a:prstGeom>
              <a:solidFill>
                <a:schemeClr val="bg1"/>
              </a:solidFill>
            </p:spPr>
            <p:txBody>
              <a:bodyPr wrap="none" rtlCol="0">
                <a:spAutoFit/>
              </a:bodyPr>
              <a:lstStyle/>
              <a:p>
                <a:endParaRPr lang="en-US" sz="1200" dirty="0"/>
              </a:p>
            </p:txBody>
          </p:sp>
        </p:grpSp>
        <p:sp>
          <p:nvSpPr>
            <p:cNvPr id="139" name="TextBox 138"/>
            <p:cNvSpPr txBox="1"/>
            <p:nvPr/>
          </p:nvSpPr>
          <p:spPr>
            <a:xfrm>
              <a:off x="21671013" y="11677364"/>
              <a:ext cx="7183387" cy="461665"/>
            </a:xfrm>
            <a:prstGeom prst="rect">
              <a:avLst/>
            </a:prstGeom>
            <a:noFill/>
          </p:spPr>
          <p:txBody>
            <a:bodyPr wrap="square" rtlCol="0">
              <a:spAutoFit/>
            </a:bodyPr>
            <a:lstStyle/>
            <a:p>
              <a:r>
                <a:rPr lang="en-US" sz="2400" b="1" dirty="0" smtClean="0"/>
                <a:t>Step  </a:t>
              </a:r>
              <a:r>
                <a:rPr lang="en-US" sz="2400" b="1" dirty="0" smtClean="0"/>
                <a:t>4: </a:t>
              </a:r>
              <a:r>
                <a:rPr lang="en-US" sz="2400" b="1" dirty="0" smtClean="0"/>
                <a:t> Introduction </a:t>
              </a:r>
              <a:r>
                <a:rPr lang="en-US" sz="2400" b="1" dirty="0" smtClean="0"/>
                <a:t>of DNA into bacteria</a:t>
              </a:r>
              <a:endParaRPr lang="en-US" sz="2400" b="1" dirty="0"/>
            </a:p>
          </p:txBody>
        </p:sp>
        <p:sp>
          <p:nvSpPr>
            <p:cNvPr id="140" name="Lightning Bolt 139"/>
            <p:cNvSpPr/>
            <p:nvPr/>
          </p:nvSpPr>
          <p:spPr>
            <a:xfrm>
              <a:off x="22974881" y="12776672"/>
              <a:ext cx="1151466" cy="829733"/>
            </a:xfrm>
            <a:prstGeom prst="lightningBol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25271464" y="13949304"/>
              <a:ext cx="1168400" cy="112395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25341314" y="14781154"/>
              <a:ext cx="139700" cy="1841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a:endCxn id="141" idx="5"/>
            </p:cNvCxnSpPr>
            <p:nvPr/>
          </p:nvCxnSpPr>
          <p:spPr>
            <a:xfrm flipV="1">
              <a:off x="26103314" y="14908655"/>
              <a:ext cx="165442" cy="1201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25569914" y="13619104"/>
              <a:ext cx="800219" cy="246221"/>
            </a:xfrm>
            <a:prstGeom prst="rect">
              <a:avLst/>
            </a:prstGeom>
            <a:noFill/>
          </p:spPr>
          <p:txBody>
            <a:bodyPr wrap="none" rtlCol="0">
              <a:spAutoFit/>
            </a:bodyPr>
            <a:lstStyle/>
            <a:p>
              <a:r>
                <a:rPr lang="en-US" sz="1000" dirty="0" err="1" smtClean="0"/>
                <a:t>Ampicilin</a:t>
              </a:r>
              <a:r>
                <a:rPr lang="en-US" sz="1000" dirty="0" smtClean="0"/>
                <a:t> </a:t>
              </a:r>
              <a:r>
                <a:rPr lang="en-US" sz="1000" baseline="30000" dirty="0" smtClean="0"/>
                <a:t>R</a:t>
              </a:r>
              <a:endParaRPr lang="en-US" sz="1000" dirty="0"/>
            </a:p>
          </p:txBody>
        </p:sp>
        <p:sp>
          <p:nvSpPr>
            <p:cNvPr id="148" name="Rectangle 147"/>
            <p:cNvSpPr/>
            <p:nvPr/>
          </p:nvSpPr>
          <p:spPr>
            <a:xfrm>
              <a:off x="25722314" y="13873104"/>
              <a:ext cx="425450" cy="1587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25614364" y="14362054"/>
              <a:ext cx="586744" cy="276999"/>
            </a:xfrm>
            <a:prstGeom prst="rect">
              <a:avLst/>
            </a:prstGeom>
            <a:solidFill>
              <a:schemeClr val="bg1"/>
            </a:solidFill>
          </p:spPr>
          <p:txBody>
            <a:bodyPr wrap="none" rtlCol="0">
              <a:spAutoFit/>
            </a:bodyPr>
            <a:lstStyle/>
            <a:p>
              <a:r>
                <a:rPr lang="en-US" sz="1200" dirty="0" err="1" smtClean="0"/>
                <a:t>Clon</a:t>
              </a:r>
              <a:r>
                <a:rPr lang="en-US" sz="1200" dirty="0" smtClean="0"/>
                <a:t>?</a:t>
              </a:r>
              <a:endParaRPr lang="en-US" sz="1200" dirty="0"/>
            </a:p>
          </p:txBody>
        </p:sp>
        <p:sp>
          <p:nvSpPr>
            <p:cNvPr id="152" name="TextBox 151"/>
            <p:cNvSpPr txBox="1"/>
            <p:nvPr/>
          </p:nvSpPr>
          <p:spPr>
            <a:xfrm>
              <a:off x="18274785" y="13715517"/>
              <a:ext cx="629499" cy="276999"/>
            </a:xfrm>
            <a:prstGeom prst="rect">
              <a:avLst/>
            </a:prstGeom>
            <a:solidFill>
              <a:schemeClr val="bg1"/>
            </a:solidFill>
          </p:spPr>
          <p:txBody>
            <a:bodyPr wrap="none" rtlCol="0">
              <a:spAutoFit/>
            </a:bodyPr>
            <a:lstStyle/>
            <a:p>
              <a:r>
                <a:rPr lang="en-US" sz="1200" dirty="0" err="1" smtClean="0"/>
                <a:t>Clon</a:t>
              </a:r>
              <a:r>
                <a:rPr lang="en-US" sz="1200" dirty="0" smtClean="0"/>
                <a:t> ?</a:t>
              </a:r>
              <a:endParaRPr lang="en-US" sz="1200" dirty="0"/>
            </a:p>
          </p:txBody>
        </p:sp>
        <p:pic>
          <p:nvPicPr>
            <p:cNvPr id="162" name="Picture 161" descr="funny_cartoon_bacteria_and_virus_vector_588546.jpg"/>
            <p:cNvPicPr>
              <a:picLocks noChangeAspect="1"/>
            </p:cNvPicPr>
            <p:nvPr/>
          </p:nvPicPr>
          <p:blipFill rotWithShape="1">
            <a:blip r:embed="rId11">
              <a:extLst>
                <a:ext uri="{28A0092B-C50C-407E-A947-70E740481C1C}">
                  <a14:useLocalDpi xmlns:a14="http://schemas.microsoft.com/office/drawing/2010/main" val="0"/>
                </a:ext>
              </a:extLst>
            </a:blip>
            <a:srcRect l="57705" t="53027"/>
            <a:stretch/>
          </p:blipFill>
          <p:spPr>
            <a:xfrm>
              <a:off x="23023934" y="13640272"/>
              <a:ext cx="1822445" cy="1773426"/>
            </a:xfrm>
            <a:prstGeom prst="rect">
              <a:avLst/>
            </a:prstGeom>
          </p:spPr>
        </p:pic>
        <p:sp>
          <p:nvSpPr>
            <p:cNvPr id="161" name="TextBox 160"/>
            <p:cNvSpPr txBox="1"/>
            <p:nvPr/>
          </p:nvSpPr>
          <p:spPr>
            <a:xfrm>
              <a:off x="24608947" y="14084770"/>
              <a:ext cx="484227" cy="707886"/>
            </a:xfrm>
            <a:prstGeom prst="rect">
              <a:avLst/>
            </a:prstGeom>
            <a:noFill/>
          </p:spPr>
          <p:txBody>
            <a:bodyPr wrap="none" rtlCol="0">
              <a:spAutoFit/>
            </a:bodyPr>
            <a:lstStyle/>
            <a:p>
              <a:r>
                <a:rPr lang="en-US" sz="4000" dirty="0" smtClean="0"/>
                <a:t>+</a:t>
              </a:r>
              <a:endParaRPr lang="en-US" sz="4000" dirty="0"/>
            </a:p>
          </p:txBody>
        </p:sp>
        <p:sp>
          <p:nvSpPr>
            <p:cNvPr id="163" name="TextBox 162"/>
            <p:cNvSpPr txBox="1"/>
            <p:nvPr/>
          </p:nvSpPr>
          <p:spPr>
            <a:xfrm>
              <a:off x="23522905" y="14914504"/>
              <a:ext cx="655110" cy="246221"/>
            </a:xfrm>
            <a:prstGeom prst="rect">
              <a:avLst/>
            </a:prstGeom>
            <a:noFill/>
          </p:spPr>
          <p:txBody>
            <a:bodyPr wrap="none" rtlCol="0">
              <a:spAutoFit/>
            </a:bodyPr>
            <a:lstStyle/>
            <a:p>
              <a:r>
                <a:rPr lang="en-US" sz="1000" dirty="0" smtClean="0"/>
                <a:t>Bacteria</a:t>
              </a:r>
              <a:endParaRPr lang="en-US" sz="1000" dirty="0"/>
            </a:p>
          </p:txBody>
        </p:sp>
        <p:sp>
          <p:nvSpPr>
            <p:cNvPr id="164" name="TextBox 163"/>
            <p:cNvSpPr txBox="1"/>
            <p:nvPr/>
          </p:nvSpPr>
          <p:spPr>
            <a:xfrm>
              <a:off x="13434644" y="16631669"/>
              <a:ext cx="6148756" cy="830997"/>
            </a:xfrm>
            <a:prstGeom prst="rect">
              <a:avLst/>
            </a:prstGeom>
            <a:noFill/>
          </p:spPr>
          <p:txBody>
            <a:bodyPr wrap="square" rtlCol="0">
              <a:spAutoFit/>
            </a:bodyPr>
            <a:lstStyle/>
            <a:p>
              <a:pPr algn="ctr"/>
              <a:r>
                <a:rPr lang="en-US" sz="2400" b="1" dirty="0" smtClean="0"/>
                <a:t>Step  </a:t>
              </a:r>
              <a:r>
                <a:rPr lang="en-US" sz="2400" b="1" dirty="0" smtClean="0"/>
                <a:t>5: Looking </a:t>
              </a:r>
              <a:r>
                <a:rPr lang="en-US" sz="2400" b="1" dirty="0" smtClean="0"/>
                <a:t>for</a:t>
              </a:r>
            </a:p>
            <a:p>
              <a:pPr algn="ctr"/>
              <a:r>
                <a:rPr lang="en-US" sz="2400" b="1" dirty="0" smtClean="0"/>
                <a:t> </a:t>
              </a:r>
              <a:r>
                <a:rPr lang="en-US" sz="2400" b="1" dirty="0" smtClean="0"/>
                <a:t>ampicillin</a:t>
              </a:r>
              <a:r>
                <a:rPr lang="en-US" sz="2400" b="1" dirty="0"/>
                <a:t>-</a:t>
              </a:r>
              <a:r>
                <a:rPr lang="en-US" sz="2400" b="1" dirty="0" smtClean="0"/>
                <a:t>resistant bacterial colonies</a:t>
              </a:r>
              <a:endParaRPr lang="en-US" sz="2400" b="1" dirty="0"/>
            </a:p>
          </p:txBody>
        </p:sp>
        <p:pic>
          <p:nvPicPr>
            <p:cNvPr id="165" name="Picture 164" descr="dsc_0357.jpg"/>
            <p:cNvPicPr>
              <a:picLocks noChangeAspect="1"/>
            </p:cNvPicPr>
            <p:nvPr/>
          </p:nvPicPr>
          <p:blipFill rotWithShape="1">
            <a:blip r:embed="rId12">
              <a:extLst>
                <a:ext uri="{28A0092B-C50C-407E-A947-70E740481C1C}">
                  <a14:useLocalDpi xmlns:a14="http://schemas.microsoft.com/office/drawing/2010/main" val="0"/>
                </a:ext>
              </a:extLst>
            </a:blip>
            <a:srcRect l="23807" t="9363" r="26247" b="16901"/>
            <a:stretch/>
          </p:blipFill>
          <p:spPr>
            <a:xfrm>
              <a:off x="15214600" y="17772470"/>
              <a:ext cx="2768600" cy="2714736"/>
            </a:xfrm>
            <a:prstGeom prst="rect">
              <a:avLst/>
            </a:prstGeom>
          </p:spPr>
        </p:pic>
        <p:sp>
          <p:nvSpPr>
            <p:cNvPr id="166" name="TextBox 165"/>
            <p:cNvSpPr txBox="1"/>
            <p:nvPr/>
          </p:nvSpPr>
          <p:spPr>
            <a:xfrm>
              <a:off x="23235995" y="16580869"/>
              <a:ext cx="5516805" cy="830997"/>
            </a:xfrm>
            <a:prstGeom prst="rect">
              <a:avLst/>
            </a:prstGeom>
            <a:noFill/>
          </p:spPr>
          <p:txBody>
            <a:bodyPr wrap="square" rtlCol="0">
              <a:spAutoFit/>
            </a:bodyPr>
            <a:lstStyle/>
            <a:p>
              <a:pPr algn="ctr"/>
              <a:r>
                <a:rPr lang="en-US" sz="2400" b="1" dirty="0" smtClean="0"/>
                <a:t>Step </a:t>
              </a:r>
              <a:r>
                <a:rPr lang="en-US" sz="2400" b="1" dirty="0"/>
                <a:t>7</a:t>
              </a:r>
              <a:r>
                <a:rPr lang="en-US" sz="2400" b="1" dirty="0" smtClean="0"/>
                <a:t>:  Final confirmation by </a:t>
              </a:r>
              <a:r>
                <a:rPr lang="en-US" sz="2400" b="1" dirty="0" smtClean="0"/>
                <a:t>DNA sequencing from our positive clones</a:t>
              </a:r>
              <a:endParaRPr lang="en-US" sz="2400" b="1" dirty="0"/>
            </a:p>
          </p:txBody>
        </p:sp>
        <p:grpSp>
          <p:nvGrpSpPr>
            <p:cNvPr id="170" name="Group 169"/>
            <p:cNvGrpSpPr/>
            <p:nvPr/>
          </p:nvGrpSpPr>
          <p:grpSpPr>
            <a:xfrm>
              <a:off x="24293971" y="17986407"/>
              <a:ext cx="3739408" cy="2424418"/>
              <a:chOff x="24028400" y="18549155"/>
              <a:chExt cx="3095949" cy="2114040"/>
            </a:xfrm>
          </p:grpSpPr>
          <p:pic>
            <p:nvPicPr>
              <p:cNvPr id="168" name="Picture 167"/>
              <p:cNvPicPr>
                <a:picLocks noChangeAspect="1"/>
              </p:cNvPicPr>
              <p:nvPr/>
            </p:nvPicPr>
            <p:blipFill rotWithShape="1">
              <a:blip r:embed="rId13"/>
              <a:srcRect t="30837" b="1587"/>
              <a:stretch/>
            </p:blipFill>
            <p:spPr>
              <a:xfrm>
                <a:off x="24028400" y="18777654"/>
                <a:ext cx="3086100" cy="1885541"/>
              </a:xfrm>
              <a:prstGeom prst="rect">
                <a:avLst/>
              </a:prstGeom>
            </p:spPr>
          </p:pic>
          <p:pic>
            <p:nvPicPr>
              <p:cNvPr id="169" name="Picture 168"/>
              <p:cNvPicPr>
                <a:picLocks noChangeAspect="1"/>
              </p:cNvPicPr>
              <p:nvPr/>
            </p:nvPicPr>
            <p:blipFill rotWithShape="1">
              <a:blip r:embed="rId13"/>
              <a:srcRect t="1" b="88791"/>
              <a:stretch/>
            </p:blipFill>
            <p:spPr>
              <a:xfrm>
                <a:off x="24038249" y="18549155"/>
                <a:ext cx="3086100" cy="312734"/>
              </a:xfrm>
              <a:prstGeom prst="rect">
                <a:avLst/>
              </a:prstGeom>
            </p:spPr>
          </p:pic>
        </p:grpSp>
        <p:sp>
          <p:nvSpPr>
            <p:cNvPr id="89" name="TextBox 88"/>
            <p:cNvSpPr txBox="1"/>
            <p:nvPr/>
          </p:nvSpPr>
          <p:spPr>
            <a:xfrm>
              <a:off x="19400595" y="16606269"/>
              <a:ext cx="3840405" cy="1200328"/>
            </a:xfrm>
            <a:prstGeom prst="rect">
              <a:avLst/>
            </a:prstGeom>
            <a:noFill/>
          </p:spPr>
          <p:txBody>
            <a:bodyPr wrap="square" rtlCol="0">
              <a:spAutoFit/>
            </a:bodyPr>
            <a:lstStyle/>
            <a:p>
              <a:pPr algn="ctr"/>
              <a:r>
                <a:rPr lang="en-US" sz="2400" b="1" dirty="0" smtClean="0"/>
                <a:t>Step 6: DNA restriction analysis of putative clones </a:t>
              </a:r>
              <a:endParaRPr lang="en-US" sz="2400" b="1" dirty="0"/>
            </a:p>
          </p:txBody>
        </p:sp>
      </p:grpSp>
      <p:sp>
        <p:nvSpPr>
          <p:cNvPr id="13" name="Rectangle 12"/>
          <p:cNvSpPr/>
          <p:nvPr/>
        </p:nvSpPr>
        <p:spPr>
          <a:xfrm>
            <a:off x="28467242" y="11857603"/>
            <a:ext cx="6501019" cy="1001813"/>
          </a:xfrm>
          <a:prstGeom prst="rect">
            <a:avLst/>
          </a:prstGeom>
        </p:spPr>
        <p:txBody>
          <a:bodyPr wrap="square">
            <a:spAutoFit/>
          </a:bodyPr>
          <a:lstStyle/>
          <a:p>
            <a:pPr marL="1024128" algn="just">
              <a:lnSpc>
                <a:spcPct val="110000"/>
              </a:lnSpc>
              <a:buClr>
                <a:schemeClr val="dk1"/>
              </a:buClr>
              <a:buSzPts val="600"/>
            </a:pPr>
            <a:r>
              <a:rPr lang="en" sz="1800" dirty="0" smtClean="0">
                <a:solidFill>
                  <a:schemeClr val="dk1"/>
                </a:solidFill>
                <a:latin typeface="Times New Roman"/>
                <a:ea typeface="Times New Roman"/>
                <a:cs typeface="Times New Roman"/>
                <a:sym typeface="Times New Roman"/>
              </a:rPr>
              <a:t>We ran a</a:t>
            </a:r>
            <a:r>
              <a:rPr lang="en-US" sz="1800" dirty="0" smtClean="0">
                <a:solidFill>
                  <a:schemeClr val="dk1"/>
                </a:solidFill>
                <a:latin typeface="Times New Roman"/>
                <a:ea typeface="Times New Roman"/>
                <a:cs typeface="Times New Roman"/>
                <a:sym typeface="Times New Roman"/>
              </a:rPr>
              <a:t> 1% </a:t>
            </a:r>
            <a:r>
              <a:rPr lang="en-US" sz="1800" dirty="0" err="1" smtClean="0">
                <a:solidFill>
                  <a:schemeClr val="dk1"/>
                </a:solidFill>
                <a:latin typeface="Times New Roman"/>
                <a:ea typeface="Times New Roman"/>
                <a:cs typeface="Times New Roman"/>
                <a:sym typeface="Times New Roman"/>
              </a:rPr>
              <a:t>agarose</a:t>
            </a:r>
            <a:r>
              <a:rPr lang="en-US" sz="1800" dirty="0" smtClean="0">
                <a:solidFill>
                  <a:schemeClr val="dk1"/>
                </a:solidFill>
                <a:latin typeface="Times New Roman"/>
                <a:ea typeface="Times New Roman"/>
                <a:cs typeface="Times New Roman"/>
                <a:sym typeface="Times New Roman"/>
              </a:rPr>
              <a:t> </a:t>
            </a:r>
            <a:r>
              <a:rPr lang="en" sz="1800" dirty="0" smtClean="0">
                <a:solidFill>
                  <a:schemeClr val="dk1"/>
                </a:solidFill>
                <a:latin typeface="Times New Roman"/>
                <a:ea typeface="Times New Roman"/>
                <a:cs typeface="Times New Roman"/>
                <a:sym typeface="Times New Roman"/>
              </a:rPr>
              <a:t>gel of the PCR </a:t>
            </a:r>
            <a:r>
              <a:rPr lang="en" sz="1800" dirty="0">
                <a:solidFill>
                  <a:schemeClr val="dk1"/>
                </a:solidFill>
                <a:latin typeface="Times New Roman"/>
                <a:ea typeface="Times New Roman"/>
                <a:cs typeface="Times New Roman"/>
                <a:sym typeface="Times New Roman"/>
              </a:rPr>
              <a:t>products </a:t>
            </a:r>
            <a:r>
              <a:rPr lang="en-US" sz="1800" dirty="0" smtClean="0">
                <a:solidFill>
                  <a:schemeClr val="dk1"/>
                </a:solidFill>
                <a:latin typeface="Times New Roman"/>
                <a:ea typeface="Times New Roman"/>
                <a:cs typeface="Times New Roman"/>
                <a:sym typeface="Times New Roman"/>
              </a:rPr>
              <a:t>and we </a:t>
            </a:r>
            <a:r>
              <a:rPr lang="en" sz="1800" dirty="0" smtClean="0">
                <a:solidFill>
                  <a:schemeClr val="dk1"/>
                </a:solidFill>
                <a:latin typeface="Times New Roman"/>
                <a:ea typeface="Times New Roman"/>
                <a:cs typeface="Times New Roman"/>
                <a:sym typeface="Times New Roman"/>
              </a:rPr>
              <a:t>confirmed that</a:t>
            </a:r>
            <a:r>
              <a:rPr lang="en-US" sz="1800" dirty="0" smtClean="0">
                <a:solidFill>
                  <a:schemeClr val="dk1"/>
                </a:solidFill>
                <a:latin typeface="Times New Roman"/>
                <a:ea typeface="Times New Roman"/>
                <a:cs typeface="Times New Roman"/>
                <a:sym typeface="Times New Roman"/>
              </a:rPr>
              <a:t> the bands had</a:t>
            </a:r>
            <a:r>
              <a:rPr lang="en" sz="1800" dirty="0" smtClean="0">
                <a:solidFill>
                  <a:schemeClr val="dk1"/>
                </a:solidFill>
                <a:latin typeface="Times New Roman"/>
                <a:ea typeface="Times New Roman"/>
                <a:cs typeface="Times New Roman"/>
                <a:sym typeface="Times New Roman"/>
              </a:rPr>
              <a:t> </a:t>
            </a:r>
            <a:r>
              <a:rPr lang="en-US" sz="1800" dirty="0" smtClean="0">
                <a:solidFill>
                  <a:schemeClr val="dk1"/>
                </a:solidFill>
                <a:latin typeface="Times New Roman"/>
                <a:ea typeface="Times New Roman"/>
                <a:cs typeface="Times New Roman"/>
                <a:sym typeface="Times New Roman"/>
              </a:rPr>
              <a:t>around</a:t>
            </a:r>
            <a:r>
              <a:rPr lang="en" sz="1800" dirty="0" smtClean="0">
                <a:solidFill>
                  <a:schemeClr val="dk1"/>
                </a:solidFill>
                <a:latin typeface="Times New Roman"/>
                <a:ea typeface="Times New Roman"/>
                <a:cs typeface="Times New Roman"/>
                <a:sym typeface="Times New Roman"/>
              </a:rPr>
              <a:t> </a:t>
            </a:r>
            <a:r>
              <a:rPr lang="en" sz="1800" dirty="0">
                <a:solidFill>
                  <a:schemeClr val="dk1"/>
                </a:solidFill>
                <a:latin typeface="Times New Roman"/>
                <a:ea typeface="Times New Roman"/>
                <a:cs typeface="Times New Roman"/>
                <a:sym typeface="Times New Roman"/>
              </a:rPr>
              <a:t>500 base </a:t>
            </a:r>
            <a:r>
              <a:rPr lang="en" sz="1800" dirty="0" smtClean="0">
                <a:solidFill>
                  <a:schemeClr val="dk1"/>
                </a:solidFill>
                <a:latin typeface="Times New Roman"/>
                <a:ea typeface="Times New Roman"/>
                <a:cs typeface="Times New Roman"/>
                <a:sym typeface="Times New Roman"/>
              </a:rPr>
              <a:t>pairs</a:t>
            </a:r>
            <a:r>
              <a:rPr lang="en-US" sz="1800" dirty="0" smtClean="0">
                <a:solidFill>
                  <a:schemeClr val="dk1"/>
                </a:solidFill>
                <a:latin typeface="Times New Roman"/>
                <a:ea typeface="Times New Roman"/>
                <a:cs typeface="Times New Roman"/>
                <a:sym typeface="Times New Roman"/>
              </a:rPr>
              <a:t>, which is the expected size. </a:t>
            </a:r>
            <a:endParaRPr lang="en" sz="1800" dirty="0">
              <a:solidFill>
                <a:schemeClr val="dk1"/>
              </a:solidFill>
              <a:latin typeface="Times New Roman"/>
              <a:ea typeface="Times New Roman"/>
              <a:cs typeface="Times New Roman"/>
              <a:sym typeface="Times New Roman"/>
            </a:endParaRPr>
          </a:p>
        </p:txBody>
      </p:sp>
      <p:sp>
        <p:nvSpPr>
          <p:cNvPr id="14" name="TextBox 13"/>
          <p:cNvSpPr txBox="1"/>
          <p:nvPr/>
        </p:nvSpPr>
        <p:spPr>
          <a:xfrm>
            <a:off x="29743400" y="7302500"/>
            <a:ext cx="3839387" cy="400110"/>
          </a:xfrm>
          <a:prstGeom prst="rect">
            <a:avLst/>
          </a:prstGeom>
          <a:noFill/>
        </p:spPr>
        <p:txBody>
          <a:bodyPr wrap="none" rtlCol="0">
            <a:spAutoFit/>
          </a:bodyPr>
          <a:lstStyle/>
          <a:p>
            <a:r>
              <a:rPr lang="en-US" sz="2000" b="1" dirty="0" smtClean="0">
                <a:latin typeface="Times New Roman"/>
                <a:cs typeface="Times New Roman"/>
              </a:rPr>
              <a:t>1. </a:t>
            </a:r>
            <a:r>
              <a:rPr lang="en-US" sz="2000" b="1" dirty="0" smtClean="0">
                <a:solidFill>
                  <a:schemeClr val="dk1"/>
                </a:solidFill>
                <a:latin typeface="Times New Roman"/>
                <a:ea typeface="Times New Roman"/>
                <a:cs typeface="Times New Roman"/>
                <a:sym typeface="Times New Roman"/>
              </a:rPr>
              <a:t>Confirmation of PCR products</a:t>
            </a:r>
            <a:endParaRPr lang="en-US" sz="2000" b="1" dirty="0">
              <a:latin typeface="Times New Roman"/>
              <a:cs typeface="Times New Roman"/>
            </a:endParaRPr>
          </a:p>
        </p:txBody>
      </p:sp>
      <p:sp>
        <p:nvSpPr>
          <p:cNvPr id="93" name="TextBox 92"/>
          <p:cNvSpPr txBox="1"/>
          <p:nvPr/>
        </p:nvSpPr>
        <p:spPr>
          <a:xfrm>
            <a:off x="35795142" y="11655515"/>
            <a:ext cx="7658100" cy="1306511"/>
          </a:xfrm>
          <a:prstGeom prst="rect">
            <a:avLst/>
          </a:prstGeom>
          <a:noFill/>
        </p:spPr>
        <p:txBody>
          <a:bodyPr wrap="square" rtlCol="0">
            <a:spAutoFit/>
          </a:bodyPr>
          <a:lstStyle/>
          <a:p>
            <a:pPr algn="just">
              <a:lnSpc>
                <a:spcPct val="110000"/>
              </a:lnSpc>
            </a:pPr>
            <a:r>
              <a:rPr lang="en-US" sz="1800" dirty="0" smtClean="0">
                <a:latin typeface="Times New Roman"/>
                <a:cs typeface="Times New Roman"/>
              </a:rPr>
              <a:t>Following </a:t>
            </a:r>
            <a:r>
              <a:rPr lang="en-US" sz="1800" dirty="0">
                <a:latin typeface="Times New Roman"/>
                <a:cs typeface="Times New Roman"/>
              </a:rPr>
              <a:t>digestion of the PCR product as well as our vector, we ran 5 </a:t>
            </a:r>
            <a:r>
              <a:rPr lang="en-US" sz="1800" dirty="0" err="1">
                <a:latin typeface="Times New Roman"/>
                <a:cs typeface="Times New Roman"/>
              </a:rPr>
              <a:t>uL</a:t>
            </a:r>
            <a:r>
              <a:rPr lang="en-US" sz="1800" dirty="0">
                <a:latin typeface="Times New Roman"/>
                <a:cs typeface="Times New Roman"/>
              </a:rPr>
              <a:t> of the digestions on a 1% </a:t>
            </a:r>
            <a:r>
              <a:rPr lang="en-US" sz="1800" dirty="0" err="1">
                <a:latin typeface="Times New Roman"/>
                <a:cs typeface="Times New Roman"/>
              </a:rPr>
              <a:t>agarose</a:t>
            </a:r>
            <a:r>
              <a:rPr lang="en-US" sz="1800" dirty="0">
                <a:latin typeface="Times New Roman"/>
                <a:cs typeface="Times New Roman"/>
              </a:rPr>
              <a:t> gel and </a:t>
            </a:r>
            <a:r>
              <a:rPr lang="en-US" sz="1800" dirty="0" smtClean="0">
                <a:latin typeface="Times New Roman"/>
                <a:cs typeface="Times New Roman"/>
              </a:rPr>
              <a:t>observed bands </a:t>
            </a:r>
            <a:r>
              <a:rPr lang="en-US" sz="1800" dirty="0">
                <a:latin typeface="Times New Roman"/>
                <a:cs typeface="Times New Roman"/>
              </a:rPr>
              <a:t>corresponding to our vector (~6000 </a:t>
            </a:r>
            <a:r>
              <a:rPr lang="en-US" sz="1800" dirty="0" err="1">
                <a:latin typeface="Times New Roman"/>
                <a:cs typeface="Times New Roman"/>
              </a:rPr>
              <a:t>bp</a:t>
            </a:r>
            <a:r>
              <a:rPr lang="en-US" sz="1800" dirty="0">
                <a:latin typeface="Times New Roman"/>
                <a:cs typeface="Times New Roman"/>
              </a:rPr>
              <a:t>) and our PCR products (~500 </a:t>
            </a:r>
            <a:r>
              <a:rPr lang="en-US" sz="1800" dirty="0" err="1">
                <a:latin typeface="Times New Roman"/>
                <a:cs typeface="Times New Roman"/>
              </a:rPr>
              <a:t>bp</a:t>
            </a:r>
            <a:r>
              <a:rPr lang="en-US" sz="1800" dirty="0" smtClean="0">
                <a:latin typeface="Times New Roman"/>
                <a:cs typeface="Times New Roman"/>
              </a:rPr>
              <a:t>). This </a:t>
            </a:r>
            <a:r>
              <a:rPr lang="en-US" sz="1800" dirty="0">
                <a:latin typeface="Times New Roman"/>
                <a:cs typeface="Times New Roman"/>
              </a:rPr>
              <a:t>gel allowed us to determine how much insert to have in the </a:t>
            </a:r>
            <a:r>
              <a:rPr lang="en-US" sz="1800" dirty="0" smtClean="0">
                <a:latin typeface="Times New Roman"/>
                <a:cs typeface="Times New Roman"/>
              </a:rPr>
              <a:t>ligation reaction </a:t>
            </a:r>
            <a:r>
              <a:rPr lang="en-US" sz="1800" dirty="0">
                <a:latin typeface="Times New Roman"/>
                <a:cs typeface="Times New Roman"/>
              </a:rPr>
              <a:t>relative to the amount of vector. </a:t>
            </a:r>
            <a:endParaRPr lang="en-US" sz="1800" b="1" dirty="0">
              <a:latin typeface="Times New Roman"/>
              <a:cs typeface="Times New Roman"/>
            </a:endParaRPr>
          </a:p>
        </p:txBody>
      </p:sp>
      <p:sp>
        <p:nvSpPr>
          <p:cNvPr id="16" name="Rectangle 15"/>
          <p:cNvSpPr/>
          <p:nvPr/>
        </p:nvSpPr>
        <p:spPr>
          <a:xfrm>
            <a:off x="36309300" y="7169835"/>
            <a:ext cx="6553200" cy="707886"/>
          </a:xfrm>
          <a:prstGeom prst="rect">
            <a:avLst/>
          </a:prstGeom>
        </p:spPr>
        <p:txBody>
          <a:bodyPr wrap="square">
            <a:spAutoFit/>
          </a:bodyPr>
          <a:lstStyle/>
          <a:p>
            <a:pPr lvl="0" algn="ctr"/>
            <a:r>
              <a:rPr lang="en-US" sz="2000" b="1" dirty="0" smtClean="0">
                <a:solidFill>
                  <a:prstClr val="black"/>
                </a:solidFill>
                <a:latin typeface="Times New Roman"/>
                <a:ea typeface="Times New Roman"/>
                <a:cs typeface="Times New Roman"/>
                <a:sym typeface="Times New Roman"/>
              </a:rPr>
              <a:t>2. Determining amount of digested Vector and PCR product  </a:t>
            </a:r>
            <a:endParaRPr lang="en-US" sz="2000" b="1" dirty="0">
              <a:solidFill>
                <a:prstClr val="black"/>
              </a:solidFill>
              <a:latin typeface="Times New Roman"/>
              <a:ea typeface="Times New Roman"/>
              <a:cs typeface="Times New Roman"/>
              <a:sym typeface="Times New Roman"/>
            </a:endParaRPr>
          </a:p>
        </p:txBody>
      </p:sp>
      <p:sp>
        <p:nvSpPr>
          <p:cNvPr id="17" name="Oval 16"/>
          <p:cNvSpPr/>
          <p:nvPr/>
        </p:nvSpPr>
        <p:spPr>
          <a:xfrm>
            <a:off x="36436300" y="8737600"/>
            <a:ext cx="1168400" cy="10922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6537900" y="8966200"/>
            <a:ext cx="996023" cy="738664"/>
          </a:xfrm>
          <a:prstGeom prst="rect">
            <a:avLst/>
          </a:prstGeom>
          <a:noFill/>
        </p:spPr>
        <p:txBody>
          <a:bodyPr wrap="none" rtlCol="0">
            <a:spAutoFit/>
          </a:bodyPr>
          <a:lstStyle/>
          <a:p>
            <a:pPr algn="ctr"/>
            <a:r>
              <a:rPr lang="en-US" sz="1400" dirty="0" smtClean="0"/>
              <a:t>Backbone </a:t>
            </a:r>
          </a:p>
          <a:p>
            <a:pPr algn="ctr"/>
            <a:r>
              <a:rPr lang="en-US" sz="1400" dirty="0" smtClean="0"/>
              <a:t>vector </a:t>
            </a:r>
          </a:p>
          <a:p>
            <a:pPr algn="ctr"/>
            <a:r>
              <a:rPr lang="en-US" sz="1400" dirty="0" smtClean="0"/>
              <a:t>6000bp</a:t>
            </a:r>
            <a:endParaRPr lang="en-US" sz="1400" dirty="0"/>
          </a:p>
        </p:txBody>
      </p:sp>
      <p:cxnSp>
        <p:nvCxnSpPr>
          <p:cNvPr id="21" name="Straight Arrow Connector 20"/>
          <p:cNvCxnSpPr/>
          <p:nvPr/>
        </p:nvCxnSpPr>
        <p:spPr>
          <a:xfrm flipV="1">
            <a:off x="37858700" y="9258300"/>
            <a:ext cx="2349500" cy="1270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1776045" y="10274624"/>
            <a:ext cx="1109695" cy="99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41782176" y="10369122"/>
            <a:ext cx="1109695" cy="99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7" name="Freeform 106"/>
          <p:cNvSpPr/>
          <p:nvPr/>
        </p:nvSpPr>
        <p:spPr>
          <a:xfrm>
            <a:off x="41672615" y="10130390"/>
            <a:ext cx="106496" cy="154181"/>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a:off x="42892666" y="10366635"/>
            <a:ext cx="210721" cy="134287"/>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Freeform 108"/>
          <p:cNvSpPr/>
          <p:nvPr/>
        </p:nvSpPr>
        <p:spPr>
          <a:xfrm>
            <a:off x="41669549" y="10130390"/>
            <a:ext cx="106496" cy="154181"/>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42889600" y="10269650"/>
            <a:ext cx="210721" cy="134287"/>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p:cNvSpPr/>
          <p:nvPr/>
        </p:nvSpPr>
        <p:spPr>
          <a:xfrm>
            <a:off x="41631969" y="10229862"/>
            <a:ext cx="156338" cy="151694"/>
          </a:xfrm>
          <a:custGeom>
            <a:avLst/>
            <a:gdLst>
              <a:gd name="connsiteX0" fmla="*/ 220603 w 220603"/>
              <a:gd name="connsiteY0" fmla="*/ 393700 h 393700"/>
              <a:gd name="connsiteX1" fmla="*/ 68203 w 220603"/>
              <a:gd name="connsiteY1" fmla="*/ 266700 h 393700"/>
              <a:gd name="connsiteX2" fmla="*/ 4703 w 220603"/>
              <a:gd name="connsiteY2" fmla="*/ 50800 h 393700"/>
              <a:gd name="connsiteX3" fmla="*/ 4703 w 220603"/>
              <a:gd name="connsiteY3" fmla="*/ 0 h 393700"/>
            </a:gdLst>
            <a:ahLst/>
            <a:cxnLst>
              <a:cxn ang="0">
                <a:pos x="connsiteX0" y="connsiteY0"/>
              </a:cxn>
              <a:cxn ang="0">
                <a:pos x="connsiteX1" y="connsiteY1"/>
              </a:cxn>
              <a:cxn ang="0">
                <a:pos x="connsiteX2" y="connsiteY2"/>
              </a:cxn>
              <a:cxn ang="0">
                <a:pos x="connsiteX3" y="connsiteY3"/>
              </a:cxn>
            </a:cxnLst>
            <a:rect l="l" t="t" r="r" b="b"/>
            <a:pathLst>
              <a:path w="220603" h="393700">
                <a:moveTo>
                  <a:pt x="220603" y="393700"/>
                </a:moveTo>
                <a:cubicBezTo>
                  <a:pt x="162394" y="358775"/>
                  <a:pt x="104186" y="323850"/>
                  <a:pt x="68203" y="266700"/>
                </a:cubicBezTo>
                <a:cubicBezTo>
                  <a:pt x="32220" y="209550"/>
                  <a:pt x="15286" y="95250"/>
                  <a:pt x="4703" y="50800"/>
                </a:cubicBezTo>
                <a:cubicBezTo>
                  <a:pt x="-5880" y="6350"/>
                  <a:pt x="4703" y="0"/>
                  <a:pt x="47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36499800" y="10718800"/>
            <a:ext cx="1574800" cy="12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37020500" y="9918700"/>
            <a:ext cx="12700"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36199336" y="9969500"/>
            <a:ext cx="733356" cy="523220"/>
          </a:xfrm>
          <a:prstGeom prst="rect">
            <a:avLst/>
          </a:prstGeom>
          <a:noFill/>
        </p:spPr>
        <p:txBody>
          <a:bodyPr wrap="none" rtlCol="0">
            <a:spAutoFit/>
          </a:bodyPr>
          <a:lstStyle/>
          <a:p>
            <a:pPr algn="ctr"/>
            <a:r>
              <a:rPr lang="en-US" sz="1400" dirty="0" err="1" smtClean="0"/>
              <a:t>EcoRI</a:t>
            </a:r>
            <a:r>
              <a:rPr lang="en-US" sz="1400" dirty="0" smtClean="0"/>
              <a:t>/</a:t>
            </a:r>
          </a:p>
          <a:p>
            <a:pPr algn="ctr"/>
            <a:r>
              <a:rPr lang="en-US" sz="1400" dirty="0" err="1" smtClean="0"/>
              <a:t>BamHI</a:t>
            </a:r>
            <a:endParaRPr lang="en-US" sz="1400" dirty="0"/>
          </a:p>
        </p:txBody>
      </p:sp>
      <p:sp>
        <p:nvSpPr>
          <p:cNvPr id="127" name="TextBox 126"/>
          <p:cNvSpPr txBox="1"/>
          <p:nvPr/>
        </p:nvSpPr>
        <p:spPr>
          <a:xfrm>
            <a:off x="35899029" y="10528300"/>
            <a:ext cx="673569" cy="307777"/>
          </a:xfrm>
          <a:prstGeom prst="rect">
            <a:avLst/>
          </a:prstGeom>
          <a:noFill/>
        </p:spPr>
        <p:txBody>
          <a:bodyPr wrap="none" rtlCol="0">
            <a:spAutoFit/>
          </a:bodyPr>
          <a:lstStyle/>
          <a:p>
            <a:pPr algn="ctr"/>
            <a:r>
              <a:rPr lang="en-US" sz="1400" dirty="0" err="1" smtClean="0"/>
              <a:t>EcoRI</a:t>
            </a:r>
            <a:endParaRPr lang="en-US" sz="1400" dirty="0" smtClean="0"/>
          </a:p>
        </p:txBody>
      </p:sp>
      <p:sp>
        <p:nvSpPr>
          <p:cNvPr id="52" name="Rectangle 51"/>
          <p:cNvSpPr/>
          <p:nvPr/>
        </p:nvSpPr>
        <p:spPr>
          <a:xfrm>
            <a:off x="38025422" y="10539512"/>
            <a:ext cx="733356" cy="307777"/>
          </a:xfrm>
          <a:prstGeom prst="rect">
            <a:avLst/>
          </a:prstGeom>
        </p:spPr>
        <p:txBody>
          <a:bodyPr wrap="none">
            <a:spAutoFit/>
          </a:bodyPr>
          <a:lstStyle/>
          <a:p>
            <a:pPr lvl="0" algn="ctr"/>
            <a:r>
              <a:rPr lang="en-US" sz="1400" dirty="0" err="1"/>
              <a:t>BamHI</a:t>
            </a:r>
            <a:endParaRPr lang="en-US" sz="1400" dirty="0"/>
          </a:p>
        </p:txBody>
      </p:sp>
      <p:sp>
        <p:nvSpPr>
          <p:cNvPr id="129" name="TextBox 128"/>
          <p:cNvSpPr txBox="1"/>
          <p:nvPr/>
        </p:nvSpPr>
        <p:spPr>
          <a:xfrm>
            <a:off x="41917766" y="9372600"/>
            <a:ext cx="1056700" cy="307777"/>
          </a:xfrm>
          <a:prstGeom prst="rect">
            <a:avLst/>
          </a:prstGeom>
          <a:noFill/>
        </p:spPr>
        <p:txBody>
          <a:bodyPr wrap="none" rtlCol="0">
            <a:spAutoFit/>
          </a:bodyPr>
          <a:lstStyle/>
          <a:p>
            <a:pPr algn="ctr"/>
            <a:r>
              <a:rPr lang="en-US" sz="1400" dirty="0" smtClean="0"/>
              <a:t>PCR insert</a:t>
            </a:r>
            <a:endParaRPr lang="en-US" sz="1400" dirty="0"/>
          </a:p>
        </p:txBody>
      </p:sp>
      <p:sp>
        <p:nvSpPr>
          <p:cNvPr id="55" name="TextBox 54"/>
          <p:cNvSpPr txBox="1"/>
          <p:nvPr/>
        </p:nvSpPr>
        <p:spPr>
          <a:xfrm>
            <a:off x="28816300" y="16947596"/>
            <a:ext cx="6946899" cy="2220608"/>
          </a:xfrm>
          <a:prstGeom prst="rect">
            <a:avLst/>
          </a:prstGeom>
          <a:noFill/>
        </p:spPr>
        <p:txBody>
          <a:bodyPr wrap="square" rtlCol="0">
            <a:spAutoFit/>
          </a:bodyPr>
          <a:lstStyle/>
          <a:p>
            <a:pPr algn="just">
              <a:lnSpc>
                <a:spcPct val="110000"/>
              </a:lnSpc>
            </a:pPr>
            <a:r>
              <a:rPr lang="en-US" sz="1800" dirty="0" smtClean="0">
                <a:latin typeface="Times New Roman"/>
                <a:cs typeface="Times New Roman"/>
              </a:rPr>
              <a:t>After </a:t>
            </a:r>
            <a:r>
              <a:rPr lang="en-US" sz="1800" dirty="0">
                <a:latin typeface="Times New Roman"/>
                <a:cs typeface="Times New Roman"/>
              </a:rPr>
              <a:t>the </a:t>
            </a:r>
            <a:r>
              <a:rPr lang="en-US" sz="1800" dirty="0" smtClean="0">
                <a:latin typeface="Times New Roman"/>
                <a:cs typeface="Times New Roman"/>
              </a:rPr>
              <a:t>ligation and DNA introduction into bacteria </a:t>
            </a:r>
            <a:r>
              <a:rPr lang="en-US" sz="1800" dirty="0">
                <a:latin typeface="Times New Roman"/>
                <a:cs typeface="Times New Roman"/>
              </a:rPr>
              <a:t>to expand the </a:t>
            </a:r>
            <a:r>
              <a:rPr lang="en-US" sz="1800" dirty="0" smtClean="0">
                <a:latin typeface="Times New Roman"/>
                <a:cs typeface="Times New Roman"/>
              </a:rPr>
              <a:t>clones, </a:t>
            </a:r>
            <a:r>
              <a:rPr lang="en-US" sz="1800" dirty="0">
                <a:latin typeface="Times New Roman"/>
                <a:cs typeface="Times New Roman"/>
              </a:rPr>
              <a:t>we picked 10 colonies of each clone from </a:t>
            </a:r>
            <a:r>
              <a:rPr lang="en-US" sz="1800" dirty="0" smtClean="0">
                <a:latin typeface="Times New Roman"/>
                <a:cs typeface="Times New Roman"/>
              </a:rPr>
              <a:t>ampicillin </a:t>
            </a:r>
            <a:r>
              <a:rPr lang="en-US" sz="1800" dirty="0">
                <a:latin typeface="Times New Roman"/>
                <a:cs typeface="Times New Roman"/>
              </a:rPr>
              <a:t>plates for </a:t>
            </a:r>
            <a:r>
              <a:rPr lang="en-US" sz="1800" dirty="0" err="1">
                <a:latin typeface="Times New Roman"/>
                <a:cs typeface="Times New Roman"/>
              </a:rPr>
              <a:t>minipreps</a:t>
            </a:r>
            <a:r>
              <a:rPr lang="en-US" sz="1800" dirty="0">
                <a:latin typeface="Times New Roman"/>
                <a:cs typeface="Times New Roman"/>
              </a:rPr>
              <a:t>. The purified DNA was confirmed through restriction digestion with </a:t>
            </a:r>
            <a:r>
              <a:rPr lang="en-US" sz="1800" dirty="0" err="1">
                <a:latin typeface="Times New Roman"/>
                <a:cs typeface="Times New Roman"/>
              </a:rPr>
              <a:t>EcoRI</a:t>
            </a:r>
            <a:r>
              <a:rPr lang="en-US" sz="1800" dirty="0">
                <a:latin typeface="Times New Roman"/>
                <a:cs typeface="Times New Roman"/>
              </a:rPr>
              <a:t> and </a:t>
            </a:r>
            <a:r>
              <a:rPr lang="en-US" sz="1800" dirty="0" err="1">
                <a:latin typeface="Times New Roman"/>
                <a:cs typeface="Times New Roman"/>
              </a:rPr>
              <a:t>BamHI</a:t>
            </a:r>
            <a:r>
              <a:rPr lang="en-US" sz="1800" dirty="0">
                <a:latin typeface="Times New Roman"/>
                <a:cs typeface="Times New Roman"/>
              </a:rPr>
              <a:t>, </a:t>
            </a:r>
            <a:r>
              <a:rPr lang="en-US" sz="1800" dirty="0" smtClean="0">
                <a:latin typeface="Times New Roman"/>
                <a:cs typeface="Times New Roman"/>
              </a:rPr>
              <a:t>which </a:t>
            </a:r>
            <a:r>
              <a:rPr lang="en-US" sz="1800" dirty="0">
                <a:latin typeface="Times New Roman"/>
                <a:cs typeface="Times New Roman"/>
              </a:rPr>
              <a:t>produced bands of ~500 </a:t>
            </a:r>
            <a:r>
              <a:rPr lang="en-US" sz="1800" dirty="0" err="1">
                <a:latin typeface="Times New Roman"/>
                <a:cs typeface="Times New Roman"/>
              </a:rPr>
              <a:t>bp</a:t>
            </a:r>
            <a:r>
              <a:rPr lang="en-US" sz="1800" dirty="0">
                <a:latin typeface="Times New Roman"/>
                <a:cs typeface="Times New Roman"/>
              </a:rPr>
              <a:t> (insert) and ~6000 </a:t>
            </a:r>
            <a:r>
              <a:rPr lang="en-US" sz="1800" dirty="0" err="1">
                <a:latin typeface="Times New Roman"/>
                <a:cs typeface="Times New Roman"/>
              </a:rPr>
              <a:t>bp</a:t>
            </a:r>
            <a:r>
              <a:rPr lang="en-US" sz="1800" dirty="0">
                <a:latin typeface="Times New Roman"/>
                <a:cs typeface="Times New Roman"/>
              </a:rPr>
              <a:t> (backbone</a:t>
            </a:r>
            <a:r>
              <a:rPr lang="en-US" sz="1800" dirty="0" smtClean="0">
                <a:latin typeface="Times New Roman"/>
                <a:cs typeface="Times New Roman"/>
              </a:rPr>
              <a:t>). Here we just show </a:t>
            </a:r>
            <a:r>
              <a:rPr lang="en-US" sz="1800" dirty="0">
                <a:latin typeface="Times New Roman"/>
                <a:cs typeface="Times New Roman"/>
              </a:rPr>
              <a:t>4 colonies per </a:t>
            </a:r>
            <a:r>
              <a:rPr lang="en-US" sz="1800" dirty="0" smtClean="0">
                <a:latin typeface="Times New Roman"/>
                <a:cs typeface="Times New Roman"/>
              </a:rPr>
              <a:t>clone. We found that C4 (SOD1WT), C2-C4 (SOD1A4V) and C4 (SOD1 G93A) released the expected insert of about 500 </a:t>
            </a:r>
            <a:r>
              <a:rPr lang="en-US" sz="1800" dirty="0" err="1" smtClean="0">
                <a:latin typeface="Times New Roman"/>
                <a:cs typeface="Times New Roman"/>
              </a:rPr>
              <a:t>bp.</a:t>
            </a:r>
            <a:r>
              <a:rPr lang="en-US" sz="1800" dirty="0" smtClean="0">
                <a:latin typeface="Times New Roman"/>
                <a:cs typeface="Times New Roman"/>
              </a:rPr>
              <a:t> </a:t>
            </a:r>
            <a:endParaRPr lang="en-US" sz="1800" dirty="0">
              <a:latin typeface="Times New Roman"/>
              <a:cs typeface="Times New Roman"/>
            </a:endParaRPr>
          </a:p>
        </p:txBody>
      </p:sp>
      <p:sp>
        <p:nvSpPr>
          <p:cNvPr id="58" name="TextBox 57"/>
          <p:cNvSpPr txBox="1"/>
          <p:nvPr/>
        </p:nvSpPr>
        <p:spPr>
          <a:xfrm>
            <a:off x="30060584" y="13555521"/>
            <a:ext cx="4630119" cy="707886"/>
          </a:xfrm>
          <a:prstGeom prst="rect">
            <a:avLst/>
          </a:prstGeom>
          <a:noFill/>
        </p:spPr>
        <p:txBody>
          <a:bodyPr wrap="none" rtlCol="0">
            <a:spAutoFit/>
          </a:bodyPr>
          <a:lstStyle/>
          <a:p>
            <a:pPr algn="ctr"/>
            <a:r>
              <a:rPr lang="en-US" sz="2000" b="1" dirty="0" smtClean="0">
                <a:latin typeface="Times New Roman"/>
                <a:cs typeface="Times New Roman"/>
              </a:rPr>
              <a:t>3. Enzymatic digestion of putative clones </a:t>
            </a:r>
          </a:p>
          <a:p>
            <a:pPr algn="ctr"/>
            <a:r>
              <a:rPr lang="en-US" sz="2000" b="1" dirty="0" smtClean="0">
                <a:latin typeface="Times New Roman"/>
                <a:cs typeface="Times New Roman"/>
              </a:rPr>
              <a:t>using </a:t>
            </a:r>
            <a:r>
              <a:rPr lang="en-US" sz="2000" b="1" dirty="0" err="1" smtClean="0">
                <a:latin typeface="Times New Roman"/>
                <a:cs typeface="Times New Roman"/>
              </a:rPr>
              <a:t>EcoRI</a:t>
            </a:r>
            <a:r>
              <a:rPr lang="en-US" sz="2000" b="1" dirty="0" smtClean="0">
                <a:latin typeface="Times New Roman"/>
                <a:cs typeface="Times New Roman"/>
              </a:rPr>
              <a:t> and </a:t>
            </a:r>
            <a:r>
              <a:rPr lang="en-US" sz="2000" b="1" dirty="0" err="1" smtClean="0">
                <a:latin typeface="Times New Roman"/>
                <a:cs typeface="Times New Roman"/>
              </a:rPr>
              <a:t>BamHI</a:t>
            </a:r>
            <a:endParaRPr lang="en-US" sz="2000" b="1" dirty="0">
              <a:latin typeface="Times New Roman"/>
              <a:cs typeface="Times New Roman"/>
            </a:endParaRPr>
          </a:p>
        </p:txBody>
      </p:sp>
      <p:sp>
        <p:nvSpPr>
          <p:cNvPr id="59" name="Rectangle 58"/>
          <p:cNvSpPr/>
          <p:nvPr/>
        </p:nvSpPr>
        <p:spPr>
          <a:xfrm>
            <a:off x="36713133" y="17982416"/>
            <a:ext cx="6888667" cy="1200329"/>
          </a:xfrm>
          <a:prstGeom prst="rect">
            <a:avLst/>
          </a:prstGeom>
        </p:spPr>
        <p:txBody>
          <a:bodyPr wrap="square">
            <a:spAutoFit/>
          </a:bodyPr>
          <a:lstStyle/>
          <a:p>
            <a:r>
              <a:rPr lang="en-US" sz="1800" dirty="0" smtClean="0">
                <a:latin typeface="Times New Roman"/>
                <a:cs typeface="Times New Roman"/>
              </a:rPr>
              <a:t>Finally, we </a:t>
            </a:r>
            <a:r>
              <a:rPr lang="en-US" sz="1800" dirty="0">
                <a:latin typeface="Times New Roman"/>
                <a:cs typeface="Times New Roman"/>
              </a:rPr>
              <a:t>sequenced our DNA to confirm the presence (or absence for WT) of </a:t>
            </a:r>
            <a:r>
              <a:rPr lang="en-US" sz="1800" dirty="0" smtClean="0">
                <a:latin typeface="Times New Roman"/>
                <a:cs typeface="Times New Roman"/>
              </a:rPr>
              <a:t>the expected  mutations. </a:t>
            </a:r>
            <a:r>
              <a:rPr lang="en-US" sz="1800" dirty="0">
                <a:latin typeface="Times New Roman"/>
                <a:cs typeface="Times New Roman"/>
              </a:rPr>
              <a:t>For the A4V mutant, we observed a switch of codon 4 from GCC (</a:t>
            </a:r>
            <a:r>
              <a:rPr lang="en-US" sz="1800" dirty="0" err="1">
                <a:latin typeface="Times New Roman"/>
                <a:cs typeface="Times New Roman"/>
              </a:rPr>
              <a:t>Ala</a:t>
            </a:r>
            <a:r>
              <a:rPr lang="en-US" sz="1800" dirty="0">
                <a:latin typeface="Times New Roman"/>
                <a:cs typeface="Times New Roman"/>
              </a:rPr>
              <a:t>) to GTT (Val</a:t>
            </a:r>
            <a:r>
              <a:rPr lang="en-US" sz="1800" dirty="0" smtClean="0">
                <a:latin typeface="Times New Roman"/>
                <a:cs typeface="Times New Roman"/>
              </a:rPr>
              <a:t>). For </a:t>
            </a:r>
            <a:r>
              <a:rPr lang="en-US" sz="1800" dirty="0">
                <a:latin typeface="Times New Roman"/>
                <a:cs typeface="Times New Roman"/>
              </a:rPr>
              <a:t>the G93A mutant, we observed a switch of codon 93 from GGT (</a:t>
            </a:r>
            <a:r>
              <a:rPr lang="en-US" sz="1800" dirty="0" err="1">
                <a:latin typeface="Times New Roman"/>
                <a:cs typeface="Times New Roman"/>
              </a:rPr>
              <a:t>Gly</a:t>
            </a:r>
            <a:r>
              <a:rPr lang="en-US" sz="1800" dirty="0">
                <a:latin typeface="Times New Roman"/>
                <a:cs typeface="Times New Roman"/>
              </a:rPr>
              <a:t>) to GCT (</a:t>
            </a:r>
            <a:r>
              <a:rPr lang="en-US" sz="1800" dirty="0" err="1">
                <a:latin typeface="Times New Roman"/>
                <a:cs typeface="Times New Roman"/>
              </a:rPr>
              <a:t>Ala</a:t>
            </a:r>
            <a:r>
              <a:rPr lang="en-US" sz="1800" dirty="0">
                <a:latin typeface="Times New Roman"/>
                <a:cs typeface="Times New Roman"/>
              </a:rPr>
              <a:t>). </a:t>
            </a:r>
          </a:p>
        </p:txBody>
      </p:sp>
      <p:sp>
        <p:nvSpPr>
          <p:cNvPr id="136" name="TextBox 135"/>
          <p:cNvSpPr txBox="1"/>
          <p:nvPr/>
        </p:nvSpPr>
        <p:spPr>
          <a:xfrm>
            <a:off x="37610421" y="13477796"/>
            <a:ext cx="4630119" cy="707886"/>
          </a:xfrm>
          <a:prstGeom prst="rect">
            <a:avLst/>
          </a:prstGeom>
          <a:noFill/>
        </p:spPr>
        <p:txBody>
          <a:bodyPr wrap="none" rtlCol="0">
            <a:spAutoFit/>
          </a:bodyPr>
          <a:lstStyle/>
          <a:p>
            <a:pPr algn="ctr"/>
            <a:r>
              <a:rPr lang="en-US" sz="2000" b="1" dirty="0">
                <a:latin typeface="Times New Roman"/>
                <a:cs typeface="Times New Roman"/>
              </a:rPr>
              <a:t>4</a:t>
            </a:r>
            <a:r>
              <a:rPr lang="en-US" sz="2000" b="1" dirty="0" smtClean="0">
                <a:latin typeface="Times New Roman"/>
                <a:cs typeface="Times New Roman"/>
              </a:rPr>
              <a:t>. Enzymatic digestion of putative clones </a:t>
            </a:r>
          </a:p>
          <a:p>
            <a:pPr algn="ctr"/>
            <a:r>
              <a:rPr lang="en-US" sz="2000" b="1" dirty="0" smtClean="0">
                <a:latin typeface="Times New Roman"/>
                <a:cs typeface="Times New Roman"/>
              </a:rPr>
              <a:t>using </a:t>
            </a:r>
            <a:r>
              <a:rPr lang="en-US" sz="2000" b="1" dirty="0" err="1" smtClean="0">
                <a:latin typeface="Times New Roman"/>
                <a:cs typeface="Times New Roman"/>
              </a:rPr>
              <a:t>EcoRI</a:t>
            </a:r>
            <a:r>
              <a:rPr lang="en-US" sz="2000" b="1" dirty="0" smtClean="0">
                <a:latin typeface="Times New Roman"/>
                <a:cs typeface="Times New Roman"/>
              </a:rPr>
              <a:t> and </a:t>
            </a:r>
            <a:r>
              <a:rPr lang="en-US" sz="2000" b="1" dirty="0" err="1" smtClean="0">
                <a:latin typeface="Times New Roman"/>
                <a:cs typeface="Times New Roman"/>
              </a:rPr>
              <a:t>BamHI</a:t>
            </a:r>
            <a:endParaRPr lang="en-US" sz="2000" b="1" dirty="0">
              <a:latin typeface="Times New Roman"/>
              <a:cs typeface="Times New Roman"/>
            </a:endParaRPr>
          </a:p>
        </p:txBody>
      </p:sp>
      <p:pic>
        <p:nvPicPr>
          <p:cNvPr id="69" name="Picture 68" descr="Fig 5 Aligments-1.jpg"/>
          <p:cNvPicPr>
            <a:picLocks noChangeAspect="1"/>
          </p:cNvPicPr>
          <p:nvPr/>
        </p:nvPicPr>
        <p:blipFill rotWithShape="1">
          <a:blip r:embed="rId14">
            <a:extLst>
              <a:ext uri="{28A0092B-C50C-407E-A947-70E740481C1C}">
                <a14:useLocalDpi xmlns:a14="http://schemas.microsoft.com/office/drawing/2010/main" val="0"/>
              </a:ext>
            </a:extLst>
          </a:blip>
          <a:srcRect l="19531" t="68994" r="23618" b="6474"/>
          <a:stretch/>
        </p:blipFill>
        <p:spPr>
          <a:xfrm>
            <a:off x="35924975" y="20113357"/>
            <a:ext cx="7542899" cy="4175533"/>
          </a:xfrm>
          <a:prstGeom prst="rect">
            <a:avLst/>
          </a:prstGeom>
        </p:spPr>
      </p:pic>
      <p:pic>
        <p:nvPicPr>
          <p:cNvPr id="150" name="Picture 149" descr="Fig 5 Aligments-1.jpg"/>
          <p:cNvPicPr>
            <a:picLocks noChangeAspect="1"/>
          </p:cNvPicPr>
          <p:nvPr/>
        </p:nvPicPr>
        <p:blipFill rotWithShape="1">
          <a:blip r:embed="rId14">
            <a:extLst>
              <a:ext uri="{28A0092B-C50C-407E-A947-70E740481C1C}">
                <a14:useLocalDpi xmlns:a14="http://schemas.microsoft.com/office/drawing/2010/main" val="0"/>
              </a:ext>
            </a:extLst>
          </a:blip>
          <a:srcRect l="19561" t="42347" r="23205" b="32314"/>
          <a:stretch/>
        </p:blipFill>
        <p:spPr>
          <a:xfrm>
            <a:off x="28646194" y="20125646"/>
            <a:ext cx="7232938" cy="4144003"/>
          </a:xfrm>
          <a:prstGeom prst="rect">
            <a:avLst/>
          </a:prstGeom>
        </p:spPr>
      </p:pic>
      <p:sp>
        <p:nvSpPr>
          <p:cNvPr id="153" name="TextBox 152"/>
          <p:cNvSpPr txBox="1"/>
          <p:nvPr/>
        </p:nvSpPr>
        <p:spPr>
          <a:xfrm>
            <a:off x="32443236" y="19673848"/>
            <a:ext cx="6404693" cy="400110"/>
          </a:xfrm>
          <a:prstGeom prst="rect">
            <a:avLst/>
          </a:prstGeom>
          <a:noFill/>
        </p:spPr>
        <p:txBody>
          <a:bodyPr wrap="none" rtlCol="0">
            <a:spAutoFit/>
          </a:bodyPr>
          <a:lstStyle/>
          <a:p>
            <a:pPr algn="ctr"/>
            <a:r>
              <a:rPr lang="en-US" sz="2000" b="1" dirty="0" smtClean="0">
                <a:latin typeface="Times New Roman"/>
                <a:cs typeface="Times New Roman"/>
              </a:rPr>
              <a:t>5. </a:t>
            </a:r>
            <a:r>
              <a:rPr lang="en-US" sz="2000" b="1" dirty="0">
                <a:latin typeface="Times New Roman"/>
                <a:cs typeface="Times New Roman"/>
              </a:rPr>
              <a:t>A</a:t>
            </a:r>
            <a:r>
              <a:rPr lang="en-US" sz="2000" b="1" dirty="0" smtClean="0">
                <a:latin typeface="Times New Roman"/>
                <a:cs typeface="Times New Roman"/>
              </a:rPr>
              <a:t>lignment </a:t>
            </a:r>
            <a:r>
              <a:rPr lang="en-US" sz="2000" b="1" dirty="0">
                <a:latin typeface="Times New Roman"/>
                <a:cs typeface="Times New Roman"/>
              </a:rPr>
              <a:t>of the sequencing </a:t>
            </a:r>
            <a:r>
              <a:rPr lang="en-US" sz="2000" b="1" dirty="0" smtClean="0">
                <a:latin typeface="Times New Roman"/>
                <a:cs typeface="Times New Roman"/>
              </a:rPr>
              <a:t>results against SOD1 WT </a:t>
            </a:r>
            <a:endParaRPr lang="en-US" sz="2000" b="1" dirty="0">
              <a:latin typeface="Times New Roman"/>
              <a:cs typeface="Times New Roman"/>
            </a:endParaRPr>
          </a:p>
        </p:txBody>
      </p:sp>
      <p:sp>
        <p:nvSpPr>
          <p:cNvPr id="155" name="TextBox 154"/>
          <p:cNvSpPr txBox="1"/>
          <p:nvPr/>
        </p:nvSpPr>
        <p:spPr>
          <a:xfrm>
            <a:off x="31648392" y="23877548"/>
            <a:ext cx="1415772" cy="400110"/>
          </a:xfrm>
          <a:prstGeom prst="rect">
            <a:avLst/>
          </a:prstGeom>
          <a:noFill/>
        </p:spPr>
        <p:txBody>
          <a:bodyPr wrap="none" rtlCol="0">
            <a:spAutoFit/>
          </a:bodyPr>
          <a:lstStyle/>
          <a:p>
            <a:pPr algn="ctr"/>
            <a:r>
              <a:rPr lang="en-US" sz="2000" b="1" dirty="0" smtClean="0">
                <a:latin typeface="Times New Roman"/>
                <a:cs typeface="Times New Roman"/>
              </a:rPr>
              <a:t>SOD1 A4V </a:t>
            </a:r>
            <a:endParaRPr lang="en-US" sz="2000" b="1" dirty="0">
              <a:latin typeface="Times New Roman"/>
              <a:cs typeface="Times New Roman"/>
            </a:endParaRPr>
          </a:p>
        </p:txBody>
      </p:sp>
      <p:sp>
        <p:nvSpPr>
          <p:cNvPr id="156" name="TextBox 155"/>
          <p:cNvSpPr txBox="1"/>
          <p:nvPr/>
        </p:nvSpPr>
        <p:spPr>
          <a:xfrm>
            <a:off x="39343183" y="23890248"/>
            <a:ext cx="1545590" cy="400110"/>
          </a:xfrm>
          <a:prstGeom prst="rect">
            <a:avLst/>
          </a:prstGeom>
          <a:noFill/>
        </p:spPr>
        <p:txBody>
          <a:bodyPr wrap="none" rtlCol="0">
            <a:spAutoFit/>
          </a:bodyPr>
          <a:lstStyle/>
          <a:p>
            <a:pPr algn="ctr"/>
            <a:r>
              <a:rPr lang="en-US" sz="2000" b="1" dirty="0" smtClean="0">
                <a:latin typeface="Times New Roman"/>
                <a:cs typeface="Times New Roman"/>
              </a:rPr>
              <a:t>SOD1 G93A </a:t>
            </a:r>
            <a:endParaRPr lang="en-US" sz="2000" b="1" dirty="0">
              <a:latin typeface="Times New Roman"/>
              <a:cs typeface="Times New Roman"/>
            </a:endParaRPr>
          </a:p>
        </p:txBody>
      </p:sp>
      <p:sp>
        <p:nvSpPr>
          <p:cNvPr id="157" name="Oval 156"/>
          <p:cNvSpPr/>
          <p:nvPr/>
        </p:nvSpPr>
        <p:spPr>
          <a:xfrm>
            <a:off x="19799142" y="18301673"/>
            <a:ext cx="1168400" cy="112395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TextBox 170"/>
          <p:cNvSpPr txBox="1"/>
          <p:nvPr/>
        </p:nvSpPr>
        <p:spPr>
          <a:xfrm>
            <a:off x="20097592" y="17971473"/>
            <a:ext cx="800219" cy="246221"/>
          </a:xfrm>
          <a:prstGeom prst="rect">
            <a:avLst/>
          </a:prstGeom>
          <a:noFill/>
        </p:spPr>
        <p:txBody>
          <a:bodyPr wrap="none" rtlCol="0">
            <a:spAutoFit/>
          </a:bodyPr>
          <a:lstStyle/>
          <a:p>
            <a:r>
              <a:rPr lang="en-US" sz="1000" dirty="0" err="1" smtClean="0"/>
              <a:t>Ampicilin</a:t>
            </a:r>
            <a:r>
              <a:rPr lang="en-US" sz="1000" dirty="0" smtClean="0"/>
              <a:t> </a:t>
            </a:r>
            <a:r>
              <a:rPr lang="en-US" sz="1000" baseline="30000" dirty="0" smtClean="0"/>
              <a:t>R</a:t>
            </a:r>
            <a:endParaRPr lang="en-US" sz="1000" dirty="0"/>
          </a:p>
        </p:txBody>
      </p:sp>
      <p:sp>
        <p:nvSpPr>
          <p:cNvPr id="172" name="Rectangle 171"/>
          <p:cNvSpPr/>
          <p:nvPr/>
        </p:nvSpPr>
        <p:spPr>
          <a:xfrm>
            <a:off x="20249992" y="18225473"/>
            <a:ext cx="425450" cy="1587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4" name="Straight Connector 173"/>
          <p:cNvCxnSpPr/>
          <p:nvPr/>
        </p:nvCxnSpPr>
        <p:spPr>
          <a:xfrm>
            <a:off x="19863839" y="19123601"/>
            <a:ext cx="139700" cy="1841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20625839" y="19251102"/>
            <a:ext cx="165442" cy="1201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9996150" y="19177000"/>
            <a:ext cx="635000" cy="4762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6" name="Straight Connector 175"/>
          <p:cNvCxnSpPr/>
          <p:nvPr/>
        </p:nvCxnSpPr>
        <p:spPr>
          <a:xfrm>
            <a:off x="20111489" y="19987201"/>
            <a:ext cx="5270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7" name="TextBox 176"/>
          <p:cNvSpPr txBox="1"/>
          <p:nvPr/>
        </p:nvSpPr>
        <p:spPr>
          <a:xfrm>
            <a:off x="19851139" y="20114201"/>
            <a:ext cx="1054746" cy="261610"/>
          </a:xfrm>
          <a:prstGeom prst="rect">
            <a:avLst/>
          </a:prstGeom>
          <a:solidFill>
            <a:schemeClr val="bg1"/>
          </a:solidFill>
        </p:spPr>
        <p:txBody>
          <a:bodyPr wrap="none" rtlCol="0">
            <a:spAutoFit/>
          </a:bodyPr>
          <a:lstStyle/>
          <a:p>
            <a:r>
              <a:rPr lang="en-US" sz="1100" dirty="0" smtClean="0"/>
              <a:t>Insert (SOD1)</a:t>
            </a:r>
            <a:endParaRPr lang="en-US" sz="1100" dirty="0"/>
          </a:p>
        </p:txBody>
      </p:sp>
      <p:cxnSp>
        <p:nvCxnSpPr>
          <p:cNvPr id="178" name="Straight Connector 177"/>
          <p:cNvCxnSpPr/>
          <p:nvPr/>
        </p:nvCxnSpPr>
        <p:spPr>
          <a:xfrm>
            <a:off x="19895589" y="19987201"/>
            <a:ext cx="22225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20638539" y="19987201"/>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0345400" y="19538950"/>
            <a:ext cx="0" cy="304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0" name="Rounded Rectangle 179"/>
          <p:cNvSpPr/>
          <p:nvPr/>
        </p:nvSpPr>
        <p:spPr>
          <a:xfrm>
            <a:off x="28714699" y="26060402"/>
            <a:ext cx="14808201" cy="4686298"/>
          </a:xfrm>
          <a:prstGeom prst="round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 xmlns:a16="http://schemas.microsoft.com/office/drawing/2014/main" id="{E291C039-6580-5649-9D35-090F4DC9A18B}"/>
              </a:ext>
            </a:extLst>
          </p:cNvPr>
          <p:cNvSpPr/>
          <p:nvPr/>
        </p:nvSpPr>
        <p:spPr>
          <a:xfrm>
            <a:off x="33734260" y="25474453"/>
            <a:ext cx="4908720" cy="90218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1581" tIns="245791" rIns="491581" bIns="245791" rtlCol="0" anchor="ctr"/>
          <a:lstStyle/>
          <a:p>
            <a:pPr algn="ctr"/>
            <a:r>
              <a:rPr lang="en-US" sz="4300" b="1" dirty="0" smtClean="0">
                <a:solidFill>
                  <a:schemeClr val="tx1"/>
                </a:solidFill>
                <a:latin typeface="Times New Roman" panose="02020603050405020304" pitchFamily="18" charset="0"/>
                <a:cs typeface="Times New Roman" panose="02020603050405020304" pitchFamily="18" charset="0"/>
              </a:rPr>
              <a:t>DISCUSSION</a:t>
            </a:r>
            <a:endParaRPr lang="en-US" sz="4300" b="1" dirty="0">
              <a:solidFill>
                <a:schemeClr val="tx1"/>
              </a:solidFill>
              <a:latin typeface="Times New Roman" panose="02020603050405020304" pitchFamily="18" charset="0"/>
              <a:cs typeface="Times New Roman" panose="02020603050405020304" pitchFamily="18" charset="0"/>
            </a:endParaRPr>
          </a:p>
        </p:txBody>
      </p:sp>
      <p:sp>
        <p:nvSpPr>
          <p:cNvPr id="181" name="Rounded Rectangle 180"/>
          <p:cNvSpPr/>
          <p:nvPr/>
        </p:nvSpPr>
        <p:spPr>
          <a:xfrm>
            <a:off x="35483800" y="7048500"/>
            <a:ext cx="8204200" cy="6083300"/>
          </a:xfrm>
          <a:prstGeom prst="roundRect">
            <a:avLst/>
          </a:prstGeom>
          <a:no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ounded Rectangle 181"/>
          <p:cNvSpPr/>
          <p:nvPr/>
        </p:nvSpPr>
        <p:spPr>
          <a:xfrm>
            <a:off x="28498800" y="13398500"/>
            <a:ext cx="7543800" cy="6083300"/>
          </a:xfrm>
          <a:prstGeom prst="roundRect">
            <a:avLst/>
          </a:prstGeom>
          <a:no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ounded Rectangle 182"/>
          <p:cNvSpPr/>
          <p:nvPr/>
        </p:nvSpPr>
        <p:spPr>
          <a:xfrm>
            <a:off x="36169600" y="13449300"/>
            <a:ext cx="7543800" cy="6083300"/>
          </a:xfrm>
          <a:prstGeom prst="roundRect">
            <a:avLst/>
          </a:prstGeom>
          <a:no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ounded Rectangle 183"/>
          <p:cNvSpPr/>
          <p:nvPr/>
        </p:nvSpPr>
        <p:spPr>
          <a:xfrm>
            <a:off x="28498800" y="19646900"/>
            <a:ext cx="15163800" cy="5702300"/>
          </a:xfrm>
          <a:prstGeom prst="roundRect">
            <a:avLst/>
          </a:prstGeom>
          <a:no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28889017" y="26401251"/>
            <a:ext cx="14605831" cy="4801314"/>
          </a:xfrm>
          <a:prstGeom prst="rect">
            <a:avLst/>
          </a:prstGeom>
          <a:noFill/>
        </p:spPr>
        <p:txBody>
          <a:bodyPr wrap="square" rtlCol="0">
            <a:spAutoFit/>
          </a:bodyPr>
          <a:lstStyle/>
          <a:p>
            <a:pPr algn="just"/>
            <a:r>
              <a:rPr lang="en-US" sz="2400" dirty="0" smtClean="0">
                <a:latin typeface="Times New Roman"/>
                <a:cs typeface="Times New Roman"/>
              </a:rPr>
              <a:t>We </a:t>
            </a:r>
            <a:r>
              <a:rPr lang="en-US" sz="2400" dirty="0">
                <a:latin typeface="Times New Roman"/>
                <a:cs typeface="Times New Roman"/>
              </a:rPr>
              <a:t>successfully </a:t>
            </a:r>
            <a:r>
              <a:rPr lang="en-US" sz="2400" dirty="0" err="1">
                <a:latin typeface="Times New Roman"/>
                <a:cs typeface="Times New Roman"/>
              </a:rPr>
              <a:t>subcloned</a:t>
            </a:r>
            <a:r>
              <a:rPr lang="en-US" sz="2400" dirty="0">
                <a:latin typeface="Times New Roman"/>
                <a:cs typeface="Times New Roman"/>
              </a:rPr>
              <a:t> WT and A4V- and G93A-mutant hSOD1 into the Myc-BioID2-MCS vector. These plasmids will allow us to determine whether the pathogenicity of these known mutations in ALS is related to the binding of SOD1 to VDAC1. It is important to note that, of 10 bacterial colonies grown to produce each of these clones, not all colonies were positive for our clones. By sequencing for WT SOD1, only one was positive; for A4V, two were positive and a third one was positive with an extra </a:t>
            </a:r>
            <a:r>
              <a:rPr lang="en-US" sz="2400" dirty="0" smtClean="0">
                <a:latin typeface="Times New Roman"/>
                <a:cs typeface="Times New Roman"/>
              </a:rPr>
              <a:t>mutation </a:t>
            </a:r>
            <a:r>
              <a:rPr lang="en-US" sz="2400" dirty="0">
                <a:latin typeface="Times New Roman"/>
                <a:cs typeface="Times New Roman"/>
              </a:rPr>
              <a:t>and for G93A, three were positive. It was also interesting to observe the insertion of a 21-bp tail between the SOD1 stop codon and the </a:t>
            </a:r>
            <a:r>
              <a:rPr lang="en-US" sz="2400" dirty="0" err="1">
                <a:latin typeface="Times New Roman"/>
                <a:cs typeface="Times New Roman"/>
              </a:rPr>
              <a:t>BamHI</a:t>
            </a:r>
            <a:r>
              <a:rPr lang="en-US" sz="2400" dirty="0">
                <a:latin typeface="Times New Roman"/>
                <a:cs typeface="Times New Roman"/>
              </a:rPr>
              <a:t> restriction site. We believe that this tail was inserted because the template from which the SOD1 genes were PCR-amplified also contained a </a:t>
            </a:r>
            <a:r>
              <a:rPr lang="en-US" sz="2400" dirty="0" err="1">
                <a:latin typeface="Times New Roman"/>
                <a:cs typeface="Times New Roman"/>
              </a:rPr>
              <a:t>BamHI</a:t>
            </a:r>
            <a:r>
              <a:rPr lang="en-US" sz="2400" dirty="0">
                <a:latin typeface="Times New Roman"/>
                <a:cs typeface="Times New Roman"/>
              </a:rPr>
              <a:t> restriction site ~21 </a:t>
            </a:r>
            <a:r>
              <a:rPr lang="en-US" sz="2400" dirty="0" err="1">
                <a:latin typeface="Times New Roman"/>
                <a:cs typeface="Times New Roman"/>
              </a:rPr>
              <a:t>bp</a:t>
            </a:r>
            <a:r>
              <a:rPr lang="en-US" sz="2400" dirty="0">
                <a:latin typeface="Times New Roman"/>
                <a:cs typeface="Times New Roman"/>
              </a:rPr>
              <a:t> downstream of the SOD1 gene. Thus, perhaps our 3’ reverse primer </a:t>
            </a:r>
            <a:r>
              <a:rPr lang="en-US" sz="2400" dirty="0" smtClean="0">
                <a:latin typeface="Times New Roman"/>
                <a:cs typeface="Times New Roman"/>
              </a:rPr>
              <a:t>bound at </a:t>
            </a:r>
            <a:r>
              <a:rPr lang="en-US" sz="2400" dirty="0">
                <a:latin typeface="Times New Roman"/>
                <a:cs typeface="Times New Roman"/>
              </a:rPr>
              <a:t>this restriction site rather than at the C-terminus of our gene. The next steps in this project will be to introduce these plasmids into mammalian cells and characterize the SOD1-VDAC1 protein-protein interactions through </a:t>
            </a:r>
            <a:r>
              <a:rPr lang="en-US" sz="2400" dirty="0" err="1">
                <a:latin typeface="Times New Roman"/>
                <a:cs typeface="Times New Roman"/>
              </a:rPr>
              <a:t>immunoprecipitation</a:t>
            </a:r>
            <a:r>
              <a:rPr lang="en-US" sz="2400" dirty="0">
                <a:latin typeface="Times New Roman"/>
                <a:cs typeface="Times New Roman"/>
              </a:rPr>
              <a:t> and confocal imaging. </a:t>
            </a:r>
            <a:endParaRPr lang="en-US" sz="2400" dirty="0">
              <a:latin typeface="Times New Roman"/>
              <a:cs typeface="Times New Roman"/>
            </a:endParaRPr>
          </a:p>
          <a:p>
            <a:pPr algn="just"/>
            <a:r>
              <a:rPr lang="en-US" sz="2400" dirty="0">
                <a:latin typeface="Times New Roman"/>
                <a:cs typeface="Times New Roman"/>
              </a:rPr>
              <a:t> </a:t>
            </a:r>
            <a:endParaRPr lang="en-US" sz="2400" dirty="0">
              <a:latin typeface="Times New Roman"/>
              <a:cs typeface="Times New Roman"/>
            </a:endParaRPr>
          </a:p>
          <a:p>
            <a:pPr algn="just"/>
            <a:endParaRPr lang="en-US" sz="1800" dirty="0">
              <a:latin typeface="Times New Roman"/>
              <a:cs typeface="Times New Roman"/>
            </a:endParaRPr>
          </a:p>
        </p:txBody>
      </p:sp>
      <p:sp>
        <p:nvSpPr>
          <p:cNvPr id="87" name="TextBox 86"/>
          <p:cNvSpPr txBox="1"/>
          <p:nvPr/>
        </p:nvSpPr>
        <p:spPr>
          <a:xfrm>
            <a:off x="28855470" y="31377895"/>
            <a:ext cx="14289505" cy="954107"/>
          </a:xfrm>
          <a:prstGeom prst="rect">
            <a:avLst/>
          </a:prstGeom>
          <a:noFill/>
        </p:spPr>
        <p:txBody>
          <a:bodyPr wrap="square" rtlCol="0">
            <a:spAutoFit/>
          </a:bodyPr>
          <a:lstStyle/>
          <a:p>
            <a:r>
              <a:rPr lang="en-US" sz="1400" dirty="0" smtClean="0"/>
              <a:t>1-Ajroud-Driss, S. &amp; </a:t>
            </a:r>
            <a:r>
              <a:rPr lang="en-US" sz="1400" dirty="0" err="1" smtClean="0"/>
              <a:t>Siddique</a:t>
            </a:r>
            <a:r>
              <a:rPr lang="en-US" sz="1400" dirty="0" smtClean="0"/>
              <a:t>, T. Sporadic and hereditary amyotrophic lateral sclerosis (ALS). </a:t>
            </a:r>
            <a:r>
              <a:rPr lang="en-US" sz="1400" dirty="0" err="1" smtClean="0"/>
              <a:t>Biochim</a:t>
            </a:r>
            <a:r>
              <a:rPr lang="en-US" sz="1400" dirty="0" smtClean="0"/>
              <a:t> </a:t>
            </a:r>
            <a:r>
              <a:rPr lang="en-US" sz="1400" dirty="0" err="1" smtClean="0"/>
              <a:t>Biophys</a:t>
            </a:r>
            <a:r>
              <a:rPr lang="en-US" sz="1400" dirty="0" smtClean="0"/>
              <a:t> Acta1852, 679-684, doi:10.1016/j.bbadis.2014.08.010 (2015).</a:t>
            </a:r>
          </a:p>
          <a:p>
            <a:r>
              <a:rPr lang="en-US" sz="1400" dirty="0" smtClean="0"/>
              <a:t>2- </a:t>
            </a:r>
            <a:r>
              <a:rPr lang="en-US" sz="1400" dirty="0" err="1" smtClean="0"/>
              <a:t>Leblond</a:t>
            </a:r>
            <a:r>
              <a:rPr lang="en-US" sz="1400" dirty="0" smtClean="0"/>
              <a:t>, C.S., et al., Dissection of genetic factors associated with ALS. </a:t>
            </a:r>
          </a:p>
          <a:p>
            <a:r>
              <a:rPr lang="en-US" sz="1400" dirty="0" smtClean="0"/>
              <a:t>3- </a:t>
            </a:r>
            <a:r>
              <a:rPr lang="en-US" sz="1400" dirty="0" err="1" smtClean="0"/>
              <a:t>Okado</a:t>
            </a:r>
            <a:r>
              <a:rPr lang="en-US" sz="1400" dirty="0"/>
              <a:t>-Matsumoto A &amp; </a:t>
            </a:r>
            <a:r>
              <a:rPr lang="en-US" sz="1400" dirty="0" err="1"/>
              <a:t>Fridovich</a:t>
            </a:r>
            <a:r>
              <a:rPr lang="en-US" sz="1400" dirty="0"/>
              <a:t>. Subcellular distribution of superoxide </a:t>
            </a:r>
            <a:r>
              <a:rPr lang="en-US" sz="1400" dirty="0" err="1"/>
              <a:t>dismutases</a:t>
            </a:r>
            <a:r>
              <a:rPr lang="en-US" sz="1400" dirty="0"/>
              <a:t> (SOD) in rat liver: </a:t>
            </a:r>
            <a:r>
              <a:rPr lang="en-US" sz="1400" dirty="0" err="1"/>
              <a:t>Cu,Zn</a:t>
            </a:r>
            <a:r>
              <a:rPr lang="en-US" sz="1400" dirty="0"/>
              <a:t>-SOD in mitochondria. J </a:t>
            </a:r>
            <a:r>
              <a:rPr lang="en-US" sz="1400" dirty="0" smtClean="0"/>
              <a:t>    </a:t>
            </a:r>
            <a:r>
              <a:rPr lang="en-US" sz="1400" dirty="0" err="1" smtClean="0"/>
              <a:t>Biol</a:t>
            </a:r>
            <a:r>
              <a:rPr lang="en-US" sz="1400" dirty="0" smtClean="0"/>
              <a:t> </a:t>
            </a:r>
            <a:r>
              <a:rPr lang="en-US" sz="1400" dirty="0"/>
              <a:t>Chem. 2001 Oct 19;276(42):38388-93. </a:t>
            </a:r>
            <a:r>
              <a:rPr lang="en-US" sz="1400" dirty="0" err="1"/>
              <a:t>Epub</a:t>
            </a:r>
            <a:r>
              <a:rPr lang="en-US" sz="1400" dirty="0"/>
              <a:t> 2001 Aug 15</a:t>
            </a:r>
            <a:r>
              <a:rPr lang="en-US" sz="1400" dirty="0" smtClean="0"/>
              <a:t>.</a:t>
            </a:r>
            <a:endParaRPr lang="en-US" sz="1400" dirty="0"/>
          </a:p>
        </p:txBody>
      </p:sp>
      <p:sp>
        <p:nvSpPr>
          <p:cNvPr id="90" name="TextBox 89"/>
          <p:cNvSpPr txBox="1"/>
          <p:nvPr/>
        </p:nvSpPr>
        <p:spPr>
          <a:xfrm>
            <a:off x="28760437" y="32449710"/>
            <a:ext cx="13003629" cy="307777"/>
          </a:xfrm>
          <a:prstGeom prst="rect">
            <a:avLst/>
          </a:prstGeom>
          <a:noFill/>
        </p:spPr>
        <p:txBody>
          <a:bodyPr wrap="none" rtlCol="0">
            <a:spAutoFit/>
          </a:bodyPr>
          <a:lstStyle/>
          <a:p>
            <a:r>
              <a:rPr lang="en-US" sz="1400" b="1" dirty="0" smtClean="0"/>
              <a:t>Acknowledgments: We would like to thank Rishi </a:t>
            </a:r>
            <a:r>
              <a:rPr lang="en-US" sz="1400" b="1" dirty="0" err="1" smtClean="0"/>
              <a:t>Agrawal</a:t>
            </a:r>
            <a:r>
              <a:rPr lang="en-US" sz="1400" b="1" dirty="0" smtClean="0"/>
              <a:t> and Kirstin </a:t>
            </a:r>
            <a:r>
              <a:rPr lang="en-US" sz="1400" b="1" dirty="0" err="1" smtClean="0"/>
              <a:t>Tamucci</a:t>
            </a:r>
            <a:r>
              <a:rPr lang="en-US" sz="1400" b="1" dirty="0" smtClean="0"/>
              <a:t> for their helpful comments in preparing this poster and project summary.</a:t>
            </a:r>
            <a:endParaRPr lang="en-US" sz="1400"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1417</Words>
  <Application>Microsoft Macintosh PowerPoint</Application>
  <PresentationFormat>Custom</PresentationFormat>
  <Paragraphs>79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Delfi</cp:lastModifiedBy>
  <cp:revision>43</cp:revision>
  <dcterms:modified xsi:type="dcterms:W3CDTF">2018-05-18T20:50:01Z</dcterms:modified>
</cp:coreProperties>
</file>