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8" r:id="rId1"/>
  </p:sldMasterIdLst>
  <p:sldIdLst>
    <p:sldId id="264"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4"/>
          </p14:sldIdLst>
        </p14:section>
      </p14:sectionLst>
    </p:ext>
    <p:ext uri="{EFAFB233-063F-42B5-8137-9DF3F51BA10A}">
      <p15:sldGuideLst xmlns:p15="http://schemas.microsoft.com/office/powerpoint/2012/main" xmlns="">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0" autoAdjust="0"/>
  </p:normalViewPr>
  <p:slideViewPr>
    <p:cSldViewPr snapToGrid="0" snapToObjects="1">
      <p:cViewPr>
        <p:scale>
          <a:sx n="50" d="100"/>
          <a:sy n="50" d="100"/>
        </p:scale>
        <p:origin x="5440" y="2168"/>
      </p:cViewPr>
      <p:guideLst>
        <p:guide orient="horz" pos="18144"/>
        <p:guide orient="horz" pos="288"/>
        <p:guide orient="horz" pos="20412"/>
        <p:guide orient="horz" pos="324"/>
        <p:guide pos="287"/>
        <p:guide pos="25055"/>
        <p:guide pos="313"/>
        <p:guide pos="2733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 y="-3"/>
            <a:ext cx="43891210" cy="32918405"/>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2" y="2"/>
            <a:ext cx="11064245" cy="32918405"/>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9121145" y="5387342"/>
            <a:ext cx="31649669" cy="11460480"/>
          </a:xfrm>
        </p:spPr>
        <p:txBody>
          <a:bodyPr anchor="b">
            <a:normAutofit/>
          </a:bodyPr>
          <a:lstStyle>
            <a:lvl1pPr algn="l">
              <a:defRPr sz="23040"/>
            </a:lvl1pPr>
          </a:lstStyle>
          <a:p>
            <a:r>
              <a:rPr lang="en-US"/>
              <a:t>Click to edit Master title style</a:t>
            </a:r>
            <a:endParaRPr lang="en-US" dirty="0"/>
          </a:p>
        </p:txBody>
      </p:sp>
      <p:sp>
        <p:nvSpPr>
          <p:cNvPr id="3" name="Subtitle 2"/>
          <p:cNvSpPr>
            <a:spLocks noGrp="1"/>
          </p:cNvSpPr>
          <p:nvPr>
            <p:ph type="subTitle" idx="1"/>
          </p:nvPr>
        </p:nvSpPr>
        <p:spPr>
          <a:xfrm>
            <a:off x="9121145" y="17289782"/>
            <a:ext cx="31649669" cy="7947658"/>
          </a:xfrm>
        </p:spPr>
        <p:txBody>
          <a:bodyPr>
            <a:normAutofit/>
          </a:bodyPr>
          <a:lstStyle>
            <a:lvl1pPr marL="0" indent="0" algn="l">
              <a:buNone/>
              <a:defRPr sz="9600" cap="all" baseline="0">
                <a:solidFill>
                  <a:schemeClr val="tx2"/>
                </a:solidFill>
              </a:defRPr>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a:xfrm>
            <a:off x="27845050" y="25968972"/>
            <a:ext cx="9875520" cy="1752600"/>
          </a:xfrm>
        </p:spPr>
        <p:txBody>
          <a:bodyPr/>
          <a:lstStyle/>
          <a:p>
            <a:fld id="{9A8DA9FA-688F-B042-A36A-9CF7AA496E45}" type="datetimeFigureOut">
              <a:rPr lang="en-US" smtClean="0"/>
              <a:pPr/>
              <a:t>5/21/19</a:t>
            </a:fld>
            <a:endParaRPr lang="en-US" dirty="0"/>
          </a:p>
        </p:txBody>
      </p:sp>
      <p:sp>
        <p:nvSpPr>
          <p:cNvPr id="5" name="Footer Placeholder 4"/>
          <p:cNvSpPr>
            <a:spLocks noGrp="1"/>
          </p:cNvSpPr>
          <p:nvPr>
            <p:ph type="ftr" sz="quarter" idx="11"/>
          </p:nvPr>
        </p:nvSpPr>
        <p:spPr>
          <a:xfrm>
            <a:off x="9121140" y="25968972"/>
            <a:ext cx="18449592" cy="1752600"/>
          </a:xfrm>
        </p:spPr>
        <p:txBody>
          <a:bodyPr/>
          <a:lstStyle/>
          <a:p>
            <a:endParaRPr lang="en-US" dirty="0"/>
          </a:p>
        </p:txBody>
      </p:sp>
      <p:sp>
        <p:nvSpPr>
          <p:cNvPr id="6" name="Slide Number Placeholder 5"/>
          <p:cNvSpPr>
            <a:spLocks noGrp="1"/>
          </p:cNvSpPr>
          <p:nvPr>
            <p:ph type="sldNum" sz="quarter" idx="12"/>
          </p:nvPr>
        </p:nvSpPr>
        <p:spPr>
          <a:xfrm>
            <a:off x="37994897" y="25968962"/>
            <a:ext cx="2775922" cy="1752600"/>
          </a:xfrm>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375068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9078" y="20662394"/>
            <a:ext cx="35684477" cy="3932904"/>
          </a:xfrm>
        </p:spPr>
        <p:txBody>
          <a:bodyPr anchor="b">
            <a:normAutofit/>
          </a:bodyPr>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09078" y="2910845"/>
            <a:ext cx="35684477" cy="15838934"/>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360"/>
            </a:lvl1pPr>
          </a:lstStyle>
          <a:p>
            <a:pPr marL="0" lvl="0" indent="0">
              <a:buNone/>
            </a:pPr>
            <a:r>
              <a:rPr lang="en-US" dirty="0"/>
              <a:t>Click icon to add picture</a:t>
            </a:r>
          </a:p>
        </p:txBody>
      </p:sp>
      <p:sp>
        <p:nvSpPr>
          <p:cNvPr id="4" name="Text Placeholder 3"/>
          <p:cNvSpPr>
            <a:spLocks noGrp="1"/>
          </p:cNvSpPr>
          <p:nvPr>
            <p:ph type="body" sz="half" idx="2"/>
          </p:nvPr>
        </p:nvSpPr>
        <p:spPr>
          <a:xfrm>
            <a:off x="4108915" y="24595296"/>
            <a:ext cx="35679091" cy="3275866"/>
          </a:xfrm>
        </p:spPr>
        <p:txBody>
          <a:bodyPr>
            <a:normAutofit/>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314863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109246" y="2926080"/>
            <a:ext cx="35661437" cy="16459200"/>
          </a:xfrm>
        </p:spPr>
        <p:txBody>
          <a:bodyPr anchor="ctr">
            <a:normAutofit/>
          </a:bodyPr>
          <a:lstStyle>
            <a:lvl1pPr>
              <a:defRPr sz="17280"/>
            </a:lvl1pPr>
          </a:lstStyle>
          <a:p>
            <a:r>
              <a:rPr lang="en-US"/>
              <a:t>Click to edit Master title style</a:t>
            </a:r>
            <a:endParaRPr lang="en-US" dirty="0"/>
          </a:p>
        </p:txBody>
      </p:sp>
      <p:sp>
        <p:nvSpPr>
          <p:cNvPr id="4" name="Text Placeholder 3"/>
          <p:cNvSpPr>
            <a:spLocks noGrp="1"/>
          </p:cNvSpPr>
          <p:nvPr>
            <p:ph type="body" sz="half" idx="2"/>
          </p:nvPr>
        </p:nvSpPr>
        <p:spPr>
          <a:xfrm>
            <a:off x="4109079" y="21214083"/>
            <a:ext cx="35656051" cy="6583675"/>
          </a:xfrm>
        </p:spPr>
        <p:txBody>
          <a:bodyPr anchor="ctr">
            <a:normAutofit/>
          </a:bodyPr>
          <a:lstStyle>
            <a:lvl1pPr marL="0" indent="0">
              <a:buNone/>
              <a:defRPr sz="864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101742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3"/>
            <a:ext cx="33489907" cy="13192459"/>
          </a:xfrm>
        </p:spPr>
        <p:txBody>
          <a:bodyPr anchor="ctr">
            <a:normAutofit/>
          </a:bodyPr>
          <a:lstStyle>
            <a:lvl1pPr>
              <a:defRPr sz="17280"/>
            </a:lvl1pPr>
          </a:lstStyle>
          <a:p>
            <a:r>
              <a:rPr lang="en-US"/>
              <a:t>Click to edit Master title style</a:t>
            </a:r>
            <a:endParaRPr lang="en-US" dirty="0"/>
          </a:p>
        </p:txBody>
      </p:sp>
      <p:sp>
        <p:nvSpPr>
          <p:cNvPr id="12" name="Text Placeholder 3"/>
          <p:cNvSpPr>
            <a:spLocks noGrp="1"/>
          </p:cNvSpPr>
          <p:nvPr>
            <p:ph type="body" sz="half" idx="13"/>
          </p:nvPr>
        </p:nvSpPr>
        <p:spPr>
          <a:xfrm>
            <a:off x="6194323" y="16154674"/>
            <a:ext cx="31508275" cy="2635046"/>
          </a:xfrm>
        </p:spPr>
        <p:txBody>
          <a:bodyPr anchor="t">
            <a:normAutofit/>
          </a:bodyPr>
          <a:lstStyle>
            <a:lvl1pPr marL="0" indent="0">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4109078" y="20687611"/>
            <a:ext cx="35661610" cy="7149581"/>
          </a:xfrm>
        </p:spPr>
        <p:txBody>
          <a:bodyPr anchor="ctr">
            <a:normAutofit/>
          </a:bodyPr>
          <a:lstStyle>
            <a:lvl1pPr marL="0" indent="0">
              <a:buNone/>
              <a:defRPr sz="864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
        <p:nvSpPr>
          <p:cNvPr id="52" name="TextBox 51"/>
          <p:cNvSpPr txBox="1"/>
          <p:nvPr/>
        </p:nvSpPr>
        <p:spPr>
          <a:xfrm>
            <a:off x="3343579" y="344859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53" name="TextBox 52"/>
          <p:cNvSpPr txBox="1"/>
          <p:nvPr/>
        </p:nvSpPr>
        <p:spPr>
          <a:xfrm>
            <a:off x="37523870" y="1327186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Tree>
    <p:extLst>
      <p:ext uri="{BB962C8B-B14F-4D97-AF65-F5344CB8AC3E}">
        <p14:creationId xmlns:p14="http://schemas.microsoft.com/office/powerpoint/2010/main" val="2375604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109081" y="10243404"/>
            <a:ext cx="35661605" cy="12056808"/>
          </a:xfrm>
        </p:spPr>
        <p:txBody>
          <a:bodyPr anchor="b">
            <a:normAutofit/>
          </a:bodyPr>
          <a:lstStyle>
            <a:lvl1pPr>
              <a:defRPr sz="17280"/>
            </a:lvl1pPr>
          </a:lstStyle>
          <a:p>
            <a:r>
              <a:rPr lang="en-US"/>
              <a:t>Click to edit Master title style</a:t>
            </a:r>
            <a:endParaRPr lang="en-US" dirty="0"/>
          </a:p>
        </p:txBody>
      </p:sp>
      <p:sp>
        <p:nvSpPr>
          <p:cNvPr id="4" name="Text Placeholder 3"/>
          <p:cNvSpPr>
            <a:spLocks noGrp="1"/>
          </p:cNvSpPr>
          <p:nvPr>
            <p:ph type="body" sz="half" idx="2"/>
          </p:nvPr>
        </p:nvSpPr>
        <p:spPr>
          <a:xfrm>
            <a:off x="4108913" y="22356744"/>
            <a:ext cx="35656219" cy="5475091"/>
          </a:xfrm>
        </p:spPr>
        <p:txBody>
          <a:bodyPr anchor="t">
            <a:normAutofit/>
          </a:bodyPr>
          <a:lstStyle>
            <a:lvl1pPr marL="0" indent="0">
              <a:buNone/>
              <a:defRPr sz="864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1104179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4109091" y="2926080"/>
            <a:ext cx="35661595" cy="9144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4109079" y="12837422"/>
            <a:ext cx="11508835" cy="3291840"/>
          </a:xfrm>
        </p:spPr>
        <p:txBody>
          <a:bodyPr anchor="b">
            <a:noAutofit/>
          </a:bodyPr>
          <a:lstStyle>
            <a:lvl1pPr marL="0" indent="0">
              <a:lnSpc>
                <a:spcPct val="90000"/>
              </a:lnSpc>
              <a:buNone/>
              <a:defRPr sz="960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4109083" y="16129262"/>
            <a:ext cx="11502874" cy="11668493"/>
          </a:xfrm>
        </p:spPr>
        <p:txBody>
          <a:bodyPr anchor="t">
            <a:normAutofit/>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253163" y="12852648"/>
            <a:ext cx="11463787" cy="3291840"/>
          </a:xfrm>
        </p:spPr>
        <p:txBody>
          <a:bodyPr anchor="b">
            <a:noAutofit/>
          </a:bodyPr>
          <a:lstStyle>
            <a:lvl1pPr marL="0" indent="0">
              <a:lnSpc>
                <a:spcPct val="90000"/>
              </a:lnSpc>
              <a:buNone/>
              <a:defRPr sz="960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6253160" y="16144488"/>
            <a:ext cx="11466998" cy="11668493"/>
          </a:xfrm>
        </p:spPr>
        <p:txBody>
          <a:bodyPr anchor="t">
            <a:normAutofit/>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268794" y="12837422"/>
            <a:ext cx="11501885" cy="3291840"/>
          </a:xfrm>
        </p:spPr>
        <p:txBody>
          <a:bodyPr anchor="b">
            <a:noAutofit/>
          </a:bodyPr>
          <a:lstStyle>
            <a:lvl1pPr marL="0" indent="0">
              <a:lnSpc>
                <a:spcPct val="90000"/>
              </a:lnSpc>
              <a:buNone/>
              <a:defRPr sz="960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268794" y="16129262"/>
            <a:ext cx="11501885" cy="11668493"/>
          </a:xfrm>
        </p:spPr>
        <p:txBody>
          <a:bodyPr anchor="t">
            <a:normAutofit/>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2948408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4109086" y="2926080"/>
            <a:ext cx="35661595" cy="9144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4109088" y="21142061"/>
            <a:ext cx="11502864" cy="2766058"/>
          </a:xfrm>
        </p:spPr>
        <p:txBody>
          <a:bodyPr anchor="b">
            <a:noAutofit/>
          </a:bodyPr>
          <a:lstStyle>
            <a:lvl1pPr marL="0" indent="0">
              <a:lnSpc>
                <a:spcPct val="90000"/>
              </a:lnSpc>
              <a:buNone/>
              <a:defRPr sz="960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4109088" y="12801590"/>
            <a:ext cx="11502864" cy="73152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864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4109088" y="23908126"/>
            <a:ext cx="11502864" cy="3925646"/>
          </a:xfrm>
        </p:spPr>
        <p:txBody>
          <a:bodyPr anchor="t">
            <a:normAutofit/>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6160592" y="21142061"/>
            <a:ext cx="11521440" cy="2766058"/>
          </a:xfrm>
        </p:spPr>
        <p:txBody>
          <a:bodyPr anchor="b">
            <a:noAutofit/>
          </a:bodyPr>
          <a:lstStyle>
            <a:lvl1pPr marL="0" indent="0">
              <a:lnSpc>
                <a:spcPct val="90000"/>
              </a:lnSpc>
              <a:buNone/>
              <a:defRPr sz="960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160594" y="12801590"/>
            <a:ext cx="11516184" cy="73152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864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16155336" y="23908113"/>
            <a:ext cx="11521440" cy="3889642"/>
          </a:xfrm>
        </p:spPr>
        <p:txBody>
          <a:bodyPr anchor="t">
            <a:normAutofit/>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269245" y="21142056"/>
            <a:ext cx="11486669" cy="2766058"/>
          </a:xfrm>
        </p:spPr>
        <p:txBody>
          <a:bodyPr anchor="b">
            <a:noAutofit/>
          </a:bodyPr>
          <a:lstStyle>
            <a:lvl1pPr marL="0" indent="0">
              <a:lnSpc>
                <a:spcPct val="90000"/>
              </a:lnSpc>
              <a:buNone/>
              <a:defRPr sz="960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8268796" y="12801590"/>
            <a:ext cx="11501890" cy="73152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864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28268794" y="23908106"/>
            <a:ext cx="11501885" cy="3889656"/>
          </a:xfrm>
        </p:spPr>
        <p:txBody>
          <a:bodyPr anchor="t">
            <a:normAutofit/>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3030002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245677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552645" y="2926082"/>
            <a:ext cx="7218038" cy="248716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109076" y="2926082"/>
            <a:ext cx="27894926" cy="248716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133758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4109091" y="2968886"/>
            <a:ext cx="35661595" cy="7097136"/>
          </a:xfrm>
        </p:spPr>
        <p:txBody>
          <a:bodyPr/>
          <a:lstStyle/>
          <a:p>
            <a:r>
              <a:rPr lang="en-US"/>
              <a:t>Click to edit Master title style</a:t>
            </a:r>
            <a:endParaRPr lang="en-US" dirty="0"/>
          </a:p>
        </p:txBody>
      </p:sp>
      <p:sp>
        <p:nvSpPr>
          <p:cNvPr id="48" name="Content Placeholder 2"/>
          <p:cNvSpPr>
            <a:spLocks noGrp="1"/>
          </p:cNvSpPr>
          <p:nvPr>
            <p:ph idx="1"/>
          </p:nvPr>
        </p:nvSpPr>
        <p:spPr>
          <a:xfrm>
            <a:off x="4109091" y="10797538"/>
            <a:ext cx="35661595" cy="1700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26844917" y="28239732"/>
            <a:ext cx="9875520" cy="1752600"/>
          </a:xfrm>
        </p:spPr>
        <p:txBody>
          <a:bodyPr/>
          <a:lstStyle/>
          <a:p>
            <a:fld id="{9A8DA9FA-688F-B042-A36A-9CF7AA496E45}" type="datetimeFigureOut">
              <a:rPr lang="en-US" smtClean="0"/>
              <a:pPr/>
              <a:t>5/21/19</a:t>
            </a:fld>
            <a:endParaRPr lang="en-US" dirty="0"/>
          </a:p>
        </p:txBody>
      </p:sp>
      <p:sp>
        <p:nvSpPr>
          <p:cNvPr id="50" name="Footer Placeholder 4"/>
          <p:cNvSpPr>
            <a:spLocks noGrp="1"/>
          </p:cNvSpPr>
          <p:nvPr>
            <p:ph type="ftr" sz="quarter" idx="11"/>
          </p:nvPr>
        </p:nvSpPr>
        <p:spPr>
          <a:xfrm>
            <a:off x="4109083" y="28239727"/>
            <a:ext cx="22461514" cy="1752600"/>
          </a:xfrm>
        </p:spPr>
        <p:txBody>
          <a:bodyPr/>
          <a:lstStyle/>
          <a:p>
            <a:endParaRPr lang="en-US" dirty="0"/>
          </a:p>
        </p:txBody>
      </p:sp>
      <p:sp>
        <p:nvSpPr>
          <p:cNvPr id="51" name="Slide Number Placeholder 5"/>
          <p:cNvSpPr>
            <a:spLocks noGrp="1"/>
          </p:cNvSpPr>
          <p:nvPr>
            <p:ph type="sldNum" sz="quarter" idx="12"/>
          </p:nvPr>
        </p:nvSpPr>
        <p:spPr>
          <a:xfrm>
            <a:off x="36994759" y="28239722"/>
            <a:ext cx="2775922" cy="1752600"/>
          </a:xfrm>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41597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09078" y="6812292"/>
            <a:ext cx="35661600" cy="13693138"/>
          </a:xfrm>
        </p:spPr>
        <p:txBody>
          <a:bodyPr anchor="b">
            <a:normAutofit/>
          </a:bodyPr>
          <a:lstStyle>
            <a:lvl1pPr>
              <a:defRPr sz="17280"/>
            </a:lvl1pPr>
          </a:lstStyle>
          <a:p>
            <a:r>
              <a:rPr lang="en-US"/>
              <a:t>Click to edit Master title style</a:t>
            </a:r>
            <a:endParaRPr lang="en-US" dirty="0"/>
          </a:p>
        </p:txBody>
      </p:sp>
      <p:sp>
        <p:nvSpPr>
          <p:cNvPr id="3" name="Text Placeholder 2"/>
          <p:cNvSpPr>
            <a:spLocks noGrp="1"/>
          </p:cNvSpPr>
          <p:nvPr>
            <p:ph type="body" idx="1"/>
          </p:nvPr>
        </p:nvSpPr>
        <p:spPr>
          <a:xfrm>
            <a:off x="4109078" y="21236938"/>
            <a:ext cx="35661600" cy="6598925"/>
          </a:xfrm>
        </p:spPr>
        <p:txBody>
          <a:bodyPr>
            <a:normAutofit/>
          </a:bodyPr>
          <a:lstStyle>
            <a:lvl1pPr marL="0" indent="0">
              <a:buNone/>
              <a:defRPr sz="8640" cap="all" baseline="0">
                <a:solidFill>
                  <a:schemeClr val="tx1">
                    <a:tint val="75000"/>
                  </a:schemeClr>
                </a:solidFill>
              </a:defRPr>
            </a:lvl1pPr>
            <a:lvl2pPr marL="2194560" indent="0">
              <a:buNone/>
              <a:defRPr sz="864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159563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09078" y="10797533"/>
            <a:ext cx="17562202" cy="1700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5" y="10797533"/>
            <a:ext cx="17550758" cy="1700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5322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09078" y="2971812"/>
            <a:ext cx="35661600" cy="70942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78732" y="10797533"/>
            <a:ext cx="16492555" cy="3954778"/>
          </a:xfrm>
        </p:spPr>
        <p:txBody>
          <a:bodyPr anchor="b"/>
          <a:lstStyle>
            <a:lvl1pPr marL="0" indent="0">
              <a:lnSpc>
                <a:spcPct val="90000"/>
              </a:lnSpc>
              <a:buNone/>
              <a:defRPr sz="1152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4109081" y="14752313"/>
            <a:ext cx="17562206" cy="13045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289564" y="10797528"/>
            <a:ext cx="16481112" cy="3954778"/>
          </a:xfrm>
        </p:spPr>
        <p:txBody>
          <a:bodyPr anchor="b"/>
          <a:lstStyle>
            <a:lvl1pPr marL="0" indent="0">
              <a:lnSpc>
                <a:spcPct val="90000"/>
              </a:lnSpc>
              <a:buNone/>
              <a:defRPr sz="11520" b="0" cap="all" baseline="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0" y="14752313"/>
            <a:ext cx="17550758" cy="13045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285396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264601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63537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8139" y="2926085"/>
            <a:ext cx="13881734" cy="7871443"/>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562322" y="2844797"/>
            <a:ext cx="21208354" cy="2495296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28139" y="10797533"/>
            <a:ext cx="13881734" cy="17000227"/>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255033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9093" y="2926080"/>
            <a:ext cx="18019018" cy="7871453"/>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197759" y="2926080"/>
            <a:ext cx="16572926" cy="24871690"/>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15360"/>
            </a:lvl1pPr>
          </a:lstStyle>
          <a:p>
            <a:pPr marL="0" lvl="0" indent="0">
              <a:buNone/>
            </a:pPr>
            <a:r>
              <a:rPr lang="en-US" dirty="0"/>
              <a:t>Click icon to add picture</a:t>
            </a:r>
          </a:p>
        </p:txBody>
      </p:sp>
      <p:sp>
        <p:nvSpPr>
          <p:cNvPr id="4" name="Text Placeholder 3"/>
          <p:cNvSpPr>
            <a:spLocks noGrp="1"/>
          </p:cNvSpPr>
          <p:nvPr>
            <p:ph type="body" sz="half" idx="2"/>
          </p:nvPr>
        </p:nvSpPr>
        <p:spPr>
          <a:xfrm>
            <a:off x="4109083" y="10797533"/>
            <a:ext cx="18019027" cy="17000227"/>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30073132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68582" y="2"/>
            <a:ext cx="43400515" cy="32918405"/>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 y="-3"/>
            <a:ext cx="43891210" cy="32918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109091" y="2968886"/>
            <a:ext cx="35661595" cy="7097136"/>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109091" y="10797538"/>
            <a:ext cx="35661595" cy="17000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844917" y="28239732"/>
            <a:ext cx="987552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9A8DA9FA-688F-B042-A36A-9CF7AA496E45}" type="datetimeFigureOut">
              <a:rPr lang="en-US" smtClean="0"/>
              <a:pPr/>
              <a:t>5/21/19</a:t>
            </a:fld>
            <a:endParaRPr lang="en-US" dirty="0"/>
          </a:p>
        </p:txBody>
      </p:sp>
      <p:sp>
        <p:nvSpPr>
          <p:cNvPr id="5" name="Footer Placeholder 4"/>
          <p:cNvSpPr>
            <a:spLocks noGrp="1"/>
          </p:cNvSpPr>
          <p:nvPr>
            <p:ph type="ftr" sz="quarter" idx="3"/>
          </p:nvPr>
        </p:nvSpPr>
        <p:spPr>
          <a:xfrm>
            <a:off x="4109083" y="28239727"/>
            <a:ext cx="22461514" cy="1752600"/>
          </a:xfrm>
          <a:prstGeom prst="rect">
            <a:avLst/>
          </a:prstGeom>
        </p:spPr>
        <p:txBody>
          <a:bodyPr vert="horz" lIns="91440" tIns="45720" rIns="91440" bIns="45720" rtlCol="0" anchor="ctr"/>
          <a:lstStyle>
            <a:lvl1pPr algn="l">
              <a:defRPr sz="50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994759" y="28239722"/>
            <a:ext cx="2775922"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872285E6-2BB0-0B48-8A73-14014F79178A}" type="slidenum">
              <a:rPr lang="en-US" smtClean="0"/>
              <a:pPr/>
              <a:t>‹#›</a:t>
            </a:fld>
            <a:endParaRPr lang="en-US" dirty="0"/>
          </a:p>
        </p:txBody>
      </p:sp>
    </p:spTree>
    <p:extLst>
      <p:ext uri="{BB962C8B-B14F-4D97-AF65-F5344CB8AC3E}">
        <p14:creationId xmlns:p14="http://schemas.microsoft.com/office/powerpoint/2010/main" val="3006082886"/>
      </p:ext>
    </p:extLst>
  </p:cSld>
  <p:clrMap bg1="dk1" tx1="lt1" bg2="dk2" tx2="lt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Lst>
  <p:txStyles>
    <p:titleStyle>
      <a:lvl1pPr algn="l" defTabSz="4389120" rtl="0" eaLnBrk="1" latinLnBrk="0" hangingPunct="1">
        <a:lnSpc>
          <a:spcPct val="90000"/>
        </a:lnSpc>
        <a:spcBef>
          <a:spcPct val="0"/>
        </a:spcBef>
        <a:buNone/>
        <a:defRPr sz="17280" kern="1200" cap="all" baseline="0">
          <a:solidFill>
            <a:schemeClr val="tx1"/>
          </a:solidFill>
          <a:effectLst>
            <a:outerShdw blurRad="114300" dist="38100" dir="2700000" algn="tl">
              <a:srgbClr val="000000">
                <a:alpha val="26000"/>
              </a:srgbClr>
            </a:outerShdw>
          </a:effectLst>
          <a:latin typeface="+mj-lt"/>
          <a:ea typeface="+mj-ea"/>
          <a:cs typeface="+mj-cs"/>
        </a:defRPr>
      </a:lvl1pPr>
    </p:titleStyle>
    <p:bodyStyle>
      <a:lvl1pPr marL="1097280" indent="-1097280" algn="l" defTabSz="4389120" rtl="0" eaLnBrk="1" latinLnBrk="0" hangingPunct="1">
        <a:lnSpc>
          <a:spcPct val="120000"/>
        </a:lnSpc>
        <a:spcBef>
          <a:spcPts val="4800"/>
        </a:spcBef>
        <a:buSzPct val="125000"/>
        <a:buFont typeface="Arial" panose="020B0604020202020204" pitchFamily="34" charset="0"/>
        <a:buChar char="•"/>
        <a:defRPr sz="11520" kern="1200">
          <a:solidFill>
            <a:schemeClr val="tx1"/>
          </a:solidFill>
          <a:effectLst>
            <a:outerShdw blurRad="127000" dist="38100" dir="2700000" algn="tl">
              <a:srgbClr val="000000">
                <a:alpha val="33000"/>
              </a:srgbClr>
            </a:outerShdw>
          </a:effectLst>
          <a:latin typeface="+mn-lt"/>
          <a:ea typeface="+mn-ea"/>
          <a:cs typeface="+mn-cs"/>
        </a:defRPr>
      </a:lvl1pPr>
      <a:lvl2pPr marL="3291840" indent="-1097280" algn="l" defTabSz="4389120" rtl="0" eaLnBrk="1" latinLnBrk="0" hangingPunct="1">
        <a:lnSpc>
          <a:spcPct val="120000"/>
        </a:lnSpc>
        <a:spcBef>
          <a:spcPts val="2400"/>
        </a:spcBef>
        <a:buSzPct val="125000"/>
        <a:buFont typeface="Arial" panose="020B0604020202020204" pitchFamily="34" charset="0"/>
        <a:buChar char="•"/>
        <a:defRPr sz="9600" kern="1200">
          <a:solidFill>
            <a:schemeClr val="tx1"/>
          </a:solidFill>
          <a:effectLst>
            <a:outerShdw blurRad="127000" dist="38100" dir="2700000" algn="tl">
              <a:srgbClr val="000000">
                <a:alpha val="33000"/>
              </a:srgbClr>
            </a:outerShdw>
          </a:effectLst>
          <a:latin typeface="+mn-lt"/>
          <a:ea typeface="+mn-ea"/>
          <a:cs typeface="+mn-cs"/>
        </a:defRPr>
      </a:lvl2pPr>
      <a:lvl3pPr marL="5486400" indent="-1097280" algn="l" defTabSz="4389120" rtl="0" eaLnBrk="1" latinLnBrk="0" hangingPunct="1">
        <a:lnSpc>
          <a:spcPct val="120000"/>
        </a:lnSpc>
        <a:spcBef>
          <a:spcPts val="2400"/>
        </a:spcBef>
        <a:buSzPct val="125000"/>
        <a:buFont typeface="Arial" panose="020B0604020202020204" pitchFamily="34" charset="0"/>
        <a:buChar char="•"/>
        <a:defRPr sz="8640" kern="1200">
          <a:solidFill>
            <a:schemeClr val="tx1"/>
          </a:solidFill>
          <a:effectLst>
            <a:outerShdw blurRad="127000" dist="38100" dir="2700000" algn="tl">
              <a:srgbClr val="000000">
                <a:alpha val="33000"/>
              </a:srgbClr>
            </a:outerShdw>
          </a:effectLst>
          <a:latin typeface="+mn-lt"/>
          <a:ea typeface="+mn-ea"/>
          <a:cs typeface="+mn-cs"/>
        </a:defRPr>
      </a:lvl3pPr>
      <a:lvl4pPr marL="7680960" indent="-1097280" algn="l" defTabSz="4389120" rtl="0" eaLnBrk="1" latinLnBrk="0" hangingPunct="1">
        <a:lnSpc>
          <a:spcPct val="120000"/>
        </a:lnSpc>
        <a:spcBef>
          <a:spcPts val="2400"/>
        </a:spcBef>
        <a:buSzPct val="125000"/>
        <a:buFont typeface="Arial" panose="020B0604020202020204" pitchFamily="34" charset="0"/>
        <a:buChar char="•"/>
        <a:defRPr sz="7680" kern="1200">
          <a:solidFill>
            <a:schemeClr val="tx1"/>
          </a:solidFill>
          <a:effectLst>
            <a:outerShdw blurRad="127000" dist="38100" dir="2700000" algn="tl">
              <a:srgbClr val="000000">
                <a:alpha val="33000"/>
              </a:srgbClr>
            </a:outerShdw>
          </a:effectLst>
          <a:latin typeface="+mn-lt"/>
          <a:ea typeface="+mn-ea"/>
          <a:cs typeface="+mn-cs"/>
        </a:defRPr>
      </a:lvl4pPr>
      <a:lvl5pPr marL="9875520" indent="-1097280" algn="l" defTabSz="4389120" rtl="0" eaLnBrk="1" latinLnBrk="0" hangingPunct="1">
        <a:lnSpc>
          <a:spcPct val="120000"/>
        </a:lnSpc>
        <a:spcBef>
          <a:spcPts val="2400"/>
        </a:spcBef>
        <a:buSzPct val="125000"/>
        <a:buFont typeface="Arial" panose="020B0604020202020204" pitchFamily="34" charset="0"/>
        <a:buChar char="•"/>
        <a:defRPr sz="7680" kern="1200">
          <a:solidFill>
            <a:schemeClr val="tx1"/>
          </a:solidFill>
          <a:effectLst>
            <a:outerShdw blurRad="127000" dist="38100" dir="2700000" algn="tl">
              <a:srgbClr val="000000">
                <a:alpha val="33000"/>
              </a:srgbClr>
            </a:outerShdw>
          </a:effectLst>
          <a:latin typeface="+mn-lt"/>
          <a:ea typeface="+mn-ea"/>
          <a:cs typeface="+mn-cs"/>
        </a:defRPr>
      </a:lvl5pPr>
      <a:lvl6pPr marL="12070080" indent="-1097280" algn="l" defTabSz="4389120" rtl="0" eaLnBrk="1" latinLnBrk="0" hangingPunct="1">
        <a:lnSpc>
          <a:spcPct val="120000"/>
        </a:lnSpc>
        <a:spcBef>
          <a:spcPts val="2400"/>
        </a:spcBef>
        <a:buSzPct val="125000"/>
        <a:buFont typeface="Arial" panose="020B0604020202020204" pitchFamily="34" charset="0"/>
        <a:buChar char="•"/>
        <a:defRPr sz="6720" kern="1200">
          <a:solidFill>
            <a:schemeClr val="tx1"/>
          </a:solidFill>
          <a:latin typeface="+mn-lt"/>
          <a:ea typeface="+mn-ea"/>
          <a:cs typeface="+mn-cs"/>
        </a:defRPr>
      </a:lvl6pPr>
      <a:lvl7pPr marL="14264640" indent="-1097280" algn="l" defTabSz="4389120" rtl="0" eaLnBrk="1" latinLnBrk="0" hangingPunct="1">
        <a:lnSpc>
          <a:spcPct val="120000"/>
        </a:lnSpc>
        <a:spcBef>
          <a:spcPts val="2400"/>
        </a:spcBef>
        <a:buSzPct val="125000"/>
        <a:buFont typeface="Arial" panose="020B0604020202020204" pitchFamily="34" charset="0"/>
        <a:buChar char="•"/>
        <a:defRPr sz="6720" kern="1200">
          <a:solidFill>
            <a:schemeClr val="tx1"/>
          </a:solidFill>
          <a:latin typeface="+mn-lt"/>
          <a:ea typeface="+mn-ea"/>
          <a:cs typeface="+mn-cs"/>
        </a:defRPr>
      </a:lvl7pPr>
      <a:lvl8pPr marL="16459200" indent="-1097280" algn="l" defTabSz="4389120" rtl="0" eaLnBrk="1" latinLnBrk="0" hangingPunct="1">
        <a:lnSpc>
          <a:spcPct val="120000"/>
        </a:lnSpc>
        <a:spcBef>
          <a:spcPts val="2400"/>
        </a:spcBef>
        <a:buSzPct val="125000"/>
        <a:buFont typeface="Arial" panose="020B0604020202020204" pitchFamily="34" charset="0"/>
        <a:buChar char="•"/>
        <a:defRPr sz="6720" kern="1200">
          <a:solidFill>
            <a:schemeClr val="tx1"/>
          </a:solidFill>
          <a:latin typeface="+mn-lt"/>
          <a:ea typeface="+mn-ea"/>
          <a:cs typeface="+mn-cs"/>
        </a:defRPr>
      </a:lvl8pPr>
      <a:lvl9pPr marL="18653760" indent="-1097280" algn="l" defTabSz="4389120" rtl="0" eaLnBrk="1" latinLnBrk="0" hangingPunct="1">
        <a:lnSpc>
          <a:spcPct val="120000"/>
        </a:lnSpc>
        <a:spcBef>
          <a:spcPts val="2400"/>
        </a:spcBef>
        <a:buSzPct val="125000"/>
        <a:buFont typeface="Arial" panose="020B0604020202020204" pitchFamily="34" charset="0"/>
        <a:buChar char="•"/>
        <a:defRPr sz="672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 Id="rId4" Type="http://schemas.openxmlformats.org/officeDocument/2006/relationships/hyperlink" Target="http://www.nytimes.com/2018/03/22/nyregion/new-york-city-population.html" TargetMode="External"/><Relationship Id="rId5" Type="http://schemas.openxmlformats.org/officeDocument/2006/relationships/hyperlink" Target="http://www.tandfonline.com/doi/full/10.1080/21553769.2016.1162753" TargetMode="External"/><Relationship Id="rId6" Type="http://schemas.openxmlformats.org/officeDocument/2006/relationships/hyperlink" Target="http://www.dnabarcoding101.org/files/using-dna-barcodes.pdf" TargetMode="External"/><Relationship Id="rId7" Type="http://schemas.openxmlformats.org/officeDocument/2006/relationships/hyperlink" Target="http://www.envirotech-online.com/news/health-and-safety/10/breaking-news/what-is-soil-contamination-and-why-does-it-happen/32581" TargetMode="External"/><Relationship Id="rId8" Type="http://schemas.openxmlformats.org/officeDocument/2006/relationships/hyperlink" Target="https://www.6sqft.com/amazing-maps-explore-the-citys-592130-street-trees-by-species/" TargetMode="External"/><Relationship Id="rId9" Type="http://schemas.openxmlformats.org/officeDocument/2006/relationships/hyperlink" Target="http://media.nycgovparks.org/images/web/TreesCount/Index.html" TargetMode="External"/><Relationship Id="rId10" Type="http://schemas.openxmlformats.org/officeDocument/2006/relationships/hyperlink" Target="https://wimastergardener.org/article/lenten-rose-helleborus-xhybrid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0"/>
          <p:cNvSpPr>
            <a:spLocks noChangeArrowheads="1"/>
          </p:cNvSpPr>
          <p:nvPr/>
        </p:nvSpPr>
        <p:spPr bwMode="auto">
          <a:xfrm>
            <a:off x="33423394" y="6096000"/>
            <a:ext cx="9882188" cy="25984200"/>
          </a:xfrm>
          <a:prstGeom prst="rect">
            <a:avLst/>
          </a:prstGeom>
          <a:solidFill>
            <a:schemeClr val="tx1"/>
          </a:solidFill>
          <a:ln w="9525">
            <a:solidFill>
              <a:schemeClr val="tx1"/>
            </a:solidFill>
            <a:round/>
            <a:headEnd/>
            <a:tailEnd/>
          </a:ln>
          <a:effectLst/>
        </p:spPr>
        <p:txBody>
          <a:bodyPr wrap="none" anchor="ctr"/>
          <a:lstStyle/>
          <a:p>
            <a:endParaRPr lang="en-US" dirty="0"/>
          </a:p>
        </p:txBody>
      </p:sp>
      <p:sp>
        <p:nvSpPr>
          <p:cNvPr id="5" name="AutoShape 29"/>
          <p:cNvSpPr>
            <a:spLocks noChangeArrowheads="1"/>
          </p:cNvSpPr>
          <p:nvPr/>
        </p:nvSpPr>
        <p:spPr bwMode="auto">
          <a:xfrm>
            <a:off x="11310256" y="6096000"/>
            <a:ext cx="21346886" cy="25984200"/>
          </a:xfrm>
          <a:prstGeom prst="rect">
            <a:avLst/>
          </a:prstGeom>
          <a:solidFill>
            <a:schemeClr val="tx1"/>
          </a:solidFill>
          <a:ln w="9525">
            <a:solidFill>
              <a:schemeClr val="tx1"/>
            </a:solidFill>
            <a:round/>
            <a:headEnd/>
            <a:tailEnd/>
          </a:ln>
          <a:effectLst/>
        </p:spPr>
        <p:txBody>
          <a:bodyPr wrap="none" anchor="ctr"/>
          <a:lstStyle/>
          <a:p>
            <a:endParaRPr lang="en-US" dirty="0">
              <a:highlight>
                <a:srgbClr val="C0C0C0"/>
              </a:highlight>
            </a:endParaRPr>
          </a:p>
        </p:txBody>
      </p:sp>
      <p:sp>
        <p:nvSpPr>
          <p:cNvPr id="7" name="AutoShape 4"/>
          <p:cNvSpPr>
            <a:spLocks noChangeArrowheads="1"/>
          </p:cNvSpPr>
          <p:nvPr/>
        </p:nvSpPr>
        <p:spPr bwMode="auto">
          <a:xfrm>
            <a:off x="609600" y="6096000"/>
            <a:ext cx="9883775" cy="25984200"/>
          </a:xfrm>
          <a:prstGeom prst="rect">
            <a:avLst/>
          </a:prstGeom>
          <a:solidFill>
            <a:schemeClr val="tx1"/>
          </a:solidFill>
          <a:ln w="9525">
            <a:solidFill>
              <a:schemeClr val="tx1"/>
            </a:solidFill>
            <a:round/>
            <a:headEnd/>
            <a:tailEnd/>
          </a:ln>
          <a:effectLst/>
        </p:spPr>
        <p:txBody>
          <a:bodyPr wrap="none" anchor="ctr"/>
          <a:lstStyle/>
          <a:p>
            <a:endParaRPr lang="en-US" dirty="0">
              <a:solidFill>
                <a:schemeClr val="bg1"/>
              </a:solidFill>
            </a:endParaRPr>
          </a:p>
        </p:txBody>
      </p:sp>
      <p:sp>
        <p:nvSpPr>
          <p:cNvPr id="11" name="AutoShape 13"/>
          <p:cNvSpPr>
            <a:spLocks noChangeArrowheads="1"/>
          </p:cNvSpPr>
          <p:nvPr/>
        </p:nvSpPr>
        <p:spPr bwMode="auto">
          <a:xfrm>
            <a:off x="609600" y="381000"/>
            <a:ext cx="42695982" cy="4591435"/>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dirty="0"/>
              <a:t>                      </a:t>
            </a:r>
          </a:p>
          <a:p>
            <a:endParaRPr lang="en-US" dirty="0"/>
          </a:p>
        </p:txBody>
      </p:sp>
      <p:sp>
        <p:nvSpPr>
          <p:cNvPr id="12" name="Text Box 14"/>
          <p:cNvSpPr txBox="1">
            <a:spLocks noChangeArrowheads="1"/>
          </p:cNvSpPr>
          <p:nvPr/>
        </p:nvSpPr>
        <p:spPr bwMode="auto">
          <a:xfrm>
            <a:off x="6857994" y="253440"/>
            <a:ext cx="28886729" cy="2015936"/>
          </a:xfrm>
          <a:prstGeom prst="rect">
            <a:avLst/>
          </a:prstGeom>
          <a:noFill/>
          <a:ln w="9525">
            <a:noFill/>
            <a:miter lim="800000"/>
            <a:headEnd/>
            <a:tailEnd/>
          </a:ln>
          <a:effectLst/>
        </p:spPr>
        <p:txBody>
          <a:bodyPr wrap="square">
            <a:spAutoFit/>
          </a:bodyPr>
          <a:lstStyle/>
          <a:p>
            <a:pPr algn="ctr" defTabSz="4389438"/>
            <a:r>
              <a:rPr lang="en-US" sz="12500" dirty="0">
                <a:solidFill>
                  <a:schemeClr val="bg1"/>
                </a:solidFill>
              </a:rPr>
              <a:t>Biodiversity of Plants in Riverside Park</a:t>
            </a:r>
          </a:p>
        </p:txBody>
      </p:sp>
      <p:sp>
        <p:nvSpPr>
          <p:cNvPr id="25" name="TextBox 24"/>
          <p:cNvSpPr txBox="1"/>
          <p:nvPr/>
        </p:nvSpPr>
        <p:spPr>
          <a:xfrm>
            <a:off x="17274125" y="3947058"/>
            <a:ext cx="8603677" cy="1025377"/>
          </a:xfrm>
          <a:prstGeom prst="rect">
            <a:avLst/>
          </a:prstGeom>
          <a:noFill/>
        </p:spPr>
        <p:txBody>
          <a:bodyPr wrap="square" lIns="101059" tIns="50530" rIns="101059" bIns="50530" rtlCol="0">
            <a:spAutoFit/>
          </a:bodyPr>
          <a:lstStyle/>
          <a:p>
            <a:r>
              <a:rPr lang="en-US" sz="6000" i="1" dirty="0">
                <a:solidFill>
                  <a:schemeClr val="bg1"/>
                </a:solidFill>
              </a:rPr>
              <a:t>Frank McCourt High School </a:t>
            </a:r>
          </a:p>
        </p:txBody>
      </p:sp>
      <p:sp>
        <p:nvSpPr>
          <p:cNvPr id="26" name="TextBox 25"/>
          <p:cNvSpPr txBox="1"/>
          <p:nvPr/>
        </p:nvSpPr>
        <p:spPr>
          <a:xfrm>
            <a:off x="7552482" y="2097678"/>
            <a:ext cx="27497751" cy="1948706"/>
          </a:xfrm>
          <a:prstGeom prst="rect">
            <a:avLst/>
          </a:prstGeom>
          <a:noFill/>
        </p:spPr>
        <p:txBody>
          <a:bodyPr wrap="square" lIns="101059" tIns="50530" rIns="101059" bIns="50530" rtlCol="0">
            <a:spAutoFit/>
          </a:bodyPr>
          <a:lstStyle/>
          <a:p>
            <a:pPr algn="ctr"/>
            <a:r>
              <a:rPr lang="en-US" sz="6000" dirty="0" err="1">
                <a:solidFill>
                  <a:schemeClr val="bg1"/>
                </a:solidFill>
              </a:rPr>
              <a:t>Tseten</a:t>
            </a:r>
            <a:r>
              <a:rPr lang="en-US" sz="6000" dirty="0">
                <a:solidFill>
                  <a:schemeClr val="bg1"/>
                </a:solidFill>
              </a:rPr>
              <a:t> Lama, </a:t>
            </a:r>
            <a:r>
              <a:rPr lang="en-US" sz="6000" dirty="0" err="1">
                <a:solidFill>
                  <a:schemeClr val="bg1"/>
                </a:solidFill>
              </a:rPr>
              <a:t>Rosalía</a:t>
            </a:r>
            <a:r>
              <a:rPr lang="en-US" sz="6000" dirty="0">
                <a:solidFill>
                  <a:schemeClr val="bg1"/>
                </a:solidFill>
              </a:rPr>
              <a:t> </a:t>
            </a:r>
            <a:r>
              <a:rPr lang="en-US" sz="6000" dirty="0" err="1">
                <a:solidFill>
                  <a:schemeClr val="bg1"/>
                </a:solidFill>
              </a:rPr>
              <a:t>Minyety</a:t>
            </a:r>
            <a:r>
              <a:rPr lang="en-US" sz="6000" dirty="0">
                <a:solidFill>
                  <a:schemeClr val="bg1"/>
                </a:solidFill>
              </a:rPr>
              <a:t>, Megan Navarro </a:t>
            </a:r>
          </a:p>
          <a:p>
            <a:pPr algn="ctr"/>
            <a:r>
              <a:rPr lang="en-US" sz="6000" dirty="0">
                <a:solidFill>
                  <a:schemeClr val="bg1"/>
                </a:solidFill>
              </a:rPr>
              <a:t>Mentor: Vincent </a:t>
            </a:r>
            <a:r>
              <a:rPr lang="en-US" sz="6000" dirty="0" err="1">
                <a:solidFill>
                  <a:schemeClr val="bg1"/>
                </a:solidFill>
              </a:rPr>
              <a:t>Joralemon</a:t>
            </a:r>
            <a:endParaRPr lang="en-US" sz="6000" dirty="0">
              <a:solidFill>
                <a:schemeClr val="bg1"/>
              </a:solidFill>
            </a:endParaRPr>
          </a:p>
        </p:txBody>
      </p:sp>
      <p:pic>
        <p:nvPicPr>
          <p:cNvPr id="27" name="Shape 243"/>
          <p:cNvPicPr preferRelativeResize="0"/>
          <p:nvPr/>
        </p:nvPicPr>
        <p:blipFill rotWithShape="1">
          <a:blip r:embed="rId2">
            <a:alphaModFix/>
          </a:blip>
          <a:srcRect/>
          <a:stretch/>
        </p:blipFill>
        <p:spPr>
          <a:xfrm>
            <a:off x="36347872" y="789711"/>
            <a:ext cx="6593157" cy="1307967"/>
          </a:xfrm>
          <a:prstGeom prst="rect">
            <a:avLst/>
          </a:prstGeom>
          <a:noFill/>
          <a:ln>
            <a:noFill/>
          </a:ln>
        </p:spPr>
      </p:pic>
      <p:pic>
        <p:nvPicPr>
          <p:cNvPr id="28" name="Picture 27"/>
          <p:cNvPicPr>
            <a:picLocks noChangeAspect="1"/>
          </p:cNvPicPr>
          <p:nvPr/>
        </p:nvPicPr>
        <p:blipFill>
          <a:blip r:embed="rId3"/>
          <a:stretch>
            <a:fillRect/>
          </a:stretch>
        </p:blipFill>
        <p:spPr>
          <a:xfrm>
            <a:off x="856858" y="428069"/>
            <a:ext cx="5352977" cy="3138998"/>
          </a:xfrm>
          <a:prstGeom prst="rect">
            <a:avLst/>
          </a:prstGeom>
        </p:spPr>
      </p:pic>
      <p:sp>
        <p:nvSpPr>
          <p:cNvPr id="2" name="TextBox 1"/>
          <p:cNvSpPr txBox="1"/>
          <p:nvPr/>
        </p:nvSpPr>
        <p:spPr>
          <a:xfrm>
            <a:off x="745566" y="6172617"/>
            <a:ext cx="9883775" cy="24899124"/>
          </a:xfrm>
          <a:prstGeom prst="rect">
            <a:avLst/>
          </a:prstGeom>
          <a:noFill/>
        </p:spPr>
        <p:txBody>
          <a:bodyPr wrap="square" rtlCol="0">
            <a:spAutoFit/>
          </a:bodyPr>
          <a:lstStyle/>
          <a:p>
            <a:r>
              <a:rPr lang="en-US" sz="6600" dirty="0">
                <a:solidFill>
                  <a:schemeClr val="bg1"/>
                </a:solidFill>
              </a:rPr>
              <a:t>Abstract</a:t>
            </a:r>
          </a:p>
          <a:p>
            <a:pPr fontAlgn="base"/>
            <a:r>
              <a:rPr lang="en-US" sz="4000" dirty="0">
                <a:solidFill>
                  <a:schemeClr val="bg1"/>
                </a:solidFill>
              </a:rPr>
              <a:t>This research project serves to observe if Riverside park is home to invasive plants depending on the amount of pollution </a:t>
            </a:r>
            <a:r>
              <a:rPr lang="en-US" sz="4000" dirty="0" smtClean="0">
                <a:solidFill>
                  <a:schemeClr val="bg1"/>
                </a:solidFill>
              </a:rPr>
              <a:t>in the surrounding area. </a:t>
            </a:r>
            <a:r>
              <a:rPr lang="en-US" sz="4000" dirty="0">
                <a:solidFill>
                  <a:schemeClr val="bg1"/>
                </a:solidFill>
              </a:rPr>
              <a:t>It is believed that the samples located in the area nearest to the parkway will be invasive/non-native species and the samples farthest from the parkway will produce samples that are native and will have less non-native species. Additionally, it was  hypothesized that the farther the sample area is from the highway, the more biodiversity of plants we would see. This was determined by the amount of biodiversity and the types of plants there were by extracting samples of plants and sequencing their DNA.</a:t>
            </a:r>
          </a:p>
          <a:p>
            <a:pPr fontAlgn="base"/>
            <a:endParaRPr lang="en-US" sz="5400" dirty="0">
              <a:solidFill>
                <a:schemeClr val="bg1"/>
              </a:solidFill>
            </a:endParaRPr>
          </a:p>
          <a:p>
            <a:r>
              <a:rPr lang="en-US" sz="6600" dirty="0">
                <a:solidFill>
                  <a:schemeClr val="bg1"/>
                </a:solidFill>
              </a:rPr>
              <a:t>Introduction</a:t>
            </a:r>
            <a:endParaRPr lang="en-US" sz="5400" i="1" dirty="0">
              <a:solidFill>
                <a:schemeClr val="bg1"/>
              </a:solidFill>
            </a:endParaRPr>
          </a:p>
          <a:p>
            <a:r>
              <a:rPr lang="en-US" sz="4000" i="1" dirty="0">
                <a:solidFill>
                  <a:schemeClr val="bg1"/>
                </a:solidFill>
              </a:rPr>
              <a:t>New York City is one of the most populated metropolis in the world with over 8.6 million people. Due to this  fact, there is also a great concentration of pollution the city is impacted by and it has been becoming more polluted over the years, not only affecting people living in the city but also the natural ecosystem that lives in this area. </a:t>
            </a:r>
            <a:r>
              <a:rPr lang="en-US" sz="4000" dirty="0">
                <a:solidFill>
                  <a:schemeClr val="bg1"/>
                </a:solidFill>
              </a:rPr>
              <a:t>An example of this effect is the growth of invasive species in different places where the non-invasive are able to survive. These invasive species exploit the resources that trees/plants that native species need, which allows the invasive species to thrive and take over the new environment. The percentage drop in this species is due to the fact that it is a non-native species that is invading the ecosystems, which makes them invasive. This project serves </a:t>
            </a:r>
            <a:r>
              <a:rPr lang="en-US" sz="4000" dirty="0" smtClean="0">
                <a:solidFill>
                  <a:schemeClr val="bg1"/>
                </a:solidFill>
              </a:rPr>
              <a:t>to explore </a:t>
            </a:r>
            <a:r>
              <a:rPr lang="en-US" sz="4000" dirty="0">
                <a:solidFill>
                  <a:schemeClr val="bg1"/>
                </a:solidFill>
              </a:rPr>
              <a:t>how pollution affects the biodiversity patterns in relation to native and non-native species in Riverside Park, located in New York City.</a:t>
            </a:r>
          </a:p>
        </p:txBody>
      </p:sp>
      <p:sp>
        <p:nvSpPr>
          <p:cNvPr id="54" name="TextBox 53"/>
          <p:cNvSpPr txBox="1"/>
          <p:nvPr/>
        </p:nvSpPr>
        <p:spPr>
          <a:xfrm>
            <a:off x="11963833" y="13501919"/>
            <a:ext cx="9916457" cy="7879080"/>
          </a:xfrm>
          <a:prstGeom prst="rect">
            <a:avLst/>
          </a:prstGeom>
          <a:noFill/>
        </p:spPr>
        <p:txBody>
          <a:bodyPr wrap="square" rtlCol="0">
            <a:spAutoFit/>
          </a:bodyPr>
          <a:lstStyle/>
          <a:p>
            <a:r>
              <a:rPr lang="en-US" sz="6600" dirty="0">
                <a:solidFill>
                  <a:schemeClr val="bg1"/>
                </a:solidFill>
              </a:rPr>
              <a:t>Materials &amp; Methods</a:t>
            </a:r>
          </a:p>
          <a:p>
            <a:r>
              <a:rPr lang="en-US" sz="4000" dirty="0">
                <a:solidFill>
                  <a:schemeClr val="bg1"/>
                </a:solidFill>
              </a:rPr>
              <a:t>The samples were taken in a section </a:t>
            </a:r>
            <a:r>
              <a:rPr lang="en-US" sz="4000" dirty="0" smtClean="0">
                <a:solidFill>
                  <a:schemeClr val="bg1"/>
                </a:solidFill>
              </a:rPr>
              <a:t>of </a:t>
            </a:r>
            <a:r>
              <a:rPr lang="en-US" sz="4000" dirty="0">
                <a:solidFill>
                  <a:schemeClr val="bg1"/>
                </a:solidFill>
              </a:rPr>
              <a:t>Riverside Park, close to the 84</a:t>
            </a:r>
            <a:r>
              <a:rPr lang="en-US" sz="4000" baseline="30000" dirty="0">
                <a:solidFill>
                  <a:schemeClr val="bg1"/>
                </a:solidFill>
              </a:rPr>
              <a:t>th</a:t>
            </a:r>
            <a:r>
              <a:rPr lang="en-US" sz="4000" dirty="0">
                <a:solidFill>
                  <a:schemeClr val="bg1"/>
                </a:solidFill>
              </a:rPr>
              <a:t> street entrance. They were collected by measuring a one-meter square in a section and taking as many plants as possible. Then each sample would be given a specific code number in order individually identify it (ROJ-000).</a:t>
            </a:r>
          </a:p>
          <a:p>
            <a:r>
              <a:rPr lang="en-US" sz="4000" dirty="0">
                <a:solidFill>
                  <a:schemeClr val="bg1"/>
                </a:solidFill>
              </a:rPr>
              <a:t>After this, they were moved into vial tubes and were later processed with the </a:t>
            </a:r>
            <a:r>
              <a:rPr lang="en-US" sz="4000" dirty="0" err="1">
                <a:solidFill>
                  <a:schemeClr val="bg1"/>
                </a:solidFill>
              </a:rPr>
              <a:t>rbcl</a:t>
            </a:r>
            <a:r>
              <a:rPr lang="en-US" sz="4000" dirty="0">
                <a:solidFill>
                  <a:schemeClr val="bg1"/>
                </a:solidFill>
              </a:rPr>
              <a:t> isolation Technique in the Harlem DNA Lab. 27 samples were collected in total. </a:t>
            </a:r>
          </a:p>
        </p:txBody>
      </p:sp>
      <p:sp>
        <p:nvSpPr>
          <p:cNvPr id="55" name="TextBox 54"/>
          <p:cNvSpPr txBox="1"/>
          <p:nvPr/>
        </p:nvSpPr>
        <p:spPr>
          <a:xfrm>
            <a:off x="22778203" y="6393858"/>
            <a:ext cx="9317743" cy="8894743"/>
          </a:xfrm>
          <a:prstGeom prst="rect">
            <a:avLst/>
          </a:prstGeom>
          <a:noFill/>
        </p:spPr>
        <p:txBody>
          <a:bodyPr wrap="square" rtlCol="0">
            <a:spAutoFit/>
          </a:bodyPr>
          <a:lstStyle/>
          <a:p>
            <a:r>
              <a:rPr lang="en-US" sz="6600" dirty="0">
                <a:solidFill>
                  <a:schemeClr val="bg1"/>
                </a:solidFill>
              </a:rPr>
              <a:t>Results</a:t>
            </a:r>
          </a:p>
          <a:p>
            <a:r>
              <a:rPr lang="en-US" sz="4000" dirty="0">
                <a:solidFill>
                  <a:schemeClr val="bg1"/>
                </a:solidFill>
              </a:rPr>
              <a:t>Out of all 27 sequenced samples </a:t>
            </a:r>
            <a:r>
              <a:rPr lang="en-US" sz="4000" i="1" dirty="0">
                <a:solidFill>
                  <a:schemeClr val="bg1"/>
                </a:solidFill>
              </a:rPr>
              <a:t>Hydrangea </a:t>
            </a:r>
            <a:r>
              <a:rPr lang="en-US" sz="4000" dirty="0">
                <a:solidFill>
                  <a:schemeClr val="bg1"/>
                </a:solidFill>
              </a:rPr>
              <a:t>was the only species that is native to the United States and can be found in parks in New York City, which was one sample collected. The other 26 are part of a non-native species.  3 of the results did not have any sequence and </a:t>
            </a:r>
            <a:r>
              <a:rPr lang="en-US" sz="4000" dirty="0" smtClean="0">
                <a:solidFill>
                  <a:schemeClr val="bg1"/>
                </a:solidFill>
              </a:rPr>
              <a:t>4 did </a:t>
            </a:r>
            <a:r>
              <a:rPr lang="en-US" sz="4000" dirty="0">
                <a:solidFill>
                  <a:schemeClr val="bg1"/>
                </a:solidFill>
              </a:rPr>
              <a:t>not appear in </a:t>
            </a:r>
            <a:r>
              <a:rPr lang="en-US" sz="4000" dirty="0" smtClean="0">
                <a:solidFill>
                  <a:schemeClr val="bg1"/>
                </a:solidFill>
              </a:rPr>
              <a:t>the BLAST </a:t>
            </a:r>
            <a:r>
              <a:rPr lang="en-US" sz="4000" dirty="0">
                <a:solidFill>
                  <a:schemeClr val="bg1"/>
                </a:solidFill>
              </a:rPr>
              <a:t>database. </a:t>
            </a:r>
          </a:p>
          <a:p>
            <a:endParaRPr lang="en-US" sz="6600" dirty="0">
              <a:solidFill>
                <a:schemeClr val="bg1"/>
              </a:solidFill>
            </a:endParaRPr>
          </a:p>
          <a:p>
            <a:r>
              <a:rPr lang="en-US" sz="6600" dirty="0">
                <a:solidFill>
                  <a:schemeClr val="bg1"/>
                </a:solidFill>
              </a:rPr>
              <a:t>Tables &amp; Figures</a:t>
            </a:r>
          </a:p>
          <a:p>
            <a:endParaRPr lang="en-US" sz="5400" dirty="0">
              <a:solidFill>
                <a:schemeClr val="bg1"/>
              </a:solidFill>
            </a:endParaRPr>
          </a:p>
        </p:txBody>
      </p:sp>
      <p:sp>
        <p:nvSpPr>
          <p:cNvPr id="56" name="TextBox 55"/>
          <p:cNvSpPr txBox="1"/>
          <p:nvPr/>
        </p:nvSpPr>
        <p:spPr>
          <a:xfrm>
            <a:off x="33761467" y="6441535"/>
            <a:ext cx="9317743" cy="25237678"/>
          </a:xfrm>
          <a:prstGeom prst="rect">
            <a:avLst/>
          </a:prstGeom>
          <a:solidFill>
            <a:schemeClr val="tx1"/>
          </a:solidFill>
        </p:spPr>
        <p:txBody>
          <a:bodyPr wrap="square" rtlCol="0">
            <a:spAutoFit/>
          </a:bodyPr>
          <a:lstStyle/>
          <a:p>
            <a:r>
              <a:rPr lang="en-US" sz="6600" dirty="0">
                <a:solidFill>
                  <a:schemeClr val="bg1"/>
                </a:solidFill>
              </a:rPr>
              <a:t>Discussion </a:t>
            </a:r>
            <a:endParaRPr lang="en-US" sz="4000" dirty="0">
              <a:solidFill>
                <a:schemeClr val="bg1"/>
              </a:solidFill>
            </a:endParaRPr>
          </a:p>
          <a:p>
            <a:r>
              <a:rPr lang="en-US" sz="4000" dirty="0">
                <a:solidFill>
                  <a:schemeClr val="bg1"/>
                </a:solidFill>
              </a:rPr>
              <a:t>In the end, it was found that as the species were farther away from the highway, there was no correlation between the diversity of species and whether or not they were native from the United States. Only one species was found to be native which was </a:t>
            </a:r>
            <a:r>
              <a:rPr lang="en-US" sz="4000" i="1" dirty="0" err="1">
                <a:solidFill>
                  <a:schemeClr val="bg1"/>
                </a:solidFill>
              </a:rPr>
              <a:t>Isopyrum</a:t>
            </a:r>
            <a:r>
              <a:rPr lang="en-US" sz="4000" i="1" dirty="0">
                <a:solidFill>
                  <a:schemeClr val="bg1"/>
                </a:solidFill>
              </a:rPr>
              <a:t> </a:t>
            </a:r>
            <a:r>
              <a:rPr lang="en-US" sz="4000" i="1" dirty="0" err="1">
                <a:solidFill>
                  <a:schemeClr val="bg1"/>
                </a:solidFill>
              </a:rPr>
              <a:t>Biternatum</a:t>
            </a:r>
            <a:r>
              <a:rPr lang="en-US" sz="4000" i="1" dirty="0">
                <a:solidFill>
                  <a:schemeClr val="bg1"/>
                </a:solidFill>
              </a:rPr>
              <a:t>,.</a:t>
            </a:r>
            <a:r>
              <a:rPr lang="en-US" sz="4000" dirty="0">
                <a:solidFill>
                  <a:schemeClr val="bg1"/>
                </a:solidFill>
              </a:rPr>
              <a:t>This was surprising because all plants that resulted in a sequence were non-native species. One difficulty that was faced was the lack of plants at the 10-meter-mark. Since there was a stone staircase, this prevented from collecting samples at this location. However, it was then decided to extend the distance to an extra 5 meters, so samples at 15-meters and 20-meters were collected It is planned to do a part 2 for this experiment during Summer 2019 to compare how different seasons affect biodiversity in this same location. </a:t>
            </a:r>
          </a:p>
          <a:p>
            <a:endParaRPr lang="en-US" sz="6600" dirty="0">
              <a:solidFill>
                <a:schemeClr val="bg1"/>
              </a:solidFill>
            </a:endParaRPr>
          </a:p>
          <a:p>
            <a:r>
              <a:rPr lang="en-US" sz="6600" dirty="0">
                <a:solidFill>
                  <a:schemeClr val="bg1"/>
                </a:solidFill>
              </a:rPr>
              <a:t>References</a:t>
            </a:r>
          </a:p>
          <a:p>
            <a:r>
              <a:rPr lang="en-US" sz="1200" dirty="0">
                <a:solidFill>
                  <a:schemeClr val="bg1"/>
                </a:solidFill>
              </a:rPr>
              <a:t>Barron, James. “New York City's Population Hits a Record 8.6 Million.” </a:t>
            </a:r>
            <a:r>
              <a:rPr lang="en-US" sz="1200" i="1" dirty="0">
                <a:solidFill>
                  <a:schemeClr val="bg1"/>
                </a:solidFill>
              </a:rPr>
              <a:t>The New York Times</a:t>
            </a:r>
            <a:r>
              <a:rPr lang="en-US" sz="1200" dirty="0">
                <a:solidFill>
                  <a:schemeClr val="bg1"/>
                </a:solidFill>
              </a:rPr>
              <a:t>, The New York Times, 22 Mar. 2018, </a:t>
            </a:r>
            <a:r>
              <a:rPr lang="en-US" sz="1200" dirty="0">
                <a:solidFill>
                  <a:schemeClr val="bg1"/>
                </a:solidFill>
                <a:hlinkClick r:id="rId4">
                  <a:extLst>
                    <a:ext uri="{A12FA001-AC4F-418D-AE19-62706E023703}">
                      <ahyp:hlinkClr xmlns:ahyp="http://schemas.microsoft.com/office/drawing/2018/hyperlinkcolor" xmlns="" val="tx"/>
                    </a:ext>
                  </a:extLst>
                </a:hlinkClick>
              </a:rPr>
              <a:t>www.nytimes.com/2018/03/22/nyregion/new-york-city-population.html</a:t>
            </a:r>
            <a:r>
              <a:rPr lang="en-US" sz="1200" dirty="0">
                <a:solidFill>
                  <a:schemeClr val="bg1"/>
                </a:solidFill>
              </a:rPr>
              <a:t>. </a:t>
            </a:r>
          </a:p>
          <a:p>
            <a:r>
              <a:rPr lang="en-US" sz="1200" dirty="0">
                <a:solidFill>
                  <a:schemeClr val="bg1"/>
                </a:solidFill>
              </a:rPr>
              <a:t>“Bioindicators: the Natural Indicator of Environmental Pollution.” </a:t>
            </a:r>
            <a:r>
              <a:rPr lang="en-US" sz="1200" i="1" dirty="0">
                <a:solidFill>
                  <a:schemeClr val="bg1"/>
                </a:solidFill>
              </a:rPr>
              <a:t>Taylor &amp; Francis Online</a:t>
            </a:r>
            <a:r>
              <a:rPr lang="en-US" sz="1200" dirty="0">
                <a:solidFill>
                  <a:schemeClr val="bg1"/>
                </a:solidFill>
              </a:rPr>
              <a:t>, 22 Apr. 2016, </a:t>
            </a:r>
            <a:r>
              <a:rPr lang="en-US" sz="1200" dirty="0">
                <a:solidFill>
                  <a:schemeClr val="bg1"/>
                </a:solidFill>
                <a:hlinkClick r:id="rId5">
                  <a:extLst>
                    <a:ext uri="{A12FA001-AC4F-418D-AE19-62706E023703}">
                      <ahyp:hlinkClr xmlns:ahyp="http://schemas.microsoft.com/office/drawing/2018/hyperlinkcolor" xmlns="" val="tx"/>
                    </a:ext>
                  </a:extLst>
                </a:hlinkClick>
              </a:rPr>
              <a:t>www.tandfonline.com/doi/full/10.1080/21553769.2016.1162753</a:t>
            </a:r>
            <a:r>
              <a:rPr lang="en-US" sz="1200" dirty="0">
                <a:solidFill>
                  <a:schemeClr val="bg1"/>
                </a:solidFill>
              </a:rPr>
              <a:t>. </a:t>
            </a:r>
          </a:p>
          <a:p>
            <a:r>
              <a:rPr lang="en-US" sz="1200" dirty="0">
                <a:solidFill>
                  <a:schemeClr val="bg1"/>
                </a:solidFill>
              </a:rPr>
              <a:t>Cold Springs Harbor DNA Learning Center (2014). Using DNA Barcodes to Identify and Classify Living Things. Retrieved from </a:t>
            </a:r>
            <a:r>
              <a:rPr lang="en-US" sz="1200" dirty="0">
                <a:solidFill>
                  <a:schemeClr val="bg1"/>
                </a:solidFill>
                <a:hlinkClick r:id="rId6">
                  <a:extLst>
                    <a:ext uri="{A12FA001-AC4F-418D-AE19-62706E023703}">
                      <ahyp:hlinkClr xmlns:ahyp="http://schemas.microsoft.com/office/drawing/2018/hyperlinkcolor" xmlns="" val="tx"/>
                    </a:ext>
                  </a:extLst>
                </a:hlinkClick>
              </a:rPr>
              <a:t>http://www.dnabarcoding101.org/files/using-dna-barcodes.pdf</a:t>
            </a:r>
            <a:endParaRPr lang="en-US" sz="1200" dirty="0">
              <a:solidFill>
                <a:schemeClr val="bg1"/>
              </a:solidFill>
            </a:endParaRPr>
          </a:p>
          <a:p>
            <a:r>
              <a:rPr lang="en-US" sz="1200" dirty="0">
                <a:solidFill>
                  <a:schemeClr val="bg1"/>
                </a:solidFill>
              </a:rPr>
              <a:t>“</a:t>
            </a:r>
            <a:r>
              <a:rPr lang="en-US" sz="1200" dirty="0" err="1">
                <a:solidFill>
                  <a:schemeClr val="bg1"/>
                </a:solidFill>
              </a:rPr>
              <a:t>Enemion</a:t>
            </a:r>
            <a:r>
              <a:rPr lang="en-US" sz="1200" dirty="0">
                <a:solidFill>
                  <a:schemeClr val="bg1"/>
                </a:solidFill>
              </a:rPr>
              <a:t> </a:t>
            </a:r>
            <a:r>
              <a:rPr lang="en-US" sz="1200" dirty="0" err="1">
                <a:solidFill>
                  <a:schemeClr val="bg1"/>
                </a:solidFill>
              </a:rPr>
              <a:t>Biternatum</a:t>
            </a:r>
            <a:r>
              <a:rPr lang="en-US" sz="1200" dirty="0">
                <a:solidFill>
                  <a:schemeClr val="bg1"/>
                </a:solidFill>
              </a:rPr>
              <a:t> Raf.” </a:t>
            </a:r>
            <a:r>
              <a:rPr lang="en-US" sz="1200" i="1" dirty="0">
                <a:solidFill>
                  <a:schemeClr val="bg1"/>
                </a:solidFill>
              </a:rPr>
              <a:t>United States Department of Agriculture</a:t>
            </a:r>
            <a:r>
              <a:rPr lang="en-US" sz="1200" dirty="0">
                <a:solidFill>
                  <a:schemeClr val="bg1"/>
                </a:solidFill>
              </a:rPr>
              <a:t>, </a:t>
            </a:r>
            <a:r>
              <a:rPr lang="en-US" sz="1200" dirty="0" err="1">
                <a:solidFill>
                  <a:schemeClr val="bg1"/>
                </a:solidFill>
              </a:rPr>
              <a:t>plants.usda.gov</a:t>
            </a:r>
            <a:r>
              <a:rPr lang="en-US" sz="1200" dirty="0">
                <a:solidFill>
                  <a:schemeClr val="bg1"/>
                </a:solidFill>
              </a:rPr>
              <a:t>/core/</a:t>
            </a:r>
            <a:r>
              <a:rPr lang="en-US" sz="1200" dirty="0" err="1">
                <a:solidFill>
                  <a:schemeClr val="bg1"/>
                </a:solidFill>
              </a:rPr>
              <a:t>profile?symbol</a:t>
            </a:r>
            <a:r>
              <a:rPr lang="en-US" sz="1200" dirty="0">
                <a:solidFill>
                  <a:schemeClr val="bg1"/>
                </a:solidFill>
              </a:rPr>
              <a:t>=ENBI.</a:t>
            </a:r>
          </a:p>
          <a:p>
            <a:r>
              <a:rPr lang="en-US" sz="1200" dirty="0">
                <a:solidFill>
                  <a:schemeClr val="bg1"/>
                </a:solidFill>
              </a:rPr>
              <a:t>International Environmental Technology. “What Is Soil Contamination? And Why Does It Happen?” </a:t>
            </a:r>
            <a:r>
              <a:rPr lang="en-US" sz="1200" i="1" dirty="0">
                <a:solidFill>
                  <a:schemeClr val="bg1"/>
                </a:solidFill>
              </a:rPr>
              <a:t>What Are Negative Emissions? Envirotech Online</a:t>
            </a:r>
            <a:r>
              <a:rPr lang="en-US" sz="1200" dirty="0">
                <a:solidFill>
                  <a:schemeClr val="bg1"/>
                </a:solidFill>
              </a:rPr>
              <a:t>, 26 Nov. 2014, </a:t>
            </a:r>
            <a:r>
              <a:rPr lang="en-US" sz="1200" dirty="0">
                <a:solidFill>
                  <a:schemeClr val="bg1"/>
                </a:solidFill>
                <a:hlinkClick r:id="rId7">
                  <a:extLst>
                    <a:ext uri="{A12FA001-AC4F-418D-AE19-62706E023703}">
                      <ahyp:hlinkClr xmlns:ahyp="http://schemas.microsoft.com/office/drawing/2018/hyperlinkcolor" xmlns="" val="tx"/>
                    </a:ext>
                  </a:extLst>
                </a:hlinkClick>
              </a:rPr>
              <a:t>www.envirotech-online.com/news/health-and-safety/10/breaking-news/what-is-soil-contamination-and-why-does-it-happen/32581</a:t>
            </a:r>
            <a:endParaRPr lang="en-US" sz="1200" dirty="0">
              <a:solidFill>
                <a:schemeClr val="bg1"/>
              </a:solidFill>
            </a:endParaRPr>
          </a:p>
          <a:p>
            <a:r>
              <a:rPr lang="en-US" sz="1200" dirty="0">
                <a:solidFill>
                  <a:schemeClr val="bg1"/>
                </a:solidFill>
              </a:rPr>
              <a:t>“NYC Street Tree Census - 2015 Report.” </a:t>
            </a:r>
            <a:r>
              <a:rPr lang="en-US" sz="1200" i="1" dirty="0">
                <a:solidFill>
                  <a:schemeClr val="bg1"/>
                </a:solidFill>
              </a:rPr>
              <a:t>NYC Street Tree Census - 2015 Report</a:t>
            </a:r>
            <a:r>
              <a:rPr lang="en-US" sz="1200" dirty="0">
                <a:solidFill>
                  <a:schemeClr val="bg1"/>
                </a:solidFill>
              </a:rPr>
              <a:t>, </a:t>
            </a:r>
            <a:r>
              <a:rPr lang="en-US" sz="1200" dirty="0" err="1">
                <a:solidFill>
                  <a:schemeClr val="bg1"/>
                </a:solidFill>
              </a:rPr>
              <a:t>media.nycgovparks.org</a:t>
            </a:r>
            <a:r>
              <a:rPr lang="en-US" sz="1200" dirty="0">
                <a:solidFill>
                  <a:schemeClr val="bg1"/>
                </a:solidFill>
              </a:rPr>
              <a:t>/images/web/</a:t>
            </a:r>
            <a:r>
              <a:rPr lang="en-US" sz="1200" dirty="0" err="1">
                <a:solidFill>
                  <a:schemeClr val="bg1"/>
                </a:solidFill>
              </a:rPr>
              <a:t>TreesCount</a:t>
            </a:r>
            <a:r>
              <a:rPr lang="en-US" sz="1200" dirty="0">
                <a:solidFill>
                  <a:schemeClr val="bg1"/>
                </a:solidFill>
              </a:rPr>
              <a:t>/</a:t>
            </a:r>
            <a:r>
              <a:rPr lang="en-US" sz="1200" dirty="0" err="1">
                <a:solidFill>
                  <a:schemeClr val="bg1"/>
                </a:solidFill>
              </a:rPr>
              <a:t>Index.html</a:t>
            </a:r>
            <a:r>
              <a:rPr lang="en-US" sz="1200" dirty="0">
                <a:solidFill>
                  <a:schemeClr val="bg1"/>
                </a:solidFill>
              </a:rPr>
              <a:t> </a:t>
            </a:r>
          </a:p>
          <a:p>
            <a:r>
              <a:rPr lang="en-US" sz="1200" dirty="0">
                <a:solidFill>
                  <a:schemeClr val="bg1"/>
                </a:solidFill>
              </a:rPr>
              <a:t/>
            </a:r>
            <a:br>
              <a:rPr lang="en-US" sz="1200" dirty="0">
                <a:solidFill>
                  <a:schemeClr val="bg1"/>
                </a:solidFill>
              </a:rPr>
            </a:br>
            <a:r>
              <a:rPr lang="en-US" sz="1200" dirty="0">
                <a:solidFill>
                  <a:schemeClr val="bg1"/>
                </a:solidFill>
              </a:rPr>
              <a:t>Parks in Bloom. (n.d.). Retrieved from https://</a:t>
            </a:r>
            <a:r>
              <a:rPr lang="en-US" sz="1200" dirty="0" err="1">
                <a:solidFill>
                  <a:schemeClr val="bg1"/>
                </a:solidFill>
              </a:rPr>
              <a:t>www.nycgovparks.org</a:t>
            </a:r>
            <a:r>
              <a:rPr lang="en-US" sz="1200" dirty="0">
                <a:solidFill>
                  <a:schemeClr val="bg1"/>
                </a:solidFill>
              </a:rPr>
              <a:t>/greening/bloom-guide </a:t>
            </a:r>
          </a:p>
          <a:p>
            <a:r>
              <a:rPr lang="en-US" sz="1200" dirty="0">
                <a:solidFill>
                  <a:schemeClr val="bg1"/>
                </a:solidFill>
              </a:rPr>
              <a:t>Pham, D. (2015, April 14). This Map Lets You Explore NYC's 592,130 Street Trees by Species and Trunk Thickness. Retrieved November 9, 2018, from </a:t>
            </a:r>
            <a:r>
              <a:rPr lang="en-US" sz="1200" dirty="0">
                <a:solidFill>
                  <a:schemeClr val="bg1"/>
                </a:solidFill>
                <a:hlinkClick r:id="rId8">
                  <a:extLst>
                    <a:ext uri="{A12FA001-AC4F-418D-AE19-62706E023703}">
                      <ahyp:hlinkClr xmlns:ahyp="http://schemas.microsoft.com/office/drawing/2018/hyperlinkcolor" xmlns="" val="tx"/>
                    </a:ext>
                  </a:extLst>
                </a:hlinkClick>
              </a:rPr>
              <a:t>https://www.6sqft.com/amazing-maps-explore-the-citys-592130-street-trees-by-species/</a:t>
            </a:r>
            <a:r>
              <a:rPr lang="en-US" sz="1200" dirty="0">
                <a:solidFill>
                  <a:schemeClr val="bg1"/>
                </a:solidFill>
                <a:hlinkClick r:id="rId9">
                  <a:extLst>
                    <a:ext uri="{A12FA001-AC4F-418D-AE19-62706E023703}">
                      <ahyp:hlinkClr xmlns:ahyp="http://schemas.microsoft.com/office/drawing/2018/hyperlinkcolor" xmlns="" val="tx"/>
                    </a:ext>
                  </a:extLst>
                </a:hlinkClick>
              </a:rPr>
              <a:t>http://media.nycgovparks.org/images/web/TreesCount/</a:t>
            </a:r>
            <a:r>
              <a:rPr lang="en-US" sz="1200" dirty="0" err="1">
                <a:solidFill>
                  <a:schemeClr val="bg1"/>
                </a:solidFill>
                <a:hlinkClick r:id="rId9">
                  <a:extLst>
                    <a:ext uri="{A12FA001-AC4F-418D-AE19-62706E023703}">
                      <ahyp:hlinkClr xmlns:ahyp="http://schemas.microsoft.com/office/drawing/2018/hyperlinkcolor" xmlns="" val="tx"/>
                    </a:ext>
                  </a:extLst>
                </a:hlinkClick>
              </a:rPr>
              <a:t>Index.htm</a:t>
            </a:r>
            <a:r>
              <a:rPr lang="en-US" sz="1200" dirty="0" err="1">
                <a:solidFill>
                  <a:schemeClr val="bg1"/>
                </a:solidFill>
              </a:rPr>
              <a:t>l</a:t>
            </a:r>
            <a:endParaRPr lang="en-US" sz="1200" dirty="0">
              <a:solidFill>
                <a:schemeClr val="bg1"/>
              </a:solidFill>
            </a:endParaRPr>
          </a:p>
          <a:p>
            <a:r>
              <a:rPr lang="en-US" sz="1200" dirty="0">
                <a:solidFill>
                  <a:schemeClr val="bg1"/>
                </a:solidFill>
              </a:rPr>
              <a:t>S. M. (2018, March 23). Lenten Rose, </a:t>
            </a:r>
            <a:r>
              <a:rPr lang="en-US" sz="1200" dirty="0" err="1">
                <a:solidFill>
                  <a:schemeClr val="bg1"/>
                </a:solidFill>
              </a:rPr>
              <a:t>Helleborus</a:t>
            </a:r>
            <a:r>
              <a:rPr lang="en-US" sz="1200" dirty="0">
                <a:solidFill>
                  <a:schemeClr val="bg1"/>
                </a:solidFill>
              </a:rPr>
              <a:t> ×</a:t>
            </a:r>
            <a:r>
              <a:rPr lang="en-US" sz="1200" dirty="0" err="1">
                <a:solidFill>
                  <a:schemeClr val="bg1"/>
                </a:solidFill>
              </a:rPr>
              <a:t>hybridus</a:t>
            </a:r>
            <a:r>
              <a:rPr lang="en-US" sz="1200" dirty="0">
                <a:solidFill>
                  <a:schemeClr val="bg1"/>
                </a:solidFill>
              </a:rPr>
              <a:t>. Retrieved from </a:t>
            </a:r>
            <a:r>
              <a:rPr lang="en-US" sz="1200" dirty="0">
                <a:solidFill>
                  <a:schemeClr val="bg1"/>
                </a:solidFill>
                <a:hlinkClick r:id="rId10">
                  <a:extLst>
                    <a:ext uri="{A12FA001-AC4F-418D-AE19-62706E023703}">
                      <ahyp:hlinkClr xmlns:ahyp="http://schemas.microsoft.com/office/drawing/2018/hyperlinkcolor" xmlns="" val="tx"/>
                    </a:ext>
                  </a:extLst>
                </a:hlinkClick>
              </a:rPr>
              <a:t>https://wimastergardener.org/article/lenten-rose-helleborus-xhybridus/</a:t>
            </a:r>
            <a:r>
              <a:rPr lang="en-US" sz="1200" dirty="0">
                <a:solidFill>
                  <a:schemeClr val="bg1"/>
                </a:solidFill>
              </a:rPr>
              <a:t> </a:t>
            </a:r>
          </a:p>
          <a:p>
            <a:r>
              <a:rPr lang="en-US" sz="5400" dirty="0"/>
              <a:t/>
            </a:r>
            <a:br>
              <a:rPr lang="en-US" sz="5400" dirty="0"/>
            </a:br>
            <a:r>
              <a:rPr lang="en-US" sz="5400" dirty="0"/>
              <a:t> </a:t>
            </a:r>
            <a:r>
              <a:rPr lang="en-US" sz="6600" dirty="0">
                <a:solidFill>
                  <a:schemeClr val="bg1"/>
                </a:solidFill>
              </a:rPr>
              <a:t>Acknowledgements</a:t>
            </a:r>
          </a:p>
          <a:p>
            <a:r>
              <a:rPr lang="en-US" sz="2800" dirty="0">
                <a:solidFill>
                  <a:schemeClr val="bg1"/>
                </a:solidFill>
              </a:rPr>
              <a:t>We want to thank the Harlem DNA Lab for allowing us to use their materials to extract and analyze the DNA from the samples collected. Also, the Cold Spring Harbor Laboratory for creating such amazing opportunities for high school students to experience science in their own schools. We also appreciate Frank McCourt High School and its stuff members for supporting and believing on the completion of this project. A big thanks to Mr. Vincent </a:t>
            </a:r>
            <a:r>
              <a:rPr lang="en-US" sz="2800" dirty="0" err="1">
                <a:solidFill>
                  <a:schemeClr val="bg1"/>
                </a:solidFill>
              </a:rPr>
              <a:t>Joralemon</a:t>
            </a:r>
            <a:r>
              <a:rPr lang="en-US" sz="2800" dirty="0">
                <a:solidFill>
                  <a:schemeClr val="bg1"/>
                </a:solidFill>
              </a:rPr>
              <a:t> for taking time to guide us during our research project and encouraging us to do and be the best we can.  Finally, our teammates because of the hard-work and dedication put into the termination of this project and the responsibility and readiness that helped complete each section of this long-worked research. </a:t>
            </a:r>
          </a:p>
        </p:txBody>
      </p:sp>
      <p:sp>
        <p:nvSpPr>
          <p:cNvPr id="3" name="TextBox 2"/>
          <p:cNvSpPr txBox="1"/>
          <p:nvPr/>
        </p:nvSpPr>
        <p:spPr>
          <a:xfrm>
            <a:off x="37180240" y="2757238"/>
            <a:ext cx="5184093" cy="2123658"/>
          </a:xfrm>
          <a:prstGeom prst="rect">
            <a:avLst/>
          </a:prstGeom>
          <a:noFill/>
        </p:spPr>
        <p:txBody>
          <a:bodyPr wrap="square" rtlCol="0">
            <a:spAutoFit/>
          </a:bodyPr>
          <a:lstStyle/>
          <a:p>
            <a:pPr algn="r"/>
            <a:r>
              <a:rPr lang="en-US" sz="4400" dirty="0">
                <a:solidFill>
                  <a:schemeClr val="bg1"/>
                </a:solidFill>
                <a:cs typeface="Arial"/>
              </a:rPr>
              <a:t>Funded by the</a:t>
            </a:r>
          </a:p>
          <a:p>
            <a:pPr algn="r"/>
            <a:r>
              <a:rPr lang="en-US" sz="4400" dirty="0">
                <a:solidFill>
                  <a:schemeClr val="bg1"/>
                </a:solidFill>
                <a:cs typeface="Arial"/>
              </a:rPr>
              <a:t>Thompson Family Foundation </a:t>
            </a:r>
          </a:p>
        </p:txBody>
      </p:sp>
      <p:pic>
        <p:nvPicPr>
          <p:cNvPr id="6" name="Picture 5">
            <a:extLst>
              <a:ext uri="{FF2B5EF4-FFF2-40B4-BE49-F238E27FC236}">
                <a16:creationId xmlns:a16="http://schemas.microsoft.com/office/drawing/2014/main" xmlns="" id="{4CE875C4-5A85-644F-95E4-08A86FF3066B}"/>
              </a:ext>
            </a:extLst>
          </p:cNvPr>
          <p:cNvPicPr>
            <a:picLocks noChangeAspect="1"/>
          </p:cNvPicPr>
          <p:nvPr/>
        </p:nvPicPr>
        <p:blipFill>
          <a:blip r:embed="rId11"/>
          <a:stretch>
            <a:fillRect/>
          </a:stretch>
        </p:blipFill>
        <p:spPr>
          <a:xfrm rot="16200000">
            <a:off x="12718590" y="21484653"/>
            <a:ext cx="8086736" cy="9944891"/>
          </a:xfrm>
          <a:prstGeom prst="rect">
            <a:avLst/>
          </a:prstGeom>
        </p:spPr>
      </p:pic>
      <p:pic>
        <p:nvPicPr>
          <p:cNvPr id="8" name="Picture 7">
            <a:extLst>
              <a:ext uri="{FF2B5EF4-FFF2-40B4-BE49-F238E27FC236}">
                <a16:creationId xmlns:a16="http://schemas.microsoft.com/office/drawing/2014/main" xmlns="" id="{67139D9A-BC23-7147-8ECD-758D50D0C862}"/>
              </a:ext>
            </a:extLst>
          </p:cNvPr>
          <p:cNvPicPr>
            <a:picLocks noChangeAspect="1"/>
          </p:cNvPicPr>
          <p:nvPr/>
        </p:nvPicPr>
        <p:blipFill rotWithShape="1">
          <a:blip r:embed="rId12"/>
          <a:srcRect l="5816" t="12889" r="4806" b="19739"/>
          <a:stretch/>
        </p:blipFill>
        <p:spPr>
          <a:xfrm>
            <a:off x="12191089" y="6471305"/>
            <a:ext cx="8346671" cy="6264838"/>
          </a:xfrm>
          <a:prstGeom prst="rect">
            <a:avLst/>
          </a:prstGeom>
        </p:spPr>
      </p:pic>
      <p:pic>
        <p:nvPicPr>
          <p:cNvPr id="13" name="Picture 12">
            <a:extLst>
              <a:ext uri="{FF2B5EF4-FFF2-40B4-BE49-F238E27FC236}">
                <a16:creationId xmlns:a16="http://schemas.microsoft.com/office/drawing/2014/main" xmlns="" id="{B06F715F-50A3-0841-A1A3-7E7A76CFDA5B}"/>
              </a:ext>
            </a:extLst>
          </p:cNvPr>
          <p:cNvPicPr>
            <a:picLocks noChangeAspect="1"/>
          </p:cNvPicPr>
          <p:nvPr/>
        </p:nvPicPr>
        <p:blipFill>
          <a:blip r:embed="rId13"/>
          <a:stretch>
            <a:fillRect/>
          </a:stretch>
        </p:blipFill>
        <p:spPr>
          <a:xfrm>
            <a:off x="22533867" y="15226391"/>
            <a:ext cx="9265575" cy="5135249"/>
          </a:xfrm>
          <a:prstGeom prst="rect">
            <a:avLst/>
          </a:prstGeom>
        </p:spPr>
      </p:pic>
      <p:graphicFrame>
        <p:nvGraphicFramePr>
          <p:cNvPr id="16" name="Table 15">
            <a:extLst>
              <a:ext uri="{FF2B5EF4-FFF2-40B4-BE49-F238E27FC236}">
                <a16:creationId xmlns:a16="http://schemas.microsoft.com/office/drawing/2014/main" xmlns="" id="{F59D82B4-A2BA-284A-B459-30F7F7DDBF97}"/>
              </a:ext>
            </a:extLst>
          </p:cNvPr>
          <p:cNvGraphicFramePr>
            <a:graphicFrameLocks noGrp="1"/>
          </p:cNvGraphicFramePr>
          <p:nvPr>
            <p:extLst>
              <p:ext uri="{D42A27DB-BD31-4B8C-83A1-F6EECF244321}">
                <p14:modId xmlns:p14="http://schemas.microsoft.com/office/powerpoint/2010/main" val="604904866"/>
              </p:ext>
            </p:extLst>
          </p:nvPr>
        </p:nvGraphicFramePr>
        <p:xfrm>
          <a:off x="22210252" y="20448031"/>
          <a:ext cx="10269161" cy="11307382"/>
        </p:xfrm>
        <a:graphic>
          <a:graphicData uri="http://schemas.openxmlformats.org/drawingml/2006/table">
            <a:tbl>
              <a:tblPr/>
              <a:tblGrid>
                <a:gridCol w="2630288">
                  <a:extLst>
                    <a:ext uri="{9D8B030D-6E8A-4147-A177-3AD203B41FA5}">
                      <a16:colId xmlns:a16="http://schemas.microsoft.com/office/drawing/2014/main" xmlns="" val="2697082502"/>
                    </a:ext>
                  </a:extLst>
                </a:gridCol>
                <a:gridCol w="1184528">
                  <a:extLst>
                    <a:ext uri="{9D8B030D-6E8A-4147-A177-3AD203B41FA5}">
                      <a16:colId xmlns:a16="http://schemas.microsoft.com/office/drawing/2014/main" xmlns="" val="1559810472"/>
                    </a:ext>
                  </a:extLst>
                </a:gridCol>
                <a:gridCol w="3880587">
                  <a:extLst>
                    <a:ext uri="{9D8B030D-6E8A-4147-A177-3AD203B41FA5}">
                      <a16:colId xmlns:a16="http://schemas.microsoft.com/office/drawing/2014/main" xmlns="" val="4010801197"/>
                    </a:ext>
                  </a:extLst>
                </a:gridCol>
                <a:gridCol w="2573758">
                  <a:extLst>
                    <a:ext uri="{9D8B030D-6E8A-4147-A177-3AD203B41FA5}">
                      <a16:colId xmlns:a16="http://schemas.microsoft.com/office/drawing/2014/main" xmlns="" val="352130669"/>
                    </a:ext>
                  </a:extLst>
                </a:gridCol>
              </a:tblGrid>
              <a:tr h="939799">
                <a:tc>
                  <a:txBody>
                    <a:bodyPr/>
                    <a:lstStyle/>
                    <a:p>
                      <a:pPr algn="ctr" rtl="0" fontAlgn="t">
                        <a:spcBef>
                          <a:spcPts val="0"/>
                        </a:spcBef>
                        <a:spcAft>
                          <a:spcPts val="0"/>
                        </a:spcAft>
                      </a:pPr>
                      <a:r>
                        <a:rPr lang="en-US" sz="2000" b="1" i="0" u="none" strike="noStrike" dirty="0">
                          <a:solidFill>
                            <a:srgbClr val="000000"/>
                          </a:solidFill>
                          <a:effectLst/>
                          <a:latin typeface="Times New Roman" panose="02020603050405020304" pitchFamily="18" charset="0"/>
                        </a:rPr>
                        <a:t/>
                      </a:r>
                      <a:br>
                        <a:rPr lang="en-US" sz="2000" b="1" i="0" u="none" strike="noStrike" dirty="0">
                          <a:solidFill>
                            <a:srgbClr val="000000"/>
                          </a:solidFill>
                          <a:effectLst/>
                          <a:latin typeface="Times New Roman" panose="02020603050405020304" pitchFamily="18" charset="0"/>
                        </a:rPr>
                      </a:br>
                      <a:r>
                        <a:rPr lang="en-US" sz="2000" b="1" i="0" u="none" strike="noStrike" dirty="0">
                          <a:solidFill>
                            <a:srgbClr val="000000"/>
                          </a:solidFill>
                          <a:effectLst/>
                          <a:latin typeface="Times New Roman" panose="02020603050405020304" pitchFamily="18" charset="0"/>
                        </a:rPr>
                        <a:t>Appeared Species</a:t>
                      </a:r>
                      <a:endParaRPr lang="en-US" sz="20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1"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1" i="0" u="none" strike="noStrike" dirty="0" smtClean="0">
                          <a:solidFill>
                            <a:srgbClr val="000000"/>
                          </a:solidFill>
                          <a:effectLst/>
                          <a:latin typeface="Times New Roman" panose="02020603050405020304" pitchFamily="18" charset="0"/>
                        </a:rPr>
                        <a:t>Times </a:t>
                      </a:r>
                      <a:r>
                        <a:rPr lang="en-US" sz="2000" b="1" i="0" u="none" strike="noStrike" dirty="0">
                          <a:solidFill>
                            <a:srgbClr val="000000"/>
                          </a:solidFill>
                          <a:effectLst/>
                          <a:latin typeface="Times New Roman" panose="02020603050405020304" pitchFamily="18" charset="0"/>
                        </a:rPr>
                        <a:t>it </a:t>
                      </a:r>
                      <a:r>
                        <a:rPr lang="en-US" sz="2000" b="1" i="0" u="none" strike="noStrike" dirty="0" smtClean="0">
                          <a:solidFill>
                            <a:srgbClr val="000000"/>
                          </a:solidFill>
                          <a:effectLst/>
                          <a:latin typeface="Times New Roman" panose="02020603050405020304" pitchFamily="18" charset="0"/>
                        </a:rPr>
                        <a:t>appears</a:t>
                      </a:r>
                      <a:endParaRPr lang="en-US" sz="20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1"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1" i="0" u="none" strike="noStrike" dirty="0" smtClean="0">
                          <a:solidFill>
                            <a:srgbClr val="000000"/>
                          </a:solidFill>
                          <a:effectLst/>
                          <a:latin typeface="Times New Roman" panose="02020603050405020304" pitchFamily="18" charset="0"/>
                        </a:rPr>
                        <a:t>Meters </a:t>
                      </a:r>
                      <a:r>
                        <a:rPr lang="en-US" sz="2000" b="1" i="0" u="none" strike="noStrike" dirty="0">
                          <a:solidFill>
                            <a:srgbClr val="000000"/>
                          </a:solidFill>
                          <a:effectLst/>
                          <a:latin typeface="Times New Roman" panose="02020603050405020304" pitchFamily="18" charset="0"/>
                        </a:rPr>
                        <a:t>from highway</a:t>
                      </a:r>
                      <a:endParaRPr lang="en-US" sz="20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1"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1" i="0" u="none" strike="noStrike" dirty="0" smtClean="0">
                          <a:solidFill>
                            <a:srgbClr val="000000"/>
                          </a:solidFill>
                          <a:effectLst/>
                          <a:latin typeface="Times New Roman" panose="02020603050405020304" pitchFamily="18" charset="0"/>
                        </a:rPr>
                        <a:t>Non</a:t>
                      </a:r>
                      <a:r>
                        <a:rPr lang="en-US" sz="2000" b="1" i="0" u="none" strike="noStrike" dirty="0">
                          <a:solidFill>
                            <a:srgbClr val="000000"/>
                          </a:solidFill>
                          <a:effectLst/>
                          <a:latin typeface="Times New Roman" panose="02020603050405020304" pitchFamily="18" charset="0"/>
                        </a:rPr>
                        <a:t>-native vs native</a:t>
                      </a:r>
                      <a:endParaRPr lang="en-US" sz="20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786520192"/>
                  </a:ext>
                </a:extLst>
              </a:tr>
              <a:tr h="487281">
                <a:tc>
                  <a:txBody>
                    <a:bodyPr/>
                    <a:lstStyle/>
                    <a:p>
                      <a:pPr algn="ctr" rtl="0" fontAlgn="t">
                        <a:spcBef>
                          <a:spcPts val="0"/>
                        </a:spcBef>
                        <a:spcAft>
                          <a:spcPts val="0"/>
                        </a:spcAft>
                      </a:pPr>
                      <a:endParaRPr lang="en-US" sz="2000" b="0" i="1"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1" u="none" strike="noStrike" dirty="0" smtClean="0">
                          <a:solidFill>
                            <a:srgbClr val="000000"/>
                          </a:solidFill>
                          <a:effectLst/>
                          <a:latin typeface="Times New Roman" panose="02020603050405020304" pitchFamily="18" charset="0"/>
                        </a:rPr>
                        <a:t>Aquilegia </a:t>
                      </a:r>
                      <a:r>
                        <a:rPr lang="en-US" sz="2000" b="0" i="1" u="none" strike="noStrike" dirty="0">
                          <a:solidFill>
                            <a:srgbClr val="000000"/>
                          </a:solidFill>
                          <a:effectLst/>
                          <a:latin typeface="Times New Roman" panose="02020603050405020304" pitchFamily="18" charset="0"/>
                        </a:rPr>
                        <a:t>Vulgaris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1</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5 </a:t>
                      </a:r>
                      <a:r>
                        <a:rPr lang="en-US" sz="2000" b="0" i="0" u="none" strike="noStrike" dirty="0">
                          <a:solidFill>
                            <a:srgbClr val="000000"/>
                          </a:solidFill>
                          <a:effectLst/>
                          <a:latin typeface="Times New Roman" panose="02020603050405020304" pitchFamily="18" charset="0"/>
                        </a:rPr>
                        <a:t>meters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Non</a:t>
                      </a:r>
                      <a:r>
                        <a:rPr lang="en-US" sz="2000" b="0" i="0" u="none" strike="noStrike" dirty="0">
                          <a:solidFill>
                            <a:srgbClr val="000000"/>
                          </a:solidFill>
                          <a:effectLst/>
                          <a:latin typeface="Times New Roman" panose="02020603050405020304" pitchFamily="18" charset="0"/>
                        </a:rPr>
                        <a:t>-native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520577941"/>
                  </a:ext>
                </a:extLst>
              </a:tr>
              <a:tr h="831244">
                <a:tc>
                  <a:txBody>
                    <a:bodyPr/>
                    <a:lstStyle/>
                    <a:p>
                      <a:pPr algn="ctr" rtl="0" fontAlgn="t">
                        <a:spcBef>
                          <a:spcPts val="0"/>
                        </a:spcBef>
                        <a:spcAft>
                          <a:spcPts val="0"/>
                        </a:spcAft>
                      </a:pPr>
                      <a:endParaRPr lang="en-US" sz="2000" b="0" i="1"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1" u="none" strike="noStrike" dirty="0" err="1" smtClean="0">
                          <a:solidFill>
                            <a:srgbClr val="000000"/>
                          </a:solidFill>
                          <a:effectLst/>
                          <a:latin typeface="Times New Roman" panose="02020603050405020304" pitchFamily="18" charset="0"/>
                        </a:rPr>
                        <a:t>Helleborus</a:t>
                      </a:r>
                      <a:r>
                        <a:rPr lang="en-US" sz="2000" b="0" i="1" u="none" strike="noStrike" dirty="0" smtClean="0">
                          <a:solidFill>
                            <a:srgbClr val="000000"/>
                          </a:solidFill>
                          <a:effectLst/>
                          <a:latin typeface="Times New Roman" panose="02020603050405020304" pitchFamily="18" charset="0"/>
                        </a:rPr>
                        <a:t> </a:t>
                      </a:r>
                      <a:r>
                        <a:rPr lang="en-US" sz="2000" b="0" i="1" u="none" strike="noStrike" dirty="0" err="1">
                          <a:solidFill>
                            <a:srgbClr val="000000"/>
                          </a:solidFill>
                          <a:effectLst/>
                          <a:latin typeface="Times New Roman" panose="02020603050405020304" pitchFamily="18" charset="0"/>
                        </a:rPr>
                        <a:t>Croaticus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1</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20 </a:t>
                      </a:r>
                      <a:r>
                        <a:rPr lang="en-US" sz="2000" b="0" i="0" u="none" strike="noStrike" dirty="0">
                          <a:solidFill>
                            <a:srgbClr val="000000"/>
                          </a:solidFill>
                          <a:effectLst/>
                          <a:latin typeface="Times New Roman" panose="02020603050405020304" pitchFamily="18" charset="0"/>
                        </a:rPr>
                        <a:t>meters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Non</a:t>
                      </a:r>
                      <a:r>
                        <a:rPr lang="en-US" sz="2000" b="0" i="0" u="none" strike="noStrike" dirty="0">
                          <a:solidFill>
                            <a:srgbClr val="000000"/>
                          </a:solidFill>
                          <a:effectLst/>
                          <a:latin typeface="Times New Roman" panose="02020603050405020304" pitchFamily="18" charset="0"/>
                        </a:rPr>
                        <a:t>-native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624896018"/>
                  </a:ext>
                </a:extLst>
              </a:tr>
              <a:tr h="487281">
                <a:tc>
                  <a:txBody>
                    <a:bodyPr/>
                    <a:lstStyle/>
                    <a:p>
                      <a:pPr algn="ctr" rtl="0" fontAlgn="t">
                        <a:spcBef>
                          <a:spcPts val="0"/>
                        </a:spcBef>
                        <a:spcAft>
                          <a:spcPts val="0"/>
                        </a:spcAft>
                      </a:pPr>
                      <a:endParaRPr lang="en-US" sz="2000" b="0" i="1"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1" u="none" strike="noStrike" dirty="0" err="1" smtClean="0">
                          <a:solidFill>
                            <a:srgbClr val="000000"/>
                          </a:solidFill>
                          <a:effectLst/>
                          <a:latin typeface="Times New Roman" panose="02020603050405020304" pitchFamily="18" charset="0"/>
                        </a:rPr>
                        <a:t>Helleborus</a:t>
                      </a:r>
                      <a:r>
                        <a:rPr lang="en-US" sz="2000" b="0" i="1" u="none" strike="noStrike" dirty="0" smtClean="0">
                          <a:solidFill>
                            <a:srgbClr val="000000"/>
                          </a:solidFill>
                          <a:effectLst/>
                          <a:latin typeface="Times New Roman" panose="02020603050405020304" pitchFamily="18" charset="0"/>
                        </a:rPr>
                        <a:t> </a:t>
                      </a:r>
                      <a:r>
                        <a:rPr lang="en-US" sz="2000" b="0" i="1" u="none" strike="noStrike" dirty="0" err="1">
                          <a:solidFill>
                            <a:srgbClr val="000000"/>
                          </a:solidFill>
                          <a:effectLst/>
                          <a:latin typeface="Times New Roman" panose="02020603050405020304" pitchFamily="18" charset="0"/>
                        </a:rPr>
                        <a:t>Foetidus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3</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20 </a:t>
                      </a:r>
                      <a:r>
                        <a:rPr lang="en-US" sz="2000" b="0" i="0" u="none" strike="noStrike" dirty="0">
                          <a:solidFill>
                            <a:srgbClr val="000000"/>
                          </a:solidFill>
                          <a:effectLst/>
                          <a:latin typeface="Times New Roman" panose="02020603050405020304" pitchFamily="18" charset="0"/>
                        </a:rPr>
                        <a:t>meters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Non</a:t>
                      </a:r>
                      <a:r>
                        <a:rPr lang="en-US" sz="2000" b="0" i="0" u="none" strike="noStrike" dirty="0">
                          <a:solidFill>
                            <a:srgbClr val="000000"/>
                          </a:solidFill>
                          <a:effectLst/>
                          <a:latin typeface="Times New Roman" panose="02020603050405020304" pitchFamily="18" charset="0"/>
                        </a:rPr>
                        <a:t>-native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413274764"/>
                  </a:ext>
                </a:extLst>
              </a:tr>
              <a:tr h="831244">
                <a:tc>
                  <a:txBody>
                    <a:bodyPr/>
                    <a:lstStyle/>
                    <a:p>
                      <a:pPr algn="ctr" rtl="0" fontAlgn="t">
                        <a:spcBef>
                          <a:spcPts val="0"/>
                        </a:spcBef>
                        <a:spcAft>
                          <a:spcPts val="0"/>
                        </a:spcAft>
                      </a:pPr>
                      <a:endParaRPr lang="en-US" sz="2000" b="0" i="1"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1" u="none" strike="noStrike" dirty="0" err="1" smtClean="0">
                          <a:solidFill>
                            <a:srgbClr val="000000"/>
                          </a:solidFill>
                          <a:effectLst/>
                          <a:latin typeface="Times New Roman" panose="02020603050405020304" pitchFamily="18" charset="0"/>
                        </a:rPr>
                        <a:t>Helleborus</a:t>
                      </a:r>
                      <a:r>
                        <a:rPr lang="en-US" sz="2000" b="0" i="1" u="none" strike="noStrike" dirty="0" smtClean="0">
                          <a:solidFill>
                            <a:srgbClr val="000000"/>
                          </a:solidFill>
                          <a:effectLst/>
                          <a:latin typeface="Times New Roman" panose="02020603050405020304" pitchFamily="18" charset="0"/>
                        </a:rPr>
                        <a:t> </a:t>
                      </a:r>
                      <a:r>
                        <a:rPr lang="en-US" sz="2000" b="0" i="1" u="none" strike="noStrike" dirty="0" err="1">
                          <a:solidFill>
                            <a:srgbClr val="000000"/>
                          </a:solidFill>
                          <a:effectLst/>
                          <a:latin typeface="Times New Roman" panose="02020603050405020304" pitchFamily="18" charset="0"/>
                        </a:rPr>
                        <a:t>orientalis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4</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1 </a:t>
                      </a:r>
                      <a:r>
                        <a:rPr lang="en-US" sz="2000" b="0" i="0" u="none" strike="noStrike" dirty="0">
                          <a:solidFill>
                            <a:srgbClr val="000000"/>
                          </a:solidFill>
                          <a:effectLst/>
                          <a:latin typeface="Times New Roman" panose="02020603050405020304" pitchFamily="18" charset="0"/>
                        </a:rPr>
                        <a:t>meters, 5 meters and 20 meters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Non</a:t>
                      </a:r>
                      <a:r>
                        <a:rPr lang="en-US" sz="2000" b="0" i="0" u="none" strike="noStrike" dirty="0">
                          <a:solidFill>
                            <a:srgbClr val="000000"/>
                          </a:solidFill>
                          <a:effectLst/>
                          <a:latin typeface="Times New Roman" panose="02020603050405020304" pitchFamily="18" charset="0"/>
                        </a:rPr>
                        <a:t>-native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409822373"/>
                  </a:ext>
                </a:extLst>
              </a:tr>
              <a:tr h="831244">
                <a:tc>
                  <a:txBody>
                    <a:bodyPr/>
                    <a:lstStyle/>
                    <a:p>
                      <a:pPr algn="ctr" rtl="0" fontAlgn="t">
                        <a:spcBef>
                          <a:spcPts val="0"/>
                        </a:spcBef>
                        <a:spcAft>
                          <a:spcPts val="0"/>
                        </a:spcAft>
                      </a:pPr>
                      <a:endParaRPr lang="en-US" sz="2000" b="0" i="1"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1" u="none" strike="noStrike" dirty="0" err="1" smtClean="0">
                          <a:solidFill>
                            <a:srgbClr val="000000"/>
                          </a:solidFill>
                          <a:effectLst/>
                          <a:latin typeface="Times New Roman" panose="02020603050405020304" pitchFamily="18" charset="0"/>
                        </a:rPr>
                        <a:t>Helleborus</a:t>
                      </a:r>
                      <a:r>
                        <a:rPr lang="en-US" sz="2000" b="0" i="1" u="none" strike="noStrike" dirty="0" smtClean="0">
                          <a:solidFill>
                            <a:srgbClr val="000000"/>
                          </a:solidFill>
                          <a:effectLst/>
                          <a:latin typeface="Times New Roman" panose="02020603050405020304" pitchFamily="18" charset="0"/>
                        </a:rPr>
                        <a:t> </a:t>
                      </a:r>
                      <a:r>
                        <a:rPr lang="en-US" sz="2000" b="0" i="1" u="none" strike="noStrike" dirty="0" err="1">
                          <a:solidFill>
                            <a:srgbClr val="000000"/>
                          </a:solidFill>
                          <a:effectLst/>
                          <a:latin typeface="Times New Roman" panose="02020603050405020304" pitchFamily="18" charset="0"/>
                        </a:rPr>
                        <a:t>thibetanus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5</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5 </a:t>
                      </a:r>
                      <a:r>
                        <a:rPr lang="en-US" sz="2000" b="0" i="0" u="none" strike="noStrike" dirty="0">
                          <a:solidFill>
                            <a:srgbClr val="000000"/>
                          </a:solidFill>
                          <a:effectLst/>
                          <a:latin typeface="Times New Roman" panose="02020603050405020304" pitchFamily="18" charset="0"/>
                        </a:rPr>
                        <a:t>meters and 15 meters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Non</a:t>
                      </a:r>
                      <a:r>
                        <a:rPr lang="en-US" sz="2000" b="0" i="0" u="none" strike="noStrike" dirty="0">
                          <a:solidFill>
                            <a:srgbClr val="000000"/>
                          </a:solidFill>
                          <a:effectLst/>
                          <a:latin typeface="Times New Roman" panose="02020603050405020304" pitchFamily="18" charset="0"/>
                        </a:rPr>
                        <a:t>-native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792907338"/>
                  </a:ext>
                </a:extLst>
              </a:tr>
              <a:tr h="487281">
                <a:tc>
                  <a:txBody>
                    <a:bodyPr/>
                    <a:lstStyle/>
                    <a:p>
                      <a:pPr algn="ctr" rtl="0" fontAlgn="t">
                        <a:spcBef>
                          <a:spcPts val="0"/>
                        </a:spcBef>
                        <a:spcAft>
                          <a:spcPts val="0"/>
                        </a:spcAft>
                      </a:pPr>
                      <a:endParaRPr lang="en-US" sz="2000" b="0" i="1"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1" u="none" strike="noStrike" dirty="0" err="1" smtClean="0">
                          <a:solidFill>
                            <a:srgbClr val="000000"/>
                          </a:solidFill>
                          <a:effectLst/>
                          <a:latin typeface="Times New Roman" panose="02020603050405020304" pitchFamily="18" charset="0"/>
                        </a:rPr>
                        <a:t>Helleborus</a:t>
                      </a:r>
                      <a:r>
                        <a:rPr lang="en-US" sz="2000" b="0" i="1" u="none" strike="noStrike" dirty="0" smtClean="0">
                          <a:solidFill>
                            <a:srgbClr val="000000"/>
                          </a:solidFill>
                          <a:effectLst/>
                          <a:latin typeface="Times New Roman" panose="02020603050405020304" pitchFamily="18" charset="0"/>
                        </a:rPr>
                        <a:t> </a:t>
                      </a:r>
                      <a:r>
                        <a:rPr lang="en-US" sz="2000" b="0" i="1" u="none" strike="noStrike" dirty="0" err="1">
                          <a:solidFill>
                            <a:srgbClr val="000000"/>
                          </a:solidFill>
                          <a:effectLst/>
                          <a:latin typeface="Times New Roman" panose="02020603050405020304" pitchFamily="18" charset="0"/>
                        </a:rPr>
                        <a:t>viridis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1</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20 </a:t>
                      </a:r>
                      <a:r>
                        <a:rPr lang="en-US" sz="2000" b="0" i="0" u="none" strike="noStrike" dirty="0">
                          <a:solidFill>
                            <a:srgbClr val="000000"/>
                          </a:solidFill>
                          <a:effectLst/>
                          <a:latin typeface="Times New Roman" panose="02020603050405020304" pitchFamily="18" charset="0"/>
                        </a:rPr>
                        <a:t>meters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Non</a:t>
                      </a:r>
                      <a:r>
                        <a:rPr lang="en-US" sz="2000" b="0" i="0" u="none" strike="noStrike" dirty="0">
                          <a:solidFill>
                            <a:srgbClr val="000000"/>
                          </a:solidFill>
                          <a:effectLst/>
                          <a:latin typeface="Times New Roman" panose="02020603050405020304" pitchFamily="18" charset="0"/>
                        </a:rPr>
                        <a:t>-native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097743827"/>
                  </a:ext>
                </a:extLst>
              </a:tr>
              <a:tr h="487281">
                <a:tc>
                  <a:txBody>
                    <a:bodyPr/>
                    <a:lstStyle/>
                    <a:p>
                      <a:pPr algn="ctr" rtl="0" fontAlgn="t">
                        <a:spcBef>
                          <a:spcPts val="0"/>
                        </a:spcBef>
                        <a:spcAft>
                          <a:spcPts val="0"/>
                        </a:spcAft>
                      </a:pPr>
                      <a:endParaRPr lang="en-US" sz="2000" b="0" i="1"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1" u="none" strike="noStrike" dirty="0" smtClean="0">
                          <a:solidFill>
                            <a:srgbClr val="000000"/>
                          </a:solidFill>
                          <a:effectLst/>
                          <a:latin typeface="Times New Roman" panose="02020603050405020304" pitchFamily="18" charset="0"/>
                        </a:rPr>
                        <a:t>Hydrangea </a:t>
                      </a:r>
                      <a:r>
                        <a:rPr lang="en-US" sz="2000" b="0" i="1" u="none" strike="noStrike" dirty="0" err="1">
                          <a:solidFill>
                            <a:srgbClr val="000000"/>
                          </a:solidFill>
                          <a:effectLst/>
                          <a:latin typeface="Times New Roman" panose="02020603050405020304" pitchFamily="18" charset="0"/>
                        </a:rPr>
                        <a:t>chinensis</a:t>
                      </a:r>
                      <a:r>
                        <a:rPr lang="en-US" sz="2000" b="0" i="1" u="none" strike="noStrike" dirty="0">
                          <a:solidFill>
                            <a:srgbClr val="000000"/>
                          </a:solidFill>
                          <a:effectLst/>
                          <a:latin typeface="Times New Roman" panose="02020603050405020304" pitchFamily="18" charset="0"/>
                        </a:rPr>
                        <a:t> </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1</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5 </a:t>
                      </a:r>
                      <a:r>
                        <a:rPr lang="en-US" sz="2000" b="0" i="0" u="none" strike="noStrike" dirty="0">
                          <a:solidFill>
                            <a:srgbClr val="000000"/>
                          </a:solidFill>
                          <a:effectLst/>
                          <a:latin typeface="Times New Roman" panose="02020603050405020304" pitchFamily="18" charset="0"/>
                        </a:rPr>
                        <a:t>meters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Non</a:t>
                      </a:r>
                      <a:r>
                        <a:rPr lang="en-US" sz="2000" b="0" i="0" u="none" strike="noStrike" dirty="0">
                          <a:solidFill>
                            <a:srgbClr val="000000"/>
                          </a:solidFill>
                          <a:effectLst/>
                          <a:latin typeface="Times New Roman" panose="02020603050405020304" pitchFamily="18" charset="0"/>
                        </a:rPr>
                        <a:t>-native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838834034"/>
                  </a:ext>
                </a:extLst>
              </a:tr>
              <a:tr h="831244">
                <a:tc>
                  <a:txBody>
                    <a:bodyPr/>
                    <a:lstStyle/>
                    <a:p>
                      <a:pPr algn="ctr" rtl="0" fontAlgn="t">
                        <a:spcBef>
                          <a:spcPts val="0"/>
                        </a:spcBef>
                        <a:spcAft>
                          <a:spcPts val="0"/>
                        </a:spcAft>
                      </a:pPr>
                      <a:endParaRPr lang="en-US" sz="2000" b="0" i="1"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1" u="none" strike="noStrike" dirty="0" err="1" smtClean="0">
                          <a:solidFill>
                            <a:srgbClr val="000000"/>
                          </a:solidFill>
                          <a:effectLst/>
                          <a:latin typeface="Times New Roman" panose="02020603050405020304" pitchFamily="18" charset="0"/>
                        </a:rPr>
                        <a:t>Isopyrum</a:t>
                      </a:r>
                      <a:r>
                        <a:rPr lang="en-US" sz="2000" b="0" i="1" u="none" strike="noStrike" dirty="0" smtClean="0">
                          <a:solidFill>
                            <a:srgbClr val="000000"/>
                          </a:solidFill>
                          <a:effectLst/>
                          <a:latin typeface="Times New Roman" panose="02020603050405020304" pitchFamily="18" charset="0"/>
                        </a:rPr>
                        <a:t> </a:t>
                      </a:r>
                      <a:r>
                        <a:rPr lang="en-US" sz="2000" b="0" i="1" u="none" strike="noStrike" dirty="0" err="1">
                          <a:solidFill>
                            <a:srgbClr val="000000"/>
                          </a:solidFill>
                          <a:effectLst/>
                          <a:latin typeface="Times New Roman" panose="02020603050405020304" pitchFamily="18" charset="0"/>
                        </a:rPr>
                        <a:t>Biternatum</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1</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20 </a:t>
                      </a:r>
                      <a:r>
                        <a:rPr lang="en-US" sz="2000" b="0" i="0" u="none" strike="noStrike" dirty="0">
                          <a:solidFill>
                            <a:srgbClr val="000000"/>
                          </a:solidFill>
                          <a:effectLst/>
                          <a:latin typeface="Times New Roman" panose="02020603050405020304" pitchFamily="18" charset="0"/>
                        </a:rPr>
                        <a:t>meters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Native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908668612"/>
                  </a:ext>
                </a:extLst>
              </a:tr>
              <a:tr h="883467">
                <a:tc>
                  <a:txBody>
                    <a:bodyPr/>
                    <a:lstStyle/>
                    <a:p>
                      <a:pPr algn="ctr" rtl="0" fontAlgn="t">
                        <a:spcBef>
                          <a:spcPts val="0"/>
                        </a:spcBef>
                        <a:spcAft>
                          <a:spcPts val="0"/>
                        </a:spcAft>
                      </a:pPr>
                      <a:endParaRPr lang="en-US" sz="2000" b="0" i="1"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1" u="none" strike="noStrike" dirty="0" smtClean="0">
                          <a:solidFill>
                            <a:srgbClr val="000000"/>
                          </a:solidFill>
                          <a:effectLst/>
                          <a:latin typeface="Times New Roman" panose="02020603050405020304" pitchFamily="18" charset="0"/>
                        </a:rPr>
                        <a:t>No </a:t>
                      </a:r>
                      <a:r>
                        <a:rPr lang="en-US" sz="2000" b="0" i="1" u="none" strike="noStrike" dirty="0">
                          <a:solidFill>
                            <a:srgbClr val="000000"/>
                          </a:solidFill>
                          <a:effectLst/>
                          <a:latin typeface="Times New Roman" panose="02020603050405020304" pitchFamily="18" charset="0"/>
                        </a:rPr>
                        <a:t>comparison availability</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2</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5 </a:t>
                      </a:r>
                      <a:r>
                        <a:rPr lang="en-US" sz="2000" b="0" i="0" u="none" strike="noStrike" dirty="0">
                          <a:solidFill>
                            <a:srgbClr val="000000"/>
                          </a:solidFill>
                          <a:effectLst/>
                          <a:latin typeface="Times New Roman" panose="02020603050405020304" pitchFamily="18" charset="0"/>
                        </a:rPr>
                        <a:t>meters and 20 meters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t"/>
                      <a:endParaRPr lang="en-US" sz="2000" dirty="0" smtClean="0">
                        <a:solidFill>
                          <a:schemeClr val="bg1"/>
                        </a:solidFill>
                        <a:effectLst/>
                        <a:latin typeface="Times New Roman" panose="02020603050405020304" pitchFamily="18" charset="0"/>
                        <a:cs typeface="Times New Roman" panose="02020603050405020304" pitchFamily="18" charset="0"/>
                      </a:endParaRPr>
                    </a:p>
                    <a:p>
                      <a:pPr algn="ctr" fontAlgn="t"/>
                      <a:r>
                        <a:rPr lang="en-US" sz="2000" dirty="0" smtClean="0">
                          <a:solidFill>
                            <a:schemeClr val="bg1"/>
                          </a:solidFill>
                          <a:effectLst/>
                          <a:latin typeface="Times New Roman" panose="02020603050405020304" pitchFamily="18" charset="0"/>
                          <a:cs typeface="Times New Roman" panose="02020603050405020304" pitchFamily="18" charset="0"/>
                        </a:rPr>
                        <a:t>Non</a:t>
                      </a:r>
                      <a:r>
                        <a:rPr lang="en-US" sz="2000" dirty="0">
                          <a:solidFill>
                            <a:schemeClr val="bg1"/>
                          </a:solidFill>
                          <a:effectLst/>
                          <a:latin typeface="Times New Roman" panose="02020603050405020304" pitchFamily="18" charset="0"/>
                          <a:cs typeface="Times New Roman" panose="02020603050405020304" pitchFamily="18" charset="0"/>
                        </a:rPr>
                        <a:t>-native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4107876203"/>
                  </a:ext>
                </a:extLst>
              </a:tr>
              <a:tr h="1175206">
                <a:tc>
                  <a:txBody>
                    <a:bodyPr/>
                    <a:lstStyle/>
                    <a:p>
                      <a:pPr algn="ctr" rtl="0" fontAlgn="t">
                        <a:spcBef>
                          <a:spcPts val="0"/>
                        </a:spcBef>
                        <a:spcAft>
                          <a:spcPts val="0"/>
                        </a:spcAft>
                      </a:pPr>
                      <a:endParaRPr lang="en-US" sz="2000" b="0" i="1"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1" u="none" strike="noStrike" dirty="0" smtClean="0">
                          <a:solidFill>
                            <a:srgbClr val="000000"/>
                          </a:solidFill>
                          <a:effectLst/>
                          <a:latin typeface="Times New Roman" panose="02020603050405020304" pitchFamily="18" charset="0"/>
                        </a:rPr>
                        <a:t>No </a:t>
                      </a:r>
                      <a:r>
                        <a:rPr lang="en-US" sz="2000" b="0" i="1" u="none" strike="noStrike" dirty="0">
                          <a:solidFill>
                            <a:srgbClr val="000000"/>
                          </a:solidFill>
                          <a:effectLst/>
                          <a:latin typeface="Times New Roman" panose="02020603050405020304" pitchFamily="18" charset="0"/>
                        </a:rPr>
                        <a:t>info/No Sequence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5</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5 </a:t>
                      </a:r>
                      <a:r>
                        <a:rPr lang="en-US" sz="2000" b="0" i="0" u="none" strike="noStrike" dirty="0">
                          <a:solidFill>
                            <a:srgbClr val="000000"/>
                          </a:solidFill>
                          <a:effectLst/>
                          <a:latin typeface="Times New Roman" panose="02020603050405020304" pitchFamily="18" charset="0"/>
                        </a:rPr>
                        <a:t>meters, 15 meters and 20 meters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4389120" rtl="0" eaLnBrk="1" fontAlgn="t" latinLnBrk="0" hangingPunct="1">
                        <a:lnSpc>
                          <a:spcPct val="100000"/>
                        </a:lnSpc>
                        <a:spcBef>
                          <a:spcPts val="0"/>
                        </a:spcBef>
                        <a:spcAft>
                          <a:spcPts val="0"/>
                        </a:spcAft>
                        <a:buClrTx/>
                        <a:buSzTx/>
                        <a:buFontTx/>
                        <a:buNone/>
                        <a:tabLst/>
                        <a:defRPr/>
                      </a:pPr>
                      <a:endParaRPr lang="en-US" sz="2000" dirty="0" smtClean="0">
                        <a:solidFill>
                          <a:schemeClr val="bg1"/>
                        </a:solidFill>
                        <a:effectLst/>
                        <a:latin typeface="Times New Roman" panose="02020603050405020304" pitchFamily="18" charset="0"/>
                        <a:cs typeface="Times New Roman" panose="02020603050405020304" pitchFamily="18" charset="0"/>
                      </a:endParaRPr>
                    </a:p>
                    <a:p>
                      <a:pPr marL="0" marR="0" lvl="0" indent="0" algn="ctr" defTabSz="4389120" rtl="0" eaLnBrk="1" fontAlgn="t" latinLnBrk="0" hangingPunct="1">
                        <a:lnSpc>
                          <a:spcPct val="100000"/>
                        </a:lnSpc>
                        <a:spcBef>
                          <a:spcPts val="0"/>
                        </a:spcBef>
                        <a:spcAft>
                          <a:spcPts val="0"/>
                        </a:spcAft>
                        <a:buClrTx/>
                        <a:buSzTx/>
                        <a:buFontTx/>
                        <a:buNone/>
                        <a:tabLst/>
                        <a:defRPr/>
                      </a:pPr>
                      <a:r>
                        <a:rPr lang="en-US" sz="2000" dirty="0" smtClean="0">
                          <a:solidFill>
                            <a:schemeClr val="bg1"/>
                          </a:solidFill>
                          <a:effectLst/>
                          <a:latin typeface="Times New Roman" panose="02020603050405020304" pitchFamily="18" charset="0"/>
                          <a:cs typeface="Times New Roman" panose="02020603050405020304" pitchFamily="18" charset="0"/>
                        </a:rPr>
                        <a:t>Non</a:t>
                      </a:r>
                      <a:r>
                        <a:rPr lang="en-US" sz="2000" dirty="0">
                          <a:solidFill>
                            <a:schemeClr val="bg1"/>
                          </a:solidFill>
                          <a:effectLst/>
                          <a:latin typeface="Times New Roman" panose="02020603050405020304" pitchFamily="18" charset="0"/>
                          <a:cs typeface="Times New Roman" panose="02020603050405020304" pitchFamily="18" charset="0"/>
                        </a:rPr>
                        <a:t>-</a:t>
                      </a:r>
                      <a:r>
                        <a:rPr lang="en-US" sz="2000" dirty="0" smtClean="0">
                          <a:solidFill>
                            <a:schemeClr val="bg1"/>
                          </a:solidFill>
                          <a:effectLst/>
                          <a:latin typeface="Times New Roman" panose="02020603050405020304" pitchFamily="18" charset="0"/>
                          <a:cs typeface="Times New Roman" panose="02020603050405020304" pitchFamily="18" charset="0"/>
                        </a:rPr>
                        <a:t>native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48566643"/>
                  </a:ext>
                </a:extLst>
              </a:tr>
              <a:tr h="487281">
                <a:tc>
                  <a:txBody>
                    <a:bodyPr/>
                    <a:lstStyle/>
                    <a:p>
                      <a:pPr algn="ctr" rtl="0" fontAlgn="t">
                        <a:spcBef>
                          <a:spcPts val="0"/>
                        </a:spcBef>
                        <a:spcAft>
                          <a:spcPts val="0"/>
                        </a:spcAft>
                      </a:pPr>
                      <a:endParaRPr lang="en-US" sz="2000" b="0" i="1"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1" u="none" strike="noStrike" dirty="0" err="1" smtClean="0">
                          <a:solidFill>
                            <a:srgbClr val="000000"/>
                          </a:solidFill>
                          <a:effectLst/>
                          <a:latin typeface="Times New Roman" panose="02020603050405020304" pitchFamily="18" charset="0"/>
                        </a:rPr>
                        <a:t>Skimmia</a:t>
                      </a:r>
                      <a:r>
                        <a:rPr lang="en-US" sz="2000" b="0" i="1" u="none" strike="noStrike" dirty="0" smtClean="0">
                          <a:solidFill>
                            <a:srgbClr val="000000"/>
                          </a:solidFill>
                          <a:effectLst/>
                          <a:latin typeface="Times New Roman" panose="02020603050405020304" pitchFamily="18" charset="0"/>
                        </a:rPr>
                        <a:t> </a:t>
                      </a:r>
                      <a:r>
                        <a:rPr lang="en-US" sz="2000" b="0" i="1" u="none" strike="noStrike" dirty="0" err="1">
                          <a:solidFill>
                            <a:srgbClr val="000000"/>
                          </a:solidFill>
                          <a:effectLst/>
                          <a:latin typeface="Times New Roman" panose="02020603050405020304" pitchFamily="18" charset="0"/>
                        </a:rPr>
                        <a:t>reevesiana</a:t>
                      </a:r>
                      <a:r>
                        <a:rPr lang="en-US" sz="2000" b="0" i="1" u="none" strike="noStrike" dirty="0">
                          <a:solidFill>
                            <a:srgbClr val="000000"/>
                          </a:solidFill>
                          <a:effectLst/>
                          <a:latin typeface="Times New Roman" panose="02020603050405020304" pitchFamily="18" charset="0"/>
                        </a:rPr>
                        <a:t> </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1</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15 </a:t>
                      </a:r>
                      <a:r>
                        <a:rPr lang="en-US" sz="2000" b="0" i="0" u="none" strike="noStrike" dirty="0">
                          <a:solidFill>
                            <a:srgbClr val="000000"/>
                          </a:solidFill>
                          <a:effectLst/>
                          <a:latin typeface="Times New Roman" panose="02020603050405020304" pitchFamily="18" charset="0"/>
                        </a:rPr>
                        <a:t>meters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Non</a:t>
                      </a:r>
                      <a:r>
                        <a:rPr lang="en-US" sz="2000" b="0" i="0" u="none" strike="noStrike" dirty="0">
                          <a:solidFill>
                            <a:srgbClr val="000000"/>
                          </a:solidFill>
                          <a:effectLst/>
                          <a:latin typeface="Times New Roman" panose="02020603050405020304" pitchFamily="18" charset="0"/>
                        </a:rPr>
                        <a:t>-native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666989602"/>
                  </a:ext>
                </a:extLst>
              </a:tr>
              <a:tr h="831244">
                <a:tc>
                  <a:txBody>
                    <a:bodyPr/>
                    <a:lstStyle/>
                    <a:p>
                      <a:pPr algn="ctr" rtl="0" fontAlgn="t">
                        <a:spcBef>
                          <a:spcPts val="0"/>
                        </a:spcBef>
                        <a:spcAft>
                          <a:spcPts val="0"/>
                        </a:spcAft>
                      </a:pPr>
                      <a:endParaRPr lang="en-US" sz="2000" b="0" i="1"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1" u="none" strike="noStrike" dirty="0" err="1" smtClean="0">
                          <a:solidFill>
                            <a:srgbClr val="000000"/>
                          </a:solidFill>
                          <a:effectLst/>
                          <a:latin typeface="Times New Roman" panose="02020603050405020304" pitchFamily="18" charset="0"/>
                        </a:rPr>
                        <a:t>Zanthoxylum</a:t>
                      </a:r>
                      <a:r>
                        <a:rPr lang="en-US" sz="2000" b="0" i="1" u="none" strike="noStrike" dirty="0" smtClean="0">
                          <a:solidFill>
                            <a:srgbClr val="000000"/>
                          </a:solidFill>
                          <a:effectLst/>
                          <a:latin typeface="Times New Roman" panose="02020603050405020304" pitchFamily="18" charset="0"/>
                        </a:rPr>
                        <a:t> </a:t>
                      </a:r>
                      <a:r>
                        <a:rPr lang="en-US" sz="2000" b="0" i="1" u="none" strike="noStrike" dirty="0" err="1" smtClean="0">
                          <a:solidFill>
                            <a:srgbClr val="000000"/>
                          </a:solidFill>
                          <a:effectLst/>
                          <a:latin typeface="Times New Roman" panose="02020603050405020304" pitchFamily="18" charset="0"/>
                        </a:rPr>
                        <a:t>avicenna</a:t>
                      </a:r>
                      <a:endParaRPr lang="en-US" sz="2000" b="0" i="1"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1" u="none" strike="noStrike" dirty="0" smtClean="0">
                          <a:solidFill>
                            <a:srgbClr val="000000"/>
                          </a:solidFill>
                          <a:effectLst/>
                          <a:latin typeface="Times New Roman" panose="02020603050405020304" pitchFamily="18" charset="0"/>
                        </a:rPr>
                        <a:t>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1</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2 </a:t>
                      </a:r>
                      <a:r>
                        <a:rPr lang="en-US" sz="2000" b="0" i="0" u="none" strike="noStrike" dirty="0">
                          <a:solidFill>
                            <a:srgbClr val="000000"/>
                          </a:solidFill>
                          <a:effectLst/>
                          <a:latin typeface="Times New Roman" panose="02020603050405020304" pitchFamily="18" charset="0"/>
                        </a:rPr>
                        <a:t>meters</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t">
                        <a:spcBef>
                          <a:spcPts val="0"/>
                        </a:spcBef>
                        <a:spcAft>
                          <a:spcPts val="0"/>
                        </a:spcAft>
                      </a:pPr>
                      <a:endParaRPr lang="en-US" sz="2000" b="0"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000" b="0" i="0" u="none" strike="noStrike" dirty="0" smtClean="0">
                          <a:solidFill>
                            <a:srgbClr val="000000"/>
                          </a:solidFill>
                          <a:effectLst/>
                          <a:latin typeface="Times New Roman" panose="02020603050405020304" pitchFamily="18" charset="0"/>
                        </a:rPr>
                        <a:t>Non</a:t>
                      </a:r>
                      <a:r>
                        <a:rPr lang="en-US" sz="2000" b="0" i="0" u="none" strike="noStrike" dirty="0">
                          <a:solidFill>
                            <a:srgbClr val="000000"/>
                          </a:solidFill>
                          <a:effectLst/>
                          <a:latin typeface="Times New Roman" panose="02020603050405020304" pitchFamily="18" charset="0"/>
                        </a:rPr>
                        <a:t>-native</a:t>
                      </a:r>
                      <a:endParaRPr lang="en-US" sz="2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190876504"/>
                  </a:ext>
                </a:extLst>
              </a:tr>
            </a:tbl>
          </a:graphicData>
        </a:graphic>
      </p:graphicFrame>
      <p:sp>
        <p:nvSpPr>
          <p:cNvPr id="17" name="Rectangle 2">
            <a:extLst>
              <a:ext uri="{FF2B5EF4-FFF2-40B4-BE49-F238E27FC236}">
                <a16:creationId xmlns:a16="http://schemas.microsoft.com/office/drawing/2014/main" xmlns="" id="{EA8CE303-02EF-8841-A5BD-0B192C4E6A7E}"/>
              </a:ext>
            </a:extLst>
          </p:cNvPr>
          <p:cNvSpPr>
            <a:spLocks noChangeArrowheads="1"/>
          </p:cNvSpPr>
          <p:nvPr/>
        </p:nvSpPr>
        <p:spPr bwMode="auto">
          <a:xfrm>
            <a:off x="23751222" y="11674758"/>
            <a:ext cx="5692458" cy="2095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7800" b="0" i="0" u="none" strike="noStrike" cap="none" normalizeH="0" baseline="0">
                <a:ln>
                  <a:noFill/>
                </a:ln>
                <a:solidFill>
                  <a:schemeClr val="tx1"/>
                </a:solidFill>
                <a:effectLst/>
                <a:latin typeface="Arial" panose="020B0604020202020204" pitchFamily="34" charset="0"/>
              </a:rPr>
              <a:t/>
            </a:r>
            <a:br>
              <a:rPr kumimoji="0" lang="en-US" altLang="en-US" sz="67800" b="0" i="0" u="none" strike="noStrike" cap="none" normalizeH="0" baseline="0">
                <a:ln>
                  <a:noFill/>
                </a:ln>
                <a:solidFill>
                  <a:schemeClr val="tx1"/>
                </a:solidFill>
                <a:effectLst/>
                <a:latin typeface="Arial" panose="020B0604020202020204" pitchFamily="34" charset="0"/>
              </a:rPr>
            </a:br>
            <a:endParaRPr kumimoji="0" lang="en-US" altLang="en-US" sz="67800" b="0" i="0" u="none" strike="noStrike" cap="none" normalizeH="0" baseline="0">
              <a:ln>
                <a:noFill/>
              </a:ln>
              <a:solidFill>
                <a:schemeClr val="tx1"/>
              </a:solidFill>
              <a:effectLst/>
              <a:latin typeface="Arial" panose="020B0604020202020204" pitchFamily="34" charset="0"/>
            </a:endParaRPr>
          </a:p>
        </p:txBody>
      </p:sp>
      <p:sp>
        <p:nvSpPr>
          <p:cNvPr id="18" name="TextBox 17">
            <a:extLst>
              <a:ext uri="{FF2B5EF4-FFF2-40B4-BE49-F238E27FC236}">
                <a16:creationId xmlns:a16="http://schemas.microsoft.com/office/drawing/2014/main" xmlns="" id="{E8B03A12-E0D5-0849-AB04-67C92FED265B}"/>
              </a:ext>
            </a:extLst>
          </p:cNvPr>
          <p:cNvSpPr txBox="1"/>
          <p:nvPr/>
        </p:nvSpPr>
        <p:spPr>
          <a:xfrm>
            <a:off x="9083040" y="-7010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44230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{13D6B9F1-93F0-6F4A-A1B3-11E927417703}tf10001122</Template>
  <TotalTime>2733</TotalTime>
  <Words>1015</Words>
  <Application>Microsoft Macintosh PowerPoint</Application>
  <PresentationFormat>Custom</PresentationFormat>
  <Paragraphs>139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Circuit</vt:lpstr>
      <vt:lpstr>PowerPoint Presentation</vt:lpstr>
    </vt:vector>
  </TitlesOfParts>
  <Company>AMNH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Vincent Joralemon</cp:lastModifiedBy>
  <cp:revision>64</cp:revision>
  <cp:lastPrinted>2016-03-28T20:27:59Z</cp:lastPrinted>
  <dcterms:created xsi:type="dcterms:W3CDTF">2011-05-13T20:15:01Z</dcterms:created>
  <dcterms:modified xsi:type="dcterms:W3CDTF">2019-05-22T01:05:19Z</dcterms:modified>
</cp:coreProperties>
</file>