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p:scale>
          <a:sx n="30" d="100"/>
          <a:sy n="30" d="100"/>
        </p:scale>
        <p:origin x="1776" y="426"/>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6/3/2019</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3464" y="527572"/>
            <a:ext cx="21067218" cy="1427100"/>
          </a:xfrm>
          <a:prstGeom prst="rect">
            <a:avLst/>
          </a:prstGeom>
          <a:noFill/>
        </p:spPr>
        <p:txBody>
          <a:bodyPr wrap="square" lIns="72176" tIns="36089" rIns="72176" bIns="36089" rtlCol="0">
            <a:spAutoFit/>
          </a:bodyPr>
          <a:lstStyle/>
          <a:p>
            <a:pPr algn="ctr"/>
            <a:r>
              <a:rPr lang="en-US" sz="8800" dirty="0" smtClean="0"/>
              <a:t>Tracking Fish in Long Island Rivers Using </a:t>
            </a:r>
            <a:r>
              <a:rPr lang="en-US" sz="8800" dirty="0" err="1" smtClean="0"/>
              <a:t>eDNA</a:t>
            </a:r>
            <a:endParaRPr lang="en-US" sz="8800" dirty="0"/>
          </a:p>
        </p:txBody>
      </p:sp>
      <p:sp>
        <p:nvSpPr>
          <p:cNvPr id="5" name="TextBox 4"/>
          <p:cNvSpPr txBox="1"/>
          <p:nvPr/>
        </p:nvSpPr>
        <p:spPr>
          <a:xfrm>
            <a:off x="5852204" y="1721638"/>
            <a:ext cx="20265656" cy="2612040"/>
          </a:xfrm>
          <a:prstGeom prst="rect">
            <a:avLst/>
          </a:prstGeom>
          <a:noFill/>
        </p:spPr>
        <p:txBody>
          <a:bodyPr wrap="square" lIns="72176" tIns="36089" rIns="72176" bIns="36089" rtlCol="0">
            <a:spAutoFit/>
          </a:bodyPr>
          <a:lstStyle/>
          <a:p>
            <a:pPr algn="ctr"/>
            <a:r>
              <a:rPr lang="en-US" dirty="0" smtClean="0"/>
              <a:t>Victoria Cipriani</a:t>
            </a:r>
            <a:r>
              <a:rPr lang="en-US" baseline="30000" dirty="0" smtClean="0"/>
              <a:t>1</a:t>
            </a:r>
            <a:r>
              <a:rPr lang="en-US" dirty="0" smtClean="0"/>
              <a:t>, Lauren Kennedy</a:t>
            </a:r>
            <a:r>
              <a:rPr lang="en-US" baseline="30000" dirty="0"/>
              <a:t>1</a:t>
            </a:r>
            <a:r>
              <a:rPr lang="en-US" dirty="0" smtClean="0"/>
              <a:t>, Michele Muscolo</a:t>
            </a:r>
            <a:r>
              <a:rPr lang="en-US" baseline="30000" dirty="0"/>
              <a:t>1</a:t>
            </a:r>
            <a:endParaRPr lang="en-US" dirty="0" smtClean="0"/>
          </a:p>
          <a:p>
            <a:pPr algn="ctr"/>
            <a:r>
              <a:rPr lang="en-US" dirty="0" smtClean="0"/>
              <a:t>John Halloran</a:t>
            </a:r>
            <a:r>
              <a:rPr lang="en-US" baseline="30000" dirty="0"/>
              <a:t>1</a:t>
            </a:r>
            <a:endParaRPr lang="en-US" dirty="0"/>
          </a:p>
          <a:p>
            <a:pPr algn="ctr"/>
            <a:r>
              <a:rPr lang="en-US" sz="4300" i="1" dirty="0" smtClean="0">
                <a:solidFill>
                  <a:prstClr val="black"/>
                </a:solidFill>
              </a:rPr>
              <a:t>1-Connetquot High School</a:t>
            </a:r>
            <a:endParaRPr lang="en-US" sz="4300" i="1" dirty="0">
              <a:solidFill>
                <a:prstClr val="black"/>
              </a:solidFill>
            </a:endParaRPr>
          </a:p>
        </p:txBody>
      </p:sp>
      <p:sp>
        <p:nvSpPr>
          <p:cNvPr id="30" name="TextBox 29"/>
          <p:cNvSpPr txBox="1"/>
          <p:nvPr/>
        </p:nvSpPr>
        <p:spPr>
          <a:xfrm>
            <a:off x="26655101" y="10424529"/>
            <a:ext cx="5061857" cy="435276"/>
          </a:xfrm>
          <a:prstGeom prst="rect">
            <a:avLst/>
          </a:prstGeom>
          <a:noFill/>
        </p:spPr>
        <p:txBody>
          <a:bodyPr wrap="square" lIns="65306" tIns="32653" rIns="65306" bIns="32653" rtlCol="0">
            <a:spAutoFit/>
          </a:bodyPr>
          <a:lstStyle/>
          <a:p>
            <a:r>
              <a:rPr lang="en-US" sz="2400" dirty="0" err="1" smtClean="0"/>
              <a:t>Carmans</a:t>
            </a:r>
            <a:r>
              <a:rPr lang="en-US" sz="2400" dirty="0" smtClean="0"/>
              <a:t> River with collection spots</a:t>
            </a:r>
            <a:endParaRPr lang="en-US" sz="2400" dirty="0"/>
          </a:p>
        </p:txBody>
      </p:sp>
      <p:pic>
        <p:nvPicPr>
          <p:cNvPr id="35" name="Shape 243"/>
          <p:cNvPicPr preferRelativeResize="0"/>
          <p:nvPr/>
        </p:nvPicPr>
        <p:blipFill rotWithShape="1">
          <a:blip r:embed="rId2">
            <a:alphaModFix/>
          </a:blip>
          <a:srcRect/>
          <a:stretch/>
        </p:blipFill>
        <p:spPr>
          <a:xfrm>
            <a:off x="27691364" y="545427"/>
            <a:ext cx="3945194" cy="695695"/>
          </a:xfrm>
          <a:prstGeom prst="rect">
            <a:avLst/>
          </a:prstGeom>
          <a:noFill/>
          <a:ln>
            <a:noFill/>
          </a:ln>
        </p:spPr>
      </p:pic>
      <p:sp>
        <p:nvSpPr>
          <p:cNvPr id="36" name="Rectangle 35"/>
          <p:cNvSpPr/>
          <p:nvPr/>
        </p:nvSpPr>
        <p:spPr>
          <a:xfrm>
            <a:off x="17095100" y="4566845"/>
            <a:ext cx="15300786" cy="657658"/>
          </a:xfrm>
          <a:prstGeom prst="rect">
            <a:avLst/>
          </a:prstGeom>
        </p:spPr>
        <p:txBody>
          <a:bodyPr wrap="square" lIns="72176" tIns="36089" rIns="72176" bIns="36089">
            <a:spAutoFit/>
          </a:bodyPr>
          <a:lstStyle/>
          <a:p>
            <a:pPr>
              <a:spcAft>
                <a:spcPts val="429"/>
              </a:spcAft>
            </a:pPr>
            <a:endParaRPr lang="en-US" sz="3800" dirty="0"/>
          </a:p>
        </p:txBody>
      </p:sp>
      <p:sp>
        <p:nvSpPr>
          <p:cNvPr id="37" name="TextBox 36"/>
          <p:cNvSpPr txBox="1"/>
          <p:nvPr/>
        </p:nvSpPr>
        <p:spPr>
          <a:xfrm>
            <a:off x="800100" y="3854521"/>
            <a:ext cx="15588156" cy="15057227"/>
          </a:xfrm>
          <a:prstGeom prst="rect">
            <a:avLst/>
          </a:prstGeom>
          <a:noFill/>
        </p:spPr>
        <p:txBody>
          <a:bodyPr wrap="square" lIns="65306" tIns="32653" rIns="65306" bIns="32653" rtlCol="0">
            <a:spAutoFit/>
          </a:bodyPr>
          <a:lstStyle/>
          <a:p>
            <a:pPr>
              <a:spcAft>
                <a:spcPts val="857"/>
              </a:spcAft>
            </a:pPr>
            <a:r>
              <a:rPr lang="en-US" dirty="0"/>
              <a:t>Abstract</a:t>
            </a:r>
          </a:p>
          <a:p>
            <a:pPr>
              <a:spcAft>
                <a:spcPts val="429"/>
              </a:spcAft>
            </a:pPr>
            <a:r>
              <a:rPr lang="en-US" sz="3200" dirty="0">
                <a:latin typeface="Domine" panose="020B0604020202020204" charset="0"/>
              </a:rPr>
              <a:t>The three rivers we sampled from -- </a:t>
            </a:r>
            <a:r>
              <a:rPr lang="en-US" sz="3200" dirty="0" err="1">
                <a:latin typeface="Domine" panose="020B0604020202020204" charset="0"/>
              </a:rPr>
              <a:t>Carmans</a:t>
            </a:r>
            <a:r>
              <a:rPr lang="en-US" sz="3200" dirty="0">
                <a:latin typeface="Domine" panose="020B0604020202020204" charset="0"/>
              </a:rPr>
              <a:t>, </a:t>
            </a:r>
            <a:r>
              <a:rPr lang="en-US" sz="3200" dirty="0" err="1">
                <a:latin typeface="Domine" panose="020B0604020202020204" charset="0"/>
              </a:rPr>
              <a:t>Peconic</a:t>
            </a:r>
            <a:r>
              <a:rPr lang="en-US" sz="3200" dirty="0">
                <a:latin typeface="Domine" panose="020B0604020202020204" charset="0"/>
              </a:rPr>
              <a:t>, and </a:t>
            </a:r>
            <a:r>
              <a:rPr lang="en-US" sz="3200" dirty="0" err="1">
                <a:latin typeface="Domine" panose="020B0604020202020204" charset="0"/>
              </a:rPr>
              <a:t>Connetquot</a:t>
            </a:r>
            <a:r>
              <a:rPr lang="en-US" sz="3200" dirty="0">
                <a:latin typeface="Domine" panose="020B0604020202020204" charset="0"/>
              </a:rPr>
              <a:t> -- have all had dams installed on certain spots on the river for anthropomorphic or industrial </a:t>
            </a:r>
            <a:r>
              <a:rPr lang="en-US" sz="3200" dirty="0" smtClean="0">
                <a:latin typeface="Domine" panose="020B0604020202020204" charset="0"/>
              </a:rPr>
              <a:t>reasons. The </a:t>
            </a:r>
            <a:r>
              <a:rPr lang="en-US" sz="3200" dirty="0" err="1">
                <a:latin typeface="Domine" panose="020B0604020202020204" charset="0"/>
              </a:rPr>
              <a:t>Carmans</a:t>
            </a:r>
            <a:r>
              <a:rPr lang="en-US" sz="3200" dirty="0">
                <a:latin typeface="Domine" panose="020B0604020202020204" charset="0"/>
              </a:rPr>
              <a:t> River and the </a:t>
            </a:r>
            <a:r>
              <a:rPr lang="en-US" sz="3200" dirty="0" err="1">
                <a:latin typeface="Domine" panose="020B0604020202020204" charset="0"/>
              </a:rPr>
              <a:t>Peconic</a:t>
            </a:r>
            <a:r>
              <a:rPr lang="en-US" sz="3200" dirty="0">
                <a:latin typeface="Domine" panose="020B0604020202020204" charset="0"/>
              </a:rPr>
              <a:t> River have had fish ladders installed by the dams in order to make it easier for the fish to get access to parts of the river above the dam</a:t>
            </a:r>
            <a:r>
              <a:rPr lang="en-US" sz="3200" dirty="0" smtClean="0">
                <a:latin typeface="Domine" panose="020B0604020202020204" charset="0"/>
              </a:rPr>
              <a:t>. </a:t>
            </a:r>
            <a:r>
              <a:rPr lang="en-US" sz="3200" dirty="0">
                <a:latin typeface="Domine" panose="020B0604020202020204" charset="0"/>
              </a:rPr>
              <a:t>We have two goals in our experiment; to find a correlation and difference of biodiversity between rivers with and without restoration, and movements of fish within the rivers.</a:t>
            </a:r>
            <a:endParaRPr lang="en-US" sz="3200" dirty="0"/>
          </a:p>
          <a:p>
            <a:pPr>
              <a:spcAft>
                <a:spcPts val="429"/>
              </a:spcAft>
            </a:pPr>
            <a:r>
              <a:rPr lang="en-US" dirty="0" smtClean="0"/>
              <a:t>Introduction</a:t>
            </a:r>
            <a:endParaRPr lang="en-US" dirty="0"/>
          </a:p>
          <a:p>
            <a:pPr>
              <a:spcAft>
                <a:spcPts val="429"/>
              </a:spcAft>
            </a:pPr>
            <a:r>
              <a:rPr lang="en-US" sz="3200" dirty="0">
                <a:latin typeface="Domine" panose="020B0604020202020204" charset="0"/>
              </a:rPr>
              <a:t>A fish ladder allows fish to pass an obstacle on a river, and contains a series of ascending pools reached by swimming against a stream of water (1</a:t>
            </a:r>
            <a:r>
              <a:rPr lang="en-US" sz="3200" dirty="0" smtClean="0">
                <a:latin typeface="Domine" panose="020B0604020202020204" charset="0"/>
              </a:rPr>
              <a:t>). </a:t>
            </a:r>
            <a:r>
              <a:rPr lang="en-US" sz="3200" dirty="0">
                <a:latin typeface="Domine" panose="020B0604020202020204" charset="0"/>
              </a:rPr>
              <a:t>Fish leap into the pool and rest before continuing through ladders (1). Studies by J. Jed Brown et.al. show that fish ladders may be causing more than solving problems as fish aren’t effectively making it over the ladder (2</a:t>
            </a:r>
            <a:r>
              <a:rPr lang="en-US" sz="3200" dirty="0" smtClean="0">
                <a:latin typeface="Domine" panose="020B0604020202020204" charset="0"/>
              </a:rPr>
              <a:t>). </a:t>
            </a:r>
            <a:r>
              <a:rPr lang="en-US" sz="3200" dirty="0">
                <a:latin typeface="Domine" panose="020B0604020202020204" charset="0"/>
              </a:rPr>
              <a:t>Environmental DNA, </a:t>
            </a:r>
            <a:r>
              <a:rPr lang="en-US" sz="3200" dirty="0" err="1">
                <a:latin typeface="Domine" panose="020B0604020202020204" charset="0"/>
              </a:rPr>
              <a:t>eDNA</a:t>
            </a:r>
            <a:r>
              <a:rPr lang="en-US" sz="3200" dirty="0">
                <a:latin typeface="Domine" panose="020B0604020202020204" charset="0"/>
              </a:rPr>
              <a:t>, is DNA left by organisms and found in environmental samples like fresh water. DNA can then be collected from organisms we may not be able to isolate. </a:t>
            </a:r>
            <a:endParaRPr lang="en-US" sz="3900" dirty="0"/>
          </a:p>
          <a:p>
            <a:pPr>
              <a:spcAft>
                <a:spcPts val="429"/>
              </a:spcAft>
            </a:pPr>
            <a:r>
              <a:rPr lang="en-US" dirty="0" smtClean="0"/>
              <a:t>Materials </a:t>
            </a:r>
            <a:r>
              <a:rPr lang="en-US" dirty="0"/>
              <a:t>&amp; Methods </a:t>
            </a:r>
            <a:endParaRPr lang="en-US" sz="3900" dirty="0"/>
          </a:p>
          <a:p>
            <a:pPr>
              <a:spcAft>
                <a:spcPts val="429"/>
              </a:spcAft>
            </a:pPr>
            <a:r>
              <a:rPr lang="en-US" sz="2800" dirty="0">
                <a:latin typeface="Domine" panose="020B0604020202020204" charset="0"/>
              </a:rPr>
              <a:t>Water samples were taken above and below each obstruction with a Nalgene bottle facing upstream, with metadata recorded to qualify any possible alterations in the results such as GPS location, time, </a:t>
            </a:r>
            <a:r>
              <a:rPr lang="en-US" sz="2800" dirty="0" smtClean="0">
                <a:latin typeface="Domine" panose="020B0604020202020204" charset="0"/>
              </a:rPr>
              <a:t>temperature, </a:t>
            </a:r>
            <a:r>
              <a:rPr lang="en-US" sz="2800" dirty="0">
                <a:latin typeface="Domine" panose="020B0604020202020204" charset="0"/>
              </a:rPr>
              <a:t>etc. In total, we were looking to collect six samples from different locations on the rivers, each sample from above and below the obstruction. We tested three rivers: </a:t>
            </a:r>
            <a:r>
              <a:rPr lang="en-US" sz="2800" dirty="0" err="1">
                <a:latin typeface="Domine" panose="020B0604020202020204" charset="0"/>
              </a:rPr>
              <a:t>Peconic</a:t>
            </a:r>
            <a:r>
              <a:rPr lang="en-US" sz="2800" dirty="0">
                <a:latin typeface="Domine" panose="020B0604020202020204" charset="0"/>
              </a:rPr>
              <a:t> River [artificial brook], </a:t>
            </a:r>
            <a:r>
              <a:rPr lang="en-US" sz="2800" dirty="0" err="1">
                <a:latin typeface="Domine" panose="020B0604020202020204" charset="0"/>
              </a:rPr>
              <a:t>Carmans</a:t>
            </a:r>
            <a:r>
              <a:rPr lang="en-US" sz="2800" dirty="0">
                <a:latin typeface="Domine" panose="020B0604020202020204" charset="0"/>
              </a:rPr>
              <a:t> River [fish ladder], and the </a:t>
            </a:r>
            <a:r>
              <a:rPr lang="en-US" sz="2800" dirty="0" err="1">
                <a:latin typeface="Domine" panose="020B0604020202020204" charset="0"/>
              </a:rPr>
              <a:t>Connetquot</a:t>
            </a:r>
            <a:r>
              <a:rPr lang="en-US" sz="2800" dirty="0">
                <a:latin typeface="Domine" panose="020B0604020202020204" charset="0"/>
              </a:rPr>
              <a:t> River [dam]. </a:t>
            </a:r>
            <a:endParaRPr lang="en-US" sz="2800" dirty="0" smtClean="0">
              <a:latin typeface="Domine" panose="020B0604020202020204" charset="0"/>
            </a:endParaRPr>
          </a:p>
          <a:p>
            <a:r>
              <a:rPr lang="en-US" sz="2800" dirty="0">
                <a:latin typeface="Domine" panose="020B0604020202020204" charset="0"/>
              </a:rPr>
              <a:t>Water was filtered within a couple hours of collection. Samples were kept on ice to slow DNA being hydrolyzed</a:t>
            </a:r>
            <a:r>
              <a:rPr lang="en-US" sz="2800" dirty="0" smtClean="0">
                <a:latin typeface="Domine" panose="020B0604020202020204" charset="0"/>
              </a:rPr>
              <a:t>. Samples were </a:t>
            </a:r>
            <a:r>
              <a:rPr lang="en-US" sz="2800" dirty="0">
                <a:latin typeface="Domine" panose="020B0604020202020204" charset="0"/>
              </a:rPr>
              <a:t>stored it in a 50mL vial filled with 200 proof molecular grade ethanol for preservation.  These were frozen until PCR. </a:t>
            </a:r>
          </a:p>
          <a:p>
            <a:r>
              <a:rPr lang="en-US" sz="2800" dirty="0">
                <a:latin typeface="Domine" panose="020B0604020202020204" charset="0"/>
              </a:rPr>
              <a:t>We used the ECO fish primers to amplify each gene, and tag samples, in PCR. </a:t>
            </a:r>
            <a:endParaRPr lang="en-US" sz="2800" dirty="0"/>
          </a:p>
          <a:p>
            <a:endParaRPr lang="en-US" sz="3900" dirty="0"/>
          </a:p>
        </p:txBody>
      </p:sp>
      <p:sp>
        <p:nvSpPr>
          <p:cNvPr id="38" name="TextBox 37"/>
          <p:cNvSpPr txBox="1"/>
          <p:nvPr/>
        </p:nvSpPr>
        <p:spPr>
          <a:xfrm>
            <a:off x="16773793" y="10542244"/>
            <a:ext cx="15943400" cy="11833268"/>
          </a:xfrm>
          <a:prstGeom prst="rect">
            <a:avLst/>
          </a:prstGeom>
          <a:noFill/>
        </p:spPr>
        <p:txBody>
          <a:bodyPr wrap="square" lIns="65306" tIns="32653" rIns="65306" bIns="32653" rtlCol="0">
            <a:spAutoFit/>
          </a:bodyPr>
          <a:lstStyle/>
          <a:p>
            <a:pPr>
              <a:spcAft>
                <a:spcPts val="429"/>
              </a:spcAft>
            </a:pPr>
            <a:r>
              <a:rPr lang="en-US" dirty="0"/>
              <a:t>Discussion </a:t>
            </a:r>
          </a:p>
          <a:p>
            <a:r>
              <a:rPr lang="en-US" sz="3200" dirty="0">
                <a:latin typeface="Domine"/>
                <a:sym typeface="Domine"/>
              </a:rPr>
              <a:t>We ran into many issues while working with this project and have been unable to get a complete set of results. We used a double stranded dye and believe that may have caused some of our issues. The qPCR machine that we used appears to need to be recalibrated. We were able to extract and read DNA from some of the locations, but not all. This is a continuing project as we have not been able to get full results due to the time constraint and the government shut down. Moving forward we may be using more specified primers and </a:t>
            </a:r>
            <a:r>
              <a:rPr lang="en-US" sz="3200" dirty="0" smtClean="0">
                <a:latin typeface="Domine"/>
                <a:sym typeface="Domine"/>
              </a:rPr>
              <a:t>working with Cold Spring Harbor for NGS results. </a:t>
            </a:r>
            <a:endParaRPr lang="en-US" sz="3200" dirty="0">
              <a:latin typeface="Domine"/>
              <a:sym typeface="Domine"/>
            </a:endParaRPr>
          </a:p>
          <a:p>
            <a:r>
              <a:rPr lang="en-US" dirty="0" smtClean="0"/>
              <a:t>References</a:t>
            </a:r>
            <a:endParaRPr lang="en-US" dirty="0"/>
          </a:p>
          <a:p>
            <a:pPr marL="457200" indent="-457200">
              <a:buAutoNum type="arabicPeriod"/>
            </a:pPr>
            <a:r>
              <a:rPr lang="en-US" sz="3200" dirty="0">
                <a:latin typeface="Domine" panose="020B0604020202020204" charset="0"/>
              </a:rPr>
              <a:t>US Department of Commerce, and National Oceanic and Atmospheric Administration. “What Is a Fish Ladder?” </a:t>
            </a:r>
            <a:r>
              <a:rPr lang="en-US" sz="3200" i="1" dirty="0">
                <a:latin typeface="Domine" panose="020B0604020202020204" charset="0"/>
              </a:rPr>
              <a:t>NOAA's National Ocean Service</a:t>
            </a:r>
            <a:r>
              <a:rPr lang="en-US" sz="3200" dirty="0">
                <a:latin typeface="Domine" panose="020B0604020202020204" charset="0"/>
              </a:rPr>
              <a:t>, 1 June 2013</a:t>
            </a:r>
          </a:p>
          <a:p>
            <a:pPr marL="342900" indent="-342900">
              <a:buAutoNum type="arabicPeriod"/>
            </a:pPr>
            <a:r>
              <a:rPr lang="en-US" sz="3200" dirty="0">
                <a:latin typeface="Domine" panose="020B0604020202020204" charset="0"/>
              </a:rPr>
              <a:t>Government, Suffolk County. “Suffolk Legislature Approves Funds for </a:t>
            </a:r>
            <a:r>
              <a:rPr lang="en-US" sz="3200" dirty="0" err="1">
                <a:latin typeface="Domine" panose="020B0604020202020204" charset="0"/>
              </a:rPr>
              <a:t>Carmans</a:t>
            </a:r>
            <a:r>
              <a:rPr lang="en-US" sz="3200" dirty="0">
                <a:latin typeface="Domine" panose="020B0604020202020204" charset="0"/>
              </a:rPr>
              <a:t> River Fish Ladder.” </a:t>
            </a:r>
            <a:r>
              <a:rPr lang="en-US" sz="3200" i="1" dirty="0">
                <a:latin typeface="Domine" panose="020B0604020202020204" charset="0"/>
              </a:rPr>
              <a:t>Suffolk County Government - Suffolk Legislature Approves Funds for </a:t>
            </a:r>
            <a:r>
              <a:rPr lang="en-US" sz="3200" i="1" dirty="0" err="1">
                <a:latin typeface="Domine" panose="020B0604020202020204" charset="0"/>
              </a:rPr>
              <a:t>Carmans</a:t>
            </a:r>
            <a:r>
              <a:rPr lang="en-US" sz="3200" i="1" dirty="0">
                <a:latin typeface="Domine" panose="020B0604020202020204" charset="0"/>
              </a:rPr>
              <a:t> River Fish Ladder</a:t>
            </a:r>
            <a:r>
              <a:rPr lang="en-US" sz="3200" dirty="0">
                <a:latin typeface="Domine" panose="020B0604020202020204" charset="0"/>
              </a:rPr>
              <a:t>.</a:t>
            </a:r>
          </a:p>
          <a:p>
            <a:pPr>
              <a:spcAft>
                <a:spcPts val="429"/>
              </a:spcAft>
            </a:pPr>
            <a:r>
              <a:rPr lang="en-US" dirty="0" smtClean="0"/>
              <a:t>Acknowledgements</a:t>
            </a:r>
          </a:p>
          <a:p>
            <a:r>
              <a:rPr lang="en-US" sz="3200" dirty="0">
                <a:latin typeface="Domine" panose="020B0604020202020204" charset="0"/>
              </a:rPr>
              <a:t>We would like to thank John Halloran, our research teacher, for his continued help and support </a:t>
            </a:r>
            <a:r>
              <a:rPr lang="en-US" sz="3200" dirty="0" smtClean="0">
                <a:latin typeface="Domine" panose="020B0604020202020204" charset="0"/>
              </a:rPr>
              <a:t>throughout </a:t>
            </a:r>
            <a:r>
              <a:rPr lang="en-US" sz="3200" dirty="0">
                <a:latin typeface="Domine" panose="020B0604020202020204" charset="0"/>
              </a:rPr>
              <a:t>this project. Also, thank you </a:t>
            </a:r>
            <a:r>
              <a:rPr lang="en-US" sz="3200" dirty="0" err="1">
                <a:latin typeface="Domine" panose="020B0604020202020204" charset="0"/>
              </a:rPr>
              <a:t>Connetquot</a:t>
            </a:r>
            <a:r>
              <a:rPr lang="en-US" sz="3200" dirty="0">
                <a:latin typeface="Domine" panose="020B0604020202020204" charset="0"/>
              </a:rPr>
              <a:t> State Park for allowing us to collect water samples. </a:t>
            </a:r>
          </a:p>
          <a:p>
            <a:endParaRPr lang="en-US" sz="3900" dirty="0"/>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018" y="1830360"/>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92932" y="987974"/>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804415" y="172163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2399285" y="18296224"/>
            <a:ext cx="12389786" cy="3649376"/>
          </a:xfrm>
          <a:prstGeom prst="rect">
            <a:avLst/>
          </a:prstGeom>
        </p:spPr>
      </p:pic>
      <p:pic>
        <p:nvPicPr>
          <p:cNvPr id="15" name="Picture 14"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8355" y="4558120"/>
            <a:ext cx="8448678" cy="57509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stretch>
            <a:fillRect/>
          </a:stretch>
        </p:blipFill>
        <p:spPr>
          <a:xfrm>
            <a:off x="26840362" y="3258585"/>
            <a:ext cx="3972195" cy="7242636"/>
          </a:xfrm>
          <a:prstGeom prst="rect">
            <a:avLst/>
          </a:prstGeom>
        </p:spPr>
      </p:pic>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1716</TotalTime>
  <Words>578</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Domine</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research 9</cp:lastModifiedBy>
  <cp:revision>53</cp:revision>
  <cp:lastPrinted>2016-03-28T20:27:59Z</cp:lastPrinted>
  <dcterms:created xsi:type="dcterms:W3CDTF">2011-05-13T20:15:01Z</dcterms:created>
  <dcterms:modified xsi:type="dcterms:W3CDTF">2019-06-03T15:51:01Z</dcterms:modified>
</cp:coreProperties>
</file>