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34" d="100"/>
          <a:sy n="34" d="100"/>
        </p:scale>
        <p:origin x="1344" y="42"/>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5/29/2019</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6390" y="158909"/>
            <a:ext cx="21067218" cy="2104208"/>
          </a:xfrm>
          <a:prstGeom prst="rect">
            <a:avLst/>
          </a:prstGeom>
          <a:noFill/>
        </p:spPr>
        <p:txBody>
          <a:bodyPr wrap="square" lIns="72176" tIns="36089" rIns="72176" bIns="36089" rtlCol="0">
            <a:spAutoFit/>
          </a:bodyPr>
          <a:lstStyle/>
          <a:p>
            <a:pPr algn="ctr"/>
            <a:r>
              <a:rPr lang="en-US" sz="6600" dirty="0" smtClean="0"/>
              <a:t>The Use of Macroinvertebrates as Indicators of Water Quality in the </a:t>
            </a:r>
            <a:r>
              <a:rPr lang="en-US" sz="6600" dirty="0" err="1" smtClean="0"/>
              <a:t>Connetquot</a:t>
            </a:r>
            <a:r>
              <a:rPr lang="en-US" sz="6600" dirty="0" smtClean="0"/>
              <a:t> River</a:t>
            </a:r>
            <a:endParaRPr lang="en-US" sz="6600" dirty="0"/>
          </a:p>
        </p:txBody>
      </p:sp>
      <p:sp>
        <p:nvSpPr>
          <p:cNvPr id="5" name="TextBox 4"/>
          <p:cNvSpPr txBox="1"/>
          <p:nvPr/>
        </p:nvSpPr>
        <p:spPr>
          <a:xfrm>
            <a:off x="5509382" y="2361077"/>
            <a:ext cx="20265656" cy="1303989"/>
          </a:xfrm>
          <a:prstGeom prst="rect">
            <a:avLst/>
          </a:prstGeom>
          <a:noFill/>
        </p:spPr>
        <p:txBody>
          <a:bodyPr wrap="square" lIns="72176" tIns="36089" rIns="72176" bIns="36089" rtlCol="0">
            <a:spAutoFit/>
          </a:bodyPr>
          <a:lstStyle/>
          <a:p>
            <a:pPr algn="ctr"/>
            <a:r>
              <a:rPr lang="en-US" sz="4400" dirty="0" smtClean="0"/>
              <a:t>Jenna Marcotte</a:t>
            </a:r>
            <a:r>
              <a:rPr lang="en-US" sz="4400" baseline="30000" dirty="0" smtClean="0"/>
              <a:t>1</a:t>
            </a:r>
            <a:r>
              <a:rPr lang="en-US" sz="4400" dirty="0" smtClean="0"/>
              <a:t>, Emily Picchiello</a:t>
            </a:r>
            <a:r>
              <a:rPr lang="en-US" sz="4400" baseline="30000" dirty="0"/>
              <a:t>1</a:t>
            </a:r>
            <a:r>
              <a:rPr lang="en-US" sz="4400" dirty="0" smtClean="0"/>
              <a:t>, John Halloran</a:t>
            </a:r>
            <a:r>
              <a:rPr lang="en-US" sz="4400" baseline="30000" dirty="0"/>
              <a:t>1</a:t>
            </a:r>
            <a:endParaRPr lang="en-US" sz="4400" dirty="0" smtClean="0"/>
          </a:p>
          <a:p>
            <a:pPr lvl="0" algn="ctr"/>
            <a:r>
              <a:rPr lang="en-US" sz="3600" i="1" dirty="0" err="1" smtClean="0">
                <a:solidFill>
                  <a:prstClr val="black"/>
                </a:solidFill>
              </a:rPr>
              <a:t>Connetquot</a:t>
            </a:r>
            <a:r>
              <a:rPr lang="en-US" sz="3600" i="1" dirty="0" smtClean="0">
                <a:solidFill>
                  <a:prstClr val="black"/>
                </a:solidFill>
              </a:rPr>
              <a:t> </a:t>
            </a:r>
            <a:r>
              <a:rPr lang="en-US" sz="3600" i="1" dirty="0">
                <a:solidFill>
                  <a:prstClr val="black"/>
                </a:solidFill>
              </a:rPr>
              <a:t>High </a:t>
            </a:r>
            <a:r>
              <a:rPr lang="en-US" sz="3600" i="1" dirty="0" smtClean="0">
                <a:solidFill>
                  <a:prstClr val="black"/>
                </a:solidFill>
              </a:rPr>
              <a:t>School</a:t>
            </a:r>
            <a:r>
              <a:rPr lang="en-US" sz="3600" i="1" baseline="30000" dirty="0" smtClean="0">
                <a:solidFill>
                  <a:prstClr val="black"/>
                </a:solidFill>
              </a:rPr>
              <a:t>1</a:t>
            </a:r>
            <a:endParaRPr lang="en-US" sz="3600" i="1" baseline="30000" dirty="0">
              <a:solidFill>
                <a:prstClr val="black"/>
              </a:solidFill>
            </a:endParaRPr>
          </a:p>
        </p:txBody>
      </p:sp>
      <p:pic>
        <p:nvPicPr>
          <p:cNvPr id="35" name="Shape 243"/>
          <p:cNvPicPr preferRelativeResize="0"/>
          <p:nvPr/>
        </p:nvPicPr>
        <p:blipFill rotWithShape="1">
          <a:blip r:embed="rId2">
            <a:alphaModFix/>
          </a:blip>
          <a:srcRect/>
          <a:stretch/>
        </p:blipFill>
        <p:spPr>
          <a:xfrm>
            <a:off x="27213433" y="1161680"/>
            <a:ext cx="3945194" cy="695695"/>
          </a:xfrm>
          <a:prstGeom prst="rect">
            <a:avLst/>
          </a:prstGeom>
          <a:noFill/>
          <a:ln>
            <a:noFill/>
          </a:ln>
        </p:spPr>
      </p:pic>
      <p:sp>
        <p:nvSpPr>
          <p:cNvPr id="37" name="TextBox 36"/>
          <p:cNvSpPr txBox="1"/>
          <p:nvPr/>
        </p:nvSpPr>
        <p:spPr>
          <a:xfrm>
            <a:off x="1460962" y="3478866"/>
            <a:ext cx="14464176" cy="17355292"/>
          </a:xfrm>
          <a:prstGeom prst="rect">
            <a:avLst/>
          </a:prstGeom>
          <a:noFill/>
        </p:spPr>
        <p:txBody>
          <a:bodyPr wrap="square" lIns="65306" tIns="32653" rIns="65306" bIns="32653" rtlCol="0">
            <a:spAutoFit/>
          </a:bodyPr>
          <a:lstStyle/>
          <a:p>
            <a:pPr>
              <a:spcAft>
                <a:spcPts val="857"/>
              </a:spcAft>
            </a:pPr>
            <a:r>
              <a:rPr lang="en-US" sz="5400" dirty="0">
                <a:latin typeface="Arial Narrow" panose="020B0606020202030204" pitchFamily="34" charset="0"/>
                <a:cs typeface="Times New Roman" panose="02020603050405020304" pitchFamily="18" charset="0"/>
              </a:rPr>
              <a:t>Abstract</a:t>
            </a:r>
          </a:p>
          <a:p>
            <a:pPr>
              <a:spcAft>
                <a:spcPts val="429"/>
              </a:spcAft>
            </a:pPr>
            <a:r>
              <a:rPr lang="en-US" sz="2400" dirty="0">
                <a:latin typeface="Arial Narrow" panose="020B0606020202030204" pitchFamily="34" charset="0"/>
                <a:cs typeface="Times New Roman" panose="02020603050405020304" pitchFamily="18" charset="0"/>
              </a:rPr>
              <a:t>The purpose of the research conducted was to utilize macroinvertebrates to indicate the water quality of the </a:t>
            </a:r>
            <a:r>
              <a:rPr lang="en-US" sz="2400" dirty="0" err="1">
                <a:latin typeface="Arial Narrow" panose="020B0606020202030204" pitchFamily="34" charset="0"/>
                <a:cs typeface="Times New Roman" panose="02020603050405020304" pitchFamily="18" charset="0"/>
              </a:rPr>
              <a:t>Connetquot</a:t>
            </a:r>
            <a:r>
              <a:rPr lang="en-US" sz="2400" dirty="0">
                <a:latin typeface="Arial Narrow" panose="020B0606020202030204" pitchFamily="34" charset="0"/>
                <a:cs typeface="Times New Roman" panose="02020603050405020304" pitchFamily="18" charset="0"/>
              </a:rPr>
              <a:t> River. It was hypothesized that the types of organisms present would show a decline in the water quality. The results of collection of macroinvertebrates in 2018 included </a:t>
            </a:r>
            <a:r>
              <a:rPr lang="en-US" sz="2400" dirty="0" err="1">
                <a:latin typeface="Arial Narrow" panose="020B0606020202030204" pitchFamily="34" charset="0"/>
                <a:cs typeface="Times New Roman" panose="02020603050405020304" pitchFamily="18" charset="0"/>
              </a:rPr>
              <a:t>Megaloptera</a:t>
            </a:r>
            <a:r>
              <a:rPr lang="en-US" sz="2400" dirty="0">
                <a:latin typeface="Arial Narrow" panose="020B0606020202030204" pitchFamily="34" charset="0"/>
                <a:cs typeface="Times New Roman" panose="02020603050405020304" pitchFamily="18" charset="0"/>
              </a:rPr>
              <a:t> sp., </a:t>
            </a:r>
            <a:r>
              <a:rPr lang="en-US" sz="2400" dirty="0" err="1">
                <a:latin typeface="Arial Narrow" panose="020B0606020202030204" pitchFamily="34" charset="0"/>
                <a:cs typeface="Times New Roman" panose="02020603050405020304" pitchFamily="18" charset="0"/>
              </a:rPr>
              <a:t>Proasellus</a:t>
            </a:r>
            <a:r>
              <a:rPr lang="en-US" sz="2400" dirty="0">
                <a:latin typeface="Arial Narrow" panose="020B0606020202030204" pitchFamily="34" charset="0"/>
                <a:cs typeface="Times New Roman" panose="02020603050405020304" pitchFamily="18" charset="0"/>
              </a:rPr>
              <a:t> sp., and </a:t>
            </a:r>
            <a:r>
              <a:rPr lang="en-US" sz="2400" dirty="0" err="1">
                <a:latin typeface="Arial Narrow" panose="020B0606020202030204" pitchFamily="34" charset="0"/>
                <a:cs typeface="Times New Roman" panose="02020603050405020304" pitchFamily="18" charset="0"/>
              </a:rPr>
              <a:t>Plectrocnemia</a:t>
            </a:r>
            <a:r>
              <a:rPr lang="en-US" sz="2400" dirty="0">
                <a:latin typeface="Arial Narrow" panose="020B0606020202030204" pitchFamily="34" charset="0"/>
                <a:cs typeface="Times New Roman" panose="02020603050405020304" pitchFamily="18" charset="0"/>
              </a:rPr>
              <a:t> </a:t>
            </a:r>
            <a:r>
              <a:rPr lang="en-US" sz="2400" dirty="0" err="1">
                <a:latin typeface="Arial Narrow" panose="020B0606020202030204" pitchFamily="34" charset="0"/>
                <a:cs typeface="Times New Roman" panose="02020603050405020304" pitchFamily="18" charset="0"/>
              </a:rPr>
              <a:t>cinerea</a:t>
            </a:r>
            <a:r>
              <a:rPr lang="en-US" sz="2400" dirty="0">
                <a:latin typeface="Arial Narrow" panose="020B0606020202030204" pitchFamily="34" charset="0"/>
                <a:cs typeface="Times New Roman" panose="02020603050405020304" pitchFamily="18" charset="0"/>
              </a:rPr>
              <a:t>. The numbers of mismatches in sequences to those of the database were very minimal. Between both 2017 and 2018, similar types of organisms were found, and most of the organisms found are known to have moderate to high tolerances to pollution. Taking this data into consideration, the hypothesis was not proven, as there was not great change in the types of organisms found, nor was there great specificity in the types of conditions they require </a:t>
            </a:r>
            <a:r>
              <a:rPr lang="en-US" sz="2400" dirty="0" smtClean="0">
                <a:latin typeface="Arial Narrow" panose="020B0606020202030204" pitchFamily="34" charset="0"/>
                <a:cs typeface="Times New Roman" panose="02020603050405020304" pitchFamily="18" charset="0"/>
              </a:rPr>
              <a:t>.</a:t>
            </a:r>
            <a:endParaRPr lang="en-US" sz="3900" dirty="0">
              <a:latin typeface="Arial Narrow" panose="020B0606020202030204" pitchFamily="34" charset="0"/>
              <a:cs typeface="Times New Roman" panose="02020603050405020304" pitchFamily="18" charset="0"/>
            </a:endParaRPr>
          </a:p>
          <a:p>
            <a:pPr>
              <a:spcAft>
                <a:spcPts val="429"/>
              </a:spcAft>
            </a:pPr>
            <a:r>
              <a:rPr lang="en-US" sz="5400" dirty="0" smtClean="0">
                <a:latin typeface="Arial Narrow" panose="020B0606020202030204" pitchFamily="34" charset="0"/>
                <a:cs typeface="Times New Roman" panose="02020603050405020304" pitchFamily="18" charset="0"/>
              </a:rPr>
              <a:t>Introduction</a:t>
            </a:r>
            <a:endParaRPr lang="en-US" sz="5400" dirty="0">
              <a:latin typeface="Arial Narrow" panose="020B0606020202030204" pitchFamily="34" charset="0"/>
              <a:cs typeface="Times New Roman" panose="02020603050405020304" pitchFamily="18" charset="0"/>
            </a:endParaRPr>
          </a:p>
          <a:p>
            <a:pPr>
              <a:spcAft>
                <a:spcPts val="429"/>
              </a:spcAft>
            </a:pPr>
            <a:r>
              <a:rPr lang="en-US" sz="2400" dirty="0" smtClean="0">
                <a:latin typeface="Arial Narrow" panose="020B0606020202030204" pitchFamily="34" charset="0"/>
                <a:cs typeface="Times New Roman" panose="02020603050405020304" pitchFamily="18" charset="0"/>
              </a:rPr>
              <a:t>The types </a:t>
            </a:r>
            <a:r>
              <a:rPr lang="en-US" sz="2400" dirty="0">
                <a:latin typeface="Arial Narrow" panose="020B0606020202030204" pitchFamily="34" charset="0"/>
                <a:cs typeface="Times New Roman" panose="02020603050405020304" pitchFamily="18" charset="0"/>
              </a:rPr>
              <a:t>of organisms which live in a certain area can tell a lot about the conditions of the area. Since aquatic macroinvertebrates spend all or most of their life in a body of water, their abundance and quality of life can be a decent indicator of the quality of the water itself (Science Learning Hub 2016). Aquatic macroinvertebrates live </a:t>
            </a:r>
            <a:r>
              <a:rPr lang="en-US" sz="2400" dirty="0" smtClean="0">
                <a:latin typeface="Arial Narrow" panose="020B0606020202030204" pitchFamily="34" charset="0"/>
                <a:cs typeface="Times New Roman" panose="02020603050405020304" pitchFamily="18" charset="0"/>
              </a:rPr>
              <a:t>in and around the bottoms of </a:t>
            </a:r>
            <a:r>
              <a:rPr lang="en-US" sz="2400" dirty="0">
                <a:latin typeface="Arial Narrow" panose="020B0606020202030204" pitchFamily="34" charset="0"/>
                <a:cs typeface="Times New Roman" panose="02020603050405020304" pitchFamily="18" charset="0"/>
              </a:rPr>
              <a:t>lakes, rivers, and streams. </a:t>
            </a:r>
            <a:r>
              <a:rPr lang="en-US" sz="2400" dirty="0" smtClean="0">
                <a:latin typeface="Arial Narrow" panose="020B0606020202030204" pitchFamily="34" charset="0"/>
                <a:cs typeface="Times New Roman" panose="02020603050405020304" pitchFamily="18" charset="0"/>
              </a:rPr>
              <a:t>Macroinvertebrate </a:t>
            </a:r>
            <a:r>
              <a:rPr lang="en-US" sz="2400" dirty="0">
                <a:latin typeface="Arial Narrow" panose="020B0606020202030204" pitchFamily="34" charset="0"/>
                <a:cs typeface="Times New Roman" panose="02020603050405020304" pitchFamily="18" charset="0"/>
              </a:rPr>
              <a:t>communities reside in an aquatic system long enough to reflect the chronic effects of pollutants, and yet short enough to respond to relatively acute changes in water quality (EnviroScience). </a:t>
            </a:r>
            <a:r>
              <a:rPr lang="en-US" sz="2400" dirty="0" smtClean="0">
                <a:latin typeface="Arial Narrow" panose="020B0606020202030204" pitchFamily="34" charset="0"/>
                <a:cs typeface="Times New Roman" panose="02020603050405020304" pitchFamily="18" charset="0"/>
              </a:rPr>
              <a:t>Shifts in </a:t>
            </a:r>
            <a:r>
              <a:rPr lang="en-US" sz="2400" dirty="0">
                <a:latin typeface="Arial Narrow" panose="020B0606020202030204" pitchFamily="34" charset="0"/>
                <a:cs typeface="Times New Roman" panose="02020603050405020304" pitchFamily="18" charset="0"/>
              </a:rPr>
              <a:t>macroinvertebrate communities can identify the impacts of pollution </a:t>
            </a:r>
            <a:r>
              <a:rPr lang="en-US" sz="2400" dirty="0" smtClean="0">
                <a:latin typeface="Arial Narrow" panose="020B0606020202030204" pitchFamily="34" charset="0"/>
                <a:cs typeface="Times New Roman" panose="02020603050405020304" pitchFamily="18" charset="0"/>
              </a:rPr>
              <a:t>and the effectiveness </a:t>
            </a:r>
            <a:r>
              <a:rPr lang="en-US" sz="2400" dirty="0">
                <a:latin typeface="Arial Narrow" panose="020B0606020202030204" pitchFamily="34" charset="0"/>
                <a:cs typeface="Times New Roman" panose="02020603050405020304" pitchFamily="18" charset="0"/>
              </a:rPr>
              <a:t>of pollution </a:t>
            </a:r>
            <a:r>
              <a:rPr lang="en-US" sz="2400" dirty="0" smtClean="0">
                <a:latin typeface="Arial Narrow" panose="020B0606020202030204" pitchFamily="34" charset="0"/>
                <a:cs typeface="Times New Roman" panose="02020603050405020304" pitchFamily="18" charset="0"/>
              </a:rPr>
              <a:t>control </a:t>
            </a:r>
            <a:r>
              <a:rPr lang="en-US" sz="2400" dirty="0">
                <a:latin typeface="Arial Narrow" panose="020B0606020202030204" pitchFamily="34" charset="0"/>
                <a:cs typeface="Times New Roman" panose="02020603050405020304" pitchFamily="18" charset="0"/>
              </a:rPr>
              <a:t>(EnviroScience). </a:t>
            </a:r>
            <a:r>
              <a:rPr lang="en-US" sz="2400" dirty="0" smtClean="0">
                <a:latin typeface="Arial Narrow" panose="020B0606020202030204" pitchFamily="34" charset="0"/>
                <a:cs typeface="Times New Roman" panose="02020603050405020304" pitchFamily="18" charset="0"/>
              </a:rPr>
              <a:t>Since </a:t>
            </a:r>
            <a:r>
              <a:rPr lang="en-US" sz="2400" dirty="0" err="1" smtClean="0">
                <a:latin typeface="Arial Narrow" panose="020B0606020202030204" pitchFamily="34" charset="0"/>
                <a:cs typeface="Times New Roman" panose="02020603050405020304" pitchFamily="18" charset="0"/>
              </a:rPr>
              <a:t>Connetquot</a:t>
            </a:r>
            <a:r>
              <a:rPr lang="en-US" sz="2400" dirty="0" smtClean="0">
                <a:latin typeface="Arial Narrow" panose="020B0606020202030204" pitchFamily="34" charset="0"/>
                <a:cs typeface="Times New Roman" panose="02020603050405020304" pitchFamily="18" charset="0"/>
              </a:rPr>
              <a:t> </a:t>
            </a:r>
            <a:r>
              <a:rPr lang="en-US" sz="2400" dirty="0">
                <a:latin typeface="Arial Narrow" panose="020B0606020202030204" pitchFamily="34" charset="0"/>
                <a:cs typeface="Times New Roman" panose="02020603050405020304" pitchFamily="18" charset="0"/>
              </a:rPr>
              <a:t>High School students have participated in Barcode LI in previous years, it is possible that this thinking could be applied to determine the changes in the </a:t>
            </a:r>
            <a:r>
              <a:rPr lang="en-US" sz="2400" dirty="0" err="1" smtClean="0">
                <a:latin typeface="Arial Narrow" panose="020B0606020202030204" pitchFamily="34" charset="0"/>
                <a:cs typeface="Times New Roman" panose="02020603050405020304" pitchFamily="18" charset="0"/>
              </a:rPr>
              <a:t>Connetquot</a:t>
            </a:r>
            <a:r>
              <a:rPr lang="en-US" sz="2400" dirty="0" smtClean="0">
                <a:latin typeface="Arial Narrow" panose="020B0606020202030204" pitchFamily="34" charset="0"/>
                <a:cs typeface="Times New Roman" panose="02020603050405020304" pitchFamily="18" charset="0"/>
              </a:rPr>
              <a:t> River</a:t>
            </a:r>
            <a:r>
              <a:rPr lang="en-US" sz="2400" dirty="0">
                <a:latin typeface="Arial Narrow" panose="020B0606020202030204" pitchFamily="34" charset="0"/>
                <a:cs typeface="Times New Roman" panose="02020603050405020304" pitchFamily="18" charset="0"/>
              </a:rPr>
              <a:t>. </a:t>
            </a:r>
          </a:p>
          <a:p>
            <a:pPr>
              <a:spcAft>
                <a:spcPts val="429"/>
              </a:spcAft>
            </a:pPr>
            <a:r>
              <a:rPr lang="en-US" sz="5400" dirty="0" smtClean="0">
                <a:latin typeface="Arial Narrow" panose="020B0606020202030204" pitchFamily="34" charset="0"/>
                <a:cs typeface="Times New Roman" panose="02020603050405020304" pitchFamily="18" charset="0"/>
              </a:rPr>
              <a:t>Materials </a:t>
            </a:r>
            <a:r>
              <a:rPr lang="en-US" sz="5400" dirty="0">
                <a:latin typeface="Arial Narrow" panose="020B0606020202030204" pitchFamily="34" charset="0"/>
                <a:cs typeface="Times New Roman" panose="02020603050405020304" pitchFamily="18" charset="0"/>
              </a:rPr>
              <a:t>&amp; Methods </a:t>
            </a:r>
          </a:p>
          <a:p>
            <a:pPr>
              <a:spcAft>
                <a:spcPts val="429"/>
              </a:spcAft>
            </a:pPr>
            <a:r>
              <a:rPr lang="en-US" sz="2400" dirty="0">
                <a:latin typeface="Arial Narrow" panose="020B0606020202030204" pitchFamily="34" charset="0"/>
                <a:cs typeface="Times New Roman" panose="02020603050405020304" pitchFamily="18" charset="0"/>
              </a:rPr>
              <a:t>The pH and temperature of the water were taken using probes and a </a:t>
            </a:r>
            <a:r>
              <a:rPr lang="en-US" sz="2400" dirty="0" err="1">
                <a:latin typeface="Arial Narrow" panose="020B0606020202030204" pitchFamily="34" charset="0"/>
                <a:cs typeface="Times New Roman" panose="02020603050405020304" pitchFamily="18" charset="0"/>
              </a:rPr>
              <a:t>LabQuest</a:t>
            </a:r>
            <a:r>
              <a:rPr lang="en-US" sz="2400" dirty="0">
                <a:latin typeface="Arial Narrow" panose="020B0606020202030204" pitchFamily="34" charset="0"/>
                <a:cs typeface="Times New Roman" panose="02020603050405020304" pitchFamily="18" charset="0"/>
              </a:rPr>
              <a:t>. The </a:t>
            </a:r>
            <a:r>
              <a:rPr lang="en-US" sz="2400" dirty="0" err="1">
                <a:latin typeface="Arial Narrow" panose="020B0606020202030204" pitchFamily="34" charset="0"/>
                <a:cs typeface="Times New Roman" panose="02020603050405020304" pitchFamily="18" charset="0"/>
              </a:rPr>
              <a:t>Fieldmaster</a:t>
            </a:r>
            <a:r>
              <a:rPr lang="en-US" sz="2400" dirty="0">
                <a:latin typeface="Arial Narrow" panose="020B0606020202030204" pitchFamily="34" charset="0"/>
                <a:cs typeface="Times New Roman" panose="02020603050405020304" pitchFamily="18" charset="0"/>
              </a:rPr>
              <a:t> Mighty Grab was then used to collect from the river and the contents were emptied into one of several plastic bins. Another method of collection was a set of </a:t>
            </a:r>
            <a:r>
              <a:rPr lang="en-US" sz="2400" dirty="0" smtClean="0">
                <a:latin typeface="Arial Narrow" panose="020B0606020202030204" pitchFamily="34" charset="0"/>
                <a:cs typeface="Times New Roman" panose="02020603050405020304" pitchFamily="18" charset="0"/>
              </a:rPr>
              <a:t>nets. </a:t>
            </a:r>
            <a:r>
              <a:rPr lang="en-US" sz="2400" dirty="0">
                <a:latin typeface="Arial Narrow" panose="020B0606020202030204" pitchFamily="34" charset="0"/>
                <a:cs typeface="Times New Roman" panose="02020603050405020304" pitchFamily="18" charset="0"/>
              </a:rPr>
              <a:t>Each sample was sifted through with various tools in order to </a:t>
            </a:r>
            <a:r>
              <a:rPr lang="en-US" sz="2400" dirty="0" smtClean="0">
                <a:latin typeface="Arial Narrow" panose="020B0606020202030204" pitchFamily="34" charset="0"/>
                <a:cs typeface="Times New Roman" panose="02020603050405020304" pitchFamily="18" charset="0"/>
              </a:rPr>
              <a:t>uncover macroinvertebrates and placed </a:t>
            </a:r>
            <a:r>
              <a:rPr lang="en-US" sz="2400" dirty="0">
                <a:latin typeface="Arial Narrow" panose="020B0606020202030204" pitchFamily="34" charset="0"/>
                <a:cs typeface="Times New Roman" panose="02020603050405020304" pitchFamily="18" charset="0"/>
              </a:rPr>
              <a:t>into an ice cube tray </a:t>
            </a:r>
            <a:r>
              <a:rPr lang="en-US" sz="2400" dirty="0" smtClean="0">
                <a:latin typeface="Arial Narrow" panose="020B0606020202030204" pitchFamily="34" charset="0"/>
                <a:cs typeface="Times New Roman" panose="02020603050405020304" pitchFamily="18" charset="0"/>
              </a:rPr>
              <a:t>with water. This </a:t>
            </a:r>
            <a:r>
              <a:rPr lang="en-US" sz="2400" dirty="0">
                <a:latin typeface="Arial Narrow" panose="020B0606020202030204" pitchFamily="34" charset="0"/>
                <a:cs typeface="Times New Roman" panose="02020603050405020304" pitchFamily="18" charset="0"/>
              </a:rPr>
              <a:t>entire process was repeated around eleven times, using both the grab dredger and the net. While collecting, several different reference </a:t>
            </a:r>
            <a:r>
              <a:rPr lang="en-US" sz="2400" dirty="0" smtClean="0">
                <a:latin typeface="Arial Narrow" panose="020B0606020202030204" pitchFamily="34" charset="0"/>
                <a:cs typeface="Times New Roman" panose="02020603050405020304" pitchFamily="18" charset="0"/>
              </a:rPr>
              <a:t>charts and keys </a:t>
            </a:r>
            <a:r>
              <a:rPr lang="en-US" sz="2400" dirty="0">
                <a:latin typeface="Arial Narrow" panose="020B0606020202030204" pitchFamily="34" charset="0"/>
                <a:cs typeface="Times New Roman" panose="02020603050405020304" pitchFamily="18" charset="0"/>
              </a:rPr>
              <a:t>were used to infer what type of organism we had collected before placing it into plastic sample </a:t>
            </a:r>
            <a:r>
              <a:rPr lang="en-US" sz="2400" dirty="0" smtClean="0">
                <a:latin typeface="Arial Narrow" panose="020B0606020202030204" pitchFamily="34" charset="0"/>
                <a:cs typeface="Times New Roman" panose="02020603050405020304" pitchFamily="18" charset="0"/>
              </a:rPr>
              <a:t>containers</a:t>
            </a:r>
            <a:r>
              <a:rPr lang="en-US" sz="2400" dirty="0">
                <a:latin typeface="Arial Narrow" panose="020B0606020202030204" pitchFamily="34" charset="0"/>
                <a:cs typeface="Times New Roman" panose="02020603050405020304" pitchFamily="18" charset="0"/>
              </a:rPr>
              <a:t> </a:t>
            </a:r>
            <a:r>
              <a:rPr lang="en-US" sz="2400" dirty="0" smtClean="0">
                <a:latin typeface="Arial Narrow" panose="020B0606020202030204" pitchFamily="34" charset="0"/>
                <a:cs typeface="Times New Roman" panose="02020603050405020304" pitchFamily="18" charset="0"/>
              </a:rPr>
              <a:t>to ensure collection of unique specimens. Once </a:t>
            </a:r>
            <a:r>
              <a:rPr lang="en-US" sz="2400" dirty="0">
                <a:latin typeface="Arial Narrow" panose="020B0606020202030204" pitchFamily="34" charset="0"/>
                <a:cs typeface="Times New Roman" panose="02020603050405020304" pitchFamily="18" charset="0"/>
              </a:rPr>
              <a:t>in their respective containers, specimens were placed in a cooler with ice to be preserved for the duration of collection. Samples were </a:t>
            </a:r>
            <a:r>
              <a:rPr lang="en-US" sz="2400" dirty="0" smtClean="0">
                <a:latin typeface="Arial Narrow" panose="020B0606020202030204" pitchFamily="34" charset="0"/>
                <a:cs typeface="Times New Roman" panose="02020603050405020304" pitchFamily="18" charset="0"/>
              </a:rPr>
              <a:t>photographed </a:t>
            </a:r>
            <a:r>
              <a:rPr lang="en-US" sz="2400" dirty="0">
                <a:latin typeface="Arial Narrow" panose="020B0606020202030204" pitchFamily="34" charset="0"/>
                <a:cs typeface="Times New Roman" panose="02020603050405020304" pitchFamily="18" charset="0"/>
              </a:rPr>
              <a:t>and transferred into containers with 95% ethanol to be preserved until PCR could be carried out. DNA extraction was done according to the Silica protocol and amplified using the COI gene primers. Gel Electrophoresis was done after PCR to ensure it had worked. The Sanger sequencing method was used by </a:t>
            </a:r>
            <a:r>
              <a:rPr lang="en-US" sz="2400" dirty="0" err="1">
                <a:latin typeface="Arial Narrow" panose="020B0606020202030204" pitchFamily="34" charset="0"/>
                <a:cs typeface="Times New Roman" panose="02020603050405020304" pitchFamily="18" charset="0"/>
              </a:rPr>
              <a:t>Genewiz</a:t>
            </a:r>
            <a:r>
              <a:rPr lang="en-US" sz="2400" dirty="0">
                <a:latin typeface="Arial Narrow" panose="020B0606020202030204" pitchFamily="34" charset="0"/>
                <a:cs typeface="Times New Roman" panose="02020603050405020304" pitchFamily="18" charset="0"/>
              </a:rPr>
              <a:t> to obtain sequences.</a:t>
            </a:r>
          </a:p>
          <a:p>
            <a:pPr>
              <a:spcAft>
                <a:spcPts val="429"/>
              </a:spcAft>
            </a:pPr>
            <a:r>
              <a:rPr lang="en-US" sz="5400" dirty="0" smtClean="0">
                <a:latin typeface="Arial Narrow" panose="020B0606020202030204" pitchFamily="34" charset="0"/>
                <a:cs typeface="Times New Roman" panose="02020603050405020304" pitchFamily="18" charset="0"/>
              </a:rPr>
              <a:t>Results</a:t>
            </a:r>
          </a:p>
          <a:p>
            <a:pPr>
              <a:spcAft>
                <a:spcPts val="429"/>
              </a:spcAft>
            </a:pPr>
            <a:r>
              <a:rPr lang="en-US" sz="2400" dirty="0">
                <a:latin typeface="Arial Narrow" panose="020B0606020202030204" pitchFamily="34" charset="0"/>
                <a:cs typeface="Times New Roman" panose="02020603050405020304" pitchFamily="18" charset="0"/>
              </a:rPr>
              <a:t>For the collection done in 2018, , 27 samples were </a:t>
            </a:r>
            <a:r>
              <a:rPr lang="en-US" sz="2400" dirty="0" smtClean="0">
                <a:latin typeface="Arial Narrow" panose="020B0606020202030204" pitchFamily="34" charset="0"/>
                <a:cs typeface="Times New Roman" panose="02020603050405020304" pitchFamily="18" charset="0"/>
              </a:rPr>
              <a:t>collected. </a:t>
            </a:r>
            <a:r>
              <a:rPr lang="en-US" sz="2400" smtClean="0">
                <a:latin typeface="Arial Narrow" panose="020B0606020202030204" pitchFamily="34" charset="0"/>
                <a:cs typeface="Times New Roman" panose="02020603050405020304" pitchFamily="18" charset="0"/>
              </a:rPr>
              <a:t>Of those</a:t>
            </a:r>
            <a:r>
              <a:rPr lang="en-US" sz="2400" dirty="0">
                <a:latin typeface="Arial Narrow" panose="020B0606020202030204" pitchFamily="34" charset="0"/>
                <a:cs typeface="Times New Roman" panose="02020603050405020304" pitchFamily="18" charset="0"/>
              </a:rPr>
              <a:t>, four pairs of sequences were viable, as well as three reverse sequences. PMZ-007 matched with </a:t>
            </a:r>
            <a:r>
              <a:rPr lang="en-US" sz="2400" dirty="0" err="1">
                <a:latin typeface="Arial Narrow" panose="020B0606020202030204" pitchFamily="34" charset="0"/>
                <a:cs typeface="Times New Roman" panose="02020603050405020304" pitchFamily="18" charset="0"/>
              </a:rPr>
              <a:t>Megaloptera</a:t>
            </a:r>
            <a:r>
              <a:rPr lang="en-US" sz="2400" dirty="0">
                <a:latin typeface="Arial Narrow" panose="020B0606020202030204" pitchFamily="34" charset="0"/>
                <a:cs typeface="Times New Roman" panose="02020603050405020304" pitchFamily="18" charset="0"/>
              </a:rPr>
              <a:t> sp. BOLD:AAH7456, having only 7 mismatches. PMZ-009 matched with both </a:t>
            </a:r>
            <a:r>
              <a:rPr lang="en-US" sz="2400" dirty="0" err="1">
                <a:latin typeface="Arial Narrow" panose="020B0606020202030204" pitchFamily="34" charset="0"/>
                <a:cs typeface="Times New Roman" panose="02020603050405020304" pitchFamily="18" charset="0"/>
              </a:rPr>
              <a:t>Sialis</a:t>
            </a:r>
            <a:r>
              <a:rPr lang="en-US" sz="2400" dirty="0">
                <a:latin typeface="Arial Narrow" panose="020B0606020202030204" pitchFamily="34" charset="0"/>
                <a:cs typeface="Times New Roman" panose="02020603050405020304" pitchFamily="18" charset="0"/>
              </a:rPr>
              <a:t> sp. BIO3 and </a:t>
            </a:r>
            <a:r>
              <a:rPr lang="en-US" sz="2400" dirty="0" err="1">
                <a:latin typeface="Arial Narrow" panose="020B0606020202030204" pitchFamily="34" charset="0"/>
                <a:cs typeface="Times New Roman" panose="02020603050405020304" pitchFamily="18" charset="0"/>
              </a:rPr>
              <a:t>Megaloptera</a:t>
            </a:r>
            <a:r>
              <a:rPr lang="en-US" sz="2400" dirty="0">
                <a:latin typeface="Arial Narrow" panose="020B0606020202030204" pitchFamily="34" charset="0"/>
                <a:cs typeface="Times New Roman" panose="02020603050405020304" pitchFamily="18" charset="0"/>
              </a:rPr>
              <a:t> sp. BOLD:AAH7456, having 9 mismatches to each. PMZ-010 matched with </a:t>
            </a:r>
            <a:r>
              <a:rPr lang="en-US" sz="2400" dirty="0" err="1">
                <a:latin typeface="Arial Narrow" panose="020B0606020202030204" pitchFamily="34" charset="0"/>
                <a:cs typeface="Times New Roman" panose="02020603050405020304" pitchFamily="18" charset="0"/>
              </a:rPr>
              <a:t>Proasellus</a:t>
            </a:r>
            <a:r>
              <a:rPr lang="en-US" sz="2400" dirty="0">
                <a:latin typeface="Arial Narrow" panose="020B0606020202030204" pitchFamily="34" charset="0"/>
                <a:cs typeface="Times New Roman" panose="02020603050405020304" pitchFamily="18" charset="0"/>
              </a:rPr>
              <a:t> sp. 08BBCRU-098, having 0 mismatches. PMZ-013 matched with </a:t>
            </a:r>
            <a:r>
              <a:rPr lang="en-US" sz="2400" dirty="0" err="1">
                <a:latin typeface="Arial Narrow" panose="020B0606020202030204" pitchFamily="34" charset="0"/>
                <a:cs typeface="Times New Roman" panose="02020603050405020304" pitchFamily="18" charset="0"/>
              </a:rPr>
              <a:t>Proasellus</a:t>
            </a:r>
            <a:r>
              <a:rPr lang="en-US" sz="2400" dirty="0">
                <a:latin typeface="Arial Narrow" panose="020B0606020202030204" pitchFamily="34" charset="0"/>
                <a:cs typeface="Times New Roman" panose="02020603050405020304" pitchFamily="18" charset="0"/>
              </a:rPr>
              <a:t> sp. BIOUG08049-D03, having 0 mismatches.  PMZ-015-R matched with </a:t>
            </a:r>
            <a:r>
              <a:rPr lang="en-US" sz="2400" dirty="0" err="1">
                <a:latin typeface="Arial Narrow" panose="020B0606020202030204" pitchFamily="34" charset="0"/>
                <a:cs typeface="Times New Roman" panose="02020603050405020304" pitchFamily="18" charset="0"/>
              </a:rPr>
              <a:t>Plectrocnemia</a:t>
            </a:r>
            <a:r>
              <a:rPr lang="en-US" sz="2400" dirty="0">
                <a:latin typeface="Arial Narrow" panose="020B0606020202030204" pitchFamily="34" charset="0"/>
                <a:cs typeface="Times New Roman" panose="02020603050405020304" pitchFamily="18" charset="0"/>
              </a:rPr>
              <a:t> </a:t>
            </a:r>
            <a:r>
              <a:rPr lang="en-US" sz="2400" dirty="0" err="1">
                <a:latin typeface="Arial Narrow" panose="020B0606020202030204" pitchFamily="34" charset="0"/>
                <a:cs typeface="Times New Roman" panose="02020603050405020304" pitchFamily="18" charset="0"/>
              </a:rPr>
              <a:t>cinerea</a:t>
            </a:r>
            <a:r>
              <a:rPr lang="en-US" sz="2400" dirty="0">
                <a:latin typeface="Arial Narrow" panose="020B0606020202030204" pitchFamily="34" charset="0"/>
                <a:cs typeface="Times New Roman" panose="02020603050405020304" pitchFamily="18" charset="0"/>
              </a:rPr>
              <a:t> BIOUG10061-A06, having 4 mismatches. </a:t>
            </a:r>
          </a:p>
          <a:p>
            <a:pPr>
              <a:spcAft>
                <a:spcPts val="429"/>
              </a:spcAft>
            </a:pPr>
            <a:r>
              <a:rPr lang="en-US" sz="2400" dirty="0">
                <a:latin typeface="Arial Narrow" panose="020B0606020202030204" pitchFamily="34" charset="0"/>
                <a:cs typeface="Times New Roman" panose="02020603050405020304" pitchFamily="18" charset="0"/>
              </a:rPr>
              <a:t>PMZ-025-R matched with </a:t>
            </a:r>
            <a:r>
              <a:rPr lang="en-US" sz="2400" dirty="0" err="1">
                <a:latin typeface="Arial Narrow" panose="020B0606020202030204" pitchFamily="34" charset="0"/>
                <a:cs typeface="Times New Roman" panose="02020603050405020304" pitchFamily="18" charset="0"/>
              </a:rPr>
              <a:t>Proasellus</a:t>
            </a:r>
            <a:r>
              <a:rPr lang="en-US" sz="2400" dirty="0">
                <a:latin typeface="Arial Narrow" panose="020B0606020202030204" pitchFamily="34" charset="0"/>
                <a:cs typeface="Times New Roman" panose="02020603050405020304" pitchFamily="18" charset="0"/>
              </a:rPr>
              <a:t> sp. BIOUG27704-D12, having 16 mismatches. PMZ-026-R matched with </a:t>
            </a:r>
            <a:r>
              <a:rPr lang="en-US" sz="2400" dirty="0" err="1">
                <a:latin typeface="Arial Narrow" panose="020B0606020202030204" pitchFamily="34" charset="0"/>
                <a:cs typeface="Times New Roman" panose="02020603050405020304" pitchFamily="18" charset="0"/>
              </a:rPr>
              <a:t>Plectrocnemia</a:t>
            </a:r>
            <a:r>
              <a:rPr lang="en-US" sz="2400" dirty="0">
                <a:latin typeface="Arial Narrow" panose="020B0606020202030204" pitchFamily="34" charset="0"/>
                <a:cs typeface="Times New Roman" panose="02020603050405020304" pitchFamily="18" charset="0"/>
              </a:rPr>
              <a:t> </a:t>
            </a:r>
            <a:r>
              <a:rPr lang="en-US" sz="2400" dirty="0" err="1">
                <a:latin typeface="Arial Narrow" panose="020B0606020202030204" pitchFamily="34" charset="0"/>
                <a:cs typeface="Times New Roman" panose="02020603050405020304" pitchFamily="18" charset="0"/>
              </a:rPr>
              <a:t>cinerea</a:t>
            </a:r>
            <a:r>
              <a:rPr lang="en-US" sz="2400" dirty="0">
                <a:latin typeface="Arial Narrow" panose="020B0606020202030204" pitchFamily="34" charset="0"/>
                <a:cs typeface="Times New Roman" panose="02020603050405020304" pitchFamily="18" charset="0"/>
              </a:rPr>
              <a:t> BIOUG10061-A06, having 2 mismatches.</a:t>
            </a:r>
          </a:p>
          <a:p>
            <a:pPr>
              <a:spcAft>
                <a:spcPts val="429"/>
              </a:spcAft>
            </a:pPr>
            <a:endParaRPr lang="en-US" sz="2400" dirty="0">
              <a:latin typeface="Arial Narrow" panose="020B0606020202030204" pitchFamily="34" charset="0"/>
              <a:cs typeface="Times New Roman" panose="02020603050405020304" pitchFamily="18" charset="0"/>
            </a:endParaRPr>
          </a:p>
          <a:p>
            <a:pPr>
              <a:spcAft>
                <a:spcPts val="429"/>
              </a:spcAft>
            </a:pPr>
            <a:endParaRPr lang="en-US" sz="5400" dirty="0">
              <a:latin typeface="Arial Narrow" panose="020B0606020202030204" pitchFamily="34" charset="0"/>
              <a:cs typeface="Times New Roman" panose="02020603050405020304" pitchFamily="18" charset="0"/>
            </a:endParaRPr>
          </a:p>
        </p:txBody>
      </p:sp>
      <p:sp>
        <p:nvSpPr>
          <p:cNvPr id="38" name="TextBox 37"/>
          <p:cNvSpPr txBox="1"/>
          <p:nvPr/>
        </p:nvSpPr>
        <p:spPr>
          <a:xfrm>
            <a:off x="16800299" y="9801864"/>
            <a:ext cx="14774731" cy="13361891"/>
          </a:xfrm>
          <a:prstGeom prst="rect">
            <a:avLst/>
          </a:prstGeom>
          <a:noFill/>
        </p:spPr>
        <p:txBody>
          <a:bodyPr wrap="square" lIns="65306" tIns="32653" rIns="65306" bIns="32653" rtlCol="0">
            <a:spAutoFit/>
          </a:bodyPr>
          <a:lstStyle/>
          <a:p>
            <a:pPr>
              <a:spcAft>
                <a:spcPts val="429"/>
              </a:spcAft>
            </a:pPr>
            <a:r>
              <a:rPr lang="en-US" sz="5400" dirty="0">
                <a:latin typeface="Arial Narrow" panose="020B0606020202030204" pitchFamily="34" charset="0"/>
              </a:rPr>
              <a:t>Discussion </a:t>
            </a:r>
          </a:p>
          <a:p>
            <a:r>
              <a:rPr lang="en-US" sz="2400" dirty="0">
                <a:latin typeface="Arial Narrow" panose="020B0606020202030204" pitchFamily="34" charset="0"/>
              </a:rPr>
              <a:t>	The types of macroinvertebrates found in the </a:t>
            </a:r>
            <a:r>
              <a:rPr lang="en-US" sz="2400" dirty="0" err="1">
                <a:latin typeface="Arial Narrow" panose="020B0606020202030204" pitchFamily="34" charset="0"/>
              </a:rPr>
              <a:t>Connetquot</a:t>
            </a:r>
            <a:r>
              <a:rPr lang="en-US" sz="2400" dirty="0">
                <a:latin typeface="Arial Narrow" panose="020B0606020202030204" pitchFamily="34" charset="0"/>
              </a:rPr>
              <a:t> River in October of 2018 were  </a:t>
            </a:r>
            <a:r>
              <a:rPr lang="en-US" sz="2400" dirty="0" err="1">
                <a:latin typeface="Arial Narrow" panose="020B0606020202030204" pitchFamily="34" charset="0"/>
              </a:rPr>
              <a:t>Megaloptera</a:t>
            </a:r>
            <a:r>
              <a:rPr lang="en-US" sz="2400" dirty="0">
                <a:latin typeface="Arial Narrow" panose="020B0606020202030204" pitchFamily="34" charset="0"/>
              </a:rPr>
              <a:t> sp., </a:t>
            </a:r>
            <a:r>
              <a:rPr lang="en-US" sz="2400" dirty="0" err="1">
                <a:latin typeface="Arial Narrow" panose="020B0606020202030204" pitchFamily="34" charset="0"/>
              </a:rPr>
              <a:t>Proasellus</a:t>
            </a:r>
            <a:r>
              <a:rPr lang="en-US" sz="2400" dirty="0">
                <a:latin typeface="Arial Narrow" panose="020B0606020202030204" pitchFamily="34" charset="0"/>
              </a:rPr>
              <a:t> sp., and </a:t>
            </a:r>
            <a:r>
              <a:rPr lang="en-US" sz="2400" dirty="0" err="1">
                <a:latin typeface="Arial Narrow" panose="020B0606020202030204" pitchFamily="34" charset="0"/>
              </a:rPr>
              <a:t>Plectrocnemia</a:t>
            </a:r>
            <a:r>
              <a:rPr lang="en-US" sz="2400" dirty="0">
                <a:latin typeface="Arial Narrow" panose="020B0606020202030204" pitchFamily="34" charset="0"/>
              </a:rPr>
              <a:t> </a:t>
            </a:r>
            <a:r>
              <a:rPr lang="en-US" sz="2400" dirty="0" err="1">
                <a:latin typeface="Arial Narrow" panose="020B0606020202030204" pitchFamily="34" charset="0"/>
              </a:rPr>
              <a:t>cinerea</a:t>
            </a:r>
            <a:r>
              <a:rPr lang="en-US" sz="2400" dirty="0">
                <a:latin typeface="Arial Narrow" panose="020B0606020202030204" pitchFamily="34" charset="0"/>
              </a:rPr>
              <a:t>. Organisms classified as </a:t>
            </a:r>
            <a:r>
              <a:rPr lang="en-US" sz="2400" dirty="0" err="1">
                <a:latin typeface="Arial Narrow" panose="020B0606020202030204" pitchFamily="34" charset="0"/>
              </a:rPr>
              <a:t>Megaloptera</a:t>
            </a:r>
            <a:r>
              <a:rPr lang="en-US" sz="2400" dirty="0">
                <a:latin typeface="Arial Narrow" panose="020B0606020202030204" pitchFamily="34" charset="0"/>
              </a:rPr>
              <a:t> usually are in relatively clean and well oxygenated water (NYS Department of Environmental Conversation). </a:t>
            </a:r>
            <a:r>
              <a:rPr lang="en-US" sz="2400" dirty="0" smtClean="0">
                <a:latin typeface="Arial Narrow" panose="020B0606020202030204" pitchFamily="34" charset="0"/>
              </a:rPr>
              <a:t>Their </a:t>
            </a:r>
            <a:r>
              <a:rPr lang="en-US" sz="2400" dirty="0">
                <a:latin typeface="Arial Narrow" panose="020B0606020202030204" pitchFamily="34" charset="0"/>
              </a:rPr>
              <a:t>presence may serve as an indicator of good water quality. </a:t>
            </a:r>
            <a:r>
              <a:rPr lang="en-US" sz="2400" dirty="0" err="1">
                <a:latin typeface="Arial Narrow" panose="020B0606020202030204" pitchFamily="34" charset="0"/>
              </a:rPr>
              <a:t>Plectrocnemia</a:t>
            </a:r>
            <a:r>
              <a:rPr lang="en-US" sz="2400" dirty="0">
                <a:latin typeface="Arial Narrow" panose="020B0606020202030204" pitchFamily="34" charset="0"/>
              </a:rPr>
              <a:t> </a:t>
            </a:r>
            <a:r>
              <a:rPr lang="en-US" sz="2400" dirty="0" err="1">
                <a:latin typeface="Arial Narrow" panose="020B0606020202030204" pitchFamily="34" charset="0"/>
              </a:rPr>
              <a:t>cinerea</a:t>
            </a:r>
            <a:r>
              <a:rPr lang="en-US" sz="2400" dirty="0">
                <a:latin typeface="Arial Narrow" panose="020B0606020202030204" pitchFamily="34" charset="0"/>
              </a:rPr>
              <a:t> can also be classified as </a:t>
            </a:r>
            <a:r>
              <a:rPr lang="en-US" sz="2400" dirty="0" err="1">
                <a:latin typeface="Arial Narrow" panose="020B0606020202030204" pitchFamily="34" charset="0"/>
              </a:rPr>
              <a:t>Megaloptera</a:t>
            </a:r>
            <a:r>
              <a:rPr lang="en-US" sz="2400" dirty="0">
                <a:latin typeface="Arial Narrow" panose="020B0606020202030204" pitchFamily="34" charset="0"/>
              </a:rPr>
              <a:t>. </a:t>
            </a:r>
            <a:r>
              <a:rPr lang="en-US" sz="2400" dirty="0" err="1">
                <a:latin typeface="Arial Narrow" panose="020B0606020202030204" pitchFamily="34" charset="0"/>
              </a:rPr>
              <a:t>Proasellus</a:t>
            </a:r>
            <a:r>
              <a:rPr lang="en-US" sz="2400" dirty="0">
                <a:latin typeface="Arial Narrow" panose="020B0606020202030204" pitchFamily="34" charset="0"/>
              </a:rPr>
              <a:t> sp. are a part of the family isopoda which, is relatively tolerant of pollution </a:t>
            </a:r>
            <a:r>
              <a:rPr lang="en-US" sz="2400" dirty="0" smtClean="0">
                <a:latin typeface="Arial Narrow" panose="020B0606020202030204" pitchFamily="34" charset="0"/>
              </a:rPr>
              <a:t>and can help track water </a:t>
            </a:r>
            <a:r>
              <a:rPr lang="en-US" sz="2400" dirty="0">
                <a:latin typeface="Arial Narrow" panose="020B0606020202030204" pitchFamily="34" charset="0"/>
              </a:rPr>
              <a:t>recovering from sewage pollution (Main Department of Environmental Protection).  In 2017, some macroinvertebrates found were </a:t>
            </a:r>
            <a:r>
              <a:rPr lang="en-US" sz="2400" dirty="0" err="1">
                <a:latin typeface="Arial Narrow" panose="020B0606020202030204" pitchFamily="34" charset="0"/>
              </a:rPr>
              <a:t>Coenagrionidae</a:t>
            </a:r>
            <a:r>
              <a:rPr lang="en-US" sz="2400" dirty="0">
                <a:latin typeface="Arial Narrow" panose="020B0606020202030204" pitchFamily="34" charset="0"/>
              </a:rPr>
              <a:t> sp. (part of </a:t>
            </a:r>
            <a:r>
              <a:rPr lang="en-US" sz="2400" dirty="0" err="1">
                <a:latin typeface="Arial Narrow" panose="020B0606020202030204" pitchFamily="34" charset="0"/>
              </a:rPr>
              <a:t>Odonata</a:t>
            </a:r>
            <a:r>
              <a:rPr lang="en-US" sz="2400" dirty="0">
                <a:latin typeface="Arial Narrow" panose="020B0606020202030204" pitchFamily="34" charset="0"/>
              </a:rPr>
              <a:t>), </a:t>
            </a:r>
            <a:r>
              <a:rPr lang="en-US" sz="2400" dirty="0" err="1">
                <a:latin typeface="Arial Narrow" panose="020B0606020202030204" pitchFamily="34" charset="0"/>
              </a:rPr>
              <a:t>Haliplidae</a:t>
            </a:r>
            <a:r>
              <a:rPr lang="en-US" sz="2400" dirty="0">
                <a:latin typeface="Arial Narrow" panose="020B0606020202030204" pitchFamily="34" charset="0"/>
              </a:rPr>
              <a:t> sp., and </a:t>
            </a:r>
            <a:r>
              <a:rPr lang="en-US" sz="2400" dirty="0" err="1">
                <a:latin typeface="Arial Narrow" panose="020B0606020202030204" pitchFamily="34" charset="0"/>
              </a:rPr>
              <a:t>Neoporus</a:t>
            </a:r>
            <a:r>
              <a:rPr lang="en-US" sz="2400" dirty="0">
                <a:latin typeface="Arial Narrow" panose="020B0606020202030204" pitchFamily="34" charset="0"/>
              </a:rPr>
              <a:t> </a:t>
            </a:r>
            <a:r>
              <a:rPr lang="en-US" sz="2400" dirty="0" err="1">
                <a:latin typeface="Arial Narrow" panose="020B0606020202030204" pitchFamily="34" charset="0"/>
              </a:rPr>
              <a:t>undulatus</a:t>
            </a:r>
            <a:r>
              <a:rPr lang="en-US" sz="2400" dirty="0">
                <a:latin typeface="Arial Narrow" panose="020B0606020202030204" pitchFamily="34" charset="0"/>
              </a:rPr>
              <a:t> (part of the family </a:t>
            </a:r>
            <a:r>
              <a:rPr lang="en-US" sz="2400" dirty="0" err="1">
                <a:latin typeface="Arial Narrow" panose="020B0606020202030204" pitchFamily="34" charset="0"/>
              </a:rPr>
              <a:t>dytiscidae</a:t>
            </a:r>
            <a:r>
              <a:rPr lang="en-US" sz="2400" dirty="0">
                <a:latin typeface="Arial Narrow" panose="020B0606020202030204" pitchFamily="34" charset="0"/>
              </a:rPr>
              <a:t>), as well as some </a:t>
            </a:r>
            <a:r>
              <a:rPr lang="en-US" sz="2400" dirty="0" err="1">
                <a:latin typeface="Arial Narrow" panose="020B0606020202030204" pitchFamily="34" charset="0"/>
              </a:rPr>
              <a:t>Proasellus</a:t>
            </a:r>
            <a:r>
              <a:rPr lang="en-US" sz="2400" dirty="0">
                <a:latin typeface="Arial Narrow" panose="020B0606020202030204" pitchFamily="34" charset="0"/>
              </a:rPr>
              <a:t> sp. Organisms in </a:t>
            </a:r>
            <a:r>
              <a:rPr lang="en-US" sz="2400" dirty="0" err="1">
                <a:latin typeface="Arial Narrow" panose="020B0606020202030204" pitchFamily="34" charset="0"/>
              </a:rPr>
              <a:t>Odonata</a:t>
            </a:r>
            <a:r>
              <a:rPr lang="en-US" sz="2400" dirty="0">
                <a:latin typeface="Arial Narrow" panose="020B0606020202030204" pitchFamily="34" charset="0"/>
              </a:rPr>
              <a:t> can range from very sensitive to very tolerant of pollution, but more specifically damselflies are moderately tolerant (Main Department of Environmental Protection). </a:t>
            </a:r>
            <a:r>
              <a:rPr lang="en-US" sz="2400" dirty="0" err="1">
                <a:latin typeface="Arial Narrow" panose="020B0606020202030204" pitchFamily="34" charset="0"/>
              </a:rPr>
              <a:t>Haliplidae</a:t>
            </a:r>
            <a:r>
              <a:rPr lang="en-US" sz="2400" dirty="0">
                <a:latin typeface="Arial Narrow" panose="020B0606020202030204" pitchFamily="34" charset="0"/>
              </a:rPr>
              <a:t> require clean and oxygen rich water to survive (Science Direct). Organisms in the family </a:t>
            </a:r>
            <a:r>
              <a:rPr lang="en-US" sz="2400" dirty="0" err="1">
                <a:latin typeface="Arial Narrow" panose="020B0606020202030204" pitchFamily="34" charset="0"/>
              </a:rPr>
              <a:t>dytiscidae</a:t>
            </a:r>
            <a:r>
              <a:rPr lang="en-US" sz="2400" dirty="0">
                <a:latin typeface="Arial Narrow" panose="020B0606020202030204" pitchFamily="34" charset="0"/>
              </a:rPr>
              <a:t> are known to </a:t>
            </a:r>
            <a:r>
              <a:rPr lang="en-US" sz="2400" dirty="0" smtClean="0">
                <a:latin typeface="Arial Narrow" panose="020B0606020202030204" pitchFamily="34" charset="0"/>
              </a:rPr>
              <a:t>have tolerance of </a:t>
            </a:r>
            <a:r>
              <a:rPr lang="en-US" sz="2400" dirty="0">
                <a:latin typeface="Arial Narrow" panose="020B0606020202030204" pitchFamily="34" charset="0"/>
              </a:rPr>
              <a:t>high salinity levels (CSIRO 2004).  Among both years, the organisms collected followed a general trend of moderate to high tolerance of pollution. </a:t>
            </a:r>
            <a:r>
              <a:rPr lang="en-US" sz="2400" dirty="0" smtClean="0">
                <a:latin typeface="Arial Narrow" panose="020B0606020202030204" pitchFamily="34" charset="0"/>
              </a:rPr>
              <a:t>This </a:t>
            </a:r>
            <a:r>
              <a:rPr lang="en-US" sz="2400" dirty="0">
                <a:latin typeface="Arial Narrow" panose="020B0606020202030204" pitchFamily="34" charset="0"/>
              </a:rPr>
              <a:t>study might be improved had it occurred over a much longer period of time, as well as if DNA extraction, PCR, and sequencing had worked for more of the samples taken.</a:t>
            </a:r>
          </a:p>
          <a:p>
            <a:endParaRPr lang="en-US" sz="2400" dirty="0">
              <a:latin typeface="Arial Narrow" panose="020B0606020202030204" pitchFamily="34" charset="0"/>
            </a:endParaRPr>
          </a:p>
          <a:p>
            <a:pPr>
              <a:spcAft>
                <a:spcPts val="429"/>
              </a:spcAft>
            </a:pPr>
            <a:r>
              <a:rPr lang="en-US" sz="3200" dirty="0">
                <a:latin typeface="Arial Narrow" panose="020B0606020202030204" pitchFamily="34" charset="0"/>
              </a:rPr>
              <a:t>References</a:t>
            </a:r>
          </a:p>
          <a:p>
            <a:r>
              <a:rPr lang="en-US" sz="1800" dirty="0" smtClean="0">
                <a:latin typeface="Arial Narrow" panose="020B0606020202030204" pitchFamily="34" charset="0"/>
              </a:rPr>
              <a:t>1. 2016</a:t>
            </a:r>
            <a:r>
              <a:rPr lang="en-US" sz="1800" dirty="0">
                <a:latin typeface="Arial Narrow" panose="020B0606020202030204" pitchFamily="34" charset="0"/>
              </a:rPr>
              <a:t>. “Freshwater Macroinvertebrates.” </a:t>
            </a:r>
            <a:r>
              <a:rPr lang="en-US" sz="1800" dirty="0" err="1">
                <a:latin typeface="Arial Narrow" panose="020B0606020202030204" pitchFamily="34" charset="0"/>
              </a:rPr>
              <a:t>Sci</a:t>
            </a:r>
            <a:r>
              <a:rPr lang="en-US" sz="1800" dirty="0">
                <a:latin typeface="Arial Narrow" panose="020B0606020202030204" pitchFamily="34" charset="0"/>
              </a:rPr>
              <a:t> Learn Hub. Available: https://www.sciencelearn.org.nz/resources/1820-freshwater-macroinvertebrates via the INTERNET. Accessed 2019 May 6.</a:t>
            </a:r>
          </a:p>
          <a:p>
            <a:r>
              <a:rPr lang="en-US" sz="1800" dirty="0" smtClean="0">
                <a:latin typeface="Arial Narrow" panose="020B0606020202030204" pitchFamily="34" charset="0"/>
              </a:rPr>
              <a:t>2. Benthic </a:t>
            </a:r>
            <a:r>
              <a:rPr lang="en-US" sz="1800" dirty="0">
                <a:latin typeface="Arial Narrow" panose="020B0606020202030204" pitchFamily="34" charset="0"/>
              </a:rPr>
              <a:t>Macroinvertebrates and Biological Monitoring. EnviroScience. [accessed 2019 May 8]. https://www.enviroscienceinc.com/services/aquatic-survey/benthic-macroinvertebrates/</a:t>
            </a:r>
          </a:p>
          <a:p>
            <a:r>
              <a:rPr lang="en-US" sz="1800" dirty="0" smtClean="0">
                <a:latin typeface="Arial Narrow" panose="020B0606020202030204" pitchFamily="34" charset="0"/>
              </a:rPr>
              <a:t>3. “Dobsonflies</a:t>
            </a:r>
            <a:r>
              <a:rPr lang="en-US" sz="1800" dirty="0">
                <a:latin typeface="Arial Narrow" panose="020B0606020202030204" pitchFamily="34" charset="0"/>
              </a:rPr>
              <a:t>, Hellgrammites, </a:t>
            </a:r>
            <a:r>
              <a:rPr lang="en-US" sz="1800" dirty="0" err="1">
                <a:latin typeface="Arial Narrow" panose="020B0606020202030204" pitchFamily="34" charset="0"/>
              </a:rPr>
              <a:t>Fishflies</a:t>
            </a:r>
            <a:r>
              <a:rPr lang="en-US" sz="1800" dirty="0">
                <a:latin typeface="Arial Narrow" panose="020B0606020202030204" pitchFamily="34" charset="0"/>
              </a:rPr>
              <a:t> &amp; Alderflies (</a:t>
            </a:r>
            <a:r>
              <a:rPr lang="en-US" sz="1800" dirty="0" err="1">
                <a:latin typeface="Arial Narrow" panose="020B0606020202030204" pitchFamily="34" charset="0"/>
              </a:rPr>
              <a:t>Megaloptera</a:t>
            </a:r>
            <a:r>
              <a:rPr lang="en-US" sz="1800" dirty="0">
                <a:latin typeface="Arial Narrow" panose="020B0606020202030204" pitchFamily="34" charset="0"/>
              </a:rPr>
              <a:t>).” </a:t>
            </a:r>
            <a:r>
              <a:rPr lang="en-US" sz="1800" dirty="0" err="1">
                <a:latin typeface="Arial Narrow" panose="020B0606020202030204" pitchFamily="34" charset="0"/>
              </a:rPr>
              <a:t>Dept</a:t>
            </a:r>
            <a:r>
              <a:rPr lang="en-US" sz="1800" dirty="0">
                <a:latin typeface="Arial Narrow" panose="020B0606020202030204" pitchFamily="34" charset="0"/>
              </a:rPr>
              <a:t> of </a:t>
            </a:r>
            <a:r>
              <a:rPr lang="en-US" sz="1800" dirty="0" err="1">
                <a:latin typeface="Arial Narrow" panose="020B0606020202030204" pitchFamily="34" charset="0"/>
              </a:rPr>
              <a:t>Env</a:t>
            </a:r>
            <a:r>
              <a:rPr lang="en-US" sz="1800" dirty="0">
                <a:latin typeface="Arial Narrow" panose="020B0606020202030204" pitchFamily="34" charset="0"/>
              </a:rPr>
              <a:t> Cons. Available: https://www.dec.ny.gov/animals/87947.html via the INTERNET. </a:t>
            </a:r>
            <a:r>
              <a:rPr lang="en-US" sz="1800" dirty="0" err="1">
                <a:latin typeface="Arial Narrow" panose="020B0606020202030204" pitchFamily="34" charset="0"/>
              </a:rPr>
              <a:t>Accesed</a:t>
            </a:r>
            <a:r>
              <a:rPr lang="en-US" sz="1800" dirty="0">
                <a:latin typeface="Arial Narrow" panose="020B0606020202030204" pitchFamily="34" charset="0"/>
              </a:rPr>
              <a:t> 2019 May 16.</a:t>
            </a:r>
          </a:p>
          <a:p>
            <a:r>
              <a:rPr lang="en-US" sz="1800" dirty="0" smtClean="0">
                <a:latin typeface="Arial Narrow" panose="020B0606020202030204" pitchFamily="34" charset="0"/>
              </a:rPr>
              <a:t>4. Aquatic </a:t>
            </a:r>
            <a:r>
              <a:rPr lang="en-US" sz="1800" dirty="0">
                <a:latin typeface="Arial Narrow" panose="020B0606020202030204" pitchFamily="34" charset="0"/>
              </a:rPr>
              <a:t>Sow Bugs (Isopoda). Biomonitoring Macroinvertebrates-Sow Bugs, Monitoring and Assessment, Bureau of Land </a:t>
            </a:r>
            <a:r>
              <a:rPr lang="en-US" sz="1800" dirty="0" smtClean="0">
                <a:latin typeface="Arial Narrow" panose="020B0606020202030204" pitchFamily="34" charset="0"/>
              </a:rPr>
              <a:t>and Water </a:t>
            </a:r>
            <a:r>
              <a:rPr lang="en-US" sz="1800" dirty="0">
                <a:latin typeface="Arial Narrow" panose="020B0606020202030204" pitchFamily="34" charset="0"/>
              </a:rPr>
              <a:t>Quality, Maine Department of Environmental Protection. [accessed 2019 May 17]. https://www.maine.gov/dep/water/monitoring/biomonitoring/sampling/bugs/sowbugs.html</a:t>
            </a:r>
          </a:p>
          <a:p>
            <a:r>
              <a:rPr lang="en-US" sz="1800" dirty="0" smtClean="0">
                <a:latin typeface="Arial Narrow" panose="020B0606020202030204" pitchFamily="34" charset="0"/>
              </a:rPr>
              <a:t>5.  </a:t>
            </a:r>
            <a:r>
              <a:rPr lang="en-US" sz="1800" dirty="0">
                <a:latin typeface="Arial Narrow" panose="020B0606020202030204" pitchFamily="34" charset="0"/>
              </a:rPr>
              <a:t>“Dragonfly &amp; Damselfly Larvae (</a:t>
            </a:r>
            <a:r>
              <a:rPr lang="en-US" sz="1800" dirty="0" err="1">
                <a:latin typeface="Arial Narrow" panose="020B0606020202030204" pitchFamily="34" charset="0"/>
              </a:rPr>
              <a:t>Odonata</a:t>
            </a:r>
            <a:r>
              <a:rPr lang="en-US" sz="1800" dirty="0">
                <a:latin typeface="Arial Narrow" panose="020B0606020202030204" pitchFamily="34" charset="0"/>
              </a:rPr>
              <a:t>).” Maine </a:t>
            </a:r>
            <a:r>
              <a:rPr lang="en-US" sz="1800" dirty="0" err="1">
                <a:latin typeface="Arial Narrow" panose="020B0606020202030204" pitchFamily="34" charset="0"/>
              </a:rPr>
              <a:t>Dept</a:t>
            </a:r>
            <a:r>
              <a:rPr lang="en-US" sz="1800" dirty="0">
                <a:latin typeface="Arial Narrow" panose="020B0606020202030204" pitchFamily="34" charset="0"/>
              </a:rPr>
              <a:t> of </a:t>
            </a:r>
            <a:r>
              <a:rPr lang="en-US" sz="1800" dirty="0" err="1">
                <a:latin typeface="Arial Narrow" panose="020B0606020202030204" pitchFamily="34" charset="0"/>
              </a:rPr>
              <a:t>Env</a:t>
            </a:r>
            <a:r>
              <a:rPr lang="en-US" sz="1800" dirty="0">
                <a:latin typeface="Arial Narrow" panose="020B0606020202030204" pitchFamily="34" charset="0"/>
              </a:rPr>
              <a:t> Prot. Available: https://www.maine.gov/dep/water/monitoring/biomonitoring/sampling/bugs/dragonsanddamsels.html via the INTERNET. Accessed 2019 May 16.</a:t>
            </a:r>
          </a:p>
          <a:p>
            <a:r>
              <a:rPr lang="en-US" sz="1800" dirty="0" smtClean="0">
                <a:latin typeface="Arial Narrow" panose="020B0606020202030204" pitchFamily="34" charset="0"/>
              </a:rPr>
              <a:t>6. “</a:t>
            </a:r>
            <a:r>
              <a:rPr lang="en-US" sz="1800" dirty="0" err="1" smtClean="0">
                <a:latin typeface="Arial Narrow" panose="020B0606020202030204" pitchFamily="34" charset="0"/>
              </a:rPr>
              <a:t>Haliplidae</a:t>
            </a:r>
            <a:r>
              <a:rPr lang="en-US" sz="1800" dirty="0" smtClean="0">
                <a:latin typeface="Arial Narrow" panose="020B0606020202030204" pitchFamily="34" charset="0"/>
              </a:rPr>
              <a:t> </a:t>
            </a:r>
            <a:r>
              <a:rPr lang="en-US" sz="1800" dirty="0" err="1">
                <a:latin typeface="Arial Narrow" panose="020B0606020202030204" pitchFamily="34" charset="0"/>
              </a:rPr>
              <a:t>Aubé</a:t>
            </a:r>
            <a:r>
              <a:rPr lang="en-US" sz="1800" dirty="0">
                <a:latin typeface="Arial Narrow" panose="020B0606020202030204" pitchFamily="34" charset="0"/>
              </a:rPr>
              <a:t>, 1836 (Crawling Water Beetles).” </a:t>
            </a:r>
            <a:r>
              <a:rPr lang="en-US" sz="1800" dirty="0" err="1">
                <a:latin typeface="Arial Narrow" panose="020B0606020202030204" pitchFamily="34" charset="0"/>
              </a:rPr>
              <a:t>Sci</a:t>
            </a:r>
            <a:r>
              <a:rPr lang="en-US" sz="1800" dirty="0">
                <a:latin typeface="Arial Narrow" panose="020B0606020202030204" pitchFamily="34" charset="0"/>
              </a:rPr>
              <a:t> Direct. Available: https://www.sciencedirect.com/topics/agricultural-and-biological-sciences/haliplidae via the INTERNET. Accessed 2019 May 16.</a:t>
            </a:r>
          </a:p>
          <a:p>
            <a:r>
              <a:rPr lang="en-US" sz="1800" dirty="0" smtClean="0">
                <a:latin typeface="Arial Narrow" panose="020B0606020202030204" pitchFamily="34" charset="0"/>
              </a:rPr>
              <a:t>7. 2004</a:t>
            </a:r>
            <a:r>
              <a:rPr lang="en-US" sz="1800" dirty="0">
                <a:latin typeface="Arial Narrow" panose="020B0606020202030204" pitchFamily="34" charset="0"/>
              </a:rPr>
              <a:t>. “Family </a:t>
            </a:r>
            <a:r>
              <a:rPr lang="en-US" sz="1800" dirty="0" err="1">
                <a:latin typeface="Arial Narrow" panose="020B0606020202030204" pitchFamily="34" charset="0"/>
              </a:rPr>
              <a:t>Dytiscidae</a:t>
            </a:r>
            <a:r>
              <a:rPr lang="en-US" sz="1800" dirty="0">
                <a:latin typeface="Arial Narrow" panose="020B0606020202030204" pitchFamily="34" charset="0"/>
              </a:rPr>
              <a:t>.” Water for a Healthy Country. Available: http://www.cpbr.gov.au/cpbr/WfHC/Dytiscidae/index.html via the INTERNET. Accessed 2019 May 16.</a:t>
            </a:r>
          </a:p>
          <a:p>
            <a:endParaRPr lang="en-US" sz="2400" dirty="0">
              <a:latin typeface="Arial Narrow" panose="020B0606020202030204" pitchFamily="34" charset="0"/>
            </a:endParaRPr>
          </a:p>
          <a:p>
            <a:pPr>
              <a:spcAft>
                <a:spcPts val="429"/>
              </a:spcAft>
            </a:pPr>
            <a:r>
              <a:rPr lang="en-US" sz="5400" dirty="0" smtClean="0">
                <a:latin typeface="Arial Narrow" panose="020B0606020202030204" pitchFamily="34" charset="0"/>
              </a:rPr>
              <a:t>Acknowledgements</a:t>
            </a:r>
          </a:p>
          <a:p>
            <a:r>
              <a:rPr lang="en-US" sz="1800" dirty="0">
                <a:latin typeface="Arial Narrow" panose="020B0606020202030204" pitchFamily="34" charset="0"/>
              </a:rPr>
              <a:t>We would like to thank our Science Research teacher Mr. John Halloran for giving us the instruction and tools we needed to carry out this experiment. In addition, we would like to thank Barcode LI for approving and allowing the completion of this project by supplying reagents and materials, as well as funding sequencing.</a:t>
            </a:r>
          </a:p>
          <a:p>
            <a:r>
              <a:rPr lang="en-US" sz="5400" dirty="0"/>
              <a:t/>
            </a:r>
            <a:br>
              <a:rPr lang="en-US" sz="5400" dirty="0"/>
            </a:br>
            <a:endParaRPr lang="en-US" sz="5400" dirty="0">
              <a:latin typeface="Arial Narrow" panose="020B0606020202030204" pitchFamily="34" charset="0"/>
            </a:endParaRPr>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9302" y="2263117"/>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51672" y="1374658"/>
            <a:ext cx="4041791"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76601" y="218085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lh4.googleusercontent.com/f5Q6L1iZVReigM7q5ZEb4uRDKH5DT_f6s_4b3Xctr8fe4yn7kNLVh0CmzYQwBRcbWiH_cGSYtM06QFPX4DlqVje38GSIu7PokCF8qhhK0kLEh-yBJ44Owc-gj6n5jpz0MMZhuF5JqL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9791" y="2009962"/>
            <a:ext cx="6221323" cy="8102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p9PaSkGOY34q9cxMtEBxQuM8D3KcOcCChc_sn3oCuJ03yxZW0irVY8R01FRMXXXze9CRXP7vhwVBp4sudZT_WB42sn7w9yS7S_j4Y_MjpwYL0T_TbNpMvxDmr1GtWUFynOKtsz3dlo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65883" y="2919904"/>
            <a:ext cx="6155606" cy="45809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ItxzwPQBjj4Nwr00o0j5TzBEMF8b6DsOn0opYFH0uPMBrgh7zHUDUvE-8yf5Zx79w4o_HMsjQjsLfLYuXu9zF53UW7JimTaZeMbcL5shxmBBz9L6sBapcsMb0gEg_n-s2dVECmguV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7758" y="7578877"/>
            <a:ext cx="3436749" cy="31211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685461" y="9882102"/>
            <a:ext cx="8658225" cy="461665"/>
          </a:xfrm>
          <a:prstGeom prst="rect">
            <a:avLst/>
          </a:prstGeom>
          <a:noFill/>
        </p:spPr>
        <p:txBody>
          <a:bodyPr wrap="square" rtlCol="0">
            <a:spAutoFit/>
          </a:bodyPr>
          <a:lstStyle/>
          <a:p>
            <a:r>
              <a:rPr lang="en-US" sz="2400" dirty="0" smtClean="0">
                <a:latin typeface="Arial Narrow" panose="020B0606020202030204" pitchFamily="34" charset="0"/>
              </a:rPr>
              <a:t>Phylogenetic tree of 2017 Macroinvertebrates</a:t>
            </a:r>
            <a:endParaRPr lang="en-US" sz="2400" dirty="0">
              <a:latin typeface="Arial Narrow" panose="020B0606020202030204" pitchFamily="34" charset="0"/>
            </a:endParaRPr>
          </a:p>
        </p:txBody>
      </p:sp>
      <p:sp>
        <p:nvSpPr>
          <p:cNvPr id="8" name="TextBox 7"/>
          <p:cNvSpPr txBox="1"/>
          <p:nvPr/>
        </p:nvSpPr>
        <p:spPr>
          <a:xfrm>
            <a:off x="30774507" y="8228705"/>
            <a:ext cx="2143893" cy="1200329"/>
          </a:xfrm>
          <a:prstGeom prst="rect">
            <a:avLst/>
          </a:prstGeom>
          <a:noFill/>
        </p:spPr>
        <p:txBody>
          <a:bodyPr wrap="square" rtlCol="0">
            <a:spAutoFit/>
          </a:bodyPr>
          <a:lstStyle/>
          <a:p>
            <a:r>
              <a:rPr lang="en-US" sz="2400" dirty="0" smtClean="0">
                <a:latin typeface="Arial Narrow" panose="020B0606020202030204" pitchFamily="34" charset="0"/>
              </a:rPr>
              <a:t>Map of </a:t>
            </a:r>
          </a:p>
          <a:p>
            <a:r>
              <a:rPr lang="en-US" sz="2400" dirty="0" smtClean="0">
                <a:latin typeface="Arial Narrow" panose="020B0606020202030204" pitchFamily="34" charset="0"/>
              </a:rPr>
              <a:t>Collection</a:t>
            </a:r>
          </a:p>
          <a:p>
            <a:r>
              <a:rPr lang="en-US" sz="2400" dirty="0" smtClean="0">
                <a:latin typeface="Arial Narrow" panose="020B0606020202030204" pitchFamily="34" charset="0"/>
              </a:rPr>
              <a:t> Location</a:t>
            </a:r>
          </a:p>
        </p:txBody>
      </p:sp>
      <p:sp>
        <p:nvSpPr>
          <p:cNvPr id="9" name="TextBox 8"/>
          <p:cNvSpPr txBox="1"/>
          <p:nvPr/>
        </p:nvSpPr>
        <p:spPr>
          <a:xfrm>
            <a:off x="26357105" y="7154964"/>
            <a:ext cx="5657850" cy="461665"/>
          </a:xfrm>
          <a:prstGeom prst="rect">
            <a:avLst/>
          </a:prstGeom>
          <a:noFill/>
        </p:spPr>
        <p:txBody>
          <a:bodyPr wrap="square" rtlCol="0">
            <a:spAutoFit/>
          </a:bodyPr>
          <a:lstStyle/>
          <a:p>
            <a:r>
              <a:rPr lang="en-US" sz="2400" dirty="0" smtClean="0">
                <a:latin typeface="Arial Narrow" panose="020B0606020202030204" pitchFamily="34" charset="0"/>
              </a:rPr>
              <a:t>Phylogenetic tree of 2018 Macroinvertebrates</a:t>
            </a:r>
            <a:endParaRPr lang="en-US" sz="2400" dirty="0">
              <a:latin typeface="Arial Narrow" panose="020B0606020202030204" pitchFamily="34" charset="0"/>
            </a:endParaRPr>
          </a:p>
        </p:txBody>
      </p:sp>
      <p:pic>
        <p:nvPicPr>
          <p:cNvPr id="1032" name="Picture 8" descr="https://lh5.googleusercontent.com/W1zD2n4IXuZHk8G8IlheIY-oahBriLjOl5nK7DbV4QoYiZyNj0MqELOMORSHRkH6Ari4av0yrGj5vLuIjY1Hv9ZgE3ENia-Dhsb9RzhUWgxu-Qpj0B2JkWs0YNpQKaiX4pKtVGhDxrM"/>
          <p:cNvPicPr>
            <a:picLocks noChangeAspect="1" noChangeArrowheads="1"/>
          </p:cNvPicPr>
          <p:nvPr/>
        </p:nvPicPr>
        <p:blipFill rotWithShape="1">
          <a:blip r:embed="rId9">
            <a:extLst>
              <a:ext uri="{28A0092B-C50C-407E-A947-70E740481C1C}">
                <a14:useLocalDpi xmlns:a14="http://schemas.microsoft.com/office/drawing/2010/main" val="0"/>
              </a:ext>
            </a:extLst>
          </a:blip>
          <a:srcRect l="19424" t="14613" r="532" b="26408"/>
          <a:stretch/>
        </p:blipFill>
        <p:spPr bwMode="auto">
          <a:xfrm>
            <a:off x="1351672" y="19279672"/>
            <a:ext cx="4374958" cy="24177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756482" y="21264546"/>
            <a:ext cx="4943475" cy="461665"/>
          </a:xfrm>
          <a:prstGeom prst="rect">
            <a:avLst/>
          </a:prstGeom>
          <a:noFill/>
        </p:spPr>
        <p:txBody>
          <a:bodyPr wrap="square" rtlCol="0">
            <a:spAutoFit/>
          </a:bodyPr>
          <a:lstStyle/>
          <a:p>
            <a:r>
              <a:rPr lang="en-US" sz="2400" dirty="0" smtClean="0">
                <a:latin typeface="Arial Narrow" panose="020B0606020202030204" pitchFamily="34" charset="0"/>
              </a:rPr>
              <a:t>PMZ-007</a:t>
            </a:r>
            <a:endParaRPr lang="en-US" sz="2400" dirty="0">
              <a:latin typeface="Arial Narrow" panose="020B0606020202030204" pitchFamily="34" charset="0"/>
            </a:endParaRPr>
          </a:p>
        </p:txBody>
      </p:sp>
      <p:pic>
        <p:nvPicPr>
          <p:cNvPr id="1034" name="Picture 10" descr="https://lh4.googleusercontent.com/uNsS_MVNevgG7K2k1v3YDBuOmlMnf3LFFwFsX0IH-E9jQ1Ya4eaAUv-XVRviWr0m8SxkyMHIQOr1MLPFFpZ3ZesORaUTbLmXFqeMn-ZlVOg5vphw0cz3Tx6FgWbW8u37nJrPDO7E_04"/>
          <p:cNvPicPr>
            <a:picLocks noChangeAspect="1" noChangeArrowheads="1"/>
          </p:cNvPicPr>
          <p:nvPr/>
        </p:nvPicPr>
        <p:blipFill rotWithShape="1">
          <a:blip r:embed="rId10">
            <a:extLst>
              <a:ext uri="{28A0092B-C50C-407E-A947-70E740481C1C}">
                <a14:useLocalDpi xmlns:a14="http://schemas.microsoft.com/office/drawing/2010/main" val="0"/>
              </a:ext>
            </a:extLst>
          </a:blip>
          <a:srcRect l="36344"/>
          <a:stretch/>
        </p:blipFill>
        <p:spPr bwMode="auto">
          <a:xfrm rot="16200000">
            <a:off x="9196922" y="18423499"/>
            <a:ext cx="3006071" cy="35417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470836" y="21235748"/>
            <a:ext cx="3499057" cy="461665"/>
          </a:xfrm>
          <a:prstGeom prst="rect">
            <a:avLst/>
          </a:prstGeom>
          <a:noFill/>
        </p:spPr>
        <p:txBody>
          <a:bodyPr wrap="square" rtlCol="0">
            <a:spAutoFit/>
          </a:bodyPr>
          <a:lstStyle/>
          <a:p>
            <a:r>
              <a:rPr lang="en-US" sz="2400" dirty="0" smtClean="0">
                <a:latin typeface="Arial Narrow" panose="020B0606020202030204" pitchFamily="34" charset="0"/>
              </a:rPr>
              <a:t>PMZ-010</a:t>
            </a:r>
            <a:endParaRPr lang="en-US" sz="2400" dirty="0">
              <a:latin typeface="Arial Narrow" panose="020B0606020202030204" pitchFamily="34" charset="0"/>
            </a:endParaRPr>
          </a:p>
        </p:txBody>
      </p:sp>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1739</TotalTime>
  <Words>679</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research 8</cp:lastModifiedBy>
  <cp:revision>57</cp:revision>
  <cp:lastPrinted>2016-03-28T20:27:59Z</cp:lastPrinted>
  <dcterms:created xsi:type="dcterms:W3CDTF">2011-05-13T20:15:01Z</dcterms:created>
  <dcterms:modified xsi:type="dcterms:W3CDTF">2019-05-29T16:56:25Z</dcterms:modified>
</cp:coreProperties>
</file>