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000000"/>
          </p15:clr>
        </p15:guide>
        <p15:guide id="6" orient="horz" pos="216">
          <p15:clr>
            <a:srgbClr val="000000"/>
          </p15:clr>
        </p15:guide>
        <p15:guide id="7" pos="235">
          <p15:clr>
            <a:srgbClr val="000000"/>
          </p15:clr>
        </p15:guide>
        <p15:guide id="8" pos="2050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9FF"/>
    <a:srgbClr val="97E4FF"/>
    <a:srgbClr val="D8E3F0"/>
    <a:srgbClr val="6D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30" y="24"/>
      </p:cViewPr>
      <p:guideLst>
        <p:guide orient="horz" pos="18144"/>
        <p:guide orient="horz" pos="288"/>
        <p:guide pos="287"/>
        <p:guide pos="25055"/>
        <p:guide orient="horz" pos="13608"/>
        <p:guide orient="horz" pos="216"/>
        <p:guide pos="235"/>
        <p:guide pos="205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524300" y="514350"/>
            <a:ext cx="60963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468880" y="6817362"/>
            <a:ext cx="27980641" cy="470408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4937760" y="12435840"/>
            <a:ext cx="23042881" cy="5608320"/>
          </a:xfrm>
          <a:prstGeom prst="rect">
            <a:avLst/>
          </a:prstGeom>
          <a:noFill/>
          <a:ln>
            <a:noFill/>
          </a:ln>
        </p:spPr>
        <p:txBody>
          <a:bodyPr spcFirstLastPara="1" wrap="square" lIns="313450" tIns="156725" rIns="313450" bIns="156725" anchor="t" anchorCtr="0"/>
          <a:lstStyle>
            <a:lvl1pPr marR="0" lvl="0" algn="ctr" rtl="0">
              <a:spcBef>
                <a:spcPts val="2200"/>
              </a:spcBef>
              <a:spcAft>
                <a:spcPts val="0"/>
              </a:spcAft>
              <a:buClr>
                <a:srgbClr val="888888"/>
              </a:buClr>
              <a:buSzPts val="11000"/>
              <a:buFont typeface="Arial"/>
              <a:buNone/>
              <a:defRPr sz="11000" b="0" i="0" u="none" strike="noStrike" cap="none">
                <a:solidFill>
                  <a:srgbClr val="888888"/>
                </a:solidFill>
                <a:latin typeface="Calibri"/>
                <a:ea typeface="Calibri"/>
                <a:cs typeface="Calibri"/>
                <a:sym typeface="Calibri"/>
              </a:defRPr>
            </a:lvl1pPr>
            <a:lvl2pPr marR="0" lvl="1"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2pPr>
            <a:lvl3pPr marR="0" lvl="2" algn="ctr" rtl="0">
              <a:spcBef>
                <a:spcPts val="1640"/>
              </a:spcBef>
              <a:spcAft>
                <a:spcPts val="0"/>
              </a:spcAft>
              <a:buClr>
                <a:srgbClr val="888888"/>
              </a:buClr>
              <a:buSzPts val="8200"/>
              <a:buFont typeface="Arial"/>
              <a:buNone/>
              <a:defRPr sz="8200" b="0" i="0" u="none" strike="noStrike" cap="none">
                <a:solidFill>
                  <a:srgbClr val="888888"/>
                </a:solidFill>
                <a:latin typeface="Calibri"/>
                <a:ea typeface="Calibri"/>
                <a:cs typeface="Calibri"/>
                <a:sym typeface="Calibri"/>
              </a:defRPr>
            </a:lvl3pPr>
            <a:lvl4pPr marR="0" lvl="3"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4pPr>
            <a:lvl5pPr marR="0" lvl="4"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5pPr>
            <a:lvl6pPr marR="0" lvl="5"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6pPr>
            <a:lvl7pPr marR="0" lvl="6"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7pPr>
            <a:lvl8pPr marR="0" lvl="7"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8pPr>
            <a:lvl9pPr marR="0" lvl="8"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9217661" y="-2451097"/>
            <a:ext cx="14483080" cy="29626559"/>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8206721" y="6537964"/>
            <a:ext cx="18724880" cy="740664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3119120" y="-594356"/>
            <a:ext cx="18724880" cy="21671280"/>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1645920" y="5120642"/>
            <a:ext cx="29626559" cy="14483080"/>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600326" y="14102081"/>
            <a:ext cx="27980641" cy="4358640"/>
          </a:xfrm>
          <a:prstGeom prst="rect">
            <a:avLst/>
          </a:prstGeom>
          <a:noFill/>
          <a:ln>
            <a:noFill/>
          </a:ln>
        </p:spPr>
        <p:txBody>
          <a:bodyPr spcFirstLastPara="1" wrap="square" lIns="313450" tIns="156725" rIns="313450" bIns="156725" anchor="t" anchorCtr="0"/>
          <a:lstStyle>
            <a:lvl1pPr marR="0" lvl="0" algn="l" rtl="0">
              <a:spcBef>
                <a:spcPts val="0"/>
              </a:spcBef>
              <a:spcAft>
                <a:spcPts val="0"/>
              </a:spcAft>
              <a:buClr>
                <a:schemeClr val="dk1"/>
              </a:buClr>
              <a:buSzPts val="13700"/>
              <a:buFont typeface="Calibri"/>
              <a:buNone/>
              <a:defRPr sz="137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2600326" y="9301483"/>
            <a:ext cx="27980641" cy="4800599"/>
          </a:xfrm>
          <a:prstGeom prst="rect">
            <a:avLst/>
          </a:prstGeom>
          <a:noFill/>
          <a:ln>
            <a:noFill/>
          </a:ln>
        </p:spPr>
        <p:txBody>
          <a:bodyPr spcFirstLastPara="1" wrap="square" lIns="313450" tIns="156725" rIns="313450" bIns="156725" anchor="b" anchorCtr="0"/>
          <a:lstStyle>
            <a:lvl1pPr marL="457200" marR="0" lvl="0" indent="-228600" algn="l"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1pPr>
            <a:lvl2pPr marL="914400" marR="0" lvl="1" indent="-228600" algn="l" rtl="0">
              <a:spcBef>
                <a:spcPts val="1220"/>
              </a:spcBef>
              <a:spcAft>
                <a:spcPts val="0"/>
              </a:spcAft>
              <a:buClr>
                <a:srgbClr val="888888"/>
              </a:buClr>
              <a:buSzPts val="6100"/>
              <a:buFont typeface="Arial"/>
              <a:buNone/>
              <a:defRPr sz="6100" b="0" i="0" u="none" strike="noStrike" cap="none">
                <a:solidFill>
                  <a:srgbClr val="888888"/>
                </a:solidFill>
                <a:latin typeface="Calibri"/>
                <a:ea typeface="Calibri"/>
                <a:cs typeface="Calibri"/>
                <a:sym typeface="Calibri"/>
              </a:defRPr>
            </a:lvl2pPr>
            <a:lvl3pPr marL="1371600" marR="0" lvl="2" indent="-228600" algn="l" rtl="0">
              <a:spcBef>
                <a:spcPts val="1080"/>
              </a:spcBef>
              <a:spcAft>
                <a:spcPts val="0"/>
              </a:spcAft>
              <a:buClr>
                <a:srgbClr val="888888"/>
              </a:buClr>
              <a:buSzPts val="5400"/>
              <a:buFont typeface="Arial"/>
              <a:buNone/>
              <a:defRPr sz="5400" b="0" i="0" u="none" strike="noStrike" cap="none">
                <a:solidFill>
                  <a:srgbClr val="888888"/>
                </a:solidFill>
                <a:latin typeface="Calibri"/>
                <a:ea typeface="Calibri"/>
                <a:cs typeface="Calibri"/>
                <a:sym typeface="Calibri"/>
              </a:defRPr>
            </a:lvl3pPr>
            <a:lvl4pPr marL="1828800" marR="0" lvl="3"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L="2286000" marR="0" lvl="4"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L="2743200" marR="0" lvl="5"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L="3200400" marR="0" lvl="6"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L="3657600" marR="0" lvl="7"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L="4114800" marR="0" lvl="8"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1645920" y="5120642"/>
            <a:ext cx="14538960" cy="14483080"/>
          </a:xfrm>
          <a:prstGeom prst="rect">
            <a:avLst/>
          </a:prstGeom>
          <a:noFill/>
          <a:ln>
            <a:noFill/>
          </a:ln>
        </p:spPr>
        <p:txBody>
          <a:bodyPr spcFirstLastPara="1" wrap="square" lIns="313450" tIns="156725" rIns="313450" bIns="156725" anchor="t" anchorCtr="0"/>
          <a:lstStyle>
            <a:lvl1pPr marL="457200" marR="0" lvl="0"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733520" y="5120642"/>
            <a:ext cx="14538960" cy="14483080"/>
          </a:xfrm>
          <a:prstGeom prst="rect">
            <a:avLst/>
          </a:prstGeom>
          <a:noFill/>
          <a:ln>
            <a:noFill/>
          </a:ln>
        </p:spPr>
        <p:txBody>
          <a:bodyPr spcFirstLastPara="1" wrap="square" lIns="313450" tIns="156725" rIns="313450" bIns="156725" anchor="t" anchorCtr="0"/>
          <a:lstStyle>
            <a:lvl1pPr marL="457200" marR="0" lvl="0"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1645921" y="4912363"/>
            <a:ext cx="14544677" cy="2047238"/>
          </a:xfrm>
          <a:prstGeom prst="rect">
            <a:avLst/>
          </a:prstGeom>
          <a:noFill/>
          <a:ln>
            <a:noFill/>
          </a:ln>
        </p:spPr>
        <p:txBody>
          <a:bodyPr spcFirstLastPara="1" wrap="square" lIns="313450" tIns="156725" rIns="313450" bIns="156725" anchor="b" anchorCtr="0"/>
          <a:lstStyle>
            <a:lvl1pPr marL="457200" marR="0" lvl="0" indent="-228600" algn="l" rtl="0">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spcBef>
                <a:spcPts val="1380"/>
              </a:spcBef>
              <a:spcAft>
                <a:spcPts val="0"/>
              </a:spcAft>
              <a:buClr>
                <a:schemeClr val="dk1"/>
              </a:buClr>
              <a:buSzPts val="69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spcBef>
                <a:spcPts val="1220"/>
              </a:spcBef>
              <a:spcAft>
                <a:spcPts val="0"/>
              </a:spcAft>
              <a:buClr>
                <a:schemeClr val="dk1"/>
              </a:buClr>
              <a:buSzPts val="61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645921" y="6959601"/>
            <a:ext cx="14544677" cy="12644122"/>
          </a:xfrm>
          <a:prstGeom prst="rect">
            <a:avLst/>
          </a:prstGeom>
          <a:noFill/>
          <a:ln>
            <a:noFill/>
          </a:ln>
        </p:spPr>
        <p:txBody>
          <a:bodyPr spcFirstLastPara="1" wrap="square" lIns="313450" tIns="156725" rIns="313450" bIns="156725" anchor="t" anchorCtr="0"/>
          <a:lstStyle>
            <a:lvl1pPr marL="457200" marR="0" lvl="0"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722092" y="4912363"/>
            <a:ext cx="14550390" cy="2047238"/>
          </a:xfrm>
          <a:prstGeom prst="rect">
            <a:avLst/>
          </a:prstGeom>
          <a:noFill/>
          <a:ln>
            <a:noFill/>
          </a:ln>
        </p:spPr>
        <p:txBody>
          <a:bodyPr spcFirstLastPara="1" wrap="square" lIns="313450" tIns="156725" rIns="313450" bIns="156725" anchor="b" anchorCtr="0"/>
          <a:lstStyle>
            <a:lvl1pPr marL="457200" marR="0" lvl="0" indent="-228600" algn="l" rtl="0">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spcBef>
                <a:spcPts val="1380"/>
              </a:spcBef>
              <a:spcAft>
                <a:spcPts val="0"/>
              </a:spcAft>
              <a:buClr>
                <a:schemeClr val="dk1"/>
              </a:buClr>
              <a:buSzPts val="69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spcBef>
                <a:spcPts val="1220"/>
              </a:spcBef>
              <a:spcAft>
                <a:spcPts val="0"/>
              </a:spcAft>
              <a:buClr>
                <a:schemeClr val="dk1"/>
              </a:buClr>
              <a:buSzPts val="61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722092" y="6959601"/>
            <a:ext cx="14550390" cy="12644122"/>
          </a:xfrm>
          <a:prstGeom prst="rect">
            <a:avLst/>
          </a:prstGeom>
          <a:noFill/>
          <a:ln>
            <a:noFill/>
          </a:ln>
        </p:spPr>
        <p:txBody>
          <a:bodyPr spcFirstLastPara="1" wrap="square" lIns="313450" tIns="156725" rIns="313450" bIns="156725" anchor="t" anchorCtr="0"/>
          <a:lstStyle>
            <a:lvl1pPr marL="457200" marR="0" lvl="0"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45922" y="873760"/>
            <a:ext cx="10829927" cy="3718560"/>
          </a:xfrm>
          <a:prstGeom prst="rect">
            <a:avLst/>
          </a:prstGeom>
          <a:noFill/>
          <a:ln>
            <a:noFill/>
          </a:ln>
        </p:spPr>
        <p:txBody>
          <a:bodyPr spcFirstLastPara="1" wrap="square" lIns="313450" tIns="156725" rIns="313450" bIns="156725" anchor="b" anchorCtr="0"/>
          <a:lstStyle>
            <a:lvl1pPr marR="0" lvl="0" algn="l" rtl="0">
              <a:spcBef>
                <a:spcPts val="0"/>
              </a:spcBef>
              <a:spcAft>
                <a:spcPts val="0"/>
              </a:spcAft>
              <a:buClr>
                <a:schemeClr val="dk1"/>
              </a:buClr>
              <a:buSzPts val="6900"/>
              <a:buFont typeface="Calibri"/>
              <a:buNone/>
              <a:defRPr sz="69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2870180" y="873762"/>
            <a:ext cx="18402300" cy="18729961"/>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645922" y="4592322"/>
            <a:ext cx="10829927" cy="15011401"/>
          </a:xfrm>
          <a:prstGeom prst="rect">
            <a:avLst/>
          </a:prstGeom>
          <a:noFill/>
          <a:ln>
            <a:noFill/>
          </a:ln>
        </p:spPr>
        <p:txBody>
          <a:bodyPr spcFirstLastPara="1" wrap="square" lIns="313450" tIns="156725" rIns="313450" bIns="156725" anchor="t" anchorCtr="0"/>
          <a:lstStyle>
            <a:lvl1pPr marL="457200" marR="0" lvl="0"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452237" y="15361920"/>
            <a:ext cx="19751040" cy="1813561"/>
          </a:xfrm>
          <a:prstGeom prst="rect">
            <a:avLst/>
          </a:prstGeom>
          <a:noFill/>
          <a:ln>
            <a:noFill/>
          </a:ln>
        </p:spPr>
        <p:txBody>
          <a:bodyPr spcFirstLastPara="1" wrap="square" lIns="313450" tIns="156725" rIns="313450" bIns="156725" anchor="b" anchorCtr="0"/>
          <a:lstStyle>
            <a:lvl1pPr marR="0" lvl="0" algn="l" rtl="0">
              <a:spcBef>
                <a:spcPts val="0"/>
              </a:spcBef>
              <a:spcAft>
                <a:spcPts val="0"/>
              </a:spcAft>
              <a:buClr>
                <a:schemeClr val="dk1"/>
              </a:buClr>
              <a:buSzPts val="6900"/>
              <a:buFont typeface="Calibri"/>
              <a:buNone/>
              <a:defRPr sz="69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6452237" y="1960880"/>
            <a:ext cx="19751040" cy="13167360"/>
          </a:xfrm>
          <a:prstGeom prst="rect">
            <a:avLst/>
          </a:prstGeom>
          <a:noFill/>
          <a:ln>
            <a:noFill/>
          </a:ln>
        </p:spPr>
        <p:txBody>
          <a:bodyPr spcFirstLastPara="1" wrap="square" lIns="313450" tIns="156725" rIns="313450" bIns="156725" anchor="t" anchorCtr="0"/>
          <a:lstStyle>
            <a:lvl1pPr marR="0" lvl="0" algn="l" rtl="0">
              <a:spcBef>
                <a:spcPts val="2200"/>
              </a:spcBef>
              <a:spcAft>
                <a:spcPts val="0"/>
              </a:spcAft>
              <a:buClr>
                <a:schemeClr val="dk1"/>
              </a:buClr>
              <a:buSzPts val="11000"/>
              <a:buFont typeface="Arial"/>
              <a:buNone/>
              <a:defRPr sz="11000" b="0" i="0" u="none" strike="noStrike" cap="none">
                <a:solidFill>
                  <a:schemeClr val="dk1"/>
                </a:solidFill>
                <a:latin typeface="Calibri"/>
                <a:ea typeface="Calibri"/>
                <a:cs typeface="Calibri"/>
                <a:sym typeface="Calibri"/>
              </a:defRPr>
            </a:lvl1pPr>
            <a:lvl2pPr marR="0" lvl="1"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2pPr>
            <a:lvl3pPr marR="0" lvl="2" algn="l" rtl="0">
              <a:spcBef>
                <a:spcPts val="164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3pPr>
            <a:lvl4pPr marR="0" lvl="3"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4pPr>
            <a:lvl5pPr marR="0" lvl="4"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5pPr>
            <a:lvl6pPr marR="0" lvl="5"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6pPr>
            <a:lvl7pPr marR="0" lvl="6"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7pPr>
            <a:lvl8pPr marR="0" lvl="7"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8pPr>
            <a:lvl9pPr marR="0" lvl="8"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452237" y="17175481"/>
            <a:ext cx="19751040" cy="2575559"/>
          </a:xfrm>
          <a:prstGeom prst="rect">
            <a:avLst/>
          </a:prstGeom>
          <a:noFill/>
          <a:ln>
            <a:noFill/>
          </a:ln>
        </p:spPr>
        <p:txBody>
          <a:bodyPr spcFirstLastPara="1" wrap="square" lIns="313450" tIns="156725" rIns="313450" bIns="156725" anchor="t" anchorCtr="0"/>
          <a:lstStyle>
            <a:lvl1pPr marL="457200" marR="0" lvl="0"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1645920" y="5120642"/>
            <a:ext cx="29626559" cy="14483080"/>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BE9FF"/>
            </a:gs>
            <a:gs pos="20000">
              <a:srgbClr val="D8E3F0"/>
            </a:gs>
          </a:gsLst>
          <a:lin ang="5400000" scaled="1"/>
        </a:gradFill>
        <a:effectLst/>
      </p:bgPr>
    </p:bg>
    <p:spTree>
      <p:nvGrpSpPr>
        <p:cNvPr id="1" name="Shape 83"/>
        <p:cNvGrpSpPr/>
        <p:nvPr/>
      </p:nvGrpSpPr>
      <p:grpSpPr>
        <a:xfrm>
          <a:off x="0" y="0"/>
          <a:ext cx="0" cy="0"/>
          <a:chOff x="0" y="0"/>
          <a:chExt cx="0" cy="0"/>
        </a:xfrm>
      </p:grpSpPr>
      <p:sp>
        <p:nvSpPr>
          <p:cNvPr id="84" name="Shape 84"/>
          <p:cNvSpPr txBox="1"/>
          <p:nvPr/>
        </p:nvSpPr>
        <p:spPr>
          <a:xfrm>
            <a:off x="5988025" y="754125"/>
            <a:ext cx="19563000" cy="2104200"/>
          </a:xfrm>
          <a:prstGeom prst="rect">
            <a:avLst/>
          </a:prstGeom>
          <a:noFill/>
          <a:ln>
            <a:noFill/>
          </a:ln>
        </p:spPr>
        <p:txBody>
          <a:bodyPr spcFirstLastPara="1" wrap="square" lIns="72175" tIns="36075" rIns="72175" bIns="36075" anchor="t" anchorCtr="0">
            <a:noAutofit/>
          </a:bodyPr>
          <a:lstStyle/>
          <a:p>
            <a:pPr marL="0" marR="0" lvl="0" indent="0" algn="ctr" rtl="0">
              <a:spcBef>
                <a:spcPts val="0"/>
              </a:spcBef>
              <a:spcAft>
                <a:spcPts val="0"/>
              </a:spcAft>
              <a:buNone/>
            </a:pPr>
            <a:r>
              <a:rPr lang="en-US" sz="4500" b="1">
                <a:solidFill>
                  <a:schemeClr val="dk1"/>
                </a:solidFill>
                <a:latin typeface="Calibri"/>
                <a:ea typeface="Calibri"/>
                <a:cs typeface="Calibri"/>
                <a:sym typeface="Calibri"/>
              </a:rPr>
              <a:t>Use of Macroinvertebrates to Determine Biodiversity and the Health of the Connetquot River</a:t>
            </a:r>
            <a:r>
              <a:rPr lang="en-US" sz="6000" b="1">
                <a:solidFill>
                  <a:schemeClr val="dk1"/>
                </a:solidFill>
                <a:latin typeface="Calibri"/>
                <a:ea typeface="Calibri"/>
                <a:cs typeface="Calibri"/>
                <a:sym typeface="Calibri"/>
              </a:rPr>
              <a:t/>
            </a:r>
            <a:br>
              <a:rPr lang="en-US" sz="6000" b="1">
                <a:solidFill>
                  <a:schemeClr val="dk1"/>
                </a:solidFill>
                <a:latin typeface="Calibri"/>
                <a:ea typeface="Calibri"/>
                <a:cs typeface="Calibri"/>
                <a:sym typeface="Calibri"/>
              </a:rPr>
            </a:br>
            <a:endParaRPr sz="6000" b="1"/>
          </a:p>
        </p:txBody>
      </p:sp>
      <p:sp>
        <p:nvSpPr>
          <p:cNvPr id="85" name="Shape 85"/>
          <p:cNvSpPr txBox="1"/>
          <p:nvPr/>
        </p:nvSpPr>
        <p:spPr>
          <a:xfrm>
            <a:off x="6128581" y="2639987"/>
            <a:ext cx="18375300" cy="1673400"/>
          </a:xfrm>
          <a:prstGeom prst="rect">
            <a:avLst/>
          </a:prstGeom>
          <a:noFill/>
          <a:ln>
            <a:noFill/>
          </a:ln>
        </p:spPr>
        <p:txBody>
          <a:bodyPr spcFirstLastPara="1" wrap="square" lIns="72175" tIns="36075" rIns="72175" bIns="36075" anchor="t" anchorCtr="0">
            <a:noAutofit/>
          </a:bodyPr>
          <a:lstStyle/>
          <a:p>
            <a:pPr marL="0" marR="0" lvl="0" indent="0" algn="l" rtl="0">
              <a:spcBef>
                <a:spcPts val="0"/>
              </a:spcBef>
              <a:spcAft>
                <a:spcPts val="0"/>
              </a:spcAft>
              <a:buNone/>
            </a:pPr>
            <a:r>
              <a:rPr lang="en-US" sz="4800" dirty="0">
                <a:solidFill>
                  <a:schemeClr val="dk1"/>
                </a:solidFill>
                <a:latin typeface="Calibri"/>
                <a:ea typeface="Calibri"/>
                <a:cs typeface="Calibri"/>
                <a:sym typeface="Calibri"/>
              </a:rPr>
              <a:t>Authors: Sabah </a:t>
            </a:r>
            <a:r>
              <a:rPr lang="en-US" sz="4800" dirty="0" smtClean="0">
                <a:solidFill>
                  <a:schemeClr val="dk1"/>
                </a:solidFill>
                <a:latin typeface="Calibri"/>
                <a:ea typeface="Calibri"/>
                <a:cs typeface="Calibri"/>
                <a:sym typeface="Calibri"/>
              </a:rPr>
              <a:t>Bari</a:t>
            </a:r>
            <a:r>
              <a:rPr lang="en-US" sz="4800" baseline="30000" dirty="0">
                <a:solidFill>
                  <a:schemeClr val="dk1"/>
                </a:solidFill>
                <a:latin typeface="Calibri"/>
                <a:ea typeface="Calibri"/>
                <a:cs typeface="Calibri"/>
                <a:sym typeface="Calibri"/>
              </a:rPr>
              <a:t>1</a:t>
            </a:r>
            <a:r>
              <a:rPr lang="en-US" sz="4800" dirty="0" smtClean="0">
                <a:solidFill>
                  <a:schemeClr val="dk1"/>
                </a:solidFill>
                <a:latin typeface="Calibri"/>
                <a:ea typeface="Calibri"/>
                <a:cs typeface="Calibri"/>
                <a:sym typeface="Calibri"/>
              </a:rPr>
              <a:t>, </a:t>
            </a:r>
            <a:r>
              <a:rPr lang="en-US" sz="4800" dirty="0">
                <a:solidFill>
                  <a:schemeClr val="dk1"/>
                </a:solidFill>
                <a:latin typeface="Calibri"/>
                <a:ea typeface="Calibri"/>
                <a:cs typeface="Calibri"/>
                <a:sym typeface="Calibri"/>
              </a:rPr>
              <a:t>Melissa </a:t>
            </a:r>
            <a:r>
              <a:rPr lang="en-US" sz="4800" dirty="0" smtClean="0">
                <a:solidFill>
                  <a:schemeClr val="dk1"/>
                </a:solidFill>
                <a:latin typeface="Calibri"/>
                <a:ea typeface="Calibri"/>
                <a:cs typeface="Calibri"/>
                <a:sym typeface="Calibri"/>
              </a:rPr>
              <a:t>Oz</a:t>
            </a:r>
            <a:r>
              <a:rPr lang="en-US" sz="4800" baseline="30000" dirty="0">
                <a:solidFill>
                  <a:schemeClr val="dk1"/>
                </a:solidFill>
                <a:latin typeface="Calibri"/>
                <a:ea typeface="Calibri"/>
                <a:cs typeface="Calibri"/>
                <a:sym typeface="Calibri"/>
              </a:rPr>
              <a:t>1</a:t>
            </a:r>
            <a:r>
              <a:rPr lang="en-US" sz="4800" dirty="0" smtClean="0">
                <a:solidFill>
                  <a:schemeClr val="dk1"/>
                </a:solidFill>
                <a:latin typeface="Calibri"/>
                <a:ea typeface="Calibri"/>
                <a:cs typeface="Calibri"/>
                <a:sym typeface="Calibri"/>
              </a:rPr>
              <a:t>, </a:t>
            </a:r>
            <a:r>
              <a:rPr lang="en-US" sz="4800" dirty="0">
                <a:solidFill>
                  <a:schemeClr val="dk1"/>
                </a:solidFill>
                <a:latin typeface="Calibri"/>
                <a:ea typeface="Calibri"/>
                <a:cs typeface="Calibri"/>
                <a:sym typeface="Calibri"/>
              </a:rPr>
              <a:t>Alex </a:t>
            </a:r>
            <a:r>
              <a:rPr lang="en-US" sz="4800" dirty="0" smtClean="0">
                <a:solidFill>
                  <a:schemeClr val="dk1"/>
                </a:solidFill>
                <a:latin typeface="Calibri"/>
                <a:ea typeface="Calibri"/>
                <a:cs typeface="Calibri"/>
                <a:sym typeface="Calibri"/>
              </a:rPr>
              <a:t>Yeung</a:t>
            </a:r>
            <a:r>
              <a:rPr lang="en-US" sz="4800" baseline="30000" dirty="0">
                <a:solidFill>
                  <a:schemeClr val="dk1"/>
                </a:solidFill>
                <a:latin typeface="Calibri"/>
                <a:ea typeface="Calibri"/>
                <a:cs typeface="Calibri"/>
                <a:sym typeface="Calibri"/>
              </a:rPr>
              <a:t>1</a:t>
            </a:r>
            <a:r>
              <a:rPr lang="en-US" sz="4800" dirty="0" smtClean="0">
                <a:solidFill>
                  <a:schemeClr val="dk1"/>
                </a:solidFill>
                <a:latin typeface="Calibri"/>
                <a:ea typeface="Calibri"/>
                <a:cs typeface="Calibri"/>
                <a:sym typeface="Calibri"/>
              </a:rPr>
              <a:t>. </a:t>
            </a:r>
            <a:r>
              <a:rPr lang="en-US" sz="4800" dirty="0">
                <a:solidFill>
                  <a:schemeClr val="dk1"/>
                </a:solidFill>
                <a:latin typeface="Calibri"/>
                <a:ea typeface="Calibri"/>
                <a:cs typeface="Calibri"/>
                <a:sym typeface="Calibri"/>
              </a:rPr>
              <a:t>Mentor: John </a:t>
            </a:r>
            <a:r>
              <a:rPr lang="en-US" sz="4800" dirty="0" smtClean="0">
                <a:solidFill>
                  <a:schemeClr val="dk1"/>
                </a:solidFill>
                <a:latin typeface="Calibri"/>
                <a:ea typeface="Calibri"/>
                <a:cs typeface="Calibri"/>
                <a:sym typeface="Calibri"/>
              </a:rPr>
              <a:t>Halloran</a:t>
            </a:r>
            <a:r>
              <a:rPr lang="en-US" sz="4800" baseline="30000" dirty="0">
                <a:solidFill>
                  <a:schemeClr val="dk1"/>
                </a:solidFill>
                <a:latin typeface="Calibri"/>
                <a:ea typeface="Calibri"/>
                <a:cs typeface="Calibri"/>
              </a:rPr>
              <a:t>1</a:t>
            </a:r>
            <a:endParaRPr sz="4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4800" baseline="30000" dirty="0" smtClean="0">
                <a:solidFill>
                  <a:schemeClr val="dk1"/>
                </a:solidFill>
                <a:latin typeface="Calibri"/>
                <a:ea typeface="Calibri"/>
                <a:cs typeface="Calibri"/>
                <a:sym typeface="Calibri"/>
              </a:rPr>
              <a:t>1</a:t>
            </a:r>
            <a:r>
              <a:rPr lang="en-US" sz="4800" dirty="0" smtClean="0">
                <a:solidFill>
                  <a:schemeClr val="dk1"/>
                </a:solidFill>
                <a:latin typeface="Calibri"/>
                <a:ea typeface="Calibri"/>
                <a:cs typeface="Calibri"/>
                <a:sym typeface="Calibri"/>
              </a:rPr>
              <a:t>Connetquot </a:t>
            </a:r>
            <a:r>
              <a:rPr lang="en-US" sz="4800" dirty="0">
                <a:solidFill>
                  <a:schemeClr val="dk1"/>
                </a:solidFill>
                <a:latin typeface="Calibri"/>
                <a:ea typeface="Calibri"/>
                <a:cs typeface="Calibri"/>
                <a:sym typeface="Calibri"/>
              </a:rPr>
              <a:t>High School</a:t>
            </a:r>
            <a:r>
              <a:rPr lang="en-US" sz="6100" dirty="0">
                <a:solidFill>
                  <a:schemeClr val="dk1"/>
                </a:solidFill>
                <a:latin typeface="Calibri"/>
                <a:ea typeface="Calibri"/>
                <a:cs typeface="Calibri"/>
                <a:sym typeface="Calibri"/>
              </a:rPr>
              <a:t> </a:t>
            </a:r>
            <a:endParaRPr sz="6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dirty="0">
                <a:solidFill>
                  <a:schemeClr val="dk1"/>
                </a:solidFill>
                <a:latin typeface="Calibri"/>
                <a:ea typeface="Calibri"/>
                <a:cs typeface="Calibri"/>
                <a:sym typeface="Calibri"/>
              </a:rPr>
              <a:t/>
            </a:r>
            <a:br>
              <a:rPr lang="en-US" sz="6100" dirty="0">
                <a:solidFill>
                  <a:schemeClr val="dk1"/>
                </a:solidFill>
                <a:latin typeface="Calibri"/>
                <a:ea typeface="Calibri"/>
                <a:cs typeface="Calibri"/>
                <a:sym typeface="Calibri"/>
              </a:rPr>
            </a:br>
            <a:endParaRPr dirty="0"/>
          </a:p>
        </p:txBody>
      </p:sp>
      <p:sp>
        <p:nvSpPr>
          <p:cNvPr id="86" name="Shape 86"/>
          <p:cNvSpPr txBox="1"/>
          <p:nvPr/>
        </p:nvSpPr>
        <p:spPr>
          <a:xfrm>
            <a:off x="17095100" y="5389385"/>
            <a:ext cx="14494746" cy="650719"/>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endParaRPr sz="3800">
              <a:solidFill>
                <a:schemeClr val="dk1"/>
              </a:solidFill>
              <a:latin typeface="Calibri"/>
              <a:ea typeface="Calibri"/>
              <a:cs typeface="Calibri"/>
              <a:sym typeface="Calibri"/>
            </a:endParaRPr>
          </a:p>
        </p:txBody>
      </p:sp>
      <p:pic>
        <p:nvPicPr>
          <p:cNvPr id="87" name="Shape 87"/>
          <p:cNvPicPr preferRelativeResize="0"/>
          <p:nvPr/>
        </p:nvPicPr>
        <p:blipFill rotWithShape="1">
          <a:blip r:embed="rId3">
            <a:alphaModFix/>
          </a:blip>
          <a:srcRect/>
          <a:stretch/>
        </p:blipFill>
        <p:spPr>
          <a:xfrm>
            <a:off x="27213434" y="1161680"/>
            <a:ext cx="3945194" cy="695695"/>
          </a:xfrm>
          <a:prstGeom prst="rect">
            <a:avLst/>
          </a:prstGeom>
          <a:noFill/>
          <a:ln>
            <a:noFill/>
          </a:ln>
        </p:spPr>
      </p:pic>
      <p:sp>
        <p:nvSpPr>
          <p:cNvPr id="88" name="Shape 88"/>
          <p:cNvSpPr txBox="1"/>
          <p:nvPr/>
        </p:nvSpPr>
        <p:spPr>
          <a:xfrm>
            <a:off x="1728357" y="11222639"/>
            <a:ext cx="11083601" cy="3845479"/>
          </a:xfrm>
          <a:prstGeom prst="rect">
            <a:avLst/>
          </a:prstGeom>
          <a:noFill/>
          <a:ln>
            <a:noFill/>
          </a:ln>
        </p:spPr>
        <p:txBody>
          <a:bodyPr spcFirstLastPara="1" wrap="square" lIns="65300" tIns="32650" rIns="65300" bIns="32650" anchor="t" anchorCtr="0">
            <a:noAutofit/>
          </a:bodyPr>
          <a:lstStyle/>
          <a:p>
            <a:pPr marL="0" marR="0" lvl="0" indent="0" algn="l" rtl="0">
              <a:spcBef>
                <a:spcPts val="429"/>
              </a:spcBef>
              <a:spcAft>
                <a:spcPts val="0"/>
              </a:spcAft>
              <a:buNone/>
            </a:pPr>
            <a:r>
              <a:rPr lang="en-US" sz="6100" dirty="0" smtClean="0">
                <a:solidFill>
                  <a:schemeClr val="dk1"/>
                </a:solidFill>
                <a:latin typeface="Calibri"/>
                <a:ea typeface="Calibri"/>
                <a:cs typeface="Calibri"/>
                <a:sym typeface="Calibri"/>
              </a:rPr>
              <a:t>Materials </a:t>
            </a:r>
            <a:r>
              <a:rPr lang="en-US" sz="6100" dirty="0">
                <a:solidFill>
                  <a:schemeClr val="dk1"/>
                </a:solidFill>
                <a:latin typeface="Calibri"/>
                <a:ea typeface="Calibri"/>
                <a:cs typeface="Calibri"/>
                <a:sym typeface="Calibri"/>
              </a:rPr>
              <a:t>&amp; Methods </a:t>
            </a:r>
            <a:endParaRPr sz="3900" dirty="0">
              <a:solidFill>
                <a:schemeClr val="dk1"/>
              </a:solidFill>
              <a:latin typeface="Calibri"/>
              <a:ea typeface="Calibri"/>
              <a:cs typeface="Calibri"/>
              <a:sym typeface="Calibri"/>
            </a:endParaRPr>
          </a:p>
          <a:p>
            <a:pPr lvl="0"/>
            <a:r>
              <a:rPr lang="en-US" sz="3000" dirty="0">
                <a:solidFill>
                  <a:schemeClr val="dk1"/>
                </a:solidFill>
                <a:latin typeface="Calibri"/>
                <a:ea typeface="Calibri"/>
                <a:cs typeface="Calibri"/>
                <a:sym typeface="Calibri"/>
              </a:rPr>
              <a:t>Twenty samples were physically collected by placing dirt from the river into a bucket and were hand picked and put in test tubes. These test tubes contained ethanol and put into freezer at -20C to preserve the samples from </a:t>
            </a:r>
            <a:r>
              <a:rPr lang="en-US" sz="3000" dirty="0" smtClean="0">
                <a:solidFill>
                  <a:schemeClr val="dk1"/>
                </a:solidFill>
                <a:latin typeface="Calibri"/>
                <a:ea typeface="Calibri"/>
                <a:cs typeface="Calibri"/>
                <a:sym typeface="Calibri"/>
              </a:rPr>
              <a:t>deteriorating.</a:t>
            </a:r>
            <a:r>
              <a:rPr lang="en-US" sz="3000" baseline="30000" dirty="0" smtClean="0">
                <a:solidFill>
                  <a:schemeClr val="dk1"/>
                </a:solidFill>
                <a:latin typeface="Calibri"/>
                <a:ea typeface="Calibri"/>
                <a:cs typeface="Calibri"/>
                <a:sym typeface="Calibri"/>
              </a:rPr>
              <a:t>1</a:t>
            </a:r>
            <a:r>
              <a:rPr lang="en-US" sz="3000" dirty="0" smtClean="0">
                <a:solidFill>
                  <a:schemeClr val="dk1"/>
                </a:solidFill>
                <a:latin typeface="Calibri"/>
                <a:ea typeface="Calibri"/>
                <a:cs typeface="Calibri"/>
                <a:sym typeface="Calibri"/>
              </a:rPr>
              <a:t> </a:t>
            </a:r>
            <a:r>
              <a:rPr lang="en-US" sz="3000" dirty="0">
                <a:solidFill>
                  <a:schemeClr val="dk1"/>
                </a:solidFill>
                <a:latin typeface="Calibri"/>
                <a:ea typeface="Calibri"/>
                <a:cs typeface="Calibri"/>
                <a:sym typeface="Calibri"/>
              </a:rPr>
              <a:t>Then DNA was isolated using a silica based protocol provided by Cold Spring Harbor</a:t>
            </a:r>
            <a:r>
              <a:rPr lang="en-US" sz="3000" dirty="0" smtClean="0">
                <a:solidFill>
                  <a:schemeClr val="dk1"/>
                </a:solidFill>
                <a:latin typeface="Calibri"/>
                <a:ea typeface="Calibri"/>
                <a:cs typeface="Calibri"/>
                <a:sym typeface="Calibri"/>
              </a:rPr>
              <a:t>.</a:t>
            </a:r>
            <a:r>
              <a:rPr lang="en-US" sz="3000" baseline="30000" dirty="0">
                <a:solidFill>
                  <a:schemeClr val="dk1"/>
                </a:solidFill>
                <a:latin typeface="Calibri"/>
                <a:ea typeface="Calibri"/>
                <a:cs typeface="Calibri"/>
                <a:sym typeface="Calibri"/>
              </a:rPr>
              <a:t> 1</a:t>
            </a:r>
            <a:r>
              <a:rPr lang="en-US" sz="3000" dirty="0" smtClean="0">
                <a:solidFill>
                  <a:schemeClr val="dk1"/>
                </a:solidFill>
                <a:latin typeface="Calibri"/>
                <a:ea typeface="Calibri"/>
                <a:cs typeface="Calibri"/>
                <a:sym typeface="Calibri"/>
              </a:rPr>
              <a:t> </a:t>
            </a:r>
            <a:r>
              <a:rPr lang="en-US" sz="3000" dirty="0">
                <a:solidFill>
                  <a:schemeClr val="dk1"/>
                </a:solidFill>
                <a:latin typeface="Calibri"/>
                <a:ea typeface="Calibri"/>
                <a:cs typeface="Calibri"/>
                <a:sym typeface="Calibri"/>
              </a:rPr>
              <a:t>PCR was done to amplify the DNA so the DNA could be sequenced to determine </a:t>
            </a:r>
            <a:r>
              <a:rPr lang="en-US" sz="3000" dirty="0" smtClean="0">
                <a:solidFill>
                  <a:schemeClr val="dk1"/>
                </a:solidFill>
                <a:latin typeface="Calibri"/>
                <a:ea typeface="Calibri"/>
                <a:cs typeface="Calibri"/>
                <a:sym typeface="Calibri"/>
              </a:rPr>
              <a:t>species</a:t>
            </a:r>
            <a:endParaRPr sz="3000" dirty="0">
              <a:solidFill>
                <a:schemeClr val="dk1"/>
              </a:solidFill>
              <a:latin typeface="Calibri"/>
              <a:ea typeface="Calibri"/>
              <a:cs typeface="Calibri"/>
              <a:sym typeface="Calibri"/>
            </a:endParaRPr>
          </a:p>
        </p:txBody>
      </p:sp>
      <p:sp>
        <p:nvSpPr>
          <p:cNvPr id="89" name="Shape 89"/>
          <p:cNvSpPr txBox="1"/>
          <p:nvPr/>
        </p:nvSpPr>
        <p:spPr>
          <a:xfrm>
            <a:off x="16757386" y="9559617"/>
            <a:ext cx="10841268" cy="3024189"/>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r>
              <a:rPr lang="en-US" sz="6100" dirty="0" smtClean="0">
                <a:solidFill>
                  <a:schemeClr val="dk1"/>
                </a:solidFill>
                <a:latin typeface="Calibri"/>
                <a:ea typeface="Calibri"/>
                <a:cs typeface="Calibri"/>
                <a:sym typeface="Calibri"/>
              </a:rPr>
              <a:t>Discussion </a:t>
            </a:r>
            <a:endParaRPr dirty="0"/>
          </a:p>
          <a:p>
            <a:pPr lvl="0" indent="457200">
              <a:lnSpc>
                <a:spcPct val="115000"/>
              </a:lnSpc>
              <a:buClr>
                <a:schemeClr val="dk1"/>
              </a:buClr>
              <a:buSzPts val="1100"/>
            </a:pPr>
            <a:r>
              <a:rPr lang="en-US" sz="3000" dirty="0">
                <a:solidFill>
                  <a:schemeClr val="dk1"/>
                </a:solidFill>
                <a:latin typeface="Calibri"/>
                <a:ea typeface="Calibri"/>
                <a:cs typeface="Calibri"/>
                <a:sym typeface="Calibri"/>
              </a:rPr>
              <a:t>Different species </a:t>
            </a:r>
            <a:r>
              <a:rPr lang="en-US" sz="3000" dirty="0">
                <a:solidFill>
                  <a:schemeClr val="dk1"/>
                </a:solidFill>
                <a:latin typeface="Calibri"/>
                <a:ea typeface="Calibri"/>
                <a:cs typeface="Calibri"/>
                <a:sym typeface="Calibri"/>
              </a:rPr>
              <a:t>exhibit different </a:t>
            </a:r>
            <a:r>
              <a:rPr lang="en-US" sz="3000" dirty="0" smtClean="0">
                <a:solidFill>
                  <a:schemeClr val="dk1"/>
                </a:solidFill>
                <a:latin typeface="Calibri"/>
                <a:ea typeface="Calibri"/>
                <a:cs typeface="Calibri"/>
                <a:sym typeface="Calibri"/>
              </a:rPr>
              <a:t>tolerances to  </a:t>
            </a:r>
            <a:r>
              <a:rPr lang="en-US" sz="3000" dirty="0">
                <a:solidFill>
                  <a:schemeClr val="dk1"/>
                </a:solidFill>
                <a:latin typeface="Calibri"/>
                <a:ea typeface="Calibri"/>
                <a:cs typeface="Calibri"/>
                <a:sym typeface="Calibri"/>
              </a:rPr>
              <a:t>water </a:t>
            </a:r>
            <a:r>
              <a:rPr lang="en-US" sz="3000" dirty="0" smtClean="0">
                <a:solidFill>
                  <a:schemeClr val="dk1"/>
                </a:solidFill>
                <a:latin typeface="Calibri"/>
                <a:ea typeface="Calibri"/>
                <a:cs typeface="Calibri"/>
                <a:sym typeface="Calibri"/>
              </a:rPr>
              <a:t>pollution. </a:t>
            </a:r>
            <a:r>
              <a:rPr lang="en-US" sz="3000" dirty="0">
                <a:solidFill>
                  <a:schemeClr val="dk1"/>
                </a:solidFill>
                <a:latin typeface="Calibri"/>
                <a:ea typeface="Calibri"/>
                <a:cs typeface="Calibri"/>
                <a:sym typeface="Calibri"/>
              </a:rPr>
              <a:t>Some have low tolerance and others have high tolerance </a:t>
            </a:r>
            <a:r>
              <a:rPr lang="en-US" sz="3000" dirty="0" smtClean="0">
                <a:solidFill>
                  <a:schemeClr val="dk1"/>
                </a:solidFill>
                <a:latin typeface="Calibri"/>
                <a:ea typeface="Calibri"/>
                <a:cs typeface="Calibri"/>
                <a:sym typeface="Calibri"/>
              </a:rPr>
              <a:t>dependent </a:t>
            </a:r>
            <a:r>
              <a:rPr lang="en-US" sz="3000" dirty="0">
                <a:solidFill>
                  <a:schemeClr val="dk1"/>
                </a:solidFill>
                <a:latin typeface="Calibri"/>
                <a:ea typeface="Calibri"/>
                <a:cs typeface="Calibri"/>
                <a:sym typeface="Calibri"/>
              </a:rPr>
              <a:t>on how they can survive in the water: each macroinvertebrate is built to survive in different pollution states.</a:t>
            </a:r>
            <a:r>
              <a:rPr lang="en-US" sz="3000" baseline="30000" dirty="0">
                <a:solidFill>
                  <a:schemeClr val="dk1"/>
                </a:solidFill>
                <a:latin typeface="Calibri"/>
                <a:ea typeface="Calibri"/>
                <a:cs typeface="Calibri"/>
                <a:sym typeface="Calibri"/>
              </a:rPr>
              <a:t>1</a:t>
            </a:r>
            <a:r>
              <a:rPr lang="en-US" sz="3000" dirty="0">
                <a:solidFill>
                  <a:srgbClr val="FF0000"/>
                </a:solidFill>
                <a:latin typeface="Calibri"/>
                <a:ea typeface="Calibri"/>
                <a:cs typeface="Calibri"/>
                <a:sym typeface="Calibri"/>
              </a:rPr>
              <a:t> </a:t>
            </a:r>
            <a:r>
              <a:rPr lang="en-US" sz="3000" dirty="0">
                <a:solidFill>
                  <a:schemeClr val="dk1"/>
                </a:solidFill>
                <a:latin typeface="Calibri"/>
                <a:ea typeface="Calibri"/>
                <a:cs typeface="Calibri"/>
                <a:sym typeface="Calibri"/>
              </a:rPr>
              <a:t>Macroinvertebrates </a:t>
            </a:r>
            <a:r>
              <a:rPr lang="en-US" sz="3000" dirty="0" smtClean="0">
                <a:solidFill>
                  <a:schemeClr val="dk1"/>
                </a:solidFill>
                <a:latin typeface="Calibri"/>
                <a:ea typeface="Calibri"/>
                <a:cs typeface="Calibri"/>
                <a:sym typeface="Calibri"/>
              </a:rPr>
              <a:t>such </a:t>
            </a:r>
            <a:r>
              <a:rPr lang="en-US" sz="3000" dirty="0" smtClean="0">
                <a:solidFill>
                  <a:schemeClr val="dk1"/>
                </a:solidFill>
                <a:latin typeface="Calibri"/>
                <a:ea typeface="Calibri"/>
                <a:cs typeface="Calibri"/>
                <a:sym typeface="Calibri"/>
              </a:rPr>
              <a:t>as</a:t>
            </a:r>
            <a:r>
              <a:rPr lang="en-US" sz="3000" dirty="0">
                <a:latin typeface="Calibri"/>
                <a:ea typeface="Calibri"/>
                <a:cs typeface="Calibri"/>
                <a:sym typeface="Calibri"/>
              </a:rPr>
              <a:t> </a:t>
            </a:r>
            <a:r>
              <a:rPr lang="en-US" sz="3000" dirty="0" err="1">
                <a:latin typeface="Calibri"/>
                <a:ea typeface="Calibri"/>
                <a:cs typeface="Calibri"/>
                <a:sym typeface="Calibri"/>
              </a:rPr>
              <a:t>Coenagrionidae</a:t>
            </a:r>
            <a:r>
              <a:rPr lang="en-US" sz="3000" dirty="0">
                <a:latin typeface="Calibri"/>
                <a:ea typeface="Calibri"/>
                <a:cs typeface="Calibri"/>
                <a:sym typeface="Calibri"/>
              </a:rPr>
              <a:t>, </a:t>
            </a:r>
            <a:r>
              <a:rPr lang="en-US" sz="3000" dirty="0" err="1">
                <a:latin typeface="Calibri"/>
                <a:ea typeface="Calibri"/>
                <a:cs typeface="Calibri"/>
                <a:sym typeface="Calibri"/>
              </a:rPr>
              <a:t>Haliplidae</a:t>
            </a:r>
            <a:r>
              <a:rPr lang="en-US" sz="3000" dirty="0">
                <a:latin typeface="Calibri"/>
                <a:ea typeface="Calibri"/>
                <a:cs typeface="Calibri"/>
                <a:sym typeface="Calibri"/>
              </a:rPr>
              <a:t>, and the </a:t>
            </a:r>
            <a:r>
              <a:rPr lang="en-US" sz="3000" dirty="0" err="1">
                <a:latin typeface="Calibri"/>
                <a:ea typeface="Calibri"/>
                <a:cs typeface="Calibri"/>
                <a:sym typeface="Calibri"/>
              </a:rPr>
              <a:t>Libellulidae</a:t>
            </a:r>
            <a:r>
              <a:rPr lang="en-US" sz="3000" dirty="0">
                <a:latin typeface="Calibri"/>
                <a:ea typeface="Calibri"/>
                <a:cs typeface="Calibri"/>
                <a:sym typeface="Calibri"/>
              </a:rPr>
              <a:t> can </a:t>
            </a:r>
            <a:r>
              <a:rPr lang="en-US" sz="3000" dirty="0" smtClean="0">
                <a:latin typeface="Calibri"/>
                <a:ea typeface="Calibri"/>
                <a:cs typeface="Calibri"/>
                <a:sym typeface="Calibri"/>
              </a:rPr>
              <a:t>survive</a:t>
            </a:r>
            <a:endParaRPr sz="1000" dirty="0">
              <a:solidFill>
                <a:schemeClr val="dk1"/>
              </a:solidFill>
              <a:latin typeface="Calibri"/>
              <a:ea typeface="Calibri"/>
              <a:cs typeface="Calibri"/>
              <a:sym typeface="Calibri"/>
            </a:endParaRPr>
          </a:p>
        </p:txBody>
      </p:sp>
      <p:pic>
        <p:nvPicPr>
          <p:cNvPr id="90" name="Shape 90" descr="http://www.seplessons.org/files/SEPA_Signage.jpg"/>
          <p:cNvPicPr preferRelativeResize="0"/>
          <p:nvPr/>
        </p:nvPicPr>
        <p:blipFill rotWithShape="1">
          <a:blip r:embed="rId4">
            <a:alphaModFix/>
          </a:blip>
          <a:srcRect/>
          <a:stretch/>
        </p:blipFill>
        <p:spPr>
          <a:xfrm>
            <a:off x="27629303" y="2263117"/>
            <a:ext cx="3428768" cy="798571"/>
          </a:xfrm>
          <a:prstGeom prst="rect">
            <a:avLst/>
          </a:prstGeom>
          <a:noFill/>
          <a:ln>
            <a:noFill/>
          </a:ln>
        </p:spPr>
      </p:pic>
      <p:pic>
        <p:nvPicPr>
          <p:cNvPr id="91" name="Shape 91" descr="BLI-logo-sm.jpg"/>
          <p:cNvPicPr preferRelativeResize="0"/>
          <p:nvPr/>
        </p:nvPicPr>
        <p:blipFill rotWithShape="1">
          <a:blip r:embed="rId5">
            <a:alphaModFix/>
          </a:blip>
          <a:srcRect/>
          <a:stretch/>
        </p:blipFill>
        <p:spPr>
          <a:xfrm>
            <a:off x="1317700" y="1225583"/>
            <a:ext cx="4047036" cy="1632777"/>
          </a:xfrm>
          <a:prstGeom prst="rect">
            <a:avLst/>
          </a:prstGeom>
          <a:noFill/>
          <a:ln>
            <a:noFill/>
          </a:ln>
        </p:spPr>
      </p:pic>
      <p:pic>
        <p:nvPicPr>
          <p:cNvPr id="92" name="Shape 92" descr="nih-logo.gif"/>
          <p:cNvPicPr preferRelativeResize="0"/>
          <p:nvPr/>
        </p:nvPicPr>
        <p:blipFill rotWithShape="1">
          <a:blip r:embed="rId6">
            <a:alphaModFix/>
          </a:blip>
          <a:srcRect/>
          <a:stretch/>
        </p:blipFill>
        <p:spPr>
          <a:xfrm>
            <a:off x="26576600" y="2180858"/>
            <a:ext cx="936781" cy="936781"/>
          </a:xfrm>
          <a:prstGeom prst="rect">
            <a:avLst/>
          </a:prstGeom>
          <a:noFill/>
          <a:ln>
            <a:noFill/>
          </a:ln>
        </p:spPr>
      </p:pic>
      <p:pic>
        <p:nvPicPr>
          <p:cNvPr id="93" name="Shape 93"/>
          <p:cNvPicPr preferRelativeResize="0"/>
          <p:nvPr/>
        </p:nvPicPr>
        <p:blipFill>
          <a:blip r:embed="rId7">
            <a:alphaModFix/>
          </a:blip>
          <a:stretch>
            <a:fillRect/>
          </a:stretch>
        </p:blipFill>
        <p:spPr>
          <a:xfrm>
            <a:off x="27813892" y="3519450"/>
            <a:ext cx="4143165" cy="3460574"/>
          </a:xfrm>
          <a:prstGeom prst="rect">
            <a:avLst/>
          </a:prstGeom>
          <a:noFill/>
          <a:ln>
            <a:noFill/>
          </a:ln>
        </p:spPr>
      </p:pic>
      <p:pic>
        <p:nvPicPr>
          <p:cNvPr id="94" name="Shape 94"/>
          <p:cNvPicPr preferRelativeResize="0"/>
          <p:nvPr/>
        </p:nvPicPr>
        <p:blipFill rotWithShape="1">
          <a:blip r:embed="rId8">
            <a:alphaModFix/>
          </a:blip>
          <a:srcRect l="38920" t="13592" r="39028" b="33639"/>
          <a:stretch/>
        </p:blipFill>
        <p:spPr>
          <a:xfrm>
            <a:off x="13854780" y="4310355"/>
            <a:ext cx="2419350" cy="3248025"/>
          </a:xfrm>
          <a:prstGeom prst="rect">
            <a:avLst/>
          </a:prstGeom>
          <a:noFill/>
          <a:ln>
            <a:noFill/>
          </a:ln>
        </p:spPr>
      </p:pic>
      <p:pic>
        <p:nvPicPr>
          <p:cNvPr id="95" name="Shape 95"/>
          <p:cNvPicPr preferRelativeResize="0"/>
          <p:nvPr/>
        </p:nvPicPr>
        <p:blipFill rotWithShape="1">
          <a:blip r:embed="rId9">
            <a:alphaModFix/>
          </a:blip>
          <a:srcRect l="37214" t="27800" r="23947" b="20954"/>
          <a:stretch/>
        </p:blipFill>
        <p:spPr>
          <a:xfrm>
            <a:off x="12811958" y="11851884"/>
            <a:ext cx="3732682" cy="2764950"/>
          </a:xfrm>
          <a:prstGeom prst="rect">
            <a:avLst/>
          </a:prstGeom>
          <a:noFill/>
          <a:ln>
            <a:noFill/>
          </a:ln>
        </p:spPr>
      </p:pic>
      <p:pic>
        <p:nvPicPr>
          <p:cNvPr id="96" name="Shape 96"/>
          <p:cNvPicPr preferRelativeResize="0"/>
          <p:nvPr/>
        </p:nvPicPr>
        <p:blipFill rotWithShape="1">
          <a:blip r:embed="rId10">
            <a:alphaModFix/>
          </a:blip>
          <a:srcRect l="29105" t="35413" r="22240" b="39216"/>
          <a:stretch/>
        </p:blipFill>
        <p:spPr>
          <a:xfrm>
            <a:off x="1694643" y="18218026"/>
            <a:ext cx="10261221" cy="3019651"/>
          </a:xfrm>
          <a:prstGeom prst="rect">
            <a:avLst/>
          </a:prstGeom>
          <a:noFill/>
          <a:ln>
            <a:noFill/>
          </a:ln>
        </p:spPr>
      </p:pic>
      <p:pic>
        <p:nvPicPr>
          <p:cNvPr id="97" name="Shape 97"/>
          <p:cNvPicPr preferRelativeResize="0"/>
          <p:nvPr/>
        </p:nvPicPr>
        <p:blipFill>
          <a:blip r:embed="rId11">
            <a:alphaModFix/>
          </a:blip>
          <a:stretch>
            <a:fillRect/>
          </a:stretch>
        </p:blipFill>
        <p:spPr>
          <a:xfrm>
            <a:off x="12060430" y="17987324"/>
            <a:ext cx="4659034" cy="3279850"/>
          </a:xfrm>
          <a:prstGeom prst="rect">
            <a:avLst/>
          </a:prstGeom>
          <a:noFill/>
          <a:ln>
            <a:noFill/>
          </a:ln>
        </p:spPr>
      </p:pic>
      <p:pic>
        <p:nvPicPr>
          <p:cNvPr id="98" name="Shape 98"/>
          <p:cNvPicPr preferRelativeResize="0"/>
          <p:nvPr/>
        </p:nvPicPr>
        <p:blipFill>
          <a:blip r:embed="rId12">
            <a:alphaModFix/>
          </a:blip>
          <a:stretch>
            <a:fillRect/>
          </a:stretch>
        </p:blipFill>
        <p:spPr>
          <a:xfrm>
            <a:off x="27598654" y="10002116"/>
            <a:ext cx="2522870" cy="2608879"/>
          </a:xfrm>
          <a:prstGeom prst="rect">
            <a:avLst/>
          </a:prstGeom>
          <a:noFill/>
          <a:ln>
            <a:noFill/>
          </a:ln>
        </p:spPr>
      </p:pic>
      <p:sp>
        <p:nvSpPr>
          <p:cNvPr id="2" name="TextBox 1"/>
          <p:cNvSpPr txBox="1"/>
          <p:nvPr/>
        </p:nvSpPr>
        <p:spPr>
          <a:xfrm>
            <a:off x="1783136" y="4033848"/>
            <a:ext cx="11859827" cy="3801041"/>
          </a:xfrm>
          <a:prstGeom prst="rect">
            <a:avLst/>
          </a:prstGeom>
          <a:noFill/>
        </p:spPr>
        <p:txBody>
          <a:bodyPr wrap="square" rtlCol="0">
            <a:spAutoFit/>
          </a:bodyPr>
          <a:lstStyle/>
          <a:p>
            <a:pPr lvl="0"/>
            <a:r>
              <a:rPr lang="en-US" sz="6100">
                <a:latin typeface="Calibri"/>
                <a:ea typeface="Calibri"/>
                <a:cs typeface="Calibri"/>
                <a:sym typeface="Calibri"/>
              </a:rPr>
              <a:t>Abstract</a:t>
            </a:r>
            <a:endParaRPr lang="en-US"/>
          </a:p>
          <a:p>
            <a:pPr lvl="0"/>
            <a:r>
              <a:rPr lang="en-US" sz="3000">
                <a:latin typeface="Calibri"/>
                <a:ea typeface="Calibri"/>
                <a:cs typeface="Calibri"/>
                <a:sym typeface="Calibri"/>
              </a:rPr>
              <a:t>Barcoding is a way to classify species based on a gene within the species. It allows us to identify different species making it much easier for nonexperts to determine macroinvertebrate species.  The aim of the project was to examine and determine the biodiversity of macroinvertebrates in Connetquot River and to also use the macroinvertebrates to determine the health of the river.</a:t>
            </a:r>
            <a:endParaRPr lang="en-US" sz="3000" dirty="0">
              <a:latin typeface="Calibri"/>
              <a:ea typeface="Calibri"/>
              <a:cs typeface="Calibri"/>
              <a:sym typeface="Calibri"/>
            </a:endParaRPr>
          </a:p>
        </p:txBody>
      </p:sp>
      <p:sp>
        <p:nvSpPr>
          <p:cNvPr id="3" name="TextBox 2"/>
          <p:cNvSpPr txBox="1"/>
          <p:nvPr/>
        </p:nvSpPr>
        <p:spPr>
          <a:xfrm>
            <a:off x="1783136" y="7558380"/>
            <a:ext cx="14663489" cy="3939540"/>
          </a:xfrm>
          <a:prstGeom prst="rect">
            <a:avLst/>
          </a:prstGeom>
          <a:noFill/>
        </p:spPr>
        <p:txBody>
          <a:bodyPr wrap="square" rtlCol="0">
            <a:spAutoFit/>
          </a:bodyPr>
          <a:lstStyle/>
          <a:p>
            <a:pPr lvl="0">
              <a:spcBef>
                <a:spcPts val="429"/>
              </a:spcBef>
            </a:pPr>
            <a:r>
              <a:rPr lang="en-US" sz="6100">
                <a:latin typeface="Calibri"/>
                <a:ea typeface="Calibri"/>
                <a:cs typeface="Calibri"/>
                <a:sym typeface="Calibri"/>
              </a:rPr>
              <a:t>Introduction</a:t>
            </a:r>
          </a:p>
          <a:p>
            <a:pPr lvl="0"/>
            <a:r>
              <a:rPr lang="en-US" sz="3000">
                <a:latin typeface="Calibri"/>
                <a:ea typeface="Calibri"/>
                <a:cs typeface="Calibri"/>
                <a:sym typeface="Calibri"/>
              </a:rPr>
              <a:t>The aim of the project was to examine and determine the biodiversity of macroinvertebrates in Connetquot River and to also to use the macroinvertebrates to determine the health of the river. The intentions of the experiment was to obtain macroinvertebrates with the permission of the park during late fall. We could use the diversity of macroinvertebrates to check for pollution. Generally, the types of organisms found in the water can tell how pristine the habitat is.</a:t>
            </a:r>
            <a:r>
              <a:rPr lang="en-US" sz="3900">
                <a:latin typeface="Calibri"/>
                <a:ea typeface="Calibri"/>
                <a:cs typeface="Calibri"/>
                <a:sym typeface="Calibri"/>
              </a:rPr>
              <a:t> </a:t>
            </a:r>
            <a:endParaRPr lang="en-US" sz="3900" dirty="0">
              <a:latin typeface="Calibri"/>
              <a:ea typeface="Calibri"/>
              <a:cs typeface="Calibri"/>
              <a:sym typeface="Calibri"/>
            </a:endParaRPr>
          </a:p>
        </p:txBody>
      </p:sp>
      <p:sp>
        <p:nvSpPr>
          <p:cNvPr id="4" name="TextBox 3"/>
          <p:cNvSpPr txBox="1"/>
          <p:nvPr/>
        </p:nvSpPr>
        <p:spPr>
          <a:xfrm>
            <a:off x="16727888" y="3290598"/>
            <a:ext cx="11353041" cy="3801041"/>
          </a:xfrm>
          <a:prstGeom prst="rect">
            <a:avLst/>
          </a:prstGeom>
          <a:noFill/>
        </p:spPr>
        <p:txBody>
          <a:bodyPr wrap="square" rtlCol="0">
            <a:spAutoFit/>
          </a:bodyPr>
          <a:lstStyle/>
          <a:p>
            <a:pPr lvl="0">
              <a:spcBef>
                <a:spcPts val="429"/>
              </a:spcBef>
            </a:pPr>
            <a:r>
              <a:rPr lang="en-US" sz="6100" dirty="0">
                <a:latin typeface="Calibri"/>
                <a:ea typeface="Calibri"/>
                <a:cs typeface="Calibri"/>
                <a:sym typeface="Calibri"/>
              </a:rPr>
              <a:t>Results</a:t>
            </a:r>
          </a:p>
          <a:p>
            <a:pPr lvl="0"/>
            <a:r>
              <a:rPr lang="en-US" sz="3000" dirty="0">
                <a:latin typeface="Calibri"/>
                <a:ea typeface="Calibri"/>
                <a:cs typeface="Calibri"/>
                <a:sym typeface="Calibri"/>
              </a:rPr>
              <a:t>The samples where gel electrophoresis had worked were samples 1, 2, 4, 6, 11, 12, 13, 14, 15, and 19. </a:t>
            </a:r>
            <a:r>
              <a:rPr lang="en-US" sz="3000" dirty="0" smtClean="0">
                <a:latin typeface="Calibri"/>
                <a:ea typeface="Calibri"/>
                <a:cs typeface="Calibri"/>
                <a:sym typeface="Calibri"/>
              </a:rPr>
              <a:t>However, </a:t>
            </a:r>
            <a:r>
              <a:rPr lang="en-US" sz="3000" dirty="0">
                <a:latin typeface="Calibri"/>
                <a:ea typeface="Calibri"/>
                <a:cs typeface="Calibri"/>
                <a:sym typeface="Calibri"/>
              </a:rPr>
              <a:t>only samples 2, 4, 6, 12, 13, </a:t>
            </a:r>
            <a:r>
              <a:rPr lang="en-US" sz="3000" dirty="0" smtClean="0">
                <a:latin typeface="Calibri"/>
                <a:ea typeface="Calibri"/>
                <a:cs typeface="Calibri"/>
                <a:sym typeface="Calibri"/>
              </a:rPr>
              <a:t>15</a:t>
            </a:r>
            <a:r>
              <a:rPr lang="en-US" sz="3000" dirty="0">
                <a:latin typeface="Calibri"/>
                <a:ea typeface="Calibri"/>
                <a:cs typeface="Calibri"/>
                <a:sym typeface="Calibri"/>
              </a:rPr>
              <a:t>, and </a:t>
            </a:r>
            <a:r>
              <a:rPr lang="en-US" sz="3000" dirty="0" smtClean="0">
                <a:latin typeface="Calibri"/>
                <a:ea typeface="Calibri"/>
                <a:cs typeface="Calibri"/>
                <a:sym typeface="Calibri"/>
              </a:rPr>
              <a:t>19 had quality s</a:t>
            </a:r>
            <a:r>
              <a:rPr lang="en-US" sz="3000" dirty="0" smtClean="0">
                <a:latin typeface="Calibri"/>
                <a:ea typeface="Calibri"/>
                <a:cs typeface="Calibri"/>
                <a:sym typeface="Calibri"/>
              </a:rPr>
              <a:t>equences </a:t>
            </a:r>
            <a:r>
              <a:rPr lang="en-US" sz="3000" dirty="0">
                <a:latin typeface="Calibri"/>
                <a:ea typeface="Calibri"/>
                <a:cs typeface="Calibri"/>
                <a:sym typeface="Calibri"/>
              </a:rPr>
              <a:t>that able to go through the </a:t>
            </a:r>
            <a:r>
              <a:rPr lang="en-US" sz="3000" dirty="0" err="1">
                <a:latin typeface="Calibri"/>
                <a:ea typeface="Calibri"/>
                <a:cs typeface="Calibri"/>
                <a:sym typeface="Calibri"/>
              </a:rPr>
              <a:t>Dna</a:t>
            </a:r>
            <a:r>
              <a:rPr lang="en-US" sz="3000" dirty="0">
                <a:latin typeface="Calibri"/>
                <a:ea typeface="Calibri"/>
                <a:cs typeface="Calibri"/>
                <a:sym typeface="Calibri"/>
              </a:rPr>
              <a:t> Subway programs were 1 R, </a:t>
            </a:r>
            <a:r>
              <a:rPr lang="en-US" sz="3000" dirty="0" smtClean="0">
                <a:latin typeface="Calibri"/>
                <a:ea typeface="Calibri"/>
                <a:cs typeface="Calibri"/>
                <a:sym typeface="Calibri"/>
              </a:rPr>
              <a:t>,. </a:t>
            </a:r>
            <a:r>
              <a:rPr lang="en-US" sz="3000" dirty="0">
                <a:latin typeface="Calibri"/>
                <a:ea typeface="Calibri"/>
                <a:cs typeface="Calibri"/>
                <a:sym typeface="Calibri"/>
              </a:rPr>
              <a:t>The BLAST results could range from PHA-002 being a </a:t>
            </a:r>
            <a:r>
              <a:rPr lang="en-US" sz="3000" dirty="0" err="1">
                <a:latin typeface="Calibri"/>
                <a:ea typeface="Calibri"/>
                <a:cs typeface="Calibri"/>
                <a:sym typeface="Calibri"/>
              </a:rPr>
              <a:t>Coenagrionidae</a:t>
            </a:r>
            <a:r>
              <a:rPr lang="en-US" sz="3000" dirty="0">
                <a:latin typeface="Calibri"/>
                <a:ea typeface="Calibri"/>
                <a:cs typeface="Calibri"/>
                <a:sym typeface="Calibri"/>
              </a:rPr>
              <a:t>; a damselfly to PHA-015 being a </a:t>
            </a:r>
            <a:r>
              <a:rPr lang="en-US" sz="3000" dirty="0" err="1">
                <a:latin typeface="Calibri"/>
                <a:ea typeface="Calibri"/>
                <a:cs typeface="Calibri"/>
                <a:sym typeface="Calibri"/>
              </a:rPr>
              <a:t>Pisidium</a:t>
            </a:r>
            <a:r>
              <a:rPr lang="en-US" sz="3000" dirty="0">
                <a:latin typeface="Calibri"/>
                <a:ea typeface="Calibri"/>
                <a:cs typeface="Calibri"/>
                <a:sym typeface="Calibri"/>
              </a:rPr>
              <a:t>; a </a:t>
            </a:r>
            <a:r>
              <a:rPr lang="en-US" sz="3000" dirty="0">
                <a:latin typeface="Calibri"/>
                <a:ea typeface="Calibri"/>
                <a:cs typeface="Calibri"/>
                <a:sym typeface="Calibri"/>
              </a:rPr>
              <a:t>freshwater clam. MUSCLE was performed several times on all samples</a:t>
            </a:r>
            <a:r>
              <a:rPr lang="en-US" sz="3000" dirty="0" smtClean="0">
                <a:latin typeface="Calibri"/>
                <a:ea typeface="Calibri"/>
                <a:cs typeface="Calibri"/>
                <a:sym typeface="Calibri"/>
              </a:rPr>
              <a:t>.</a:t>
            </a:r>
            <a:r>
              <a:rPr lang="en-US" sz="3000" dirty="0" smtClean="0">
                <a:ea typeface="Calibri"/>
              </a:rPr>
              <a:t> </a:t>
            </a:r>
            <a:endParaRPr lang="en-US" sz="3000" dirty="0"/>
          </a:p>
        </p:txBody>
      </p:sp>
      <p:sp>
        <p:nvSpPr>
          <p:cNvPr id="5" name="TextBox 4"/>
          <p:cNvSpPr txBox="1"/>
          <p:nvPr/>
        </p:nvSpPr>
        <p:spPr>
          <a:xfrm>
            <a:off x="1694644" y="14925366"/>
            <a:ext cx="14849995" cy="3323987"/>
          </a:xfrm>
          <a:prstGeom prst="rect">
            <a:avLst/>
          </a:prstGeom>
          <a:noFill/>
        </p:spPr>
        <p:txBody>
          <a:bodyPr wrap="square" rtlCol="0">
            <a:spAutoFit/>
          </a:bodyPr>
          <a:lstStyle/>
          <a:p>
            <a:pPr lvl="0"/>
            <a:r>
              <a:rPr lang="en-US" sz="3000" dirty="0">
                <a:latin typeface="Calibri"/>
                <a:ea typeface="Calibri"/>
                <a:cs typeface="Calibri"/>
                <a:sym typeface="Calibri"/>
              </a:rPr>
              <a:t>type</a:t>
            </a:r>
            <a:r>
              <a:rPr lang="en-US" sz="3000" dirty="0" smtClean="0">
                <a:latin typeface="Calibri"/>
                <a:ea typeface="Calibri"/>
                <a:cs typeface="Calibri"/>
                <a:sym typeface="Calibri"/>
              </a:rPr>
              <a:t>.</a:t>
            </a:r>
            <a:r>
              <a:rPr lang="en-US" sz="3000" baseline="30000" dirty="0">
                <a:solidFill>
                  <a:schemeClr val="dk1"/>
                </a:solidFill>
                <a:latin typeface="Calibri"/>
                <a:ea typeface="Calibri"/>
                <a:cs typeface="Calibri"/>
                <a:sym typeface="Calibri"/>
              </a:rPr>
              <a:t> 1</a:t>
            </a:r>
            <a:r>
              <a:rPr lang="en-US" sz="3000" dirty="0" smtClean="0">
                <a:latin typeface="Calibri"/>
                <a:ea typeface="Calibri"/>
                <a:cs typeface="Calibri"/>
                <a:sym typeface="Calibri"/>
              </a:rPr>
              <a:t> </a:t>
            </a:r>
            <a:r>
              <a:rPr lang="en-US" sz="3000" dirty="0">
                <a:latin typeface="Calibri"/>
                <a:ea typeface="Calibri"/>
                <a:cs typeface="Calibri"/>
                <a:sym typeface="Calibri"/>
              </a:rPr>
              <a:t>The primers used were (LCO1490/ HC02198), using the </a:t>
            </a:r>
            <a:r>
              <a:rPr lang="en-US" sz="3000" dirty="0" err="1" smtClean="0">
                <a:latin typeface="Calibri"/>
                <a:ea typeface="Calibri"/>
                <a:cs typeface="Calibri"/>
                <a:sym typeface="Calibri"/>
              </a:rPr>
              <a:t>EdvoCycler</a:t>
            </a:r>
            <a:r>
              <a:rPr lang="en-US" sz="3000" baseline="30000" dirty="0" err="1" smtClean="0">
                <a:latin typeface="Calibri"/>
                <a:ea typeface="Calibri"/>
                <a:cs typeface="Calibri"/>
                <a:sym typeface="Calibri"/>
              </a:rPr>
              <a:t>TM</a:t>
            </a:r>
            <a:r>
              <a:rPr lang="en-US" sz="3000" dirty="0" smtClean="0">
                <a:latin typeface="Calibri"/>
                <a:ea typeface="Calibri"/>
                <a:cs typeface="Calibri"/>
                <a:sym typeface="Calibri"/>
              </a:rPr>
              <a:t> </a:t>
            </a:r>
            <a:r>
              <a:rPr lang="en-US" sz="3000" dirty="0">
                <a:latin typeface="Calibri"/>
                <a:ea typeface="Calibri"/>
                <a:cs typeface="Calibri"/>
                <a:sym typeface="Calibri"/>
              </a:rPr>
              <a:t>model #541.3 Gel </a:t>
            </a:r>
            <a:r>
              <a:rPr lang="en-US" sz="3000" dirty="0" smtClean="0">
                <a:latin typeface="Calibri"/>
                <a:ea typeface="Calibri"/>
                <a:cs typeface="Calibri"/>
                <a:sym typeface="Calibri"/>
              </a:rPr>
              <a:t>electrophoresis </a:t>
            </a:r>
            <a:r>
              <a:rPr lang="en-US" sz="3000" dirty="0">
                <a:latin typeface="Calibri"/>
                <a:ea typeface="Calibri"/>
                <a:cs typeface="Calibri"/>
                <a:sym typeface="Calibri"/>
              </a:rPr>
              <a:t>was performed on the </a:t>
            </a:r>
            <a:r>
              <a:rPr lang="en-US" sz="3000" dirty="0" smtClean="0">
                <a:latin typeface="Calibri"/>
                <a:ea typeface="Calibri"/>
                <a:cs typeface="Calibri"/>
                <a:sym typeface="Calibri"/>
              </a:rPr>
              <a:t>PCR product </a:t>
            </a:r>
            <a:r>
              <a:rPr lang="en-US" sz="3000" dirty="0">
                <a:latin typeface="Calibri"/>
                <a:ea typeface="Calibri"/>
                <a:cs typeface="Calibri"/>
                <a:sym typeface="Calibri"/>
              </a:rPr>
              <a:t>and the results were analyzed. Gel electrophoresis was used to determine if the PCR worked</a:t>
            </a:r>
            <a:r>
              <a:rPr lang="en-US" sz="3000" dirty="0" smtClean="0">
                <a:latin typeface="Calibri"/>
                <a:ea typeface="Calibri"/>
                <a:cs typeface="Calibri"/>
                <a:sym typeface="Calibri"/>
              </a:rPr>
              <a:t>. BLAST</a:t>
            </a:r>
            <a:r>
              <a:rPr lang="en-US" sz="3000" dirty="0">
                <a:latin typeface="Calibri"/>
                <a:ea typeface="Calibri"/>
                <a:cs typeface="Calibri"/>
                <a:sym typeface="Calibri"/>
              </a:rPr>
              <a:t>,  Basic Local Alignment Search Tool, is a program that uses an algorithm to compare biological sequences for determining other sequences near or exactly the sequence given</a:t>
            </a:r>
            <a:r>
              <a:rPr lang="en-US" sz="3000" dirty="0" smtClean="0">
                <a:latin typeface="Calibri"/>
                <a:ea typeface="Calibri"/>
                <a:cs typeface="Calibri"/>
                <a:sym typeface="Calibri"/>
              </a:rPr>
              <a:t>.</a:t>
            </a:r>
            <a:r>
              <a:rPr lang="en-US" sz="3000" baseline="30000" dirty="0">
                <a:solidFill>
                  <a:schemeClr val="dk1"/>
                </a:solidFill>
                <a:latin typeface="Calibri"/>
                <a:ea typeface="Calibri"/>
                <a:cs typeface="Calibri"/>
                <a:sym typeface="Calibri"/>
              </a:rPr>
              <a:t> </a:t>
            </a:r>
            <a:r>
              <a:rPr lang="en-US" sz="3000" baseline="30000" dirty="0" smtClean="0">
                <a:solidFill>
                  <a:schemeClr val="dk1"/>
                </a:solidFill>
                <a:latin typeface="Calibri"/>
                <a:ea typeface="Calibri"/>
                <a:cs typeface="Calibri"/>
                <a:sym typeface="Calibri"/>
              </a:rPr>
              <a:t>2</a:t>
            </a:r>
            <a:r>
              <a:rPr lang="en-US" sz="3000" dirty="0" smtClean="0">
                <a:latin typeface="Calibri"/>
                <a:ea typeface="Calibri"/>
                <a:cs typeface="Calibri"/>
                <a:sym typeface="Calibri"/>
              </a:rPr>
              <a:t> </a:t>
            </a:r>
            <a:r>
              <a:rPr lang="en-US" sz="3000" dirty="0">
                <a:latin typeface="Calibri"/>
                <a:ea typeface="Calibri"/>
                <a:cs typeface="Calibri"/>
                <a:sym typeface="Calibri"/>
              </a:rPr>
              <a:t>The blasted sequence along with the actual sequence were then placed in a MUSCLE, which depicts the differences and similarities with between two sequences side by side</a:t>
            </a:r>
            <a:r>
              <a:rPr lang="en-US" sz="3000" dirty="0" smtClean="0">
                <a:latin typeface="Calibri"/>
                <a:ea typeface="Calibri"/>
                <a:cs typeface="Calibri"/>
                <a:sym typeface="Calibri"/>
              </a:rPr>
              <a:t>.</a:t>
            </a:r>
            <a:r>
              <a:rPr lang="en-US" sz="3000" baseline="30000" dirty="0">
                <a:solidFill>
                  <a:schemeClr val="dk1"/>
                </a:solidFill>
                <a:latin typeface="Calibri"/>
                <a:ea typeface="Calibri"/>
                <a:cs typeface="Calibri"/>
                <a:sym typeface="Calibri"/>
              </a:rPr>
              <a:t> 2</a:t>
            </a:r>
            <a:endParaRPr lang="en-US" sz="3000" dirty="0">
              <a:latin typeface="Calibri"/>
              <a:ea typeface="Calibri"/>
              <a:cs typeface="Calibri"/>
              <a:sym typeface="Calibri"/>
            </a:endParaRPr>
          </a:p>
        </p:txBody>
      </p:sp>
      <p:sp>
        <p:nvSpPr>
          <p:cNvPr id="6" name="TextBox 5"/>
          <p:cNvSpPr txBox="1"/>
          <p:nvPr/>
        </p:nvSpPr>
        <p:spPr>
          <a:xfrm>
            <a:off x="16757386" y="6976111"/>
            <a:ext cx="16161014" cy="2400657"/>
          </a:xfrm>
          <a:prstGeom prst="rect">
            <a:avLst/>
          </a:prstGeom>
          <a:noFill/>
        </p:spPr>
        <p:txBody>
          <a:bodyPr wrap="square" rtlCol="0">
            <a:spAutoFit/>
          </a:bodyPr>
          <a:lstStyle/>
          <a:p>
            <a:r>
              <a:rPr lang="en-US" sz="3000" dirty="0" smtClean="0">
                <a:latin typeface="Calibri"/>
                <a:ea typeface="Calibri"/>
                <a:cs typeface="Calibri"/>
                <a:sym typeface="Calibri"/>
              </a:rPr>
              <a:t>Some </a:t>
            </a:r>
            <a:r>
              <a:rPr lang="en-US" sz="3000" dirty="0">
                <a:latin typeface="Calibri"/>
                <a:ea typeface="Calibri"/>
                <a:cs typeface="Calibri"/>
                <a:sym typeface="Calibri"/>
              </a:rPr>
              <a:t>examples are PHA-002 is similar to the </a:t>
            </a:r>
            <a:r>
              <a:rPr lang="en-US" sz="3000" dirty="0" err="1">
                <a:latin typeface="Calibri"/>
                <a:ea typeface="Calibri"/>
                <a:cs typeface="Calibri"/>
                <a:sym typeface="Calibri"/>
              </a:rPr>
              <a:t>coenagrionidae</a:t>
            </a:r>
            <a:r>
              <a:rPr lang="en-US" sz="3000" dirty="0">
                <a:latin typeface="Calibri"/>
                <a:ea typeface="Calibri"/>
                <a:cs typeface="Calibri"/>
                <a:sym typeface="Calibri"/>
              </a:rPr>
              <a:t>, samples PHA-013 and PHA-019 are similar to </a:t>
            </a:r>
            <a:r>
              <a:rPr lang="en-US" sz="3000" dirty="0" err="1">
                <a:latin typeface="Calibri"/>
                <a:ea typeface="Calibri"/>
                <a:cs typeface="Calibri"/>
                <a:sym typeface="Calibri"/>
              </a:rPr>
              <a:t>proasellus</a:t>
            </a:r>
            <a:r>
              <a:rPr lang="en-US" sz="3000" dirty="0">
                <a:latin typeface="Calibri"/>
                <a:ea typeface="Calibri"/>
                <a:cs typeface="Calibri"/>
                <a:sym typeface="Calibri"/>
              </a:rPr>
              <a:t>, and PHA-015 is similar to </a:t>
            </a:r>
            <a:r>
              <a:rPr lang="en-US" sz="3000" dirty="0" err="1">
                <a:latin typeface="Calibri"/>
                <a:ea typeface="Calibri"/>
                <a:cs typeface="Calibri"/>
                <a:sym typeface="Calibri"/>
              </a:rPr>
              <a:t>Pisidium</a:t>
            </a:r>
            <a:r>
              <a:rPr lang="en-US" sz="3000" dirty="0" smtClean="0">
                <a:latin typeface="Calibri"/>
                <a:ea typeface="Calibri"/>
                <a:cs typeface="Calibri"/>
                <a:sym typeface="Calibri"/>
              </a:rPr>
              <a:t>. </a:t>
            </a:r>
            <a:r>
              <a:rPr lang="en-US" sz="3000" dirty="0">
                <a:latin typeface="Calibri"/>
                <a:ea typeface="Calibri"/>
                <a:cs typeface="Calibri"/>
                <a:sym typeface="Calibri"/>
              </a:rPr>
              <a:t>PHA-015 is a potential novel species, given that its percent similarity is approximately 94</a:t>
            </a:r>
            <a:r>
              <a:rPr lang="en-US" sz="3000" dirty="0" smtClean="0">
                <a:latin typeface="Calibri"/>
                <a:ea typeface="Calibri"/>
                <a:cs typeface="Calibri"/>
                <a:sym typeface="Calibri"/>
              </a:rPr>
              <a:t>%. </a:t>
            </a:r>
            <a:r>
              <a:rPr lang="en-US" sz="3000" dirty="0">
                <a:latin typeface="Calibri"/>
                <a:ea typeface="Calibri"/>
                <a:cs typeface="Calibri"/>
                <a:sym typeface="Calibri"/>
              </a:rPr>
              <a:t>For a sequence to be novel it must be under 95% in similarities to other species. PHA-015 is a novel sequence at 94.81% closest to KM612161.1||</a:t>
            </a:r>
            <a:r>
              <a:rPr lang="en-US" sz="3000" dirty="0" err="1">
                <a:latin typeface="Calibri"/>
                <a:ea typeface="Calibri"/>
                <a:cs typeface="Calibri"/>
                <a:sym typeface="Calibri"/>
              </a:rPr>
              <a:t>pisdimium_sp</a:t>
            </a:r>
            <a:r>
              <a:rPr lang="en-US" sz="3000" dirty="0" smtClean="0">
                <a:latin typeface="Calibri"/>
                <a:ea typeface="Calibri"/>
                <a:cs typeface="Calibri"/>
                <a:sym typeface="Calibri"/>
              </a:rPr>
              <a:t>.</a:t>
            </a:r>
            <a:r>
              <a:rPr lang="en-US" sz="3000" baseline="30000" dirty="0">
                <a:solidFill>
                  <a:schemeClr val="dk1"/>
                </a:solidFill>
                <a:latin typeface="Calibri"/>
                <a:ea typeface="Calibri"/>
                <a:cs typeface="Calibri"/>
                <a:sym typeface="Calibri"/>
              </a:rPr>
              <a:t> </a:t>
            </a:r>
            <a:r>
              <a:rPr lang="en-US" sz="3000" dirty="0" smtClean="0">
                <a:latin typeface="Calibri"/>
                <a:ea typeface="Calibri"/>
                <a:cs typeface="Calibri"/>
                <a:sym typeface="Calibri"/>
              </a:rPr>
              <a:t> </a:t>
            </a:r>
            <a:endParaRPr lang="en-US" sz="6100" dirty="0">
              <a:latin typeface="Calibri"/>
              <a:ea typeface="Calibri"/>
              <a:cs typeface="Calibri"/>
              <a:sym typeface="Calibri"/>
            </a:endParaRPr>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r="9041" b="20109"/>
          <a:stretch/>
        </p:blipFill>
        <p:spPr>
          <a:xfrm>
            <a:off x="30453437" y="10029306"/>
            <a:ext cx="2181289" cy="2554500"/>
          </a:xfrm>
          <a:prstGeom prst="rect">
            <a:avLst/>
          </a:prstGeom>
        </p:spPr>
      </p:pic>
      <p:sp>
        <p:nvSpPr>
          <p:cNvPr id="8" name="TextBox 7"/>
          <p:cNvSpPr txBox="1"/>
          <p:nvPr/>
        </p:nvSpPr>
        <p:spPr>
          <a:xfrm>
            <a:off x="16757386" y="15549621"/>
            <a:ext cx="15178599" cy="6350456"/>
          </a:xfrm>
          <a:prstGeom prst="rect">
            <a:avLst/>
          </a:prstGeom>
          <a:noFill/>
        </p:spPr>
        <p:txBody>
          <a:bodyPr wrap="square" rtlCol="0">
            <a:spAutoFit/>
          </a:bodyPr>
          <a:lstStyle/>
          <a:p>
            <a:pPr lvl="0">
              <a:spcBef>
                <a:spcPts val="1000"/>
              </a:spcBef>
            </a:pPr>
            <a:r>
              <a:rPr lang="en-US" sz="6100" dirty="0">
                <a:latin typeface="Calibri"/>
                <a:ea typeface="Calibri"/>
                <a:cs typeface="Calibri"/>
                <a:sym typeface="Calibri"/>
              </a:rPr>
              <a:t>References</a:t>
            </a:r>
          </a:p>
          <a:p>
            <a:pPr lvl="0">
              <a:lnSpc>
                <a:spcPct val="115000"/>
              </a:lnSpc>
            </a:pPr>
            <a:r>
              <a:rPr lang="en-US" sz="3000" dirty="0" smtClean="0">
                <a:latin typeface="Cambria"/>
                <a:ea typeface="Cambria"/>
                <a:cs typeface="Cambria"/>
                <a:sym typeface="Cambria"/>
              </a:rPr>
              <a:t>1. Using </a:t>
            </a:r>
            <a:r>
              <a:rPr lang="en-US" sz="3000" dirty="0">
                <a:latin typeface="Cambria"/>
                <a:ea typeface="Cambria"/>
                <a:cs typeface="Cambria"/>
                <a:sym typeface="Cambria"/>
              </a:rPr>
              <a:t>DNA Barcodes to Identify and Classify Living Things.</a:t>
            </a:r>
          </a:p>
          <a:p>
            <a:pPr lvl="0">
              <a:lnSpc>
                <a:spcPct val="115000"/>
              </a:lnSpc>
              <a:spcBef>
                <a:spcPts val="1000"/>
              </a:spcBef>
            </a:pPr>
            <a:r>
              <a:rPr lang="en-US" sz="3000" dirty="0" smtClean="0">
                <a:latin typeface="Cambria"/>
                <a:ea typeface="Cambria"/>
                <a:cs typeface="Cambria"/>
                <a:sym typeface="Cambria"/>
              </a:rPr>
              <a:t>2. https</a:t>
            </a:r>
            <a:r>
              <a:rPr lang="en-US" sz="3000" dirty="0">
                <a:latin typeface="Cambria"/>
                <a:ea typeface="Cambria"/>
                <a:cs typeface="Cambria"/>
                <a:sym typeface="Cambria"/>
              </a:rPr>
              <a:t>://en.wikipedia.org/wiki/BLAST</a:t>
            </a:r>
          </a:p>
          <a:p>
            <a:pPr lvl="0">
              <a:lnSpc>
                <a:spcPct val="115000"/>
              </a:lnSpc>
              <a:spcBef>
                <a:spcPts val="1000"/>
              </a:spcBef>
            </a:pPr>
            <a:r>
              <a:rPr lang="en-US" sz="3000" dirty="0" smtClean="0">
                <a:latin typeface="Cambria"/>
                <a:ea typeface="Cambria"/>
                <a:cs typeface="Cambria"/>
                <a:sym typeface="Cambria"/>
              </a:rPr>
              <a:t>3. Fast </a:t>
            </a:r>
            <a:r>
              <a:rPr lang="en-US" sz="3000" dirty="0">
                <a:latin typeface="Cambria"/>
                <a:ea typeface="Cambria"/>
                <a:cs typeface="Cambria"/>
                <a:sym typeface="Cambria"/>
              </a:rPr>
              <a:t>Track to Gene Annotation and Genome Analysis - DNA Subway. [accessed 2018 May 23</a:t>
            </a:r>
            <a:r>
              <a:rPr lang="en-US" sz="3000" dirty="0" smtClean="0">
                <a:latin typeface="Cambria"/>
                <a:ea typeface="Cambria"/>
                <a:cs typeface="Cambria"/>
                <a:sym typeface="Cambria"/>
              </a:rPr>
              <a:t>].</a:t>
            </a:r>
          </a:p>
          <a:p>
            <a:pPr lvl="0">
              <a:lnSpc>
                <a:spcPct val="115000"/>
              </a:lnSpc>
              <a:spcBef>
                <a:spcPts val="1000"/>
              </a:spcBef>
            </a:pPr>
            <a:r>
              <a:rPr lang="en-US" sz="3000" dirty="0" smtClean="0">
                <a:latin typeface="Cambria"/>
                <a:ea typeface="Cambria"/>
                <a:cs typeface="Cambria"/>
                <a:sym typeface="Cambria"/>
              </a:rPr>
              <a:t>4. </a:t>
            </a:r>
            <a:r>
              <a:rPr lang="en-US" sz="3000" dirty="0" smtClean="0">
                <a:latin typeface="Cambria"/>
                <a:ea typeface="Cambria"/>
                <a:cs typeface="Cambria"/>
                <a:sym typeface="Cambria"/>
              </a:rPr>
              <a:t> </a:t>
            </a:r>
            <a:r>
              <a:rPr lang="en-US" sz="3000" dirty="0">
                <a:latin typeface="Cambria"/>
                <a:ea typeface="Cambria"/>
                <a:cs typeface="Cambria"/>
                <a:sym typeface="Cambria"/>
              </a:rPr>
              <a:t>https://dnasubway.cyverse.org/</a:t>
            </a:r>
            <a:br>
              <a:rPr lang="en-US" sz="3000" dirty="0">
                <a:latin typeface="Cambria"/>
                <a:ea typeface="Cambria"/>
                <a:cs typeface="Cambria"/>
                <a:sym typeface="Cambria"/>
              </a:rPr>
            </a:br>
            <a:endParaRPr lang="en-US" sz="1000" dirty="0">
              <a:latin typeface="Calibri"/>
              <a:ea typeface="Calibri"/>
              <a:cs typeface="Calibri"/>
              <a:sym typeface="Calibri"/>
            </a:endParaRPr>
          </a:p>
          <a:p>
            <a:pPr lvl="0">
              <a:spcBef>
                <a:spcPts val="1000"/>
              </a:spcBef>
            </a:pPr>
            <a:r>
              <a:rPr lang="en-US" sz="6100" dirty="0">
                <a:latin typeface="Calibri"/>
                <a:ea typeface="Calibri"/>
                <a:cs typeface="Calibri"/>
                <a:sym typeface="Calibri"/>
              </a:rPr>
              <a:t>Acknowledgements</a:t>
            </a:r>
            <a:endParaRPr lang="en-US" dirty="0"/>
          </a:p>
          <a:p>
            <a:pPr lvl="0">
              <a:spcBef>
                <a:spcPts val="429"/>
              </a:spcBef>
            </a:pPr>
            <a:r>
              <a:rPr lang="en-US" sz="3200" dirty="0" smtClean="0">
                <a:latin typeface="Calibri"/>
                <a:ea typeface="Calibri"/>
                <a:cs typeface="Calibri"/>
                <a:sym typeface="Calibri"/>
              </a:rPr>
              <a:t>We would like to thank our mentor, Mr. Halloran for his guidance, and Cold Spring Harbor for their generous support of our project</a:t>
            </a:r>
            <a:endParaRPr lang="en-US" sz="3200" dirty="0">
              <a:latin typeface="Calibri"/>
              <a:ea typeface="Calibri"/>
              <a:cs typeface="Calibri"/>
              <a:sym typeface="Calibri"/>
            </a:endParaRPr>
          </a:p>
        </p:txBody>
      </p:sp>
      <p:sp>
        <p:nvSpPr>
          <p:cNvPr id="11" name="TextBox 10"/>
          <p:cNvSpPr txBox="1"/>
          <p:nvPr/>
        </p:nvSpPr>
        <p:spPr>
          <a:xfrm>
            <a:off x="16757386" y="13136675"/>
            <a:ext cx="16085441" cy="2400657"/>
          </a:xfrm>
          <a:prstGeom prst="rect">
            <a:avLst/>
          </a:prstGeom>
          <a:noFill/>
        </p:spPr>
        <p:txBody>
          <a:bodyPr wrap="square" rtlCol="0">
            <a:spAutoFit/>
          </a:bodyPr>
          <a:lstStyle/>
          <a:p>
            <a:r>
              <a:rPr lang="en-US" sz="3000" dirty="0">
                <a:solidFill>
                  <a:schemeClr val="dk1"/>
                </a:solidFill>
                <a:latin typeface="Calibri"/>
                <a:ea typeface="Calibri"/>
                <a:cs typeface="Calibri"/>
                <a:sym typeface="Calibri"/>
              </a:rPr>
              <a:t>p</a:t>
            </a:r>
            <a:r>
              <a:rPr lang="en-US" sz="3000" dirty="0" smtClean="0">
                <a:solidFill>
                  <a:schemeClr val="dk1"/>
                </a:solidFill>
                <a:latin typeface="Calibri"/>
                <a:ea typeface="Calibri"/>
                <a:cs typeface="Calibri"/>
                <a:sym typeface="Calibri"/>
              </a:rPr>
              <a:t>oor water </a:t>
            </a:r>
            <a:r>
              <a:rPr lang="en-US" sz="3000" dirty="0">
                <a:solidFill>
                  <a:schemeClr val="dk1"/>
                </a:solidFill>
                <a:latin typeface="Calibri"/>
                <a:ea typeface="Calibri"/>
                <a:cs typeface="Calibri"/>
                <a:sym typeface="Calibri"/>
              </a:rPr>
              <a:t>quality most likely </a:t>
            </a:r>
            <a:r>
              <a:rPr lang="en-US" sz="3000" dirty="0" smtClean="0">
                <a:solidFill>
                  <a:schemeClr val="dk1"/>
                </a:solidFill>
                <a:latin typeface="Calibri"/>
                <a:ea typeface="Calibri"/>
                <a:cs typeface="Calibri"/>
                <a:sym typeface="Calibri"/>
              </a:rPr>
              <a:t>containing pollution </a:t>
            </a:r>
            <a:r>
              <a:rPr lang="en-US" sz="3000" dirty="0">
                <a:solidFill>
                  <a:schemeClr val="dk1"/>
                </a:solidFill>
                <a:latin typeface="Calibri"/>
                <a:ea typeface="Calibri"/>
                <a:cs typeface="Calibri"/>
                <a:sym typeface="Calibri"/>
              </a:rPr>
              <a:t>which suggests that the quality of water is not good.</a:t>
            </a:r>
            <a:r>
              <a:rPr lang="en-US" sz="3000" baseline="30000" dirty="0">
                <a:solidFill>
                  <a:schemeClr val="dk1"/>
                </a:solidFill>
                <a:latin typeface="Calibri"/>
                <a:ea typeface="Calibri"/>
                <a:cs typeface="Calibri"/>
                <a:sym typeface="Calibri"/>
              </a:rPr>
              <a:t>1</a:t>
            </a:r>
            <a:r>
              <a:rPr lang="en-US" sz="3000" dirty="0">
                <a:solidFill>
                  <a:schemeClr val="dk1"/>
                </a:solidFill>
                <a:latin typeface="Calibri"/>
                <a:ea typeface="Calibri"/>
                <a:cs typeface="Calibri"/>
                <a:sym typeface="Calibri"/>
              </a:rPr>
              <a:t> </a:t>
            </a:r>
            <a:r>
              <a:rPr lang="en-US" sz="3000" dirty="0" smtClean="0">
                <a:solidFill>
                  <a:schemeClr val="dk1"/>
                </a:solidFill>
                <a:latin typeface="Calibri"/>
                <a:ea typeface="Calibri"/>
                <a:cs typeface="Calibri"/>
                <a:sym typeface="Calibri"/>
              </a:rPr>
              <a:t> The </a:t>
            </a:r>
            <a:r>
              <a:rPr lang="en-US" sz="3000" dirty="0">
                <a:solidFill>
                  <a:schemeClr val="dk1"/>
                </a:solidFill>
                <a:latin typeface="Calibri"/>
                <a:ea typeface="Calibri"/>
                <a:cs typeface="Calibri"/>
                <a:sym typeface="Calibri"/>
              </a:rPr>
              <a:t>novel sequence, PHA-015, is seemed to be a minute freshwater clam, more commonly known as a fat </a:t>
            </a:r>
            <a:r>
              <a:rPr lang="en-US" sz="3000" dirty="0" err="1">
                <a:solidFill>
                  <a:schemeClr val="dk1"/>
                </a:solidFill>
                <a:latin typeface="Calibri"/>
                <a:ea typeface="Calibri"/>
                <a:cs typeface="Calibri"/>
                <a:sym typeface="Calibri"/>
              </a:rPr>
              <a:t>peaclam</a:t>
            </a:r>
            <a:r>
              <a:rPr lang="en-US" sz="3000" dirty="0">
                <a:solidFill>
                  <a:schemeClr val="dk1"/>
                </a:solidFill>
                <a:latin typeface="Calibri"/>
                <a:ea typeface="Calibri"/>
                <a:cs typeface="Calibri"/>
                <a:sym typeface="Calibri"/>
              </a:rPr>
              <a:t>. The closest match on BLAST was </a:t>
            </a:r>
            <a:r>
              <a:rPr lang="en-US" sz="3000" dirty="0" err="1">
                <a:solidFill>
                  <a:schemeClr val="dk1"/>
                </a:solidFill>
                <a:latin typeface="Calibri"/>
                <a:ea typeface="Calibri"/>
                <a:cs typeface="Calibri"/>
                <a:sym typeface="Calibri"/>
              </a:rPr>
              <a:t>pisidium</a:t>
            </a:r>
            <a:r>
              <a:rPr lang="en-US" sz="3000" dirty="0">
                <a:solidFill>
                  <a:schemeClr val="dk1"/>
                </a:solidFill>
                <a:latin typeface="Calibri"/>
                <a:ea typeface="Calibri"/>
                <a:cs typeface="Calibri"/>
                <a:sym typeface="Calibri"/>
              </a:rPr>
              <a:t>, however on BOLD there were matches with more similarities, however they are inaccessible due to either being an early release or private.10 The fat </a:t>
            </a:r>
            <a:r>
              <a:rPr lang="en-US" sz="3000" dirty="0" err="1">
                <a:solidFill>
                  <a:schemeClr val="dk1"/>
                </a:solidFill>
                <a:latin typeface="Calibri"/>
                <a:ea typeface="Calibri"/>
                <a:cs typeface="Calibri"/>
                <a:sym typeface="Calibri"/>
              </a:rPr>
              <a:t>Peaclam</a:t>
            </a:r>
            <a:r>
              <a:rPr lang="en-US" sz="3000" dirty="0">
                <a:solidFill>
                  <a:schemeClr val="dk1"/>
                </a:solidFill>
                <a:latin typeface="Calibri"/>
                <a:ea typeface="Calibri"/>
                <a:cs typeface="Calibri"/>
                <a:sym typeface="Calibri"/>
              </a:rPr>
              <a:t> is native in Idaho, however it has been found in Long Island.</a:t>
            </a:r>
            <a:endParaRPr lang="en-US" sz="3000" dirty="0">
              <a:solidFill>
                <a:schemeClr val="dk1"/>
              </a:solidFill>
              <a:latin typeface="Calibri"/>
              <a:ea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714</Words>
  <Application>Microsoft Office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research 2</dc:creator>
  <cp:lastModifiedBy>John Halloran</cp:lastModifiedBy>
  <cp:revision>8</cp:revision>
  <dcterms:modified xsi:type="dcterms:W3CDTF">2018-06-04T18:15:40Z</dcterms:modified>
</cp:coreProperties>
</file>