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 id="2" name="research 3" initials="r3" lastIdx="6" clrIdx="2">
    <p:extLst>
      <p:ext uri="{19B8F6BF-5375-455C-9EA6-DF929625EA0E}">
        <p15:presenceInfo xmlns:p15="http://schemas.microsoft.com/office/powerpoint/2012/main" userId="research 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6395" autoAdjust="0"/>
  </p:normalViewPr>
  <p:slideViewPr>
    <p:cSldViewPr snapToGrid="0" snapToObjects="1">
      <p:cViewPr>
        <p:scale>
          <a:sx n="33" d="100"/>
          <a:sy n="33" d="100"/>
        </p:scale>
        <p:origin x="36" y="78"/>
      </p:cViewPr>
      <p:guideLst>
        <p:guide orient="horz" pos="18144"/>
        <p:guide orient="horz" pos="288"/>
        <p:guide pos="287"/>
        <p:guide pos="25055"/>
        <p:guide orient="horz" pos="13608"/>
        <p:guide orient="horz" pos="216"/>
        <p:guide pos="235"/>
        <p:guide pos="2050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8B4790C6-021A-4F20-B96F-39335C48FCF8}" type="datetimeFigureOut">
              <a:rPr lang="en-US" smtClean="0"/>
              <a:t>5/22/2018</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6405AC2-AA65-4452-8867-F0252AC288F8}" type="slidenum">
              <a:rPr lang="en-US" smtClean="0"/>
              <a:t>‹#›</a:t>
            </a:fld>
            <a:endParaRPr lang="en-US"/>
          </a:p>
        </p:txBody>
      </p:sp>
    </p:spTree>
    <p:extLst>
      <p:ext uri="{BB962C8B-B14F-4D97-AF65-F5344CB8AC3E}">
        <p14:creationId xmlns:p14="http://schemas.microsoft.com/office/powerpoint/2010/main" val="255772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405AC2-AA65-4452-8867-F0252AC288F8}" type="slidenum">
              <a:rPr lang="en-US" smtClean="0"/>
              <a:t>1</a:t>
            </a:fld>
            <a:endParaRPr lang="en-US"/>
          </a:p>
        </p:txBody>
      </p:sp>
    </p:spTree>
    <p:extLst>
      <p:ext uri="{BB962C8B-B14F-4D97-AF65-F5344CB8AC3E}">
        <p14:creationId xmlns:p14="http://schemas.microsoft.com/office/powerpoint/2010/main" val="340996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5/22/2018</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fif"/><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724" y="58771"/>
            <a:ext cx="33164502" cy="4566421"/>
          </a:xfrm>
          <a:prstGeom prst="rect">
            <a:avLst/>
          </a:prstGeom>
          <a:noFill/>
        </p:spPr>
        <p:txBody>
          <a:bodyPr wrap="square" lIns="72176" tIns="36089" rIns="72176" bIns="36089" rtlCol="0">
            <a:spAutoFit/>
          </a:bodyPr>
          <a:lstStyle/>
          <a:p>
            <a:pPr algn="ctr"/>
            <a:r>
              <a:rPr lang="en-US" sz="8000" b="1" dirty="0">
                <a:latin typeface="Times New Roman" panose="02020603050405020304" pitchFamily="18" charset="0"/>
                <a:cs typeface="Times New Roman" panose="02020603050405020304" pitchFamily="18" charset="0"/>
              </a:rPr>
              <a:t>The Effect of Humans in The Environment </a:t>
            </a:r>
            <a:endParaRPr lang="en-US" sz="8000" b="1" dirty="0" smtClean="0">
              <a:latin typeface="Times New Roman" panose="02020603050405020304" pitchFamily="18" charset="0"/>
              <a:cs typeface="Times New Roman" panose="02020603050405020304" pitchFamily="18" charset="0"/>
            </a:endParaRPr>
          </a:p>
          <a:p>
            <a:pPr algn="ctr"/>
            <a:r>
              <a:rPr lang="en-US" sz="8000" b="1" dirty="0" smtClean="0">
                <a:latin typeface="Times New Roman" panose="02020603050405020304" pitchFamily="18" charset="0"/>
                <a:cs typeface="Times New Roman" panose="02020603050405020304" pitchFamily="18" charset="0"/>
              </a:rPr>
              <a:t>on </a:t>
            </a:r>
            <a:r>
              <a:rPr lang="en-US" sz="8000" b="1" dirty="0">
                <a:latin typeface="Times New Roman" panose="02020603050405020304" pitchFamily="18" charset="0"/>
                <a:cs typeface="Times New Roman" panose="02020603050405020304" pitchFamily="18" charset="0"/>
              </a:rPr>
              <a:t>Ant Biodiversity with FOOD</a:t>
            </a:r>
            <a:r>
              <a:rPr lang="en-US" sz="9600" dirty="0"/>
              <a:t/>
            </a:r>
            <a:br>
              <a:rPr lang="en-US" sz="9600" dirty="0"/>
            </a:br>
            <a:endParaRPr lang="en-US" sz="13200" dirty="0"/>
          </a:p>
        </p:txBody>
      </p:sp>
      <p:sp>
        <p:nvSpPr>
          <p:cNvPr id="5" name="TextBox 4"/>
          <p:cNvSpPr txBox="1"/>
          <p:nvPr/>
        </p:nvSpPr>
        <p:spPr>
          <a:xfrm>
            <a:off x="7305562" y="2520161"/>
            <a:ext cx="17050897" cy="1611766"/>
          </a:xfrm>
          <a:prstGeom prst="rect">
            <a:avLst/>
          </a:prstGeom>
          <a:noFill/>
        </p:spPr>
        <p:txBody>
          <a:bodyPr wrap="square" lIns="72176" tIns="36089" rIns="72176" bIns="36089" rtlCol="0">
            <a:spAutoFit/>
          </a:bodyPr>
          <a:lstStyle/>
          <a:p>
            <a:pPr algn="ctr"/>
            <a:r>
              <a:rPr lang="en-US" sz="3600" dirty="0" err="1" smtClean="0">
                <a:latin typeface="Times New Roman" panose="02020603050405020304" pitchFamily="18" charset="0"/>
                <a:cs typeface="Times New Roman" panose="02020603050405020304" pitchFamily="18" charset="0"/>
              </a:rPr>
              <a:t>Bipro</a:t>
            </a:r>
            <a:r>
              <a:rPr lang="en-US" sz="3600" dirty="0" smtClean="0">
                <a:latin typeface="Times New Roman" panose="02020603050405020304" pitchFamily="18" charset="0"/>
                <a:cs typeface="Times New Roman" panose="02020603050405020304" pitchFamily="18" charset="0"/>
              </a:rPr>
              <a:t> Das</a:t>
            </a:r>
            <a:r>
              <a:rPr lang="en-US" sz="3600" i="1" baseline="30000" dirty="0">
                <a:solidFill>
                  <a:prstClr val="black"/>
                </a:solidFill>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 Keith Grant</a:t>
            </a:r>
            <a:r>
              <a:rPr lang="en-US" sz="3600" i="1" baseline="30000" dirty="0" smtClean="0">
                <a:solidFill>
                  <a:prstClr val="black"/>
                </a:solidFill>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Atif</a:t>
            </a:r>
            <a:r>
              <a:rPr lang="en-US" sz="3600" dirty="0" smtClean="0">
                <a:latin typeface="Times New Roman" panose="02020603050405020304" pitchFamily="18" charset="0"/>
                <a:cs typeface="Times New Roman" panose="02020603050405020304" pitchFamily="18" charset="0"/>
              </a:rPr>
              <a:t> Khan</a:t>
            </a:r>
            <a:r>
              <a:rPr lang="en-US" sz="3600" i="1" baseline="30000" dirty="0" smtClean="0">
                <a:solidFill>
                  <a:prstClr val="black"/>
                </a:solidFill>
                <a:latin typeface="Times New Roman" panose="02020603050405020304" pitchFamily="18" charset="0"/>
                <a:cs typeface="Times New Roman" panose="02020603050405020304" pitchFamily="18" charset="0"/>
              </a:rPr>
              <a:t>1</a:t>
            </a:r>
          </a:p>
          <a:p>
            <a:pPr algn="ctr"/>
            <a:r>
              <a:rPr lang="en-US" sz="3200" i="1" baseline="30000" dirty="0">
                <a:solidFill>
                  <a:prstClr val="black"/>
                </a:solidFill>
                <a:latin typeface="Times New Roman" panose="02020603050405020304" pitchFamily="18" charset="0"/>
                <a:cs typeface="Times New Roman" panose="02020603050405020304" pitchFamily="18" charset="0"/>
              </a:rPr>
              <a:t> </a:t>
            </a:r>
            <a:r>
              <a:rPr lang="en-US" sz="3200" i="1" dirty="0" smtClean="0">
                <a:solidFill>
                  <a:prstClr val="black"/>
                </a:solidFill>
                <a:latin typeface="Times New Roman" panose="02020603050405020304" pitchFamily="18" charset="0"/>
                <a:cs typeface="Times New Roman" panose="02020603050405020304" pitchFamily="18" charset="0"/>
              </a:rPr>
              <a:t> Mentor- John Halloran</a:t>
            </a:r>
            <a:r>
              <a:rPr lang="en-US" sz="3200" i="1" baseline="30000" dirty="0">
                <a:solidFill>
                  <a:prstClr val="black"/>
                </a:solidFill>
                <a:latin typeface="Times New Roman" panose="02020603050405020304" pitchFamily="18" charset="0"/>
                <a:cs typeface="Times New Roman" panose="02020603050405020304" pitchFamily="18" charset="0"/>
              </a:rPr>
              <a:t>1</a:t>
            </a:r>
            <a:r>
              <a:rPr lang="en-US" sz="3200" i="1" dirty="0" smtClean="0">
                <a:solidFill>
                  <a:prstClr val="black"/>
                </a:solidFill>
                <a:latin typeface="Times New Roman" panose="02020603050405020304" pitchFamily="18" charset="0"/>
                <a:cs typeface="Times New Roman" panose="02020603050405020304" pitchFamily="18" charset="0"/>
              </a:rPr>
              <a:t> </a:t>
            </a:r>
          </a:p>
          <a:p>
            <a:pPr algn="ctr"/>
            <a:r>
              <a:rPr lang="en-US" sz="3200" i="1" baseline="30000" dirty="0" smtClean="0">
                <a:solidFill>
                  <a:prstClr val="black"/>
                </a:solidFill>
                <a:latin typeface="Times New Roman" panose="02020603050405020304" pitchFamily="18" charset="0"/>
                <a:cs typeface="Times New Roman" panose="02020603050405020304" pitchFamily="18" charset="0"/>
              </a:rPr>
              <a:t>1</a:t>
            </a:r>
            <a:r>
              <a:rPr lang="en-US" sz="3200" i="1" dirty="0" smtClean="0">
                <a:solidFill>
                  <a:prstClr val="black"/>
                </a:solidFill>
                <a:latin typeface="Times New Roman" panose="02020603050405020304" pitchFamily="18" charset="0"/>
                <a:cs typeface="Times New Roman" panose="02020603050405020304" pitchFamily="18" charset="0"/>
              </a:rPr>
              <a:t>Connetquot </a:t>
            </a:r>
            <a:r>
              <a:rPr lang="en-US" sz="3200" i="1" dirty="0">
                <a:solidFill>
                  <a:prstClr val="black"/>
                </a:solidFill>
                <a:latin typeface="Times New Roman" panose="02020603050405020304" pitchFamily="18" charset="0"/>
                <a:cs typeface="Times New Roman" panose="02020603050405020304" pitchFamily="18" charset="0"/>
              </a:rPr>
              <a:t>High </a:t>
            </a:r>
            <a:r>
              <a:rPr lang="en-US" sz="3200" i="1" dirty="0" smtClean="0">
                <a:solidFill>
                  <a:prstClr val="black"/>
                </a:solidFill>
                <a:latin typeface="Times New Roman" panose="02020603050405020304" pitchFamily="18" charset="0"/>
                <a:cs typeface="Times New Roman" panose="02020603050405020304" pitchFamily="18" charset="0"/>
              </a:rPr>
              <a:t>School  </a:t>
            </a:r>
            <a:endParaRPr lang="en-US" sz="3200" dirty="0" smtClean="0">
              <a:latin typeface="Times New Roman" panose="02020603050405020304" pitchFamily="18" charset="0"/>
              <a:cs typeface="Times New Roman" panose="02020603050405020304" pitchFamily="18" charset="0"/>
            </a:endParaRPr>
          </a:p>
        </p:txBody>
      </p:sp>
      <p:pic>
        <p:nvPicPr>
          <p:cNvPr id="35" name="Shape 243"/>
          <p:cNvPicPr preferRelativeResize="0"/>
          <p:nvPr/>
        </p:nvPicPr>
        <p:blipFill rotWithShape="1">
          <a:blip r:embed="rId3">
            <a:alphaModFix/>
          </a:blip>
          <a:srcRect/>
          <a:stretch/>
        </p:blipFill>
        <p:spPr>
          <a:xfrm>
            <a:off x="28500584" y="381638"/>
            <a:ext cx="3945194" cy="695695"/>
          </a:xfrm>
          <a:prstGeom prst="rect">
            <a:avLst/>
          </a:prstGeom>
          <a:noFill/>
          <a:ln>
            <a:noFill/>
          </a:ln>
        </p:spPr>
      </p:pic>
      <p:sp>
        <p:nvSpPr>
          <p:cNvPr id="37" name="TextBox 36"/>
          <p:cNvSpPr txBox="1"/>
          <p:nvPr/>
        </p:nvSpPr>
        <p:spPr>
          <a:xfrm>
            <a:off x="832927" y="14794808"/>
            <a:ext cx="13742894" cy="3800299"/>
          </a:xfrm>
          <a:prstGeom prst="rect">
            <a:avLst/>
          </a:prstGeom>
          <a:noFill/>
        </p:spPr>
        <p:txBody>
          <a:bodyPr wrap="square" lIns="65306" tIns="32653" rIns="65306" bIns="32653" rtlCol="0">
            <a:spAutoFit/>
          </a:bodyPr>
          <a:lstStyle/>
          <a:p>
            <a:pPr>
              <a:spcAft>
                <a:spcPts val="429"/>
              </a:spcAft>
            </a:pPr>
            <a:endParaRPr lang="en-US" sz="2400" dirty="0">
              <a:latin typeface="Times New Roman" panose="02020603050405020304" pitchFamily="18" charset="0"/>
              <a:cs typeface="Times New Roman" panose="02020603050405020304" pitchFamily="18" charset="0"/>
            </a:endParaRPr>
          </a:p>
          <a:p>
            <a:pPr>
              <a:spcAft>
                <a:spcPts val="429"/>
              </a:spcAft>
            </a:pPr>
            <a:r>
              <a:rPr lang="en-US" sz="4400" dirty="0" smtClean="0">
                <a:latin typeface="Times New Roman" panose="02020603050405020304" pitchFamily="18" charset="0"/>
                <a:cs typeface="Times New Roman" panose="02020603050405020304" pitchFamily="18" charset="0"/>
              </a:rPr>
              <a:t>Results</a:t>
            </a:r>
            <a:endParaRPr lang="en-US" sz="4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have caught a total of about 86 ants. Of these 86, 20 samples were used for further study, DNA extraction and photo documentation. The selection criteria was simply to use ants that looked different from each other. There was a higher yield of ants in the human exposed areas than in the forested </a:t>
            </a:r>
            <a:r>
              <a:rPr lang="en-US" sz="2400" dirty="0" smtClean="0">
                <a:latin typeface="Times New Roman" panose="02020603050405020304" pitchFamily="18" charset="0"/>
                <a:cs typeface="Times New Roman" panose="02020603050405020304" pitchFamily="18" charset="0"/>
              </a:rPr>
              <a:t>area. </a:t>
            </a:r>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Phred</a:t>
            </a:r>
            <a:r>
              <a:rPr lang="en-US" sz="2400" dirty="0">
                <a:latin typeface="Times New Roman" panose="02020603050405020304" pitchFamily="18" charset="0"/>
                <a:cs typeface="Times New Roman" panose="02020603050405020304" pitchFamily="18" charset="0"/>
              </a:rPr>
              <a:t> scores of all our insects were above 20</a:t>
            </a:r>
            <a:r>
              <a:rPr lang="en-US" sz="2400" dirty="0" smtClean="0">
                <a:latin typeface="Times New Roman" panose="02020603050405020304" pitchFamily="18" charset="0"/>
                <a:cs typeface="Times New Roman" panose="02020603050405020304" pitchFamily="18" charset="0"/>
              </a:rPr>
              <a:t>, as shown in figure 2, </a:t>
            </a:r>
            <a:r>
              <a:rPr lang="en-US" sz="2400" dirty="0">
                <a:latin typeface="Times New Roman" panose="02020603050405020304" pitchFamily="18" charset="0"/>
                <a:cs typeface="Times New Roman" panose="02020603050405020304" pitchFamily="18" charset="0"/>
              </a:rPr>
              <a:t>and the gel electrophoresis </a:t>
            </a:r>
            <a:r>
              <a:rPr lang="en-US" sz="2400" dirty="0" smtClean="0">
                <a:latin typeface="Times New Roman" panose="02020603050405020304" pitchFamily="18" charset="0"/>
                <a:cs typeface="Times New Roman" panose="02020603050405020304" pitchFamily="18" charset="0"/>
              </a:rPr>
              <a:t>was bright, as shown in figure 4. </a:t>
            </a:r>
            <a:r>
              <a:rPr lang="en-US" sz="2400" dirty="0">
                <a:latin typeface="Times New Roman" panose="02020603050405020304" pitchFamily="18" charset="0"/>
                <a:cs typeface="Times New Roman" panose="02020603050405020304" pitchFamily="18" charset="0"/>
              </a:rPr>
              <a:t>If the </a:t>
            </a:r>
            <a:r>
              <a:rPr lang="en-US" sz="2400" dirty="0" err="1">
                <a:latin typeface="Times New Roman" panose="02020603050405020304" pitchFamily="18" charset="0"/>
                <a:cs typeface="Times New Roman" panose="02020603050405020304" pitchFamily="18" charset="0"/>
              </a:rPr>
              <a:t>Phred</a:t>
            </a:r>
            <a:r>
              <a:rPr lang="en-US" sz="2400" dirty="0">
                <a:latin typeface="Times New Roman" panose="02020603050405020304" pitchFamily="18" charset="0"/>
                <a:cs typeface="Times New Roman" panose="02020603050405020304" pitchFamily="18" charset="0"/>
              </a:rPr>
              <a:t> scores are above 20, then that means there is a 1 in a hundred chance of the analysis being incorrect. As shown by the chromatography graph</a:t>
            </a:r>
            <a:r>
              <a:rPr lang="en-US" sz="2400" dirty="0" smtClean="0">
                <a:latin typeface="Times New Roman" panose="02020603050405020304" pitchFamily="18" charset="0"/>
                <a:cs typeface="Times New Roman" panose="02020603050405020304" pitchFamily="18" charset="0"/>
              </a:rPr>
              <a:t>. A total of 42 ants preferred the apple, 30 preferred pecans, and 1 preferred coffee as our metadata. All data is shown in figure 1.1 and 1.2.</a:t>
            </a:r>
            <a:endParaRPr lang="en-US" sz="24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14900133" y="4300187"/>
            <a:ext cx="17363085" cy="5595663"/>
          </a:xfrm>
          <a:prstGeom prst="rect">
            <a:avLst/>
          </a:prstGeom>
          <a:noFill/>
        </p:spPr>
        <p:txBody>
          <a:bodyPr wrap="square" lIns="65306" tIns="32653" rIns="65306" bIns="32653" rtlCol="0">
            <a:spAutoFit/>
          </a:bodyPr>
          <a:lstStyle/>
          <a:p>
            <a:pPr>
              <a:spcAft>
                <a:spcPts val="429"/>
              </a:spcAft>
            </a:pPr>
            <a:r>
              <a:rPr lang="en-US" sz="4400" dirty="0">
                <a:latin typeface="Times New Roman" panose="02020603050405020304" pitchFamily="18" charset="0"/>
                <a:cs typeface="Times New Roman" panose="02020603050405020304" pitchFamily="18" charset="0"/>
              </a:rPr>
              <a:t>Discussion </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data collected represents the fact that ants clearly are more biodiverse (as shown in the data tables representing ants collected) or at least there are more of them, in the human exposed </a:t>
            </a:r>
            <a:r>
              <a:rPr lang="en-US" sz="2400" dirty="0" smtClean="0">
                <a:latin typeface="Times New Roman" panose="02020603050405020304" pitchFamily="18" charset="0"/>
                <a:cs typeface="Times New Roman" panose="02020603050405020304" pitchFamily="18" charset="0"/>
              </a:rPr>
              <a:t>areas as </a:t>
            </a:r>
            <a:r>
              <a:rPr lang="en-US" sz="2400" dirty="0">
                <a:latin typeface="Times New Roman" panose="02020603050405020304" pitchFamily="18" charset="0"/>
                <a:cs typeface="Times New Roman" panose="02020603050405020304" pitchFamily="18" charset="0"/>
              </a:rPr>
              <a:t>ants were very difficult to find in the non human exposed </a:t>
            </a:r>
            <a:r>
              <a:rPr lang="en-US" sz="2400" dirty="0" smtClean="0">
                <a:latin typeface="Times New Roman" panose="02020603050405020304" pitchFamily="18" charset="0"/>
                <a:cs typeface="Times New Roman" panose="02020603050405020304" pitchFamily="18" charset="0"/>
              </a:rPr>
              <a:t>areas. </a:t>
            </a: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t </a:t>
            </a:r>
            <a:r>
              <a:rPr lang="en-US" sz="2400" dirty="0">
                <a:latin typeface="Times New Roman" panose="02020603050405020304" pitchFamily="18" charset="0"/>
                <a:cs typeface="Times New Roman" panose="02020603050405020304" pitchFamily="18" charset="0"/>
              </a:rPr>
              <a:t>seems that our hypothesis was correct, and there was more biodiversity in the human exposed areas. Why this is so is the fact that it was quite cold outside at all the parks that were visited, and ants are ectotherms and do not like the cold </a:t>
            </a:r>
            <a:r>
              <a:rPr lang="en-US" sz="2400" baseline="30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A large majority of our </a:t>
            </a:r>
            <a:r>
              <a:rPr lang="en-US" sz="2400" dirty="0" smtClean="0">
                <a:latin typeface="Times New Roman" panose="02020603050405020304" pitchFamily="18" charset="0"/>
                <a:cs typeface="Times New Roman" panose="02020603050405020304" pitchFamily="18" charset="0"/>
              </a:rPr>
              <a:t>ants were </a:t>
            </a:r>
            <a:r>
              <a:rPr lang="en-US" sz="2400" i="1" dirty="0" err="1" smtClean="0">
                <a:latin typeface="Times New Roman" panose="02020603050405020304" pitchFamily="18" charset="0"/>
                <a:cs typeface="Times New Roman" panose="02020603050405020304" pitchFamily="18" charset="0"/>
              </a:rPr>
              <a:t>Prenolepis</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imparis</a:t>
            </a:r>
            <a:r>
              <a:rPr lang="en-US" sz="2400" dirty="0" smtClean="0">
                <a:latin typeface="Times New Roman" panose="02020603050405020304" pitchFamily="18" charset="0"/>
                <a:cs typeface="Times New Roman" panose="02020603050405020304" pitchFamily="18" charset="0"/>
              </a:rPr>
              <a:t>. After further research we discovered this was because this species of ant is one of the few that prefer cold weather</a:t>
            </a:r>
            <a:r>
              <a:rPr lang="en-US" sz="2400" baseline="30000" dirty="0" smtClean="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In addition, regarding the metadata, it seems that ants slightly prefer the apple over the pecan </a:t>
            </a:r>
            <a:r>
              <a:rPr lang="en-US" sz="2400" dirty="0" err="1">
                <a:latin typeface="Times New Roman" panose="02020603050405020304" pitchFamily="18" charset="0"/>
                <a:cs typeface="Times New Roman" panose="02020603050405020304" pitchFamily="18" charset="0"/>
              </a:rPr>
              <a:t>sandie</a:t>
            </a:r>
            <a:r>
              <a:rPr lang="en-US" sz="2400" dirty="0">
                <a:latin typeface="Times New Roman" panose="02020603050405020304" pitchFamily="18" charset="0"/>
                <a:cs typeface="Times New Roman" panose="02020603050405020304" pitchFamily="18" charset="0"/>
              </a:rPr>
              <a:t> control, while there was only one outlier out of all the parks that went for the </a:t>
            </a:r>
            <a:r>
              <a:rPr lang="en-US" sz="2400" dirty="0" smtClean="0">
                <a:latin typeface="Times New Roman" panose="02020603050405020304" pitchFamily="18" charset="0"/>
                <a:cs typeface="Times New Roman" panose="02020603050405020304" pitchFamily="18" charset="0"/>
              </a:rPr>
              <a:t>coffee. </a:t>
            </a:r>
            <a:r>
              <a:rPr lang="en-US" sz="2400" dirty="0">
                <a:latin typeface="Times New Roman" panose="02020603050405020304" pitchFamily="18" charset="0"/>
                <a:cs typeface="Times New Roman" panose="02020603050405020304" pitchFamily="18" charset="0"/>
              </a:rPr>
              <a:t>Regarding the twenty documented ants that we have </a:t>
            </a:r>
            <a:r>
              <a:rPr lang="en-US" sz="2400" dirty="0" smtClean="0">
                <a:latin typeface="Times New Roman" panose="02020603050405020304" pitchFamily="18" charset="0"/>
                <a:cs typeface="Times New Roman" panose="02020603050405020304" pitchFamily="18" charset="0"/>
              </a:rPr>
              <a:t>collected, we had two distinct subpopulations since the ants were overwhelmingly different in two ways only. What is interesting about this is that the two subpopulations are not in their own area; they are scattered. The reliability of these results are quite high, as one could simply check figures 2 and 3; our </a:t>
            </a:r>
            <a:r>
              <a:rPr lang="en-US" sz="2400" dirty="0" err="1" smtClean="0">
                <a:latin typeface="Times New Roman" panose="02020603050405020304" pitchFamily="18" charset="0"/>
                <a:cs typeface="Times New Roman" panose="02020603050405020304" pitchFamily="18" charset="0"/>
              </a:rPr>
              <a:t>Phred</a:t>
            </a:r>
            <a:r>
              <a:rPr lang="en-US" sz="2400" dirty="0" smtClean="0">
                <a:latin typeface="Times New Roman" panose="02020603050405020304" pitchFamily="18" charset="0"/>
                <a:cs typeface="Times New Roman" panose="02020603050405020304" pitchFamily="18" charset="0"/>
              </a:rPr>
              <a:t> scores are all above 20 which means that there will only possibly be one in a hundred of the bases as a mistake. Possible </a:t>
            </a:r>
            <a:r>
              <a:rPr lang="en-US" sz="2400" dirty="0">
                <a:latin typeface="Times New Roman" panose="02020603050405020304" pitchFamily="18" charset="0"/>
                <a:cs typeface="Times New Roman" panose="02020603050405020304" pitchFamily="18" charset="0"/>
              </a:rPr>
              <a:t>future experiments would preferably include a larger sample size, both to gel electrophoresis and also </a:t>
            </a:r>
            <a:r>
              <a:rPr lang="en-US" sz="2400" dirty="0" smtClean="0">
                <a:latin typeface="Times New Roman" panose="02020603050405020304" pitchFamily="18" charset="0"/>
                <a:cs typeface="Times New Roman" panose="02020603050405020304" pitchFamily="18" charset="0"/>
              </a:rPr>
              <a:t>could include collaboration with Patchogue - Medford since one of their teams have observed a similar phenomenon, but their subpopulations were neat and not with each other.</a:t>
            </a:r>
          </a:p>
          <a:p>
            <a:endParaRPr lang="en-US" sz="2400" dirty="0" smtClean="0"/>
          </a:p>
        </p:txBody>
      </p:sp>
      <p:pic>
        <p:nvPicPr>
          <p:cNvPr id="1026" name="Picture 2" descr="http://www.seplessons.org/files/SEPA_Sign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34450" y="1554089"/>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BLI-logo-sm.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223" y="250660"/>
            <a:ext cx="4047036"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563803" y="1415879"/>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900133" y="18145290"/>
            <a:ext cx="14942788" cy="1682512"/>
          </a:xfrm>
          <a:prstGeom prst="rect">
            <a:avLst/>
          </a:prstGeom>
          <a:noFill/>
        </p:spPr>
        <p:txBody>
          <a:bodyPr wrap="square" rtlCol="0">
            <a:spAutoFit/>
          </a:bodyPr>
          <a:lstStyle/>
          <a:p>
            <a:pPr>
              <a:spcAft>
                <a:spcPts val="429"/>
              </a:spcAft>
            </a:pPr>
            <a:r>
              <a:rPr lang="en-US" sz="1800" dirty="0" smtClean="0">
                <a:latin typeface="Times New Roman" panose="02020603050405020304" pitchFamily="18" charset="0"/>
                <a:cs typeface="Times New Roman" panose="02020603050405020304" pitchFamily="18" charset="0"/>
              </a:rPr>
              <a:t>1. The ecological importance of ants. [accessed 2018 May 11]. http://espacepourlavie.ca/en/ecological-importance-ants </a:t>
            </a:r>
          </a:p>
          <a:p>
            <a:pPr>
              <a:spcAft>
                <a:spcPts val="429"/>
              </a:spcAft>
            </a:pPr>
            <a:r>
              <a:rPr lang="en-US" sz="1800" dirty="0" smtClean="0">
                <a:latin typeface="Times New Roman" panose="02020603050405020304" pitchFamily="18" charset="0"/>
                <a:cs typeface="Times New Roman" panose="02020603050405020304" pitchFamily="18" charset="0"/>
              </a:rPr>
              <a:t>2. What is DNA Barcoding? [accessed 2018 May 11]. http://www.ibol.org/phase1/about-us/what-is-dna-barcoding/ </a:t>
            </a:r>
          </a:p>
          <a:p>
            <a:pPr>
              <a:spcAft>
                <a:spcPts val="429"/>
              </a:spcAft>
            </a:pPr>
            <a:r>
              <a:rPr lang="en-US" sz="1800" dirty="0" smtClean="0">
                <a:latin typeface="Times New Roman" panose="02020603050405020304" pitchFamily="18" charset="0"/>
                <a:cs typeface="Times New Roman" panose="02020603050405020304" pitchFamily="18" charset="0"/>
              </a:rPr>
              <a:t>3. Ecological Importance. [accessed 2018 May 11]. http://harvardforest.fas.harvard.edu/ants/ecological-importance</a:t>
            </a:r>
          </a:p>
          <a:p>
            <a:pPr>
              <a:spcAft>
                <a:spcPts val="429"/>
              </a:spcAft>
            </a:pPr>
            <a:r>
              <a:rPr lang="en-US" sz="1800" dirty="0" smtClean="0">
                <a:latin typeface="Times New Roman" panose="02020603050405020304" pitchFamily="18" charset="0"/>
                <a:cs typeface="Times New Roman" panose="02020603050405020304" pitchFamily="18" charset="0"/>
              </a:rPr>
              <a:t>4. Do Ants Hibernate in Winter? | </a:t>
            </a:r>
            <a:r>
              <a:rPr lang="en-US" sz="1800" dirty="0" err="1" smtClean="0">
                <a:latin typeface="Times New Roman" panose="02020603050405020304" pitchFamily="18" charset="0"/>
                <a:cs typeface="Times New Roman" panose="02020603050405020304" pitchFamily="18" charset="0"/>
              </a:rPr>
              <a:t>Terminix</a:t>
            </a:r>
            <a:r>
              <a:rPr lang="en-US" sz="1800" dirty="0" smtClean="0">
                <a:latin typeface="Times New Roman" panose="02020603050405020304" pitchFamily="18" charset="0"/>
                <a:cs typeface="Times New Roman" panose="02020603050405020304" pitchFamily="18" charset="0"/>
              </a:rPr>
              <a:t>. [accessed 2018 May 11]. https://www.terminix.com/pest-control/ants/behavior/do-ants-hibernate/ </a:t>
            </a:r>
          </a:p>
          <a:p>
            <a:pPr>
              <a:spcAft>
                <a:spcPts val="429"/>
              </a:spcAft>
            </a:pPr>
            <a:r>
              <a:rPr lang="en-US" sz="1800" dirty="0" smtClean="0">
                <a:latin typeface="Times New Roman" panose="02020603050405020304" pitchFamily="18" charset="0"/>
                <a:cs typeface="Times New Roman" panose="02020603050405020304" pitchFamily="18" charset="0"/>
              </a:rPr>
              <a:t>5 </a:t>
            </a:r>
            <a:r>
              <a:rPr lang="en-US" sz="1800" dirty="0" err="1" smtClean="0">
                <a:latin typeface="Times New Roman" panose="02020603050405020304" pitchFamily="18" charset="0"/>
                <a:cs typeface="Times New Roman" panose="02020603050405020304" pitchFamily="18" charset="0"/>
              </a:rPr>
              <a:t>Prenolepis</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imparis</a:t>
            </a:r>
            <a:r>
              <a:rPr lang="en-US" sz="1800" dirty="0">
                <a:latin typeface="Times New Roman" panose="02020603050405020304" pitchFamily="18" charset="0"/>
                <a:cs typeface="Times New Roman" panose="02020603050405020304" pitchFamily="18" charset="0"/>
              </a:rPr>
              <a:t>. [accessed 2018 May 11]. http://www.antwiki.org/wiki/Prenolepis_imparis </a:t>
            </a:r>
          </a:p>
        </p:txBody>
      </p:sp>
      <p:graphicFrame>
        <p:nvGraphicFramePr>
          <p:cNvPr id="7" name="Table 6"/>
          <p:cNvGraphicFramePr>
            <a:graphicFrameLocks noGrp="1"/>
          </p:cNvGraphicFramePr>
          <p:nvPr>
            <p:extLst>
              <p:ext uri="{D42A27DB-BD31-4B8C-83A1-F6EECF244321}">
                <p14:modId xmlns:p14="http://schemas.microsoft.com/office/powerpoint/2010/main" val="1957293913"/>
              </p:ext>
            </p:extLst>
          </p:nvPr>
        </p:nvGraphicFramePr>
        <p:xfrm>
          <a:off x="7677465" y="19022570"/>
          <a:ext cx="6098540" cy="2196466"/>
        </p:xfrm>
        <a:graphic>
          <a:graphicData uri="http://schemas.openxmlformats.org/drawingml/2006/table">
            <a:tbl>
              <a:tblPr/>
              <a:tblGrid>
                <a:gridCol w="1524635">
                  <a:extLst>
                    <a:ext uri="{9D8B030D-6E8A-4147-A177-3AD203B41FA5}">
                      <a16:colId xmlns:a16="http://schemas.microsoft.com/office/drawing/2014/main" val="3450785493"/>
                    </a:ext>
                  </a:extLst>
                </a:gridCol>
                <a:gridCol w="1524635">
                  <a:extLst>
                    <a:ext uri="{9D8B030D-6E8A-4147-A177-3AD203B41FA5}">
                      <a16:colId xmlns:a16="http://schemas.microsoft.com/office/drawing/2014/main" val="4219308159"/>
                    </a:ext>
                  </a:extLst>
                </a:gridCol>
                <a:gridCol w="1524635">
                  <a:extLst>
                    <a:ext uri="{9D8B030D-6E8A-4147-A177-3AD203B41FA5}">
                      <a16:colId xmlns:a16="http://schemas.microsoft.com/office/drawing/2014/main" val="3178609651"/>
                    </a:ext>
                  </a:extLst>
                </a:gridCol>
                <a:gridCol w="1524635">
                  <a:extLst>
                    <a:ext uri="{9D8B030D-6E8A-4147-A177-3AD203B41FA5}">
                      <a16:colId xmlns:a16="http://schemas.microsoft.com/office/drawing/2014/main" val="2541569316"/>
                    </a:ext>
                  </a:extLst>
                </a:gridCol>
              </a:tblGrid>
              <a:tr h="732155">
                <a:tc>
                  <a:txBody>
                    <a:bodyPr/>
                    <a:lstStyle/>
                    <a:p>
                      <a:pPr fontAlgn="t"/>
                      <a:r>
                        <a:rPr lang="en-US" sz="1800" dirty="0">
                          <a:effectLst/>
                        </a:rPr>
                        <a:t/>
                      </a:r>
                      <a:br>
                        <a:rPr lang="en-US" sz="1800" dirty="0">
                          <a:effectLst/>
                        </a:rPr>
                      </a:br>
                      <a:endParaRPr lang="en-US" sz="1800" dirty="0">
                        <a:effectLst/>
                      </a:endParaRPr>
                    </a:p>
                  </a:txBody>
                  <a:tcPr marL="63437" marR="63437" marT="63437" marB="63437">
                    <a:lnL w="12668"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12668"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Exposed</a:t>
                      </a:r>
                      <a:endParaRPr lang="en-US" sz="180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Isolated</a:t>
                      </a:r>
                      <a:endParaRPr lang="en-US" sz="180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Total</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097160"/>
                  </a:ext>
                </a:extLst>
              </a:tr>
              <a:tr h="434834">
                <a:tc>
                  <a:txBody>
                    <a:bodyPr/>
                    <a:lstStyle/>
                    <a:p>
                      <a:pPr rtl="0" fontAlgn="t"/>
                      <a:r>
                        <a:rPr lang="en-US" sz="1800" b="0" i="0" u="none" strike="noStrike" dirty="0" err="1">
                          <a:solidFill>
                            <a:srgbClr val="1A1A1A"/>
                          </a:solidFill>
                          <a:effectLst/>
                          <a:latin typeface="Cambria" panose="02040503050406030204" pitchFamily="18" charset="0"/>
                        </a:rPr>
                        <a:t>Connetquot</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65</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9</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73</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489589"/>
                  </a:ext>
                </a:extLst>
              </a:tr>
              <a:tr h="1029477">
                <a:tc>
                  <a:txBody>
                    <a:bodyPr/>
                    <a:lstStyle/>
                    <a:p>
                      <a:pPr rtl="0" fontAlgn="t"/>
                      <a:r>
                        <a:rPr lang="en-US" sz="1800" b="0" i="0" u="none" strike="noStrike" dirty="0">
                          <a:solidFill>
                            <a:srgbClr val="1A1A1A"/>
                          </a:solidFill>
                          <a:effectLst/>
                          <a:latin typeface="Cambria" panose="02040503050406030204" pitchFamily="18" charset="0"/>
                        </a:rPr>
                        <a:t>Lake Ronkonkoma</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8</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5</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13</a:t>
                      </a:r>
                      <a:endParaRPr lang="en-US" sz="1800" dirty="0">
                        <a:effectLst/>
                      </a:endParaRPr>
                    </a:p>
                  </a:txBody>
                  <a:tcPr marL="63437" marR="63437" marT="63437" marB="63437">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86486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08922194"/>
              </p:ext>
            </p:extLst>
          </p:nvPr>
        </p:nvGraphicFramePr>
        <p:xfrm>
          <a:off x="1123738" y="19050865"/>
          <a:ext cx="5943600" cy="2197206"/>
        </p:xfrm>
        <a:graphic>
          <a:graphicData uri="http://schemas.openxmlformats.org/drawingml/2006/table">
            <a:tbl>
              <a:tblPr/>
              <a:tblGrid>
                <a:gridCol w="990600">
                  <a:extLst>
                    <a:ext uri="{9D8B030D-6E8A-4147-A177-3AD203B41FA5}">
                      <a16:colId xmlns:a16="http://schemas.microsoft.com/office/drawing/2014/main" val="1168430901"/>
                    </a:ext>
                  </a:extLst>
                </a:gridCol>
                <a:gridCol w="990600">
                  <a:extLst>
                    <a:ext uri="{9D8B030D-6E8A-4147-A177-3AD203B41FA5}">
                      <a16:colId xmlns:a16="http://schemas.microsoft.com/office/drawing/2014/main" val="1696944961"/>
                    </a:ext>
                  </a:extLst>
                </a:gridCol>
                <a:gridCol w="990600">
                  <a:extLst>
                    <a:ext uri="{9D8B030D-6E8A-4147-A177-3AD203B41FA5}">
                      <a16:colId xmlns:a16="http://schemas.microsoft.com/office/drawing/2014/main" val="4141157778"/>
                    </a:ext>
                  </a:extLst>
                </a:gridCol>
                <a:gridCol w="903866">
                  <a:extLst>
                    <a:ext uri="{9D8B030D-6E8A-4147-A177-3AD203B41FA5}">
                      <a16:colId xmlns:a16="http://schemas.microsoft.com/office/drawing/2014/main" val="1440646170"/>
                    </a:ext>
                  </a:extLst>
                </a:gridCol>
                <a:gridCol w="1077334">
                  <a:extLst>
                    <a:ext uri="{9D8B030D-6E8A-4147-A177-3AD203B41FA5}">
                      <a16:colId xmlns:a16="http://schemas.microsoft.com/office/drawing/2014/main" val="1364487998"/>
                    </a:ext>
                  </a:extLst>
                </a:gridCol>
                <a:gridCol w="990600">
                  <a:extLst>
                    <a:ext uri="{9D8B030D-6E8A-4147-A177-3AD203B41FA5}">
                      <a16:colId xmlns:a16="http://schemas.microsoft.com/office/drawing/2014/main" val="4019102862"/>
                    </a:ext>
                  </a:extLst>
                </a:gridCol>
              </a:tblGrid>
              <a:tr h="625496">
                <a:tc>
                  <a:txBody>
                    <a:bodyPr/>
                    <a:lstStyle/>
                    <a:p>
                      <a:pPr fontAlgn="t"/>
                      <a:r>
                        <a:rPr lang="en-US" sz="1800">
                          <a:effectLst/>
                        </a:rPr>
                        <a:t/>
                      </a:r>
                      <a:br>
                        <a:rPr lang="en-US" sz="1800">
                          <a:effectLst/>
                        </a:rPr>
                      </a:br>
                      <a:endParaRPr lang="en-US" sz="1800">
                        <a:effectLst/>
                      </a:endParaRPr>
                    </a:p>
                  </a:txBody>
                  <a:tcPr marL="46161" marR="46161" marT="46161" marB="46161">
                    <a:lnL w="12668"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12668"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Pecan </a:t>
                      </a:r>
                      <a:r>
                        <a:rPr lang="en-US" sz="1800" b="0" i="0" u="none" strike="noStrike" dirty="0" err="1">
                          <a:solidFill>
                            <a:srgbClr val="1A1A1A"/>
                          </a:solidFill>
                          <a:effectLst/>
                          <a:latin typeface="Cambria" panose="02040503050406030204" pitchFamily="18" charset="0"/>
                        </a:rPr>
                        <a:t>Sandies</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Apple</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Coffee</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Chili </a:t>
                      </a:r>
                      <a:r>
                        <a:rPr lang="en-US" sz="1800" b="0" i="0" u="none" strike="noStrike" dirty="0" smtClean="0">
                          <a:solidFill>
                            <a:srgbClr val="1A1A1A"/>
                          </a:solidFill>
                          <a:effectLst/>
                          <a:latin typeface="Cambria" panose="02040503050406030204" pitchFamily="18" charset="0"/>
                        </a:rPr>
                        <a:t>Flakes</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Total</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729916"/>
                  </a:ext>
                </a:extLst>
              </a:tr>
              <a:tr h="544059">
                <a:tc>
                  <a:txBody>
                    <a:bodyPr/>
                    <a:lstStyle/>
                    <a:p>
                      <a:pPr rtl="0" fontAlgn="t"/>
                      <a:r>
                        <a:rPr lang="en-US" sz="1800" b="0" i="0" u="none" strike="noStrike">
                          <a:solidFill>
                            <a:srgbClr val="1A1A1A"/>
                          </a:solidFill>
                          <a:effectLst/>
                          <a:latin typeface="Cambria" panose="02040503050406030204" pitchFamily="18" charset="0"/>
                        </a:rPr>
                        <a:t>Connetquot</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28</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36</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1</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a:solidFill>
                            <a:srgbClr val="1A1A1A"/>
                          </a:solidFill>
                          <a:effectLst/>
                          <a:latin typeface="Cambria" panose="02040503050406030204" pitchFamily="18" charset="0"/>
                        </a:rPr>
                        <a:t>0</a:t>
                      </a:r>
                      <a:endParaRPr lang="en-US" sz="180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65</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429535"/>
                  </a:ext>
                </a:extLst>
              </a:tr>
              <a:tr h="800791">
                <a:tc>
                  <a:txBody>
                    <a:bodyPr/>
                    <a:lstStyle/>
                    <a:p>
                      <a:pPr rtl="0" fontAlgn="t"/>
                      <a:r>
                        <a:rPr lang="en-US" sz="1800" b="0" i="0" u="none" strike="noStrike" dirty="0">
                          <a:solidFill>
                            <a:srgbClr val="1A1A1A"/>
                          </a:solidFill>
                          <a:effectLst/>
                          <a:latin typeface="Cambria" panose="02040503050406030204" pitchFamily="18" charset="0"/>
                        </a:rPr>
                        <a:t>Lake Ronkonkoma</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2</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6</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0</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0</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tc>
                  <a:txBody>
                    <a:bodyPr/>
                    <a:lstStyle/>
                    <a:p>
                      <a:pPr rtl="0" fontAlgn="t"/>
                      <a:r>
                        <a:rPr lang="en-US" sz="1800" b="0" i="0" u="none" strike="noStrike" dirty="0">
                          <a:solidFill>
                            <a:srgbClr val="1A1A1A"/>
                          </a:solidFill>
                          <a:effectLst/>
                          <a:latin typeface="Cambria" panose="02040503050406030204" pitchFamily="18" charset="0"/>
                        </a:rPr>
                        <a:t>8</a:t>
                      </a:r>
                      <a:endParaRPr lang="en-US" sz="1800" dirty="0">
                        <a:effectLst/>
                      </a:endParaRPr>
                    </a:p>
                  </a:txBody>
                  <a:tcPr marL="46161" marR="46161" marT="46161" marB="46161">
                    <a:lnL w="6287" cap="flat" cmpd="sng" algn="ctr">
                      <a:solidFill>
                        <a:srgbClr val="000000"/>
                      </a:solidFill>
                      <a:prstDash val="solid"/>
                      <a:round/>
                      <a:headEnd type="none" w="med" len="med"/>
                      <a:tailEnd type="none" w="med" len="med"/>
                    </a:lnL>
                    <a:lnR w="6287" cap="flat" cmpd="sng" algn="ctr">
                      <a:solidFill>
                        <a:srgbClr val="000000"/>
                      </a:solidFill>
                      <a:prstDash val="solid"/>
                      <a:round/>
                      <a:headEnd type="none" w="med" len="med"/>
                      <a:tailEnd type="none" w="med" len="med"/>
                    </a:lnR>
                    <a:lnT w="6287" cap="flat" cmpd="sng" algn="ctr">
                      <a:solidFill>
                        <a:srgbClr val="000000"/>
                      </a:solidFill>
                      <a:prstDash val="solid"/>
                      <a:round/>
                      <a:headEnd type="none" w="med" len="med"/>
                      <a:tailEnd type="none" w="med" len="med"/>
                    </a:lnT>
                    <a:lnB w="628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858728"/>
                  </a:ext>
                </a:extLst>
              </a:tr>
            </a:tbl>
          </a:graphicData>
        </a:graphic>
      </p:graphicFrame>
      <p:pic>
        <p:nvPicPr>
          <p:cNvPr id="1033" name="Picture 9" descr="https://lh5.googleusercontent.com/89ms58vjR52WnTV449LnYdVFTKdPsdxTvhThzUqIzcsBcLTmOPKJUbOu1T-Prk-u5ESmVXc2vArASmvbGrO-mjzr355Ef1bzVR03fmUhtZUevBPIJB5L5HBq0nIU991gMybXSRo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77255" y="9602107"/>
            <a:ext cx="6019861" cy="700955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413318" y="18617214"/>
            <a:ext cx="5892244" cy="369332"/>
          </a:xfrm>
          <a:prstGeom prst="rect">
            <a:avLst/>
          </a:prstGeom>
          <a:noFill/>
        </p:spPr>
        <p:txBody>
          <a:bodyPr wrap="square" rtlCol="0">
            <a:spAutoFit/>
          </a:bodyPr>
          <a:lstStyle/>
          <a:p>
            <a:pPr lvl="0" indent="822325" defTabSz="914400" eaLnBrk="0" fontAlgn="base" hangingPunct="0">
              <a:spcBef>
                <a:spcPct val="0"/>
              </a:spcBef>
              <a:spcAft>
                <a:spcPct val="0"/>
              </a:spcAft>
            </a:pPr>
            <a:r>
              <a:rPr lang="en-US" altLang="en-US" sz="1800" b="1" dirty="0">
                <a:solidFill>
                  <a:srgbClr val="1A1A1A"/>
                </a:solidFill>
                <a:latin typeface="Cambria" panose="02040503050406030204" pitchFamily="18" charset="0"/>
                <a:cs typeface="Times New Roman" panose="02020603050405020304" pitchFamily="18" charset="0"/>
              </a:rPr>
              <a:t>Ants from </a:t>
            </a:r>
            <a:r>
              <a:rPr lang="en-US" altLang="en-US" sz="1800" b="1" dirty="0" smtClean="0">
                <a:solidFill>
                  <a:srgbClr val="1A1A1A"/>
                </a:solidFill>
                <a:latin typeface="Cambria" panose="02040503050406030204" pitchFamily="18" charset="0"/>
                <a:cs typeface="Times New Roman" panose="02020603050405020304" pitchFamily="18" charset="0"/>
              </a:rPr>
              <a:t>Bait (Overall </a:t>
            </a:r>
            <a:r>
              <a:rPr lang="en-US" altLang="en-US" sz="1800" b="1" dirty="0">
                <a:solidFill>
                  <a:srgbClr val="1A1A1A"/>
                </a:solidFill>
                <a:latin typeface="Cambria" panose="02040503050406030204" pitchFamily="18" charset="0"/>
                <a:cs typeface="Times New Roman" panose="02020603050405020304" pitchFamily="18" charset="0"/>
              </a:rPr>
              <a:t>Total)</a:t>
            </a:r>
            <a:endParaRPr lang="en-US" altLang="en-US" sz="1800" dirty="0"/>
          </a:p>
        </p:txBody>
      </p:sp>
      <p:grpSp>
        <p:nvGrpSpPr>
          <p:cNvPr id="17" name="Group 16"/>
          <p:cNvGrpSpPr/>
          <p:nvPr/>
        </p:nvGrpSpPr>
        <p:grpSpPr>
          <a:xfrm>
            <a:off x="6574638" y="18617214"/>
            <a:ext cx="8724894" cy="2991305"/>
            <a:chOff x="-6781597" y="14520798"/>
            <a:chExt cx="8724894" cy="2991305"/>
          </a:xfrm>
        </p:grpSpPr>
        <p:sp>
          <p:nvSpPr>
            <p:cNvPr id="9" name="Rectangle 7"/>
            <p:cNvSpPr>
              <a:spLocks noChangeArrowheads="1"/>
            </p:cNvSpPr>
            <p:nvPr/>
          </p:nvSpPr>
          <p:spPr bwMode="auto">
            <a:xfrm>
              <a:off x="-6781597" y="14520798"/>
              <a:ext cx="8724894"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822325"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1A1A1A"/>
                  </a:solidFill>
                  <a:effectLst/>
                  <a:latin typeface="Cambria" panose="02040503050406030204" pitchFamily="18" charset="0"/>
                  <a:cs typeface="Times New Roman" panose="02020603050405020304" pitchFamily="18" charset="0"/>
                </a:rPr>
                <a:t>Human Exposed V.S Isolated Ants (Including Ants not from </a:t>
              </a:r>
              <a:r>
                <a:rPr kumimoji="0" lang="en-US" altLang="en-US" sz="1600" b="1" i="0" u="none" strike="noStrike" cap="none" normalizeH="0" baseline="0" dirty="0" smtClean="0">
                  <a:ln>
                    <a:noFill/>
                  </a:ln>
                  <a:solidFill>
                    <a:srgbClr val="1A1A1A"/>
                  </a:solidFill>
                  <a:effectLst/>
                  <a:latin typeface="Cambria" panose="02040503050406030204" pitchFamily="18" charset="0"/>
                  <a:cs typeface="Times New Roman" panose="02020603050405020304" pitchFamily="18" charset="0"/>
                </a:rPr>
                <a:t>Bait) </a:t>
              </a:r>
              <a:endParaRPr kumimoji="0" lang="en-US" altLang="en-US" sz="1600" b="0" i="0" u="none" strike="noStrike" cap="none" normalizeH="0" baseline="0" dirty="0" smtClean="0">
                <a:ln>
                  <a:noFill/>
                </a:ln>
                <a:solidFill>
                  <a:schemeClr val="tx1"/>
                </a:solidFill>
                <a:effectLst/>
              </a:endParaRPr>
            </a:p>
            <a:p>
              <a:pPr marL="0" marR="0" lvl="0" indent="822325" algn="l" defTabSz="914400" rtl="0" eaLnBrk="0" fontAlgn="base" latinLnBrk="0" hangingPunct="0">
                <a:lnSpc>
                  <a:spcPct val="100000"/>
                </a:lnSpc>
                <a:spcBef>
                  <a:spcPct val="0"/>
                </a:spcBef>
                <a:spcAft>
                  <a:spcPct val="0"/>
                </a:spcAft>
                <a:buClrTx/>
                <a:buSzTx/>
                <a:buFontTx/>
                <a:buNone/>
                <a:tabLst/>
              </a:pPr>
              <a:r>
                <a:rPr lang="en-US" altLang="en-US" sz="1600" dirty="0"/>
                <a:t> </a:t>
              </a:r>
              <a:r>
                <a:rPr lang="en-US" altLang="en-US" sz="1600" dirty="0" smtClean="0"/>
                <a:t>   </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TextBox 1"/>
            <p:cNvSpPr txBox="1"/>
            <p:nvPr/>
          </p:nvSpPr>
          <p:spPr>
            <a:xfrm>
              <a:off x="-5312619" y="17142771"/>
              <a:ext cx="4074856" cy="369332"/>
            </a:xfrm>
            <a:prstGeom prst="rect">
              <a:avLst/>
            </a:prstGeom>
            <a:noFill/>
          </p:spPr>
          <p:txBody>
            <a:bodyPr wrap="square" rtlCol="0">
              <a:spAutoFit/>
            </a:bodyPr>
            <a:lstStyle/>
            <a:p>
              <a:r>
                <a:rPr lang="en-US" sz="1800" dirty="0" smtClean="0"/>
                <a:t>Figure 1.1</a:t>
              </a:r>
              <a:endParaRPr lang="en-US" sz="1800" dirty="0"/>
            </a:p>
          </p:txBody>
        </p:sp>
      </p:grpSp>
      <p:sp>
        <p:nvSpPr>
          <p:cNvPr id="20" name="TextBox 19"/>
          <p:cNvSpPr txBox="1"/>
          <p:nvPr/>
        </p:nvSpPr>
        <p:spPr>
          <a:xfrm>
            <a:off x="1123738" y="21292285"/>
            <a:ext cx="3783795" cy="369332"/>
          </a:xfrm>
          <a:prstGeom prst="rect">
            <a:avLst/>
          </a:prstGeom>
          <a:noFill/>
        </p:spPr>
        <p:txBody>
          <a:bodyPr wrap="square" rtlCol="0">
            <a:spAutoFit/>
          </a:bodyPr>
          <a:lstStyle/>
          <a:p>
            <a:r>
              <a:rPr lang="en-US" sz="1800" dirty="0" smtClean="0"/>
              <a:t>Figure 1.2</a:t>
            </a:r>
            <a:endParaRPr lang="en-US" sz="1800" dirty="0"/>
          </a:p>
        </p:txBody>
      </p:sp>
      <p:grpSp>
        <p:nvGrpSpPr>
          <p:cNvPr id="25" name="Group 24"/>
          <p:cNvGrpSpPr/>
          <p:nvPr/>
        </p:nvGrpSpPr>
        <p:grpSpPr>
          <a:xfrm>
            <a:off x="15906185" y="14139341"/>
            <a:ext cx="8024340" cy="2995952"/>
            <a:chOff x="18837645" y="10740149"/>
            <a:chExt cx="5943600" cy="2219091"/>
          </a:xfrm>
        </p:grpSpPr>
        <p:pic>
          <p:nvPicPr>
            <p:cNvPr id="6" name="Picture 2" descr="https://lh6.googleusercontent.com/DI-DCSJKAA8NtUYxqkkHeG-VLPNTEFfARaxW9TzU7Enz6LMm8lWgjDlwQuxB5IowtXMNTpatCFzMTOrzZgvrhjaR4r0tHWXyebu7hEYDrJdDF_nLsLWqCGgrzwYHYMzPJ-pRO4pH"/>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37645" y="10740149"/>
              <a:ext cx="5943600" cy="1790701"/>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837645" y="12685677"/>
              <a:ext cx="4074856" cy="273563"/>
            </a:xfrm>
            <a:prstGeom prst="rect">
              <a:avLst/>
            </a:prstGeom>
            <a:noFill/>
          </p:spPr>
          <p:txBody>
            <a:bodyPr wrap="square" rtlCol="0">
              <a:spAutoFit/>
            </a:bodyPr>
            <a:lstStyle/>
            <a:p>
              <a:r>
                <a:rPr lang="en-US" sz="1800" dirty="0" smtClean="0"/>
                <a:t>Figure 2</a:t>
              </a:r>
              <a:r>
                <a:rPr lang="en-US" sz="1800" dirty="0"/>
                <a:t>: DNA chromatogram </a:t>
              </a:r>
            </a:p>
          </p:txBody>
        </p:sp>
      </p:grpSp>
      <p:sp>
        <p:nvSpPr>
          <p:cNvPr id="22" name="TextBox 21"/>
          <p:cNvSpPr txBox="1"/>
          <p:nvPr/>
        </p:nvSpPr>
        <p:spPr>
          <a:xfrm>
            <a:off x="24852055" y="16458433"/>
            <a:ext cx="4803581" cy="369332"/>
          </a:xfrm>
          <a:prstGeom prst="rect">
            <a:avLst/>
          </a:prstGeom>
          <a:noFill/>
        </p:spPr>
        <p:txBody>
          <a:bodyPr wrap="square" rtlCol="0">
            <a:spAutoFit/>
          </a:bodyPr>
          <a:lstStyle/>
          <a:p>
            <a:r>
              <a:rPr lang="en-US" sz="1800" dirty="0" smtClean="0"/>
              <a:t>Figure 5: </a:t>
            </a:r>
            <a:r>
              <a:rPr lang="en-US" sz="1800" dirty="0" smtClean="0"/>
              <a:t>Phylogenetic Tree</a:t>
            </a:r>
            <a:endParaRPr lang="en-US" sz="1800" dirty="0"/>
          </a:p>
        </p:txBody>
      </p:sp>
      <p:grpSp>
        <p:nvGrpSpPr>
          <p:cNvPr id="31" name="Group 30"/>
          <p:cNvGrpSpPr/>
          <p:nvPr/>
        </p:nvGrpSpPr>
        <p:grpSpPr>
          <a:xfrm>
            <a:off x="9074728" y="12510639"/>
            <a:ext cx="7277517" cy="3339657"/>
            <a:chOff x="15628310" y="10926803"/>
            <a:chExt cx="4074856" cy="2260556"/>
          </a:xfrm>
        </p:grpSpPr>
        <p:pic>
          <p:nvPicPr>
            <p:cNvPr id="1028" name="Picture 4" descr="https://lh4.googleusercontent.com/eskaUmJ4CHSvgfJkRc62xSPVn4yEbafvo6DCK2yRFDP1F8LsPRySReKm9XB45awcObXfWPujdugqaULaHbqK-6I65lWNB-OA8GIvRbs5wFcRv27pWIaNlbDI2ZAzKM2x1wf5OYke"/>
            <p:cNvPicPr>
              <a:picLocks noChangeAspect="1" noChangeArrowheads="1"/>
            </p:cNvPicPr>
            <p:nvPr/>
          </p:nvPicPr>
          <p:blipFill rotWithShape="1">
            <a:blip r:embed="rId9">
              <a:extLst>
                <a:ext uri="{28A0092B-C50C-407E-A947-70E740481C1C}">
                  <a14:useLocalDpi xmlns:a14="http://schemas.microsoft.com/office/drawing/2010/main" val="0"/>
                </a:ext>
              </a:extLst>
            </a:blip>
            <a:srcRect l="5063" t="16638" r="40249" b="8895"/>
            <a:stretch/>
          </p:blipFill>
          <p:spPr bwMode="auto">
            <a:xfrm>
              <a:off x="15771556" y="10926803"/>
              <a:ext cx="2000250" cy="200025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15628310" y="12937365"/>
              <a:ext cx="4074856" cy="249994"/>
            </a:xfrm>
            <a:prstGeom prst="rect">
              <a:avLst/>
            </a:prstGeom>
            <a:noFill/>
          </p:spPr>
          <p:txBody>
            <a:bodyPr wrap="square" rtlCol="0">
              <a:spAutoFit/>
            </a:bodyPr>
            <a:lstStyle/>
            <a:p>
              <a:r>
                <a:rPr lang="en-US" sz="1800" dirty="0" smtClean="0"/>
                <a:t>Figure 4: Gels of samples 13 - 20</a:t>
              </a:r>
              <a:endParaRPr lang="en-US" sz="1800" dirty="0"/>
            </a:p>
          </p:txBody>
        </p:sp>
      </p:grpSp>
      <p:pic>
        <p:nvPicPr>
          <p:cNvPr id="1030" name="Picture 6" descr="https://lh6.googleusercontent.com/kVwRWNVuy30ybVenLc3ioEwqn_DoqNvwtXWqNPHwwa9A81d_veukgcwmpvCuijF6tmTlq09hAdN7Lvlai0KR_Rm-pK-mUT9TWqIldRYVFk6QrqkkC2eIxziYd6iorof-Hg1Eq2e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906185" y="9598242"/>
            <a:ext cx="8024340" cy="4240182"/>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16039368" y="13910148"/>
            <a:ext cx="4074856" cy="369332"/>
          </a:xfrm>
          <a:prstGeom prst="rect">
            <a:avLst/>
          </a:prstGeom>
          <a:noFill/>
        </p:spPr>
        <p:txBody>
          <a:bodyPr wrap="square" rtlCol="0">
            <a:spAutoFit/>
          </a:bodyPr>
          <a:lstStyle/>
          <a:p>
            <a:r>
              <a:rPr lang="en-US" sz="1800" dirty="0" smtClean="0"/>
              <a:t>Figure 3: DNA Barcodes</a:t>
            </a:r>
            <a:endParaRPr lang="en-US" sz="1800" dirty="0"/>
          </a:p>
        </p:txBody>
      </p:sp>
      <p:sp>
        <p:nvSpPr>
          <p:cNvPr id="11" name="Rectangle 10"/>
          <p:cNvSpPr/>
          <p:nvPr/>
        </p:nvSpPr>
        <p:spPr>
          <a:xfrm>
            <a:off x="805353" y="3815610"/>
            <a:ext cx="13742894" cy="3100849"/>
          </a:xfrm>
          <a:prstGeom prst="rect">
            <a:avLst/>
          </a:prstGeom>
        </p:spPr>
        <p:txBody>
          <a:bodyPr wrap="square">
            <a:spAutoFit/>
          </a:bodyPr>
          <a:lstStyle/>
          <a:p>
            <a:pPr lvl="0">
              <a:spcAft>
                <a:spcPts val="857"/>
              </a:spcAft>
            </a:pPr>
            <a:r>
              <a:rPr lang="en-US" sz="4400" dirty="0">
                <a:solidFill>
                  <a:prstClr val="black"/>
                </a:solidFill>
                <a:latin typeface="Times New Roman" panose="02020603050405020304" pitchFamily="18" charset="0"/>
                <a:cs typeface="Times New Roman" panose="02020603050405020304" pitchFamily="18" charset="0"/>
              </a:rPr>
              <a:t>Abstract</a:t>
            </a:r>
          </a:p>
          <a:p>
            <a:pPr lvl="0">
              <a:spcAft>
                <a:spcPts val="429"/>
              </a:spcAft>
            </a:pPr>
            <a:r>
              <a:rPr lang="en-US" sz="2400" dirty="0">
                <a:solidFill>
                  <a:prstClr val="black"/>
                </a:solidFill>
                <a:latin typeface="Times New Roman" panose="02020603050405020304" pitchFamily="18" charset="0"/>
                <a:cs typeface="Times New Roman" panose="02020603050405020304" pitchFamily="18" charset="0"/>
              </a:rPr>
              <a:t>Our </a:t>
            </a:r>
            <a:r>
              <a:rPr lang="en-US" sz="2400" dirty="0" smtClean="0">
                <a:solidFill>
                  <a:prstClr val="black"/>
                </a:solidFill>
                <a:latin typeface="Times New Roman" panose="02020603050405020304" pitchFamily="18" charset="0"/>
                <a:cs typeface="Times New Roman" panose="02020603050405020304" pitchFamily="18" charset="0"/>
              </a:rPr>
              <a:t>hypothesis is ant colonies exposed </a:t>
            </a:r>
            <a:r>
              <a:rPr lang="en-US" sz="2400" dirty="0">
                <a:solidFill>
                  <a:prstClr val="black"/>
                </a:solidFill>
                <a:latin typeface="Times New Roman" panose="02020603050405020304" pitchFamily="18" charset="0"/>
                <a:cs typeface="Times New Roman" panose="02020603050405020304" pitchFamily="18" charset="0"/>
              </a:rPr>
              <a:t>to </a:t>
            </a:r>
            <a:r>
              <a:rPr lang="en-US" sz="2400" dirty="0" smtClean="0">
                <a:solidFill>
                  <a:prstClr val="black"/>
                </a:solidFill>
                <a:latin typeface="Times New Roman" panose="02020603050405020304" pitchFamily="18" charset="0"/>
                <a:cs typeface="Times New Roman" panose="02020603050405020304" pitchFamily="18" charset="0"/>
              </a:rPr>
              <a:t>humans, will </a:t>
            </a:r>
            <a:r>
              <a:rPr lang="en-US" sz="2400" dirty="0">
                <a:solidFill>
                  <a:prstClr val="black"/>
                </a:solidFill>
                <a:latin typeface="Times New Roman" panose="02020603050405020304" pitchFamily="18" charset="0"/>
                <a:cs typeface="Times New Roman" panose="02020603050405020304" pitchFamily="18" charset="0"/>
              </a:rPr>
              <a:t>have a </a:t>
            </a:r>
            <a:r>
              <a:rPr lang="en-US" sz="2400" dirty="0" smtClean="0">
                <a:solidFill>
                  <a:prstClr val="black"/>
                </a:solidFill>
                <a:latin typeface="Times New Roman" panose="02020603050405020304" pitchFamily="18" charset="0"/>
                <a:cs typeface="Times New Roman" panose="02020603050405020304" pitchFamily="18" charset="0"/>
              </a:rPr>
              <a:t>higher rate of </a:t>
            </a:r>
            <a:r>
              <a:rPr lang="en-US" sz="2400" dirty="0">
                <a:solidFill>
                  <a:prstClr val="black"/>
                </a:solidFill>
                <a:latin typeface="Times New Roman" panose="02020603050405020304" pitchFamily="18" charset="0"/>
                <a:cs typeface="Times New Roman" panose="02020603050405020304" pitchFamily="18" charset="0"/>
              </a:rPr>
              <a:t>biodiversity. We tested this hypothesis by collecting ants at secluded and  domestic locations in three different parks through the use of specialized bait. We then proceeded to analyze their DNA by utilizing PCR, and barcoding the COI gene. </a:t>
            </a:r>
            <a:r>
              <a:rPr lang="en-US" sz="2400" dirty="0" smtClean="0">
                <a:solidFill>
                  <a:prstClr val="black"/>
                </a:solidFill>
                <a:latin typeface="Times New Roman" panose="02020603050405020304" pitchFamily="18" charset="0"/>
                <a:cs typeface="Times New Roman" panose="02020603050405020304" pitchFamily="18" charset="0"/>
              </a:rPr>
              <a:t>Our results indicate the presence of 2 distinct subpopulations of </a:t>
            </a:r>
            <a:r>
              <a:rPr lang="en-US" sz="2400" i="1" dirty="0" err="1" smtClean="0">
                <a:latin typeface="Times New Roman" panose="02020603050405020304" pitchFamily="18" charset="0"/>
                <a:cs typeface="Times New Roman" panose="02020603050405020304" pitchFamily="18" charset="0"/>
              </a:rPr>
              <a:t>Prenolepis</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impairs</a:t>
            </a:r>
            <a:r>
              <a:rPr lang="en-US" sz="2400" dirty="0" smtClean="0">
                <a:solidFill>
                  <a:prstClr val="black"/>
                </a:solidFill>
                <a:latin typeface="Times New Roman" panose="02020603050405020304" pitchFamily="18" charset="0"/>
                <a:cs typeface="Times New Roman" panose="02020603050405020304" pitchFamily="18" charset="0"/>
              </a:rPr>
              <a:t>. These sub populations do not appear to be geographically distinct. We are in the process of comparing our findings with neighboring schools who have found the same subpopulations of ants. </a:t>
            </a:r>
            <a:r>
              <a:rPr lang="en-US" sz="2400" dirty="0">
                <a:solidFill>
                  <a:prstClr val="black"/>
                </a:solidFill>
                <a:latin typeface="Times New Roman" panose="02020603050405020304" pitchFamily="18" charset="0"/>
                <a:cs typeface="Times New Roman" panose="02020603050405020304" pitchFamily="18" charset="0"/>
              </a:rPr>
              <a:t> </a:t>
            </a:r>
          </a:p>
        </p:txBody>
      </p:sp>
      <p:sp>
        <p:nvSpPr>
          <p:cNvPr id="15" name="Rectangle 14"/>
          <p:cNvSpPr/>
          <p:nvPr/>
        </p:nvSpPr>
        <p:spPr>
          <a:xfrm>
            <a:off x="773821" y="6760321"/>
            <a:ext cx="13272543" cy="3775393"/>
          </a:xfrm>
          <a:prstGeom prst="rect">
            <a:avLst/>
          </a:prstGeom>
        </p:spPr>
        <p:txBody>
          <a:bodyPr wrap="square">
            <a:spAutoFit/>
          </a:bodyPr>
          <a:lstStyle/>
          <a:p>
            <a:pPr lvl="0">
              <a:spcAft>
                <a:spcPts val="429"/>
              </a:spcAft>
            </a:pPr>
            <a:r>
              <a:rPr lang="en-US" sz="4400" dirty="0">
                <a:solidFill>
                  <a:prstClr val="black"/>
                </a:solidFill>
                <a:latin typeface="Times New Roman" panose="02020603050405020304" pitchFamily="18" charset="0"/>
                <a:cs typeface="Times New Roman" panose="02020603050405020304" pitchFamily="18" charset="0"/>
              </a:rPr>
              <a:t>Introduction</a:t>
            </a:r>
          </a:p>
          <a:p>
            <a:pPr lvl="0"/>
            <a:r>
              <a:rPr lang="en-US" sz="2400" dirty="0">
                <a:solidFill>
                  <a:prstClr val="black"/>
                </a:solidFill>
                <a:latin typeface="Times New Roman" panose="02020603050405020304" pitchFamily="18" charset="0"/>
                <a:cs typeface="Times New Roman" panose="02020603050405020304" pitchFamily="18" charset="0"/>
              </a:rPr>
              <a:t>DNA barcoding is quite a relatively new concept, and it was originally introduced to simplify the problem of organizing biological data.</a:t>
            </a:r>
            <a:r>
              <a:rPr lang="en-US" sz="2400" baseline="30000" dirty="0">
                <a:solidFill>
                  <a:prstClr val="black"/>
                </a:solidFill>
                <a:latin typeface="Times New Roman" panose="02020603050405020304" pitchFamily="18" charset="0"/>
                <a:cs typeface="Times New Roman" panose="02020603050405020304" pitchFamily="18" charset="0"/>
              </a:rPr>
              <a:t>1</a:t>
            </a:r>
            <a:r>
              <a:rPr lang="en-US" sz="2400" dirty="0">
                <a:solidFill>
                  <a:prstClr val="black"/>
                </a:solidFill>
                <a:latin typeface="Times New Roman" panose="02020603050405020304" pitchFamily="18" charset="0"/>
                <a:cs typeface="Times New Roman" panose="02020603050405020304" pitchFamily="18" charset="0"/>
              </a:rPr>
              <a:t> It uses a similar concept to barcodes </a:t>
            </a:r>
            <a:r>
              <a:rPr lang="en-US" sz="2400" dirty="0" smtClean="0">
                <a:solidFill>
                  <a:prstClr val="black"/>
                </a:solidFill>
                <a:latin typeface="Times New Roman" panose="02020603050405020304" pitchFamily="18" charset="0"/>
                <a:cs typeface="Times New Roman" panose="02020603050405020304" pitchFamily="18" charset="0"/>
              </a:rPr>
              <a:t>in </a:t>
            </a:r>
            <a:r>
              <a:rPr lang="en-US" sz="2400" dirty="0">
                <a:solidFill>
                  <a:prstClr val="black"/>
                </a:solidFill>
                <a:latin typeface="Times New Roman" panose="02020603050405020304" pitchFamily="18" charset="0"/>
                <a:cs typeface="Times New Roman" panose="02020603050405020304" pitchFamily="18" charset="0"/>
              </a:rPr>
              <a:t>a supermarket to easily archive various sequences of animals into one large genome of life.</a:t>
            </a:r>
            <a:r>
              <a:rPr lang="en-US" sz="2400" baseline="30000" dirty="0">
                <a:solidFill>
                  <a:prstClr val="black"/>
                </a:solidFill>
                <a:latin typeface="Times New Roman" panose="02020603050405020304" pitchFamily="18" charset="0"/>
                <a:cs typeface="Times New Roman" panose="02020603050405020304" pitchFamily="18" charset="0"/>
              </a:rPr>
              <a:t>1</a:t>
            </a:r>
            <a:r>
              <a:rPr lang="en-US" sz="2400" dirty="0">
                <a:solidFill>
                  <a:prstClr val="black"/>
                </a:solidFill>
                <a:latin typeface="Times New Roman" panose="02020603050405020304" pitchFamily="18" charset="0"/>
                <a:cs typeface="Times New Roman" panose="02020603050405020304" pitchFamily="18" charset="0"/>
              </a:rPr>
              <a:t> We believe that if the ants are exposed to humans in their </a:t>
            </a:r>
            <a:r>
              <a:rPr lang="en-US" sz="2400" dirty="0" smtClean="0">
                <a:solidFill>
                  <a:prstClr val="black"/>
                </a:solidFill>
                <a:latin typeface="Times New Roman" panose="02020603050405020304" pitchFamily="18" charset="0"/>
                <a:cs typeface="Times New Roman" panose="02020603050405020304" pitchFamily="18" charset="0"/>
              </a:rPr>
              <a:t>local environment, then they will have a higher biodiversity. The reason for choosing ants is because they are beneficial to the environment as ants act as decomposers by feeding on organic waste, insects or other dead animals. </a:t>
            </a:r>
            <a:r>
              <a:rPr lang="en-US" sz="2400" baseline="30000" dirty="0" smtClean="0">
                <a:solidFill>
                  <a:prstClr val="black"/>
                </a:solidFill>
                <a:latin typeface="Times New Roman" panose="02020603050405020304" pitchFamily="18" charset="0"/>
                <a:cs typeface="Times New Roman" panose="02020603050405020304" pitchFamily="18" charset="0"/>
              </a:rPr>
              <a:t>2</a:t>
            </a:r>
            <a:r>
              <a:rPr lang="en-US" sz="2400" dirty="0" smtClean="0">
                <a:solidFill>
                  <a:prstClr val="black"/>
                </a:solidFill>
                <a:latin typeface="Times New Roman" panose="02020603050405020304" pitchFamily="18" charset="0"/>
                <a:cs typeface="Times New Roman" panose="02020603050405020304" pitchFamily="18" charset="0"/>
              </a:rPr>
              <a:t> For the metadata of flavor preference, we will be using foods that have not already been used as well, such as chili flakes, coffee grounds, honey crisp apple slices. Pecan </a:t>
            </a:r>
            <a:r>
              <a:rPr lang="en-US" sz="2400" dirty="0" err="1">
                <a:solidFill>
                  <a:prstClr val="black"/>
                </a:solidFill>
                <a:latin typeface="Times New Roman" panose="02020603050405020304" pitchFamily="18" charset="0"/>
                <a:cs typeface="Times New Roman" panose="02020603050405020304" pitchFamily="18" charset="0"/>
              </a:rPr>
              <a:t>s</a:t>
            </a:r>
            <a:r>
              <a:rPr lang="en-US" sz="2400" dirty="0" err="1" smtClean="0">
                <a:solidFill>
                  <a:prstClr val="black"/>
                </a:solidFill>
                <a:latin typeface="Times New Roman" panose="02020603050405020304" pitchFamily="18" charset="0"/>
                <a:cs typeface="Times New Roman" panose="02020603050405020304" pitchFamily="18" charset="0"/>
              </a:rPr>
              <a:t>andies</a:t>
            </a:r>
            <a:r>
              <a:rPr lang="en-US" sz="2400" dirty="0" smtClean="0">
                <a:solidFill>
                  <a:prstClr val="black"/>
                </a:solidFill>
                <a:latin typeface="Times New Roman" panose="02020603050405020304" pitchFamily="18" charset="0"/>
                <a:cs typeface="Times New Roman" panose="02020603050405020304" pitchFamily="18" charset="0"/>
              </a:rPr>
              <a:t> will serve as our control as they are a commonly used bait.</a:t>
            </a:r>
            <a:endParaRPr lang="en-US" dirty="0">
              <a:latin typeface="Times New Roman" panose="02020603050405020304" pitchFamily="18" charset="0"/>
              <a:cs typeface="Times New Roman" panose="02020603050405020304" pitchFamily="18" charset="0"/>
            </a:endParaRPr>
          </a:p>
        </p:txBody>
      </p:sp>
      <p:sp>
        <p:nvSpPr>
          <p:cNvPr id="16" name="Rectangle 15"/>
          <p:cNvSpPr/>
          <p:nvPr/>
        </p:nvSpPr>
        <p:spPr>
          <a:xfrm>
            <a:off x="799037" y="10567805"/>
            <a:ext cx="13421693" cy="2298065"/>
          </a:xfrm>
          <a:prstGeom prst="rect">
            <a:avLst/>
          </a:prstGeom>
        </p:spPr>
        <p:txBody>
          <a:bodyPr wrap="square">
            <a:spAutoFit/>
          </a:bodyPr>
          <a:lstStyle/>
          <a:p>
            <a:pPr lvl="0">
              <a:spcAft>
                <a:spcPts val="429"/>
              </a:spcAft>
            </a:pPr>
            <a:r>
              <a:rPr lang="en-US" sz="4400" dirty="0">
                <a:solidFill>
                  <a:prstClr val="black"/>
                </a:solidFill>
                <a:latin typeface="Times New Roman" panose="02020603050405020304" pitchFamily="18" charset="0"/>
                <a:cs typeface="Times New Roman" panose="02020603050405020304" pitchFamily="18" charset="0"/>
              </a:rPr>
              <a:t>Materials &amp; Methods </a:t>
            </a:r>
          </a:p>
          <a:p>
            <a:pPr lvl="0">
              <a:spcAft>
                <a:spcPts val="429"/>
              </a:spcAft>
            </a:pPr>
            <a:r>
              <a:rPr lang="en-US" sz="2400" dirty="0">
                <a:solidFill>
                  <a:prstClr val="black"/>
                </a:solidFill>
                <a:latin typeface="Times New Roman" panose="02020603050405020304" pitchFamily="18" charset="0"/>
                <a:cs typeface="Times New Roman" panose="02020603050405020304" pitchFamily="18" charset="0"/>
              </a:rPr>
              <a:t>Samples were collected from two different locations in three different parks. This was done by laying out 15.5g of chili flakes, 15.5g of an apple, 15.5g of coffee grounds, and one pecan </a:t>
            </a:r>
            <a:r>
              <a:rPr lang="en-US" sz="2400" dirty="0" err="1">
                <a:solidFill>
                  <a:prstClr val="black"/>
                </a:solidFill>
                <a:latin typeface="Times New Roman" panose="02020603050405020304" pitchFamily="18" charset="0"/>
                <a:cs typeface="Times New Roman" panose="02020603050405020304" pitchFamily="18" charset="0"/>
              </a:rPr>
              <a:t>sandies</a:t>
            </a:r>
            <a:r>
              <a:rPr lang="en-US" sz="2400" dirty="0">
                <a:solidFill>
                  <a:prstClr val="black"/>
                </a:solidFill>
                <a:latin typeface="Times New Roman" panose="02020603050405020304" pitchFamily="18" charset="0"/>
                <a:cs typeface="Times New Roman" panose="02020603050405020304" pitchFamily="18" charset="0"/>
              </a:rPr>
              <a:t> cookie all one meter away from an ant hill. This was setup at a secluded and  domestic locations in each park. After an hour the bait was collected and the ants were removed and </a:t>
            </a:r>
            <a:r>
              <a:rPr lang="en-US" sz="2400" dirty="0" smtClean="0">
                <a:solidFill>
                  <a:prstClr val="black"/>
                </a:solidFill>
                <a:latin typeface="Times New Roman" panose="02020603050405020304" pitchFamily="18" charset="0"/>
                <a:cs typeface="Times New Roman" panose="02020603050405020304" pitchFamily="18" charset="0"/>
              </a:rPr>
              <a:t>stored.</a:t>
            </a: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27" name="Rectangle 26"/>
          <p:cNvSpPr/>
          <p:nvPr/>
        </p:nvSpPr>
        <p:spPr>
          <a:xfrm>
            <a:off x="832927" y="12767284"/>
            <a:ext cx="7851797" cy="2308324"/>
          </a:xfrm>
          <a:prstGeom prst="rect">
            <a:avLst/>
          </a:prstGeom>
        </p:spPr>
        <p:txBody>
          <a:bodyPr wrap="square">
            <a:spAutoFit/>
          </a:bodyPr>
          <a:lstStyle/>
          <a:p>
            <a:r>
              <a:rPr lang="en-US" sz="2400" dirty="0" smtClean="0">
                <a:solidFill>
                  <a:prstClr val="black"/>
                </a:solidFill>
                <a:latin typeface="Times New Roman" panose="02020603050405020304" pitchFamily="18" charset="0"/>
                <a:cs typeface="Times New Roman" panose="02020603050405020304" pitchFamily="18" charset="0"/>
              </a:rPr>
              <a:t>Gel </a:t>
            </a:r>
            <a:r>
              <a:rPr lang="en-US" sz="2400" dirty="0">
                <a:solidFill>
                  <a:prstClr val="black"/>
                </a:solidFill>
                <a:latin typeface="Times New Roman" panose="02020603050405020304" pitchFamily="18" charset="0"/>
                <a:cs typeface="Times New Roman" panose="02020603050405020304" pitchFamily="18" charset="0"/>
              </a:rPr>
              <a:t>electrophoresis was performed to ensure that the COI gene was amplified and to compare the gene to the ladder. The COI gene samples were sent to </a:t>
            </a:r>
            <a:r>
              <a:rPr lang="en-US" sz="2400" dirty="0" err="1">
                <a:solidFill>
                  <a:prstClr val="black"/>
                </a:solidFill>
                <a:latin typeface="Times New Roman" panose="02020603050405020304" pitchFamily="18" charset="0"/>
                <a:cs typeface="Times New Roman" panose="02020603050405020304" pitchFamily="18" charset="0"/>
              </a:rPr>
              <a:t>Genewiz</a:t>
            </a:r>
            <a:r>
              <a:rPr lang="en-US" sz="2400" dirty="0">
                <a:solidFill>
                  <a:prstClr val="black"/>
                </a:solidFill>
                <a:latin typeface="Times New Roman" panose="02020603050405020304" pitchFamily="18" charset="0"/>
                <a:cs typeface="Times New Roman" panose="02020603050405020304" pitchFamily="18" charset="0"/>
              </a:rPr>
              <a:t> and the raw data uploaded to DNA Subway. The barcodes were then analyzed and trimmed. In the DNA Subway, MUSCLE was used to create barcodes (figure 3). </a:t>
            </a:r>
            <a:endParaRPr lang="en-US" dirty="0">
              <a:latin typeface="Times New Roman" panose="02020603050405020304" pitchFamily="18" charset="0"/>
              <a:cs typeface="Times New Roman" panose="02020603050405020304" pitchFamily="18" charset="0"/>
            </a:endParaRPr>
          </a:p>
        </p:txBody>
      </p:sp>
      <p:sp>
        <p:nvSpPr>
          <p:cNvPr id="30" name="Rectangle 29"/>
          <p:cNvSpPr/>
          <p:nvPr/>
        </p:nvSpPr>
        <p:spPr>
          <a:xfrm>
            <a:off x="14900133" y="19973167"/>
            <a:ext cx="16459200" cy="1077218"/>
          </a:xfrm>
          <a:prstGeom prst="rect">
            <a:avLst/>
          </a:prstGeom>
        </p:spPr>
        <p:txBody>
          <a:bodyPr>
            <a:spAutoFit/>
          </a:bodyPr>
          <a:lstStyle/>
          <a:p>
            <a:pPr lvl="0"/>
            <a:r>
              <a:rPr lang="en-US" sz="2400" dirty="0">
                <a:solidFill>
                  <a:prstClr val="black"/>
                </a:solidFill>
                <a:latin typeface="Times New Roman" panose="02020603050405020304" pitchFamily="18" charset="0"/>
                <a:cs typeface="Times New Roman" panose="02020603050405020304" pitchFamily="18" charset="0"/>
              </a:rPr>
              <a:t>Acknowledgements</a:t>
            </a:r>
          </a:p>
          <a:p>
            <a:pPr lvl="0"/>
            <a:r>
              <a:rPr lang="en-US" sz="2000" dirty="0">
                <a:solidFill>
                  <a:prstClr val="black"/>
                </a:solidFill>
                <a:latin typeface="Times New Roman" panose="02020603050405020304" pitchFamily="18" charset="0"/>
                <a:cs typeface="Times New Roman" panose="02020603050405020304" pitchFamily="18" charset="0"/>
              </a:rPr>
              <a:t>Special thanks to, of course, Mr. Halloran for introducing us to the concept of barcoding and BLI. Also, thanks to </a:t>
            </a:r>
            <a:r>
              <a:rPr lang="en-US" sz="2000" dirty="0" err="1">
                <a:solidFill>
                  <a:prstClr val="black"/>
                </a:solidFill>
                <a:latin typeface="Times New Roman" panose="02020603050405020304" pitchFamily="18" charset="0"/>
                <a:cs typeface="Times New Roman" panose="02020603050405020304" pitchFamily="18" charset="0"/>
              </a:rPr>
              <a:t>Connetquot</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State </a:t>
            </a:r>
            <a:r>
              <a:rPr lang="en-US" sz="2000" dirty="0">
                <a:solidFill>
                  <a:prstClr val="black"/>
                </a:solidFill>
                <a:latin typeface="Times New Roman" panose="02020603050405020304" pitchFamily="18" charset="0"/>
                <a:cs typeface="Times New Roman" panose="02020603050405020304" pitchFamily="18" charset="0"/>
              </a:rPr>
              <a:t>P</a:t>
            </a:r>
            <a:r>
              <a:rPr lang="en-US" sz="2000" dirty="0" smtClean="0">
                <a:solidFill>
                  <a:prstClr val="black"/>
                </a:solidFill>
                <a:latin typeface="Times New Roman" panose="02020603050405020304" pitchFamily="18" charset="0"/>
                <a:cs typeface="Times New Roman" panose="02020603050405020304" pitchFamily="18" charset="0"/>
              </a:rPr>
              <a:t>ark </a:t>
            </a:r>
            <a:r>
              <a:rPr lang="en-US" sz="2000" dirty="0">
                <a:solidFill>
                  <a:prstClr val="black"/>
                </a:solidFill>
                <a:latin typeface="Times New Roman" panose="02020603050405020304" pitchFamily="18" charset="0"/>
                <a:cs typeface="Times New Roman" panose="02020603050405020304" pitchFamily="18" charset="0"/>
              </a:rPr>
              <a:t>for allowing us to collect ants from their premises. Finally, thanks to the  </a:t>
            </a:r>
            <a:r>
              <a:rPr lang="en-US" sz="2000" dirty="0" smtClean="0">
                <a:solidFill>
                  <a:prstClr val="black"/>
                </a:solidFill>
                <a:latin typeface="Times New Roman" panose="02020603050405020304" pitchFamily="18" charset="0"/>
                <a:cs typeface="Times New Roman" panose="02020603050405020304" pitchFamily="18" charset="0"/>
              </a:rPr>
              <a:t>Dolan Learning Center and the Barcode LI </a:t>
            </a:r>
            <a:r>
              <a:rPr lang="en-US" sz="2000" dirty="0">
                <a:solidFill>
                  <a:prstClr val="black"/>
                </a:solidFill>
                <a:latin typeface="Times New Roman" panose="02020603050405020304" pitchFamily="18" charset="0"/>
                <a:cs typeface="Times New Roman" panose="02020603050405020304" pitchFamily="18" charset="0"/>
              </a:rPr>
              <a:t>team for giving us this opportunity.</a:t>
            </a:r>
          </a:p>
        </p:txBody>
      </p:sp>
      <p:sp>
        <p:nvSpPr>
          <p:cNvPr id="12" name="TextBox 11"/>
          <p:cNvSpPr txBox="1"/>
          <p:nvPr/>
        </p:nvSpPr>
        <p:spPr>
          <a:xfrm>
            <a:off x="14900133" y="17522435"/>
            <a:ext cx="999886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Citations</a:t>
            </a:r>
            <a:endParaRPr lang="en-US" sz="3200" dirty="0">
              <a:latin typeface="Times New Roman" panose="02020603050405020304" pitchFamily="18" charset="0"/>
              <a:cs typeface="Times New Roman" panose="02020603050405020304" pitchFamily="18" charset="0"/>
            </a:endParaRPr>
          </a:p>
        </p:txBody>
      </p:sp>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557383" y="1625581"/>
            <a:ext cx="1905000" cy="1962150"/>
          </a:xfrm>
          <a:prstGeom prst="rect">
            <a:avLst/>
          </a:prstGeom>
        </p:spPr>
      </p:pic>
      <p:pic>
        <p:nvPicPr>
          <p:cNvPr id="36" name="Picture 3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581675" y="1571222"/>
            <a:ext cx="1905000" cy="1962150"/>
          </a:xfrm>
          <a:prstGeom prst="rect">
            <a:avLst/>
          </a:prstGeom>
        </p:spPr>
      </p:pic>
    </p:spTree>
    <p:extLst>
      <p:ext uri="{BB962C8B-B14F-4D97-AF65-F5344CB8AC3E}">
        <p14:creationId xmlns:p14="http://schemas.microsoft.com/office/powerpoint/2010/main" val="365002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1011</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Times New Roman</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John Halloran</cp:lastModifiedBy>
  <cp:revision>80</cp:revision>
  <cp:lastPrinted>2016-03-28T20:27:59Z</cp:lastPrinted>
  <dcterms:created xsi:type="dcterms:W3CDTF">2011-05-13T20:15:01Z</dcterms:created>
  <dcterms:modified xsi:type="dcterms:W3CDTF">2018-05-22T16:03:51Z</dcterms:modified>
</cp:coreProperties>
</file>