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ection>
        <p14:section name="Untitled Section" id="{4262EA84-406C-4505-8004-8AD0904F16E0}">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 id="2" name="research 8" initials="r8" lastIdx="6" clrIdx="2">
    <p:extLst>
      <p:ext uri="{19B8F6BF-5375-455C-9EA6-DF929625EA0E}">
        <p15:presenceInfo xmlns:p15="http://schemas.microsoft.com/office/powerpoint/2012/main" userId="research 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21" d="100"/>
          <a:sy n="21" d="100"/>
        </p:scale>
        <p:origin x="120" y="378"/>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743894A-44F5-4F1C-A4BD-73C7887A799A}" type="datetimeFigureOut">
              <a:rPr lang="en-US" smtClean="0"/>
              <a:t>4/17/2018</a:t>
            </a:fld>
            <a:endParaRPr lang="en-US" dirty="0"/>
          </a:p>
        </p:txBody>
      </p:sp>
      <p:sp>
        <p:nvSpPr>
          <p:cNvPr id="4" name="Slide Image Placeholder 3"/>
          <p:cNvSpPr>
            <a:spLocks noGrp="1" noRot="1" noChangeAspect="1"/>
          </p:cNvSpPr>
          <p:nvPr>
            <p:ph type="sldImg" idx="2"/>
          </p:nvPr>
        </p:nvSpPr>
        <p:spPr>
          <a:xfrm>
            <a:off x="2835275" y="857250"/>
            <a:ext cx="347345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97EC648-CE5F-402C-AA09-0505EDF1C4D5}" type="slidenum">
              <a:rPr lang="en-US" smtClean="0"/>
              <a:t>‹#›</a:t>
            </a:fld>
            <a:endParaRPr lang="en-US" dirty="0"/>
          </a:p>
        </p:txBody>
      </p:sp>
    </p:spTree>
    <p:extLst>
      <p:ext uri="{BB962C8B-B14F-4D97-AF65-F5344CB8AC3E}">
        <p14:creationId xmlns:p14="http://schemas.microsoft.com/office/powerpoint/2010/main" val="350630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EC648-CE5F-402C-AA09-0505EDF1C4D5}" type="slidenum">
              <a:rPr lang="en-US" smtClean="0"/>
              <a:t>1</a:t>
            </a:fld>
            <a:endParaRPr lang="en-US" dirty="0"/>
          </a:p>
        </p:txBody>
      </p:sp>
    </p:spTree>
    <p:extLst>
      <p:ext uri="{BB962C8B-B14F-4D97-AF65-F5344CB8AC3E}">
        <p14:creationId xmlns:p14="http://schemas.microsoft.com/office/powerpoint/2010/main" val="356087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dirty="0"/>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4/17/2018</a:t>
            </a:fld>
            <a:endParaRPr lang="en-US" dirty="0"/>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7827" y="754131"/>
            <a:ext cx="23647459" cy="2104208"/>
          </a:xfrm>
          <a:prstGeom prst="rect">
            <a:avLst/>
          </a:prstGeom>
          <a:noFill/>
        </p:spPr>
        <p:txBody>
          <a:bodyPr wrap="square" lIns="72176" tIns="36089" rIns="72176" bIns="36089" rtlCol="0">
            <a:spAutoFit/>
          </a:bodyPr>
          <a:lstStyle/>
          <a:p>
            <a:pPr algn="ctr"/>
            <a:r>
              <a:rPr lang="en-US" sz="6600" dirty="0" smtClean="0"/>
              <a:t>Using DNA Barcoding To Measure The Biodiversity in Ants in Residential Areas And Park Areas </a:t>
            </a:r>
            <a:endParaRPr lang="en-US" sz="6600" dirty="0"/>
          </a:p>
        </p:txBody>
      </p:sp>
      <p:sp>
        <p:nvSpPr>
          <p:cNvPr id="5" name="TextBox 4"/>
          <p:cNvSpPr txBox="1"/>
          <p:nvPr/>
        </p:nvSpPr>
        <p:spPr>
          <a:xfrm>
            <a:off x="6128581" y="2639987"/>
            <a:ext cx="18991382" cy="2211930"/>
          </a:xfrm>
          <a:prstGeom prst="rect">
            <a:avLst/>
          </a:prstGeom>
          <a:noFill/>
        </p:spPr>
        <p:txBody>
          <a:bodyPr wrap="square" lIns="72176" tIns="36089" rIns="72176" bIns="36089" rtlCol="0">
            <a:spAutoFit/>
          </a:bodyPr>
          <a:lstStyle/>
          <a:p>
            <a:r>
              <a:rPr lang="en-US" sz="4800" dirty="0" smtClean="0"/>
              <a:t>Authors</a:t>
            </a:r>
            <a:r>
              <a:rPr lang="en-US" sz="4800" dirty="0"/>
              <a:t>: Emily </a:t>
            </a:r>
            <a:r>
              <a:rPr lang="en-US" sz="4800" dirty="0" smtClean="0"/>
              <a:t>Augulis</a:t>
            </a:r>
            <a:r>
              <a:rPr lang="en-US" sz="4800" baseline="30000" dirty="0"/>
              <a:t>1</a:t>
            </a:r>
            <a:r>
              <a:rPr lang="en-US" sz="4800" dirty="0" smtClean="0"/>
              <a:t>, </a:t>
            </a:r>
            <a:r>
              <a:rPr lang="en-US" sz="4800" dirty="0"/>
              <a:t>Paige </a:t>
            </a:r>
            <a:r>
              <a:rPr lang="en-US" sz="4800" dirty="0" smtClean="0"/>
              <a:t>Dreher</a:t>
            </a:r>
            <a:r>
              <a:rPr lang="en-US" sz="4800" baseline="30000" dirty="0"/>
              <a:t>1</a:t>
            </a:r>
            <a:r>
              <a:rPr lang="en-US" sz="4800" dirty="0" smtClean="0"/>
              <a:t>, </a:t>
            </a:r>
            <a:r>
              <a:rPr lang="en-US" sz="4800" dirty="0"/>
              <a:t>Sarah </a:t>
            </a:r>
            <a:r>
              <a:rPr lang="en-US" sz="4800" dirty="0" smtClean="0"/>
              <a:t>Hussain</a:t>
            </a:r>
            <a:r>
              <a:rPr lang="en-US" sz="4800" baseline="30000" dirty="0"/>
              <a:t>1</a:t>
            </a:r>
            <a:endParaRPr lang="en-US" sz="4800" dirty="0"/>
          </a:p>
          <a:p>
            <a:r>
              <a:rPr lang="en-US" sz="4800" dirty="0"/>
              <a:t>Mentor: John </a:t>
            </a:r>
            <a:r>
              <a:rPr lang="en-US" sz="4800" dirty="0" smtClean="0"/>
              <a:t>Halloran</a:t>
            </a:r>
            <a:r>
              <a:rPr lang="en-US" sz="4800" baseline="30000" dirty="0"/>
              <a:t>1</a:t>
            </a:r>
            <a:r>
              <a:rPr lang="en-US" sz="4800" dirty="0" smtClean="0"/>
              <a:t> </a:t>
            </a:r>
            <a:r>
              <a:rPr lang="en-US" sz="4400" dirty="0"/>
              <a:t/>
            </a:r>
            <a:br>
              <a:rPr lang="en-US" sz="4400" dirty="0"/>
            </a:br>
            <a:r>
              <a:rPr lang="en-US" sz="4400" dirty="0" smtClean="0"/>
              <a:t>Connetquot</a:t>
            </a:r>
            <a:r>
              <a:rPr lang="en-US" sz="4400" dirty="0" smtClean="0"/>
              <a:t> High School</a:t>
            </a:r>
            <a:r>
              <a:rPr lang="en-US" sz="4400" baseline="30000" dirty="0" smtClean="0"/>
              <a:t>1</a:t>
            </a:r>
            <a:endParaRPr lang="en-US" sz="4300" i="1" dirty="0">
              <a:solidFill>
                <a:prstClr val="black"/>
              </a:solidFill>
            </a:endParaRPr>
          </a:p>
        </p:txBody>
      </p:sp>
      <p:pic>
        <p:nvPicPr>
          <p:cNvPr id="35" name="Shape 243"/>
          <p:cNvPicPr preferRelativeResize="0"/>
          <p:nvPr/>
        </p:nvPicPr>
        <p:blipFill rotWithShape="1">
          <a:blip r:embed="rId3">
            <a:alphaModFix/>
          </a:blip>
          <a:srcRect/>
          <a:stretch/>
        </p:blipFill>
        <p:spPr>
          <a:xfrm>
            <a:off x="5680882" y="1895080"/>
            <a:ext cx="3945194" cy="695695"/>
          </a:xfrm>
          <a:prstGeom prst="rect">
            <a:avLst/>
          </a:prstGeom>
          <a:noFill/>
          <a:ln>
            <a:noFill/>
          </a:ln>
        </p:spPr>
      </p:pic>
      <p:sp>
        <p:nvSpPr>
          <p:cNvPr id="37" name="TextBox 36"/>
          <p:cNvSpPr txBox="1"/>
          <p:nvPr/>
        </p:nvSpPr>
        <p:spPr>
          <a:xfrm>
            <a:off x="17073343" y="2590775"/>
            <a:ext cx="9711883" cy="7267915"/>
          </a:xfrm>
          <a:prstGeom prst="rect">
            <a:avLst/>
          </a:prstGeom>
          <a:noFill/>
        </p:spPr>
        <p:txBody>
          <a:bodyPr wrap="square" lIns="65306" tIns="32653" rIns="65306" bIns="32653" rtlCol="0">
            <a:spAutoFit/>
          </a:bodyPr>
          <a:lstStyle/>
          <a:p>
            <a:pPr>
              <a:spcAft>
                <a:spcPts val="429"/>
              </a:spcAft>
            </a:pPr>
            <a:endParaRPr lang="en-US" sz="2800" dirty="0" smtClean="0"/>
          </a:p>
          <a:p>
            <a:pPr>
              <a:spcAft>
                <a:spcPts val="429"/>
              </a:spcAft>
            </a:pPr>
            <a:endParaRPr lang="en-US" sz="2800" dirty="0"/>
          </a:p>
          <a:p>
            <a:pPr>
              <a:spcAft>
                <a:spcPts val="429"/>
              </a:spcAft>
            </a:pPr>
            <a:r>
              <a:rPr lang="en-US" dirty="0" smtClean="0"/>
              <a:t>Results</a:t>
            </a:r>
          </a:p>
          <a:p>
            <a:r>
              <a:rPr lang="en-US" sz="2800" dirty="0" smtClean="0"/>
              <a:t>More than 20 ants were collected during the process. Only 17 of the ants had extractions and amplifications. </a:t>
            </a:r>
            <a:r>
              <a:rPr lang="en-US" sz="2800" dirty="0"/>
              <a:t>The results at first, on the </a:t>
            </a:r>
            <a:r>
              <a:rPr lang="en-US" sz="2800" dirty="0"/>
              <a:t>p</a:t>
            </a:r>
            <a:r>
              <a:rPr lang="en-US" sz="2800" dirty="0" smtClean="0"/>
              <a:t>hred</a:t>
            </a:r>
            <a:r>
              <a:rPr lang="en-US" sz="2800" dirty="0" smtClean="0"/>
              <a:t> </a:t>
            </a:r>
            <a:r>
              <a:rPr lang="en-US" sz="2800" dirty="0"/>
              <a:t>score from 10 to 60 was really bad because it was below 20; the borderline for sufficient. The blast results were somewhat different </a:t>
            </a:r>
            <a:r>
              <a:rPr lang="en-US" sz="2800" dirty="0" smtClean="0"/>
              <a:t>moving </a:t>
            </a:r>
            <a:r>
              <a:rPr lang="en-US" sz="2800" dirty="0"/>
              <a:t>from 70 onward till towards the end the it is above 20 which is clearly good, because it shows progression and similarity in the species. There were some slight differences between the residential and park based ants</a:t>
            </a:r>
            <a:r>
              <a:rPr lang="en-US" sz="2800" dirty="0" smtClean="0"/>
              <a:t>. The results showed that there was 1 novel sequence.</a:t>
            </a:r>
            <a:r>
              <a:rPr lang="en-US" sz="2800" dirty="0"/>
              <a:t/>
            </a:r>
            <a:br>
              <a:rPr lang="en-US" sz="2800" dirty="0"/>
            </a:br>
            <a:r>
              <a:rPr lang="en-US" sz="2800" dirty="0"/>
              <a:t> </a:t>
            </a:r>
            <a:r>
              <a:rPr lang="en-US" dirty="0"/>
              <a:t/>
            </a:r>
            <a:br>
              <a:rPr lang="en-US" dirty="0"/>
            </a:br>
            <a:endParaRPr lang="en-US" dirty="0"/>
          </a:p>
        </p:txBody>
      </p:sp>
      <p:sp>
        <p:nvSpPr>
          <p:cNvPr id="38" name="TextBox 37"/>
          <p:cNvSpPr txBox="1"/>
          <p:nvPr/>
        </p:nvSpPr>
        <p:spPr>
          <a:xfrm>
            <a:off x="16746400" y="11352061"/>
            <a:ext cx="14774731" cy="4102946"/>
          </a:xfrm>
          <a:prstGeom prst="rect">
            <a:avLst/>
          </a:prstGeom>
          <a:noFill/>
        </p:spPr>
        <p:txBody>
          <a:bodyPr wrap="square" lIns="65306" tIns="32653" rIns="65306" bIns="32653" rtlCol="0">
            <a:spAutoFit/>
          </a:bodyPr>
          <a:lstStyle/>
          <a:p>
            <a:pPr>
              <a:spcAft>
                <a:spcPts val="429"/>
              </a:spcAft>
            </a:pPr>
            <a:r>
              <a:rPr lang="en-US" dirty="0"/>
              <a:t>Discussion </a:t>
            </a:r>
            <a:r>
              <a:rPr lang="en-US" sz="4000" dirty="0"/>
              <a:t/>
            </a:r>
            <a:br>
              <a:rPr lang="en-US" sz="4000" dirty="0"/>
            </a:br>
            <a:r>
              <a:rPr lang="en-US" sz="2800" dirty="0"/>
              <a:t>Our hypothesis was not supported by the fact that the ants found in both areas were mostly the same. To help this data become better would to explore more residential areas and more throughout the park. If we looked at more areas throughout the park more diversity may have been found. This data can help to create a new experiment to achieve better results</a:t>
            </a:r>
            <a:r>
              <a:rPr lang="en-US" sz="2800" dirty="0" smtClean="0"/>
              <a:t>. </a:t>
            </a:r>
            <a:r>
              <a:rPr lang="en-US" sz="2800" dirty="0"/>
              <a:t>Our results that we got is that there wasn’t much diversity in the park area and residential area. The main conclusion that we came up with is that ants usually appear in groups and that there is no diversity among the groups.</a:t>
            </a:r>
            <a:endParaRPr lang="en-US" sz="2800" i="1" dirty="0" smtClean="0"/>
          </a:p>
          <a:p>
            <a:endParaRPr lang="en-US" sz="1000" dirty="0"/>
          </a:p>
          <a:p>
            <a:pPr>
              <a:spcAft>
                <a:spcPts val="429"/>
              </a:spcAft>
            </a:pPr>
            <a:r>
              <a:rPr lang="en-US" sz="2000" dirty="0" smtClean="0"/>
              <a:t>.</a:t>
            </a:r>
            <a:endParaRPr lang="en-US" sz="2000" dirty="0"/>
          </a:p>
        </p:txBody>
      </p:sp>
      <p:pic>
        <p:nvPicPr>
          <p:cNvPr id="1026" name="Picture 2" descr="http://www.seplessons.org/files/SEPA_Sign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5579" y="2177454"/>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5879" y="1229898"/>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53459" y="2044843"/>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0" y="-392415"/>
            <a:ext cx="2167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rgbClr val="000000"/>
                </a:solidFill>
                <a:effectLst/>
                <a:latin typeface="Cambria" panose="02040503050406030204" pitchFamily="18" charset="0"/>
                <a:cs typeface="Times New Roman" panose="02020603050405020304" pitchFamily="18" charset="0"/>
              </a:rPr>
              <a:t>.</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chemeClr val="tx1"/>
                </a:solidFill>
                <a:effectLst/>
              </a:rPr>
              <a:t/>
            </a:r>
            <a:br>
              <a:rPr kumimoji="0" lang="en-US" altLang="en-US" sz="21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392415"/>
            <a:ext cx="2167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mbria" panose="02040503050406030204" pitchFamily="18" charset="0"/>
                <a:cs typeface="Times New Roman" panose="02020603050405020304" pitchFamily="18" charset="0"/>
              </a:rPr>
              <a:t>.</a:t>
            </a:r>
            <a:endPar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chemeClr val="tx1"/>
                </a:solidFill>
                <a:effectLst/>
              </a:rPr>
              <a:t/>
            </a:r>
            <a:br>
              <a:rPr kumimoji="0" lang="en-US" altLang="en-US" sz="21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7" name="Picture 13" descr="https://lh6.googleusercontent.com/rRC0v7So3iboT2catjNyEhCLxmBVKhaCrGGB14fH8p6pb16cwnD2RMH-JvqkQkI4HfCrzkRLph66_Y7dBLBCBbjxcw-AW0t_8muUTm2OMBjY0jDAEzFtLaSi7GFm2k0gtgX2CUq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6318" y="11707048"/>
            <a:ext cx="3284909" cy="437987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5" descr="https://docs.google.com/a/ccsdli.org/drawings/d/sj807d99OLfmZEQB3ff7fZQ/image?w=624&amp;h=468&amp;rev=115&amp;ac=1"/>
          <p:cNvSpPr>
            <a:spLocks noChangeAspect="1" noChangeArrowheads="1"/>
          </p:cNvSpPr>
          <p:nvPr/>
        </p:nvSpPr>
        <p:spPr bwMode="auto">
          <a:xfrm>
            <a:off x="125413" y="-4129088"/>
            <a:ext cx="5943600"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9" descr="https://docs.google.com/a/ccsdli.org/drawings/d/sj807d99OLfmZEQB3ff7fZQ/image?w=624&amp;h=468&amp;rev=115&amp;ac=1"/>
          <p:cNvSpPr>
            <a:spLocks noChangeAspect="1" noChangeArrowheads="1"/>
          </p:cNvSpPr>
          <p:nvPr/>
        </p:nvSpPr>
        <p:spPr bwMode="auto">
          <a:xfrm>
            <a:off x="125413" y="-182563"/>
            <a:ext cx="5943600"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21" descr="https://docs.google.com/a/ccsdli.org/drawings/d/sj807d99OLfmZEQB3ff7fZQ/image?w=624&amp;h=468&amp;rev=115&amp;ac=1"/>
          <p:cNvSpPr>
            <a:spLocks noChangeAspect="1" noChangeArrowheads="1"/>
          </p:cNvSpPr>
          <p:nvPr/>
        </p:nvSpPr>
        <p:spPr bwMode="auto">
          <a:xfrm>
            <a:off x="277813" y="-30163"/>
            <a:ext cx="5943600"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23" descr="https://docs.google.com/a/ccsdli.org/drawings/d/sj807d99OLfmZEQB3ff7fZQ/image?w=624&amp;h=468&amp;rev=115&amp;ac=1"/>
          <p:cNvSpPr>
            <a:spLocks noChangeAspect="1" noChangeArrowheads="1"/>
          </p:cNvSpPr>
          <p:nvPr/>
        </p:nvSpPr>
        <p:spPr bwMode="auto">
          <a:xfrm>
            <a:off x="430213" y="122237"/>
            <a:ext cx="5943600"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25" descr="https://docs.google.com/a/ccsdli.org/drawings/d/sj807d99OLfmZEQB3ff7fZQ/image?w=624&amp;h=468&amp;rev=115&amp;ac=1"/>
          <p:cNvSpPr>
            <a:spLocks noChangeAspect="1" noChangeArrowheads="1"/>
          </p:cNvSpPr>
          <p:nvPr/>
        </p:nvSpPr>
        <p:spPr bwMode="auto">
          <a:xfrm>
            <a:off x="582613" y="274637"/>
            <a:ext cx="5943600"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AutoShape 27" descr="https://docs.google.com/a/ccsdli.org/drawings/d/sj807d99OLfmZEQB3ff7fZQ/image?w=624&amp;h=468&amp;rev=115&amp;ac=1"/>
          <p:cNvSpPr>
            <a:spLocks noChangeAspect="1" noChangeArrowheads="1"/>
          </p:cNvSpPr>
          <p:nvPr/>
        </p:nvSpPr>
        <p:spPr bwMode="auto">
          <a:xfrm>
            <a:off x="735013" y="427037"/>
            <a:ext cx="5943600"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29" descr="https://docs.google.com/a/ccsdli.org/drawings/d/shxmRHyi2wHJLPo4MRuid8Q/image?w=624&amp;h=468&amp;rev=1&amp;ac=1"/>
          <p:cNvSpPr>
            <a:spLocks noChangeAspect="1" noChangeArrowheads="1"/>
          </p:cNvSpPr>
          <p:nvPr/>
        </p:nvSpPr>
        <p:spPr bwMode="auto">
          <a:xfrm>
            <a:off x="887413" y="579437"/>
            <a:ext cx="5943600"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8"/>
          <a:stretch>
            <a:fillRect/>
          </a:stretch>
        </p:blipFill>
        <p:spPr>
          <a:xfrm>
            <a:off x="29697671" y="15063034"/>
            <a:ext cx="1967466" cy="2704710"/>
          </a:xfrm>
          <a:prstGeom prst="rect">
            <a:avLst/>
          </a:prstGeom>
        </p:spPr>
      </p:pic>
      <p:pic>
        <p:nvPicPr>
          <p:cNvPr id="28" name="Picture 27"/>
          <p:cNvPicPr>
            <a:picLocks noChangeAspect="1"/>
          </p:cNvPicPr>
          <p:nvPr/>
        </p:nvPicPr>
        <p:blipFill>
          <a:blip r:embed="rId9"/>
          <a:stretch>
            <a:fillRect/>
          </a:stretch>
        </p:blipFill>
        <p:spPr>
          <a:xfrm>
            <a:off x="26719501" y="3279168"/>
            <a:ext cx="5765757" cy="4328753"/>
          </a:xfrm>
          <a:prstGeom prst="rect">
            <a:avLst/>
          </a:prstGeom>
        </p:spPr>
      </p:pic>
      <p:sp>
        <p:nvSpPr>
          <p:cNvPr id="29" name="TextBox 28"/>
          <p:cNvSpPr txBox="1"/>
          <p:nvPr/>
        </p:nvSpPr>
        <p:spPr>
          <a:xfrm>
            <a:off x="27103611" y="7658528"/>
            <a:ext cx="5652445" cy="954107"/>
          </a:xfrm>
          <a:prstGeom prst="rect">
            <a:avLst/>
          </a:prstGeom>
          <a:noFill/>
        </p:spPr>
        <p:txBody>
          <a:bodyPr wrap="square" rtlCol="0">
            <a:spAutoFit/>
          </a:bodyPr>
          <a:lstStyle/>
          <a:p>
            <a:r>
              <a:rPr lang="en-US" sz="2800" dirty="0" smtClean="0"/>
              <a:t>Figure 1: Gel Electrophoresis Residential Area</a:t>
            </a:r>
            <a:endParaRPr lang="en-US" sz="2800" dirty="0"/>
          </a:p>
        </p:txBody>
      </p:sp>
      <p:pic>
        <p:nvPicPr>
          <p:cNvPr id="7" name="Picture 6"/>
          <p:cNvPicPr>
            <a:picLocks noChangeAspect="1"/>
          </p:cNvPicPr>
          <p:nvPr/>
        </p:nvPicPr>
        <p:blipFill>
          <a:blip r:embed="rId10"/>
          <a:stretch>
            <a:fillRect/>
          </a:stretch>
        </p:blipFill>
        <p:spPr>
          <a:xfrm>
            <a:off x="12767519" y="4622629"/>
            <a:ext cx="3686551" cy="3703046"/>
          </a:xfrm>
          <a:prstGeom prst="rect">
            <a:avLst/>
          </a:prstGeom>
        </p:spPr>
      </p:pic>
      <p:pic>
        <p:nvPicPr>
          <p:cNvPr id="9" name="Picture 8"/>
          <p:cNvPicPr>
            <a:picLocks noChangeAspect="1"/>
          </p:cNvPicPr>
          <p:nvPr/>
        </p:nvPicPr>
        <p:blipFill>
          <a:blip r:embed="rId11"/>
          <a:stretch>
            <a:fillRect/>
          </a:stretch>
        </p:blipFill>
        <p:spPr>
          <a:xfrm>
            <a:off x="30472621" y="474522"/>
            <a:ext cx="2190847" cy="2256572"/>
          </a:xfrm>
          <a:prstGeom prst="rect">
            <a:avLst/>
          </a:prstGeom>
        </p:spPr>
      </p:pic>
      <p:pic>
        <p:nvPicPr>
          <p:cNvPr id="21" name="Picture 20"/>
          <p:cNvPicPr>
            <a:picLocks noChangeAspect="1"/>
          </p:cNvPicPr>
          <p:nvPr/>
        </p:nvPicPr>
        <p:blipFill>
          <a:blip r:embed="rId12"/>
          <a:stretch>
            <a:fillRect/>
          </a:stretch>
        </p:blipFill>
        <p:spPr>
          <a:xfrm>
            <a:off x="20207434" y="8570850"/>
            <a:ext cx="5063948" cy="3307391"/>
          </a:xfrm>
          <a:prstGeom prst="rect">
            <a:avLst/>
          </a:prstGeom>
        </p:spPr>
      </p:pic>
      <p:sp>
        <p:nvSpPr>
          <p:cNvPr id="22" name="TextBox 21"/>
          <p:cNvSpPr txBox="1"/>
          <p:nvPr/>
        </p:nvSpPr>
        <p:spPr>
          <a:xfrm>
            <a:off x="25329209" y="11473542"/>
            <a:ext cx="7589191" cy="584775"/>
          </a:xfrm>
          <a:prstGeom prst="rect">
            <a:avLst/>
          </a:prstGeom>
          <a:noFill/>
        </p:spPr>
        <p:txBody>
          <a:bodyPr wrap="square" rtlCol="0">
            <a:spAutoFit/>
          </a:bodyPr>
          <a:lstStyle/>
          <a:p>
            <a:r>
              <a:rPr lang="en-US" sz="3200" dirty="0" smtClean="0"/>
              <a:t>Figure 2: MUSCLE Results</a:t>
            </a:r>
            <a:endParaRPr lang="en-US" sz="3200" dirty="0"/>
          </a:p>
        </p:txBody>
      </p:sp>
      <p:sp>
        <p:nvSpPr>
          <p:cNvPr id="23" name="TextBox 22"/>
          <p:cNvSpPr txBox="1"/>
          <p:nvPr/>
        </p:nvSpPr>
        <p:spPr>
          <a:xfrm>
            <a:off x="12576318" y="8271575"/>
            <a:ext cx="6306042" cy="598550"/>
          </a:xfrm>
          <a:prstGeom prst="rect">
            <a:avLst/>
          </a:prstGeom>
          <a:noFill/>
        </p:spPr>
        <p:txBody>
          <a:bodyPr wrap="square" rtlCol="0">
            <a:spAutoFit/>
          </a:bodyPr>
          <a:lstStyle/>
          <a:p>
            <a:r>
              <a:rPr lang="en-US" sz="3200" dirty="0" smtClean="0"/>
              <a:t>Figure 3: Ant 004 From State Park </a:t>
            </a:r>
            <a:endParaRPr lang="en-US" sz="3200" dirty="0"/>
          </a:p>
        </p:txBody>
      </p:sp>
      <p:sp>
        <p:nvSpPr>
          <p:cNvPr id="25" name="TextBox 24"/>
          <p:cNvSpPr txBox="1"/>
          <p:nvPr/>
        </p:nvSpPr>
        <p:spPr>
          <a:xfrm rot="10800000" flipV="1">
            <a:off x="29423515" y="18046486"/>
            <a:ext cx="3872378" cy="1077218"/>
          </a:xfrm>
          <a:prstGeom prst="rect">
            <a:avLst/>
          </a:prstGeom>
          <a:noFill/>
        </p:spPr>
        <p:txBody>
          <a:bodyPr wrap="square" rtlCol="0">
            <a:spAutoFit/>
          </a:bodyPr>
          <a:lstStyle/>
          <a:p>
            <a:r>
              <a:rPr lang="en-US" sz="3200" dirty="0" smtClean="0"/>
              <a:t>Figure 4: Ant 205 Residential Area</a:t>
            </a:r>
            <a:endParaRPr lang="en-US" sz="3200" dirty="0"/>
          </a:p>
        </p:txBody>
      </p:sp>
      <p:sp>
        <p:nvSpPr>
          <p:cNvPr id="30" name="TextBox 29"/>
          <p:cNvSpPr txBox="1"/>
          <p:nvPr/>
        </p:nvSpPr>
        <p:spPr>
          <a:xfrm flipH="1">
            <a:off x="12635274" y="16198084"/>
            <a:ext cx="3818796" cy="1569660"/>
          </a:xfrm>
          <a:prstGeom prst="rect">
            <a:avLst/>
          </a:prstGeom>
          <a:noFill/>
        </p:spPr>
        <p:txBody>
          <a:bodyPr wrap="square" rtlCol="0">
            <a:spAutoFit/>
          </a:bodyPr>
          <a:lstStyle/>
          <a:p>
            <a:r>
              <a:rPr lang="en-US" sz="3200" dirty="0" smtClean="0"/>
              <a:t>Figure 5: Ants at </a:t>
            </a:r>
            <a:r>
              <a:rPr lang="en-US" sz="3200" dirty="0"/>
              <a:t>C</a:t>
            </a:r>
            <a:r>
              <a:rPr lang="en-US" sz="3200" dirty="0" smtClean="0"/>
              <a:t>onnetquot</a:t>
            </a:r>
            <a:r>
              <a:rPr lang="en-US" sz="3200" dirty="0" smtClean="0"/>
              <a:t> State Park</a:t>
            </a:r>
            <a:endParaRPr lang="en-US" sz="3200" dirty="0"/>
          </a:p>
        </p:txBody>
      </p:sp>
      <p:sp>
        <p:nvSpPr>
          <p:cNvPr id="31" name="Rectangle 30"/>
          <p:cNvSpPr/>
          <p:nvPr/>
        </p:nvSpPr>
        <p:spPr>
          <a:xfrm>
            <a:off x="1490946" y="3824760"/>
            <a:ext cx="11430265" cy="3808735"/>
          </a:xfrm>
          <a:prstGeom prst="rect">
            <a:avLst/>
          </a:prstGeom>
        </p:spPr>
        <p:txBody>
          <a:bodyPr wrap="square">
            <a:spAutoFit/>
          </a:bodyPr>
          <a:lstStyle/>
          <a:p>
            <a:pPr lvl="0">
              <a:spcAft>
                <a:spcPts val="857"/>
              </a:spcAft>
            </a:pPr>
            <a:r>
              <a:rPr lang="en-US" sz="6600" dirty="0">
                <a:solidFill>
                  <a:prstClr val="black"/>
                </a:solidFill>
              </a:rPr>
              <a:t>Abstract</a:t>
            </a:r>
          </a:p>
          <a:p>
            <a:pPr lvl="0">
              <a:spcAft>
                <a:spcPts val="429"/>
              </a:spcAft>
            </a:pPr>
            <a:r>
              <a:rPr lang="en-US" sz="2800" dirty="0">
                <a:solidFill>
                  <a:prstClr val="black"/>
                </a:solidFill>
              </a:rPr>
              <a:t>Our goal was to examine the biodiversity between ants located in a residential area to the ants that were located in </a:t>
            </a:r>
            <a:r>
              <a:rPr lang="en-US" sz="2800" dirty="0">
                <a:solidFill>
                  <a:prstClr val="black"/>
                </a:solidFill>
              </a:rPr>
              <a:t>Connetquot</a:t>
            </a:r>
            <a:r>
              <a:rPr lang="en-US" sz="2800" dirty="0">
                <a:solidFill>
                  <a:prstClr val="black"/>
                </a:solidFill>
              </a:rPr>
              <a:t> River State Park Preserve. Our hypothesis was that there would be more diversity in </a:t>
            </a:r>
            <a:r>
              <a:rPr lang="en-US" sz="2800" dirty="0">
                <a:solidFill>
                  <a:prstClr val="black"/>
                </a:solidFill>
              </a:rPr>
              <a:t>Connetquot</a:t>
            </a:r>
            <a:r>
              <a:rPr lang="en-US" sz="2800" dirty="0">
                <a:solidFill>
                  <a:prstClr val="black"/>
                </a:solidFill>
              </a:rPr>
              <a:t> State Park than in residential area.</a:t>
            </a:r>
            <a:r>
              <a:rPr lang="en-US" sz="2800" dirty="0">
                <a:solidFill>
                  <a:srgbClr val="FF0000"/>
                </a:solidFill>
              </a:rPr>
              <a:t> </a:t>
            </a:r>
            <a:r>
              <a:rPr lang="en-US" sz="2800" dirty="0">
                <a:solidFill>
                  <a:prstClr val="black"/>
                </a:solidFill>
              </a:rPr>
              <a:t>Our experiment was done by DNA barcoding.</a:t>
            </a:r>
            <a:r>
              <a:rPr lang="en-US" sz="2800" dirty="0">
                <a:solidFill>
                  <a:srgbClr val="FF0000"/>
                </a:solidFill>
              </a:rPr>
              <a:t> </a:t>
            </a:r>
            <a:r>
              <a:rPr lang="en-US" sz="2800" dirty="0">
                <a:solidFill>
                  <a:prstClr val="black"/>
                </a:solidFill>
              </a:rPr>
              <a:t>Our results that we found is that there was very little diversity in both areas.</a:t>
            </a:r>
            <a:endParaRPr lang="en-US" sz="2800" dirty="0">
              <a:solidFill>
                <a:srgbClr val="FF0000"/>
              </a:solidFill>
            </a:endParaRPr>
          </a:p>
        </p:txBody>
      </p:sp>
      <p:sp>
        <p:nvSpPr>
          <p:cNvPr id="32" name="Rectangle 31"/>
          <p:cNvSpPr/>
          <p:nvPr/>
        </p:nvSpPr>
        <p:spPr>
          <a:xfrm>
            <a:off x="1490946" y="7658528"/>
            <a:ext cx="12153823" cy="4083169"/>
          </a:xfrm>
          <a:prstGeom prst="rect">
            <a:avLst/>
          </a:prstGeom>
        </p:spPr>
        <p:txBody>
          <a:bodyPr wrap="square">
            <a:spAutoFit/>
          </a:bodyPr>
          <a:lstStyle/>
          <a:p>
            <a:pPr lvl="0">
              <a:spcAft>
                <a:spcPts val="429"/>
              </a:spcAft>
            </a:pPr>
            <a:r>
              <a:rPr lang="en-US" sz="6000" dirty="0">
                <a:solidFill>
                  <a:prstClr val="black"/>
                </a:solidFill>
              </a:rPr>
              <a:t>Introduction</a:t>
            </a:r>
          </a:p>
          <a:p>
            <a:pPr lvl="0">
              <a:spcAft>
                <a:spcPts val="429"/>
              </a:spcAft>
            </a:pPr>
            <a:r>
              <a:rPr lang="en-US" sz="2800" dirty="0">
                <a:solidFill>
                  <a:prstClr val="black"/>
                </a:solidFill>
              </a:rPr>
              <a:t>DNA barcoding is a taxonomic method that uses a short genetic marker in an organism's DNA to identify it as belonging to a particular species. DNA barcoding is faster and cheaper than traditional identification methods. The experiment was done to examine the difference in biodiversity.  The importance of diversity is so if there is a disease that spread that is deadly it will not kill off all the ants</a:t>
            </a:r>
            <a:r>
              <a:rPr lang="en-US" sz="2800" baseline="30000" dirty="0">
                <a:solidFill>
                  <a:prstClr val="black"/>
                </a:solidFill>
              </a:rPr>
              <a:t>5</a:t>
            </a:r>
            <a:r>
              <a:rPr lang="en-US" sz="2800" dirty="0">
                <a:solidFill>
                  <a:prstClr val="black"/>
                </a:solidFill>
              </a:rPr>
              <a:t>. Ants are important in our lives because they aerate the soil which is beneficial to the soil</a:t>
            </a:r>
            <a:r>
              <a:rPr lang="en-US" sz="2800" baseline="30000" dirty="0">
                <a:solidFill>
                  <a:prstClr val="black"/>
                </a:solidFill>
              </a:rPr>
              <a:t>3</a:t>
            </a:r>
            <a:r>
              <a:rPr lang="en-US" sz="2800" dirty="0">
                <a:solidFill>
                  <a:prstClr val="black"/>
                </a:solidFill>
              </a:rPr>
              <a:t>.</a:t>
            </a:r>
            <a:r>
              <a:rPr lang="en-US" sz="2800" dirty="0">
                <a:solidFill>
                  <a:srgbClr val="FF0000"/>
                </a:solidFill>
              </a:rPr>
              <a:t> </a:t>
            </a:r>
            <a:r>
              <a:rPr lang="en-US" sz="2800" dirty="0">
                <a:solidFill>
                  <a:prstClr val="black"/>
                </a:solidFill>
              </a:rPr>
              <a:t>This is beneficial to humans in that good soil helps plants grow</a:t>
            </a:r>
            <a:r>
              <a:rPr lang="en-US" sz="2800" baseline="30000" dirty="0">
                <a:solidFill>
                  <a:prstClr val="black"/>
                </a:solidFill>
              </a:rPr>
              <a:t>2</a:t>
            </a:r>
            <a:r>
              <a:rPr lang="en-US" sz="2800" dirty="0">
                <a:solidFill>
                  <a:prstClr val="black"/>
                </a:solidFill>
              </a:rPr>
              <a:t>.</a:t>
            </a:r>
            <a:endParaRPr lang="en-US" dirty="0"/>
          </a:p>
        </p:txBody>
      </p:sp>
      <p:sp>
        <p:nvSpPr>
          <p:cNvPr id="33" name="Rectangle 32"/>
          <p:cNvSpPr/>
          <p:nvPr/>
        </p:nvSpPr>
        <p:spPr>
          <a:xfrm>
            <a:off x="1490946" y="11946801"/>
            <a:ext cx="10499702" cy="8407430"/>
          </a:xfrm>
          <a:prstGeom prst="rect">
            <a:avLst/>
          </a:prstGeom>
        </p:spPr>
        <p:txBody>
          <a:bodyPr wrap="square">
            <a:spAutoFit/>
          </a:bodyPr>
          <a:lstStyle/>
          <a:p>
            <a:pPr lvl="0">
              <a:spcAft>
                <a:spcPts val="429"/>
              </a:spcAft>
            </a:pPr>
            <a:r>
              <a:rPr lang="en-US" dirty="0">
                <a:solidFill>
                  <a:prstClr val="black"/>
                </a:solidFill>
              </a:rPr>
              <a:t>Materials &amp; Methods </a:t>
            </a:r>
            <a:endParaRPr lang="en-US" sz="3900" dirty="0">
              <a:solidFill>
                <a:prstClr val="black"/>
              </a:solidFill>
            </a:endParaRPr>
          </a:p>
          <a:p>
            <a:pPr lvl="0">
              <a:spcAft>
                <a:spcPts val="429"/>
              </a:spcAft>
            </a:pPr>
            <a:r>
              <a:rPr lang="en-US" sz="2800" dirty="0">
                <a:solidFill>
                  <a:prstClr val="black"/>
                </a:solidFill>
              </a:rPr>
              <a:t>A sample of ants was collected from both locations using “bait”, which consisted of water and part of a banana</a:t>
            </a:r>
            <a:r>
              <a:rPr lang="en-US" sz="2800" baseline="30000" dirty="0">
                <a:solidFill>
                  <a:prstClr val="black"/>
                </a:solidFill>
              </a:rPr>
              <a:t>1</a:t>
            </a:r>
            <a:r>
              <a:rPr lang="en-US" sz="2800" dirty="0">
                <a:solidFill>
                  <a:prstClr val="black"/>
                </a:solidFill>
              </a:rPr>
              <a:t>. Using water and mixing it with the banana it was then poured into the water bottle to capture the ants and the time was marked for when the traps were deployed, the bottles were left for 2 days. The ants were then preserved in 1.5 mL micro centrifuge tubes with 99 % ethanol and frozen once back in the lab. This was to make sure they were in good condition for when we took pictures of them.</a:t>
            </a:r>
            <a:r>
              <a:rPr lang="en-US" sz="2800" dirty="0">
                <a:solidFill>
                  <a:srgbClr val="FF0000"/>
                </a:solidFill>
              </a:rPr>
              <a:t> </a:t>
            </a:r>
            <a:r>
              <a:rPr lang="en-US" sz="2800" dirty="0">
                <a:solidFill>
                  <a:prstClr val="black"/>
                </a:solidFill>
              </a:rPr>
              <a:t>The ants were removed once  for identification using a dissecting scope and digital camera. Species were then identified using  a identification key</a:t>
            </a:r>
            <a:r>
              <a:rPr lang="en-US" sz="2800" baseline="30000" dirty="0">
                <a:solidFill>
                  <a:prstClr val="black"/>
                </a:solidFill>
              </a:rPr>
              <a:t>4</a:t>
            </a:r>
            <a:r>
              <a:rPr lang="en-US" sz="2800" dirty="0">
                <a:solidFill>
                  <a:prstClr val="black"/>
                </a:solidFill>
              </a:rPr>
              <a:t>. After identification a silica based protocol, established by Cold Spring Harbor Lab was used to extract the DNA from the insects. Using specific primers, lco1490 will multiply the COI gene using a PCR machine </a:t>
            </a:r>
            <a:r>
              <a:rPr lang="en-US" sz="2800" dirty="0">
                <a:solidFill>
                  <a:prstClr val="black"/>
                </a:solidFill>
              </a:rPr>
              <a:t>Edvotek</a:t>
            </a:r>
            <a:r>
              <a:rPr lang="en-US" sz="2800" dirty="0">
                <a:solidFill>
                  <a:prstClr val="black"/>
                </a:solidFill>
              </a:rPr>
              <a:t> Model 541 using the primers . Then gel electrophoresis was performed  to see if PCR was successful. The remaining PCR product from samples that had band sizes were sent to </a:t>
            </a:r>
            <a:r>
              <a:rPr lang="en-US" sz="2800" dirty="0">
                <a:solidFill>
                  <a:prstClr val="black"/>
                </a:solidFill>
              </a:rPr>
              <a:t>Genewiz</a:t>
            </a:r>
            <a:r>
              <a:rPr lang="en-US" sz="2800" dirty="0">
                <a:solidFill>
                  <a:prstClr val="black"/>
                </a:solidFill>
              </a:rPr>
              <a:t> for sequencing and we later compared the sequences in DNA subway using barcoding to see the biodiversity.</a:t>
            </a:r>
            <a:endParaRPr lang="en-US" dirty="0"/>
          </a:p>
        </p:txBody>
      </p:sp>
      <p:sp>
        <p:nvSpPr>
          <p:cNvPr id="34" name="Rectangle 33"/>
          <p:cNvSpPr/>
          <p:nvPr/>
        </p:nvSpPr>
        <p:spPr>
          <a:xfrm>
            <a:off x="16743250" y="15063034"/>
            <a:ext cx="10900327" cy="4673074"/>
          </a:xfrm>
          <a:prstGeom prst="rect">
            <a:avLst/>
          </a:prstGeom>
        </p:spPr>
        <p:txBody>
          <a:bodyPr wrap="square">
            <a:spAutoFit/>
          </a:bodyPr>
          <a:lstStyle/>
          <a:p>
            <a:pPr lvl="0">
              <a:spcAft>
                <a:spcPts val="429"/>
              </a:spcAft>
            </a:pPr>
            <a:r>
              <a:rPr lang="en-US" dirty="0">
                <a:solidFill>
                  <a:prstClr val="black"/>
                </a:solidFill>
              </a:rPr>
              <a:t>References </a:t>
            </a:r>
          </a:p>
          <a:p>
            <a:pPr lvl="0">
              <a:spcAft>
                <a:spcPts val="429"/>
              </a:spcAft>
            </a:pPr>
            <a:r>
              <a:rPr lang="en-US" sz="2000" dirty="0">
                <a:solidFill>
                  <a:prstClr val="black"/>
                </a:solidFill>
              </a:rPr>
              <a:t>1.Baiting for Insects - Collecting Methods Mississippi Entomological Museum Home, mississippientomologicalmuseum.org.msstate.edu/</a:t>
            </a:r>
            <a:r>
              <a:rPr lang="en-US" sz="2000" dirty="0">
                <a:solidFill>
                  <a:prstClr val="black"/>
                </a:solidFill>
              </a:rPr>
              <a:t>collecting.preparation.methods</a:t>
            </a:r>
            <a:r>
              <a:rPr lang="en-US" sz="2000" dirty="0">
                <a:solidFill>
                  <a:prstClr val="black"/>
                </a:solidFill>
              </a:rPr>
              <a:t>/Baiting.htm.</a:t>
            </a:r>
          </a:p>
          <a:p>
            <a:pPr lvl="0">
              <a:spcAft>
                <a:spcPts val="429"/>
              </a:spcAft>
            </a:pPr>
            <a:r>
              <a:rPr lang="en-US" sz="2000" dirty="0">
                <a:solidFill>
                  <a:prstClr val="black"/>
                </a:solidFill>
              </a:rPr>
              <a:t>2.“Humans Would Not Exist Without These 5 Animals.” One Green Planet, 17 Dec. 2014, www.onegreenplanet.org/animalsandnature/animals-that-help-us-to-survive/.</a:t>
            </a:r>
          </a:p>
          <a:p>
            <a:pPr lvl="0">
              <a:spcAft>
                <a:spcPts val="429"/>
              </a:spcAft>
            </a:pPr>
            <a:r>
              <a:rPr lang="en-US" sz="2000" dirty="0">
                <a:solidFill>
                  <a:prstClr val="black"/>
                </a:solidFill>
              </a:rPr>
              <a:t>3.“Ants Have Big Impact on Environment as 'Ecosystem Engineers'.” </a:t>
            </a:r>
            <a:r>
              <a:rPr lang="en-US" sz="2000" dirty="0">
                <a:solidFill>
                  <a:prstClr val="black"/>
                </a:solidFill>
              </a:rPr>
              <a:t>ScienceDaily</a:t>
            </a:r>
            <a:r>
              <a:rPr lang="en-US" sz="2000" dirty="0">
                <a:solidFill>
                  <a:prstClr val="black"/>
                </a:solidFill>
              </a:rPr>
              <a:t>, </a:t>
            </a:r>
            <a:r>
              <a:rPr lang="en-US" sz="2000" dirty="0">
                <a:solidFill>
                  <a:prstClr val="black"/>
                </a:solidFill>
              </a:rPr>
              <a:t>ScienceDaily</a:t>
            </a:r>
            <a:r>
              <a:rPr lang="en-US" sz="2000" dirty="0">
                <a:solidFill>
                  <a:prstClr val="black"/>
                </a:solidFill>
              </a:rPr>
              <a:t>, 4 Feb. 2011, www.sciencedaily.com/releases/2011/01/110131133227.htm.</a:t>
            </a:r>
          </a:p>
          <a:p>
            <a:pPr lvl="0">
              <a:spcAft>
                <a:spcPts val="429"/>
              </a:spcAft>
            </a:pPr>
            <a:r>
              <a:rPr lang="en-US" sz="2000" dirty="0">
                <a:solidFill>
                  <a:prstClr val="black"/>
                </a:solidFill>
              </a:rPr>
              <a:t>4.“Types of Ants.” Types Of Ants On Long Island, New York, www.suburbanexterminating.com/pest-identification/category/ants. </a:t>
            </a:r>
          </a:p>
          <a:p>
            <a:pPr lvl="0">
              <a:spcAft>
                <a:spcPts val="429"/>
              </a:spcAft>
            </a:pPr>
            <a:r>
              <a:rPr lang="en-US" sz="2000" dirty="0">
                <a:solidFill>
                  <a:prstClr val="black"/>
                </a:solidFill>
              </a:rPr>
              <a:t>Stein, Eric D., et al. “Is DNA Barcoding Actually Cheaper and Faster than Traditional Morphological Methods: Results from a Survey of 5.Freshwater </a:t>
            </a:r>
            <a:r>
              <a:rPr lang="en-US" sz="2000" dirty="0">
                <a:solidFill>
                  <a:prstClr val="black"/>
                </a:solidFill>
              </a:rPr>
              <a:t>Bioassessment</a:t>
            </a:r>
            <a:r>
              <a:rPr lang="en-US" sz="2000" dirty="0">
                <a:solidFill>
                  <a:prstClr val="black"/>
                </a:solidFill>
              </a:rPr>
              <a:t> Efforts in the United States?” PLOS ONE, Public Library of Science, journals.plos.org/</a:t>
            </a:r>
            <a:r>
              <a:rPr lang="en-US" sz="2000" dirty="0">
                <a:solidFill>
                  <a:prstClr val="black"/>
                </a:solidFill>
              </a:rPr>
              <a:t>plosone</a:t>
            </a:r>
            <a:r>
              <a:rPr lang="en-US" sz="2000" dirty="0">
                <a:solidFill>
                  <a:prstClr val="black"/>
                </a:solidFill>
              </a:rPr>
              <a:t>/</a:t>
            </a:r>
            <a:r>
              <a:rPr lang="en-US" sz="2000" dirty="0">
                <a:solidFill>
                  <a:prstClr val="black"/>
                </a:solidFill>
              </a:rPr>
              <a:t>article?id</a:t>
            </a:r>
            <a:r>
              <a:rPr lang="en-US" sz="2000" dirty="0">
                <a:solidFill>
                  <a:prstClr val="black"/>
                </a:solidFill>
              </a:rPr>
              <a:t>=10.1371/journal.pone.0095525.</a:t>
            </a:r>
            <a:endParaRPr lang="en-US" sz="1000" dirty="0">
              <a:solidFill>
                <a:prstClr val="black"/>
              </a:solidFill>
            </a:endParaRPr>
          </a:p>
        </p:txBody>
      </p:sp>
      <p:sp>
        <p:nvSpPr>
          <p:cNvPr id="36" name="Rectangle 35"/>
          <p:cNvSpPr/>
          <p:nvPr/>
        </p:nvSpPr>
        <p:spPr>
          <a:xfrm>
            <a:off x="16734901" y="19562413"/>
            <a:ext cx="16459200" cy="1390124"/>
          </a:xfrm>
          <a:prstGeom prst="rect">
            <a:avLst/>
          </a:prstGeom>
        </p:spPr>
        <p:txBody>
          <a:bodyPr>
            <a:spAutoFit/>
          </a:bodyPr>
          <a:lstStyle/>
          <a:p>
            <a:pPr lvl="0">
              <a:spcAft>
                <a:spcPts val="429"/>
              </a:spcAft>
            </a:pPr>
            <a:r>
              <a:rPr lang="en-US" dirty="0">
                <a:solidFill>
                  <a:prstClr val="black"/>
                </a:solidFill>
              </a:rPr>
              <a:t>Acknowledgements</a:t>
            </a:r>
          </a:p>
          <a:p>
            <a:pPr lvl="0"/>
            <a:r>
              <a:rPr lang="en-US" sz="2000" dirty="0">
                <a:solidFill>
                  <a:prstClr val="black"/>
                </a:solidFill>
              </a:rPr>
              <a:t>Thank you to BNL for supporting our project and thank to  Mr. Halloran for mentoring us during this project</a:t>
            </a:r>
            <a:endParaRPr lang="en-US" dirty="0"/>
          </a:p>
        </p:txBody>
      </p:sp>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709</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research 8</cp:lastModifiedBy>
  <cp:revision>67</cp:revision>
  <cp:lastPrinted>2016-03-28T20:27:59Z</cp:lastPrinted>
  <dcterms:created xsi:type="dcterms:W3CDTF">2011-05-13T20:15:01Z</dcterms:created>
  <dcterms:modified xsi:type="dcterms:W3CDTF">2018-04-17T17:25:44Z</dcterms:modified>
</cp:coreProperties>
</file>