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44" y="-2394"/>
      </p:cViewPr>
      <p:guideLst>
        <p:guide orient="horz" pos="18144"/>
        <p:guide orient="horz" pos="288"/>
        <p:guide pos="287"/>
        <p:guide pos="25055"/>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51700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733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438875" tIns="219425" rIns="438875" bIns="219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2598421" y="914407"/>
            <a:ext cx="28087320" cy="28895039"/>
          </a:xfrm>
          <a:prstGeom prst="rect">
            <a:avLst/>
          </a:prstGeom>
          <a:noFill/>
          <a:ln>
            <a:noFill/>
          </a:ln>
        </p:spPr>
        <p:txBody>
          <a:bodyPr spcFirstLastPara="1" wrap="square" lIns="438875" tIns="219425" rIns="438875" bIns="219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3291840" y="10226043"/>
            <a:ext cx="37307519" cy="705612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ubTitle" idx="1"/>
          </p:nvPr>
        </p:nvSpPr>
        <p:spPr>
          <a:xfrm>
            <a:off x="6583680" y="18653759"/>
            <a:ext cx="30723839" cy="8412480"/>
          </a:xfrm>
          <a:prstGeom prst="rect">
            <a:avLst/>
          </a:prstGeom>
          <a:noFill/>
          <a:ln>
            <a:noFill/>
          </a:ln>
        </p:spPr>
        <p:txBody>
          <a:bodyPr spcFirstLastPara="1" wrap="square" lIns="438875" tIns="219425" rIns="438875" bIns="219425" anchor="t" anchorCtr="0"/>
          <a:lstStyle>
            <a:lvl1pPr marR="0" lvl="0" algn="ctr" rtl="0">
              <a:lnSpc>
                <a:spcPct val="100000"/>
              </a:lnSpc>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lnSpc>
                <a:spcPct val="100000"/>
              </a:lnSpc>
              <a:spcBef>
                <a:spcPts val="2700"/>
              </a:spcBef>
              <a:spcAft>
                <a:spcPts val="0"/>
              </a:spcAft>
              <a:buClr>
                <a:srgbClr val="888888"/>
              </a:buClr>
              <a:buSzPts val="13500"/>
              <a:buFont typeface="Arial"/>
              <a:buNone/>
              <a:defRPr sz="13500" b="0" i="0" u="none" strike="noStrike" cap="none">
                <a:solidFill>
                  <a:srgbClr val="888888"/>
                </a:solidFill>
                <a:latin typeface="Calibri"/>
                <a:ea typeface="Calibri"/>
                <a:cs typeface="Calibri"/>
                <a:sym typeface="Calibri"/>
              </a:defRPr>
            </a:lvl2pPr>
            <a:lvl3pPr marR="0" lvl="2" algn="ctr" rtl="0">
              <a:lnSpc>
                <a:spcPct val="100000"/>
              </a:lnSpc>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438875" tIns="219425" rIns="438875" bIns="219425" anchor="t" anchorCtr="0"/>
          <a:lstStyle>
            <a:lvl1pPr marR="0" lvl="0" algn="l" rtl="0">
              <a:lnSpc>
                <a:spcPct val="100000"/>
              </a:lnSpc>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438875" tIns="219425" rIns="438875" bIns="219425" anchor="b" anchorCtr="0"/>
          <a:lstStyle>
            <a:lvl1pPr marL="457200" marR="0" lvl="0" indent="-228600" algn="l"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body" idx="1"/>
          </p:nvPr>
        </p:nvSpPr>
        <p:spPr>
          <a:xfrm>
            <a:off x="2194560"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2" y="7368544"/>
            <a:ext cx="19400519" cy="3070857"/>
          </a:xfrm>
          <a:prstGeom prst="rect">
            <a:avLst/>
          </a:prstGeom>
          <a:noFill/>
          <a:ln>
            <a:noFill/>
          </a:ln>
        </p:spPr>
        <p:txBody>
          <a:bodyPr spcFirstLastPara="1" wrap="square" lIns="438875" tIns="219425" rIns="438875" bIns="219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2" y="10439401"/>
            <a:ext cx="19400519" cy="18966183"/>
          </a:xfrm>
          <a:prstGeom prst="rect">
            <a:avLst/>
          </a:prstGeom>
          <a:noFill/>
          <a:ln>
            <a:noFill/>
          </a:ln>
        </p:spPr>
        <p:txBody>
          <a:bodyPr spcFirstLastPara="1" wrap="square" lIns="438875" tIns="219425" rIns="438875" bIns="219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lstStyle>
            <a:lvl1pPr marR="0" lvl="0" algn="l" rtl="0">
              <a:lnSpc>
                <a:spcPct val="100000"/>
              </a:lnSpc>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438875" tIns="219425" rIns="438875" bIns="219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438875" tIns="219425" rIns="438875" bIns="219425" anchor="b" anchorCtr="0"/>
          <a:lstStyle>
            <a:lvl1pPr marR="0" lvl="0" algn="l" rtl="0">
              <a:lnSpc>
                <a:spcPct val="100000"/>
              </a:lnSpc>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438875" tIns="219425" rIns="438875" bIns="219425" anchor="t" anchorCtr="0"/>
          <a:lstStyle>
            <a:lvl1pPr marR="0" lvl="0" algn="l" rtl="0">
              <a:lnSpc>
                <a:spcPct val="100000"/>
              </a:lnSpc>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lnSpc>
                <a:spcPct val="100000"/>
              </a:lnSpc>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lnSpc>
                <a:spcPct val="100000"/>
              </a:lnSpc>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438875" tIns="219425" rIns="438875" bIns="219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lnSpc>
                <a:spcPct val="100000"/>
              </a:lnSpc>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lnSpc>
                <a:spcPct val="100000"/>
              </a:lnSpc>
              <a:spcBef>
                <a:spcPts val="0"/>
              </a:spcBef>
              <a:spcAft>
                <a:spcPts val="0"/>
              </a:spcAft>
              <a:buClr>
                <a:srgbClr val="000000"/>
              </a:buClr>
              <a:buSzPts val="1400"/>
              <a:buFont typeface="Arial"/>
              <a:buNone/>
              <a:defRPr sz="5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00"/>
              <a:buFont typeface="Arial"/>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www.dnabarcoding101.org/" TargetMode="External"/><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33423394" y="6096000"/>
            <a:ext cx="9882188"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Calibri"/>
              <a:ea typeface="Calibri"/>
              <a:cs typeface="Calibri"/>
              <a:sym typeface="Calibri"/>
            </a:endParaRPr>
          </a:p>
        </p:txBody>
      </p:sp>
      <p:sp>
        <p:nvSpPr>
          <p:cNvPr id="85" name="Shape 85"/>
          <p:cNvSpPr/>
          <p:nvPr/>
        </p:nvSpPr>
        <p:spPr>
          <a:xfrm>
            <a:off x="11276000" y="6132300"/>
            <a:ext cx="21364800" cy="2591160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Calibri"/>
              <a:ea typeface="Calibri"/>
              <a:cs typeface="Calibri"/>
              <a:sym typeface="Calibri"/>
            </a:endParaRPr>
          </a:p>
        </p:txBody>
      </p:sp>
      <p:sp>
        <p:nvSpPr>
          <p:cNvPr id="86" name="Shape 86"/>
          <p:cNvSpPr/>
          <p:nvPr/>
        </p:nvSpPr>
        <p:spPr>
          <a:xfrm>
            <a:off x="609600" y="6096000"/>
            <a:ext cx="9883800" cy="2660549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Calibri"/>
              <a:ea typeface="Calibri"/>
              <a:cs typeface="Calibri"/>
              <a:sym typeface="Calibri"/>
            </a:endParaRPr>
          </a:p>
        </p:txBody>
      </p:sp>
      <p:sp>
        <p:nvSpPr>
          <p:cNvPr id="87" name="Shape 87"/>
          <p:cNvSpPr/>
          <p:nvPr/>
        </p:nvSpPr>
        <p:spPr>
          <a:xfrm>
            <a:off x="609600" y="381000"/>
            <a:ext cx="42695981" cy="525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600"/>
              <a:buFont typeface="Arial"/>
              <a:buNone/>
            </a:pPr>
            <a:r>
              <a:rPr lang="en-US" sz="8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Calibri"/>
              <a:ea typeface="Calibri"/>
              <a:cs typeface="Calibri"/>
              <a:sym typeface="Calibri"/>
            </a:endParaRPr>
          </a:p>
        </p:txBody>
      </p:sp>
      <p:sp>
        <p:nvSpPr>
          <p:cNvPr id="88" name="Shape 88"/>
          <p:cNvSpPr txBox="1"/>
          <p:nvPr/>
        </p:nvSpPr>
        <p:spPr>
          <a:xfrm>
            <a:off x="6578975" y="736300"/>
            <a:ext cx="30757201" cy="35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500"/>
              <a:buFont typeface="Arial"/>
              <a:buNone/>
            </a:pPr>
            <a:r>
              <a:rPr lang="en-US" sz="9500" b="0" i="0" u="none" strike="noStrike" cap="none" dirty="0">
                <a:solidFill>
                  <a:srgbClr val="000000"/>
                </a:solidFill>
                <a:latin typeface="Arial"/>
                <a:ea typeface="Arial"/>
                <a:cs typeface="Arial"/>
                <a:sym typeface="Arial"/>
              </a:rPr>
              <a:t>Barcoding Different Phenotypes of the Colonial Sea Squirt </a:t>
            </a:r>
            <a:r>
              <a:rPr lang="en-US" sz="9500" b="0" i="1" u="none" strike="noStrike" cap="none" dirty="0" err="1">
                <a:solidFill>
                  <a:srgbClr val="000000"/>
                </a:solidFill>
                <a:latin typeface="Arial"/>
                <a:ea typeface="Arial"/>
                <a:cs typeface="Arial"/>
                <a:sym typeface="Arial"/>
              </a:rPr>
              <a:t>Botryllus</a:t>
            </a:r>
            <a:r>
              <a:rPr lang="en-US" sz="9500" b="0" i="1" u="none" strike="noStrike" cap="none" dirty="0">
                <a:solidFill>
                  <a:srgbClr val="000000"/>
                </a:solidFill>
                <a:latin typeface="Arial"/>
                <a:ea typeface="Arial"/>
                <a:cs typeface="Arial"/>
                <a:sym typeface="Arial"/>
              </a:rPr>
              <a:t> </a:t>
            </a:r>
            <a:r>
              <a:rPr lang="en-US" sz="9500" b="0" i="1" u="none" strike="noStrike" cap="none" dirty="0" err="1">
                <a:solidFill>
                  <a:srgbClr val="000000"/>
                </a:solidFill>
                <a:latin typeface="Arial"/>
                <a:ea typeface="Arial"/>
                <a:cs typeface="Arial"/>
                <a:sym typeface="Arial"/>
              </a:rPr>
              <a:t>schlosseri</a:t>
            </a:r>
            <a:r>
              <a:rPr lang="en-US" sz="9500" b="0" i="1" u="none" strike="noStrike" cap="none" dirty="0">
                <a:solidFill>
                  <a:srgbClr val="000000"/>
                </a:solidFill>
                <a:latin typeface="Arial"/>
                <a:ea typeface="Arial"/>
                <a:cs typeface="Arial"/>
                <a:sym typeface="Arial"/>
              </a:rPr>
              <a:t> </a:t>
            </a:r>
            <a:r>
              <a:rPr lang="en-US" sz="9500" b="0" i="0" u="none" strike="noStrike" cap="none" dirty="0">
                <a:solidFill>
                  <a:srgbClr val="000000"/>
                </a:solidFill>
                <a:latin typeface="Arial"/>
                <a:ea typeface="Arial"/>
                <a:cs typeface="Arial"/>
                <a:sym typeface="Arial"/>
              </a:rPr>
              <a:t>in the Hudson-Raritan Estuary</a:t>
            </a:r>
            <a:endParaRPr sz="9500" b="0" i="0" u="none" strike="noStrike" cap="none" dirty="0">
              <a:solidFill>
                <a:srgbClr val="000000"/>
              </a:solidFill>
              <a:latin typeface="Arial"/>
              <a:ea typeface="Arial"/>
              <a:cs typeface="Arial"/>
              <a:sym typeface="Arial"/>
            </a:endParaRPr>
          </a:p>
        </p:txBody>
      </p:sp>
      <p:sp>
        <p:nvSpPr>
          <p:cNvPr id="89" name="Shape 89"/>
          <p:cNvSpPr txBox="1"/>
          <p:nvPr/>
        </p:nvSpPr>
        <p:spPr>
          <a:xfrm>
            <a:off x="8850171" y="2736177"/>
            <a:ext cx="27497701" cy="1425600"/>
          </a:xfrm>
          <a:prstGeom prst="rect">
            <a:avLst/>
          </a:prstGeom>
          <a:noFill/>
          <a:ln>
            <a:noFill/>
          </a:ln>
        </p:spPr>
        <p:txBody>
          <a:bodyPr spcFirstLastPara="1" wrap="square" lIns="101050" tIns="50525" rIns="101050" bIns="50525"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dirty="0">
                <a:solidFill>
                  <a:schemeClr val="dk1"/>
                </a:solidFill>
                <a:latin typeface="Calibri"/>
                <a:ea typeface="Calibri"/>
                <a:cs typeface="Calibri"/>
                <a:sym typeface="Calibri"/>
              </a:rPr>
              <a:t>Lisette Mejia, Brian Mejia &amp; Mentor Mauricio Gonzalez &amp; Liz </a:t>
            </a:r>
            <a:r>
              <a:rPr lang="en-US" sz="7200" b="0" i="0" u="none" strike="noStrike" cap="none" dirty="0" err="1">
                <a:solidFill>
                  <a:schemeClr val="dk1"/>
                </a:solidFill>
                <a:latin typeface="Calibri"/>
                <a:ea typeface="Calibri"/>
                <a:cs typeface="Calibri"/>
                <a:sym typeface="Calibri"/>
              </a:rPr>
              <a:t>Burmester</a:t>
            </a:r>
            <a:endParaRPr sz="7200" b="0" i="0" u="none" strike="noStrike" cap="none" dirty="0">
              <a:solidFill>
                <a:schemeClr val="dk1"/>
              </a:solidFill>
              <a:latin typeface="Calibri"/>
              <a:ea typeface="Calibri"/>
              <a:cs typeface="Calibri"/>
              <a:sym typeface="Calibri"/>
            </a:endParaRPr>
          </a:p>
        </p:txBody>
      </p:sp>
      <p:pic>
        <p:nvPicPr>
          <p:cNvPr id="90" name="Shape 90"/>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91" name="Shape 91"/>
          <p:cNvPicPr preferRelativeResize="0"/>
          <p:nvPr/>
        </p:nvPicPr>
        <p:blipFill rotWithShape="1">
          <a:blip r:embed="rId4">
            <a:alphaModFix/>
          </a:blip>
          <a:srcRect/>
          <a:stretch/>
        </p:blipFill>
        <p:spPr>
          <a:xfrm>
            <a:off x="856858" y="428069"/>
            <a:ext cx="5352977" cy="3138998"/>
          </a:xfrm>
          <a:prstGeom prst="rect">
            <a:avLst/>
          </a:prstGeom>
          <a:noFill/>
          <a:ln>
            <a:noFill/>
          </a:ln>
        </p:spPr>
      </p:pic>
      <p:sp>
        <p:nvSpPr>
          <p:cNvPr id="92" name="Shape 92"/>
          <p:cNvSpPr txBox="1"/>
          <p:nvPr/>
        </p:nvSpPr>
        <p:spPr>
          <a:xfrm>
            <a:off x="1002350" y="6096000"/>
            <a:ext cx="9012600" cy="259478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r>
              <a:rPr lang="en-US" sz="8600" b="0" i="0" u="none" strike="noStrike" cap="none">
                <a:solidFill>
                  <a:schemeClr val="dk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highlight>
                  <a:srgbClr val="FFFFFF"/>
                </a:highlight>
                <a:latin typeface="Calibri"/>
                <a:ea typeface="Calibri"/>
                <a:cs typeface="Calibri"/>
                <a:sym typeface="Calibri"/>
              </a:rPr>
              <a:t>The New York harbor is on the path of recovering from human impact and biodiversity in the estuary is a key factor because of its reflection on the stability of the ecosystem. </a:t>
            </a:r>
            <a:r>
              <a:rPr lang="en-US" sz="4000" b="0" i="1" u="none" strike="noStrike" cap="none">
                <a:solidFill>
                  <a:schemeClr val="dk1"/>
                </a:solidFill>
                <a:latin typeface="Calibri"/>
                <a:ea typeface="Calibri"/>
                <a:cs typeface="Calibri"/>
                <a:sym typeface="Calibri"/>
              </a:rPr>
              <a:t>Botryllus schlosseri </a:t>
            </a:r>
            <a:r>
              <a:rPr lang="en-US" sz="4000" b="0" i="0" u="none" strike="noStrike" cap="none">
                <a:solidFill>
                  <a:schemeClr val="dk1"/>
                </a:solidFill>
                <a:latin typeface="Calibri"/>
                <a:ea typeface="Calibri"/>
                <a:cs typeface="Calibri"/>
                <a:sym typeface="Calibri"/>
              </a:rPr>
              <a:t>is a colonial sea squirt whose phenotype can vary from different color to different shapes. For example, they may appear orange, yellow, red, greenish, violet, grey and black. </a:t>
            </a:r>
            <a:r>
              <a:rPr lang="en-US" sz="4000" b="0" i="1" u="none" strike="noStrike" cap="none">
                <a:solidFill>
                  <a:schemeClr val="dk1"/>
                </a:solidFill>
                <a:latin typeface="Calibri"/>
                <a:ea typeface="Calibri"/>
                <a:cs typeface="Calibri"/>
                <a:sym typeface="Calibri"/>
              </a:rPr>
              <a:t>Botryllus schlosseri </a:t>
            </a:r>
            <a:r>
              <a:rPr lang="en-US" sz="4000" b="0" i="0" u="none" strike="noStrike" cap="none">
                <a:solidFill>
                  <a:schemeClr val="dk1"/>
                </a:solidFill>
                <a:latin typeface="Calibri"/>
                <a:ea typeface="Calibri"/>
                <a:cs typeface="Calibri"/>
                <a:sym typeface="Calibri"/>
              </a:rPr>
              <a:t>can typically form a flat sheet of 3-4 mm thick and up to 10 cm across (Cohen, 2011). What makes it unique is the zooids which can arrange into different star-shaped systems.</a:t>
            </a: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8600"/>
              <a:buFont typeface="Arial"/>
              <a:buNone/>
            </a:pPr>
            <a:r>
              <a:rPr lang="en-US" sz="8600" b="0" i="0" u="none" strike="noStrike" cap="none">
                <a:solidFill>
                  <a:schemeClr val="dk1"/>
                </a:solidFill>
                <a:latin typeface="Calibri"/>
                <a:ea typeface="Calibri"/>
                <a:cs typeface="Calibri"/>
                <a:sym typeface="Calibri"/>
              </a:rPr>
              <a:t>Background</a:t>
            </a:r>
            <a:endParaRPr sz="8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4000" b="0" i="1" u="none" strike="noStrike" cap="none">
                <a:solidFill>
                  <a:schemeClr val="dk1"/>
                </a:solidFill>
                <a:latin typeface="Calibri"/>
                <a:ea typeface="Calibri"/>
                <a:cs typeface="Calibri"/>
                <a:sym typeface="Calibri"/>
              </a:rPr>
              <a:t>B. schlosseri</a:t>
            </a:r>
            <a:r>
              <a:rPr lang="en-US" sz="4000" b="0" i="0" u="none" strike="noStrike" cap="none">
                <a:solidFill>
                  <a:schemeClr val="dk1"/>
                </a:solidFill>
                <a:latin typeface="Calibri"/>
                <a:ea typeface="Calibri"/>
                <a:cs typeface="Calibri"/>
                <a:sym typeface="Calibri"/>
              </a:rPr>
              <a:t> can grow on a variety of surfaces including boat hulls, buoys, ropes, oyster cages, and pillings. </a:t>
            </a:r>
            <a:r>
              <a:rPr lang="en-US" sz="4000" b="0" i="1" u="none" strike="noStrike" cap="none">
                <a:solidFill>
                  <a:schemeClr val="dk1"/>
                </a:solidFill>
                <a:latin typeface="Calibri"/>
                <a:ea typeface="Calibri"/>
                <a:cs typeface="Calibri"/>
                <a:sym typeface="Calibri"/>
              </a:rPr>
              <a:t>B</a:t>
            </a:r>
            <a:r>
              <a:rPr lang="en-US" sz="4000" b="0" i="0" u="none" strike="noStrike" cap="none">
                <a:solidFill>
                  <a:schemeClr val="dk1"/>
                </a:solidFill>
                <a:latin typeface="Calibri"/>
                <a:ea typeface="Calibri"/>
                <a:cs typeface="Calibri"/>
                <a:sym typeface="Calibri"/>
              </a:rPr>
              <a:t>. </a:t>
            </a:r>
            <a:r>
              <a:rPr lang="en-US" sz="4000" b="0" i="1" u="none" strike="noStrike" cap="none">
                <a:solidFill>
                  <a:schemeClr val="dk1"/>
                </a:solidFill>
                <a:latin typeface="Calibri"/>
                <a:ea typeface="Calibri"/>
                <a:cs typeface="Calibri"/>
                <a:sym typeface="Calibri"/>
              </a:rPr>
              <a:t>schlosseri</a:t>
            </a:r>
            <a:r>
              <a:rPr lang="en-US" sz="4000" b="0" i="0" u="none" strike="noStrike" cap="none">
                <a:solidFill>
                  <a:schemeClr val="dk1"/>
                </a:solidFill>
                <a:latin typeface="Calibri"/>
                <a:ea typeface="Calibri"/>
                <a:cs typeface="Calibri"/>
                <a:sym typeface="Calibri"/>
              </a:rPr>
              <a:t> can grow quite well in polluted water (Manniot, 2009). It has been reported that its range has spread over the last 100 years to a nearly worldwide extent (Manniot, 2009). The star tunicate is not native to the U.S, but now occurs on both North American coasts. </a:t>
            </a:r>
            <a:r>
              <a:rPr lang="en-US" sz="4000" b="0" i="1" u="none" strike="noStrike" cap="none">
                <a:solidFill>
                  <a:schemeClr val="dk1"/>
                </a:solidFill>
                <a:latin typeface="Calibri"/>
                <a:ea typeface="Calibri"/>
                <a:cs typeface="Calibri"/>
                <a:sym typeface="Calibri"/>
              </a:rPr>
              <a:t>B. schlosseri </a:t>
            </a:r>
            <a:r>
              <a:rPr lang="en-US" sz="4000" b="0" i="0" u="none" strike="noStrike" cap="none">
                <a:solidFill>
                  <a:schemeClr val="dk1"/>
                </a:solidFill>
                <a:latin typeface="Calibri"/>
                <a:ea typeface="Calibri"/>
                <a:cs typeface="Calibri"/>
                <a:sym typeface="Calibri"/>
              </a:rPr>
              <a:t>can</a:t>
            </a:r>
            <a:r>
              <a:rPr lang="en-US" sz="4000" b="0" i="1" u="none" strike="noStrike" cap="none">
                <a:solidFill>
                  <a:schemeClr val="dk1"/>
                </a:solidFill>
                <a:latin typeface="Calibri"/>
                <a:ea typeface="Calibri"/>
                <a:cs typeface="Calibri"/>
                <a:sym typeface="Calibri"/>
              </a:rPr>
              <a:t> </a:t>
            </a:r>
            <a:r>
              <a:rPr lang="en-US" sz="4000" b="0" i="0" u="none" strike="noStrike" cap="none">
                <a:solidFill>
                  <a:schemeClr val="dk1"/>
                </a:solidFill>
                <a:latin typeface="Calibri"/>
                <a:ea typeface="Calibri"/>
                <a:cs typeface="Calibri"/>
                <a:sym typeface="Calibri"/>
              </a:rPr>
              <a:t>have the potential to compete with native species in an ecosystem. Fast growing </a:t>
            </a:r>
            <a:r>
              <a:rPr lang="en-US" sz="4000" b="0" i="1" u="none" strike="noStrike" cap="none">
                <a:solidFill>
                  <a:schemeClr val="dk1"/>
                </a:solidFill>
                <a:latin typeface="Calibri"/>
                <a:ea typeface="Calibri"/>
                <a:cs typeface="Calibri"/>
                <a:sym typeface="Calibri"/>
              </a:rPr>
              <a:t>B. schlosseri </a:t>
            </a:r>
            <a:r>
              <a:rPr lang="en-US" sz="4000" b="0" i="0" u="none" strike="noStrike" cap="none">
                <a:solidFill>
                  <a:schemeClr val="dk1"/>
                </a:solidFill>
                <a:latin typeface="Calibri"/>
                <a:ea typeface="Calibri"/>
                <a:cs typeface="Calibri"/>
                <a:sym typeface="Calibri"/>
              </a:rPr>
              <a:t>colonies may over grow neighboring organism and alter community’s dynamics.  It can even outgrow the space with cultured oysters and mussels (Manniot, 2009). This can have a huge impact on the oyster population if </a:t>
            </a:r>
            <a:r>
              <a:rPr lang="en-US" sz="4000" b="0" i="1" u="none" strike="noStrike" cap="none">
                <a:solidFill>
                  <a:schemeClr val="dk1"/>
                </a:solidFill>
                <a:latin typeface="Calibri"/>
                <a:ea typeface="Calibri"/>
                <a:cs typeface="Calibri"/>
                <a:sym typeface="Calibri"/>
              </a:rPr>
              <a:t>B</a:t>
            </a:r>
            <a:r>
              <a:rPr lang="en-US" sz="4000" b="0" i="0" u="none" strike="noStrike" cap="none">
                <a:solidFill>
                  <a:schemeClr val="dk1"/>
                </a:solidFill>
                <a:latin typeface="Calibri"/>
                <a:ea typeface="Calibri"/>
                <a:cs typeface="Calibri"/>
                <a:sym typeface="Calibri"/>
              </a:rPr>
              <a:t>. </a:t>
            </a:r>
            <a:r>
              <a:rPr lang="en-US" sz="4000" b="0" i="1" u="none" strike="noStrike" cap="none">
                <a:solidFill>
                  <a:schemeClr val="dk1"/>
                </a:solidFill>
                <a:latin typeface="Calibri"/>
                <a:ea typeface="Calibri"/>
                <a:cs typeface="Calibri"/>
                <a:sym typeface="Calibri"/>
              </a:rPr>
              <a:t>schlosseri </a:t>
            </a:r>
            <a:r>
              <a:rPr lang="en-US" sz="4000" b="0" i="0" u="none" strike="noStrike" cap="none">
                <a:solidFill>
                  <a:schemeClr val="dk1"/>
                </a:solidFill>
                <a:latin typeface="Calibri"/>
                <a:ea typeface="Calibri"/>
                <a:cs typeface="Calibri"/>
                <a:sym typeface="Calibri"/>
              </a:rPr>
              <a:t>have the ability to outgrow oysters because oysters are used as filters in order to help clean up the New York Harbor.</a:t>
            </a:r>
            <a:endParaRPr/>
          </a:p>
          <a:p>
            <a:pPr marL="0" marR="0" lvl="0" indent="0" algn="just" rtl="0">
              <a:lnSpc>
                <a:spcPct val="100000"/>
              </a:lnSpc>
              <a:spcBef>
                <a:spcPts val="0"/>
              </a:spcBef>
              <a:spcAft>
                <a:spcPts val="0"/>
              </a:spcAft>
              <a:buNone/>
            </a:pPr>
            <a:endParaRPr sz="5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5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5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5400"/>
              <a:buFont typeface="Arial"/>
              <a:buNone/>
            </a:pPr>
            <a:endParaRPr sz="5400" b="0" i="0" u="none" strike="noStrike" cap="none">
              <a:solidFill>
                <a:schemeClr val="dk1"/>
              </a:solidFill>
              <a:latin typeface="Calibri"/>
              <a:ea typeface="Calibri"/>
              <a:cs typeface="Calibri"/>
              <a:sym typeface="Calibri"/>
            </a:endParaRPr>
          </a:p>
        </p:txBody>
      </p:sp>
      <p:sp>
        <p:nvSpPr>
          <p:cNvPr id="93" name="Shape 93"/>
          <p:cNvSpPr txBox="1"/>
          <p:nvPr/>
        </p:nvSpPr>
        <p:spPr>
          <a:xfrm>
            <a:off x="33761475" y="6132300"/>
            <a:ext cx="9317700" cy="259115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8600" b="0" i="0" u="none" strike="noStrike" cap="none" dirty="0">
                <a:solidFill>
                  <a:schemeClr val="dk1"/>
                </a:solidFill>
                <a:latin typeface="Arial"/>
                <a:ea typeface="Arial"/>
                <a:cs typeface="Arial"/>
                <a:sym typeface="Arial"/>
              </a:rPr>
              <a:t>Results</a:t>
            </a:r>
            <a:endParaRPr sz="8600" b="0" i="0" u="none" strike="noStrike" cap="none" dirty="0">
              <a:solidFill>
                <a:schemeClr val="dk1"/>
              </a:solidFill>
              <a:latin typeface="Arial"/>
              <a:ea typeface="Arial"/>
              <a:cs typeface="Arial"/>
              <a:sym typeface="Arial"/>
            </a:endParaRPr>
          </a:p>
          <a:p>
            <a:pPr marL="0" marR="0" lvl="0" indent="0" algn="just" rtl="0">
              <a:spcBef>
                <a:spcPts val="0"/>
              </a:spcBef>
              <a:spcAft>
                <a:spcPts val="0"/>
              </a:spcAft>
              <a:buNone/>
            </a:pPr>
            <a:r>
              <a:rPr lang="en-US" sz="3600" b="0" i="0" u="none" strike="noStrike" cap="none" dirty="0">
                <a:solidFill>
                  <a:schemeClr val="dk1"/>
                </a:solidFill>
                <a:latin typeface="Calibri"/>
                <a:ea typeface="Calibri"/>
                <a:cs typeface="Calibri"/>
                <a:sym typeface="Calibri"/>
              </a:rPr>
              <a:t>We were able to run a DNA extraction from all the 7 collected samples, amplify the DNA using the polymerase chain reaction, and analyze</a:t>
            </a:r>
            <a:r>
              <a:rPr lang="en-US" sz="3600" dirty="0">
                <a:solidFill>
                  <a:schemeClr val="dk1"/>
                </a:solidFill>
                <a:latin typeface="Calibri"/>
                <a:ea typeface="Calibri"/>
                <a:cs typeface="Calibri"/>
                <a:sym typeface="Calibri"/>
              </a:rPr>
              <a:t> </a:t>
            </a:r>
            <a:r>
              <a:rPr lang="en-US" sz="3600" b="0" i="0" u="none" strike="noStrike" cap="none" dirty="0">
                <a:solidFill>
                  <a:schemeClr val="dk1"/>
                </a:solidFill>
                <a:latin typeface="Calibri"/>
                <a:ea typeface="Calibri"/>
                <a:cs typeface="Calibri"/>
                <a:sym typeface="Calibri"/>
              </a:rPr>
              <a:t>PCR products by gel electrophoresis. From the gel (see figure 4) we were able to find bands of possible DNA. The ladder and positive control bands were absent. We didn’t have the opportunity to sequence the DNA in order to run a the bioinformatics.</a:t>
            </a:r>
            <a:r>
              <a:rPr lang="en-US" sz="3800" b="0" i="0" u="none" strike="noStrike" cap="none" dirty="0">
                <a:solidFill>
                  <a:schemeClr val="dk1"/>
                </a:solidFill>
                <a:latin typeface="Calibri"/>
                <a:ea typeface="Calibri"/>
                <a:cs typeface="Calibri"/>
                <a:sym typeface="Calibri"/>
              </a:rPr>
              <a:t> </a:t>
            </a:r>
            <a:endParaRPr sz="3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8600"/>
              <a:buFont typeface="Arial"/>
              <a:buNone/>
            </a:pPr>
            <a:r>
              <a:rPr lang="en-US" sz="8600" b="0" i="0" u="none" strike="noStrike" cap="none" dirty="0">
                <a:solidFill>
                  <a:schemeClr val="dk1"/>
                </a:solidFill>
                <a:latin typeface="Calibri"/>
                <a:ea typeface="Calibri"/>
                <a:cs typeface="Calibri"/>
                <a:sym typeface="Calibri"/>
              </a:rPr>
              <a:t>Discussion </a:t>
            </a:r>
          </a:p>
          <a:p>
            <a:pPr marL="0" lvl="0" indent="457200" algn="just" rtl="0">
              <a:spcBef>
                <a:spcPts val="0"/>
              </a:spcBef>
              <a:spcAft>
                <a:spcPts val="0"/>
              </a:spcAft>
              <a:buClr>
                <a:schemeClr val="dk1"/>
              </a:buClr>
              <a:buSzPts val="1100"/>
              <a:buFont typeface="Arial"/>
              <a:buNone/>
            </a:pPr>
            <a:r>
              <a:rPr lang="en-US" sz="3600" dirty="0">
                <a:solidFill>
                  <a:schemeClr val="dk1"/>
                </a:solidFill>
                <a:latin typeface="Calibri"/>
                <a:ea typeface="Calibri"/>
                <a:cs typeface="Calibri"/>
                <a:sym typeface="Calibri"/>
              </a:rPr>
              <a:t>The study may not have worked as the original hypothesis, due to multiple mistakes and difficulties. While working on the gel electrophoresis it did come to notice that we had bands showing up indicating that we could possibly have DNA.</a:t>
            </a:r>
            <a:r>
              <a:rPr lang="en-US" sz="3600" i="1" dirty="0">
                <a:solidFill>
                  <a:schemeClr val="dk1"/>
                </a:solidFill>
                <a:latin typeface="Calibri"/>
                <a:ea typeface="Calibri"/>
                <a:cs typeface="Calibri"/>
                <a:sym typeface="Calibri"/>
              </a:rPr>
              <a:t> </a:t>
            </a:r>
            <a:r>
              <a:rPr lang="en-US" sz="3600" dirty="0">
                <a:solidFill>
                  <a:schemeClr val="dk1"/>
                </a:solidFill>
                <a:latin typeface="Calibri"/>
                <a:ea typeface="Calibri"/>
                <a:cs typeface="Calibri"/>
                <a:sym typeface="Calibri"/>
              </a:rPr>
              <a:t>There were numerous mistakes (human error) that made supporting the hypothesis impossible. For example, there were difficulties managing time. With only two hours after school it was difficult to complete all the steps in a timely manner. Another time the Ladder, control, and </a:t>
            </a:r>
            <a:r>
              <a:rPr lang="en-US" sz="3600" dirty="0" err="1">
                <a:solidFill>
                  <a:schemeClr val="dk1"/>
                </a:solidFill>
                <a:latin typeface="Calibri"/>
                <a:ea typeface="Calibri"/>
                <a:cs typeface="Calibri"/>
                <a:sym typeface="Calibri"/>
              </a:rPr>
              <a:t>Sybr</a:t>
            </a:r>
            <a:r>
              <a:rPr lang="en-US" sz="3600" dirty="0">
                <a:solidFill>
                  <a:schemeClr val="dk1"/>
                </a:solidFill>
                <a:latin typeface="Calibri"/>
                <a:ea typeface="Calibri"/>
                <a:cs typeface="Calibri"/>
                <a:sym typeface="Calibri"/>
              </a:rPr>
              <a:t> green out of the fridge for too long. When running the PCR we could only complete 24 cycles. Then running the gel we could only run it for 5 minutes before having to leave For future studies we would like to continue working on Colonial tunicates and what they can tell us about the biodiversity in the estuary.</a:t>
            </a:r>
            <a:endParaRPr sz="3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8600"/>
              <a:buFont typeface="Arial"/>
              <a:buNone/>
            </a:pPr>
            <a:r>
              <a:rPr lang="en-US" sz="8600" b="0" i="0" u="none" strike="noStrike" cap="none" dirty="0">
                <a:solidFill>
                  <a:schemeClr val="dk1"/>
                </a:solidFill>
                <a:latin typeface="Calibri"/>
                <a:ea typeface="Calibri"/>
                <a:cs typeface="Calibri"/>
                <a:sym typeface="Calibri"/>
              </a:rPr>
              <a:t>References</a:t>
            </a:r>
            <a:endParaRPr sz="5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highlight>
                  <a:srgbClr val="FFFFFF"/>
                </a:highlight>
                <a:latin typeface="Calibri"/>
                <a:ea typeface="Calibri"/>
                <a:cs typeface="Calibri"/>
                <a:sym typeface="Calibri"/>
              </a:rPr>
              <a:t>Cohen, A.N 2011. The Exotics Guide: Non-native Marine Species of the North America Pacific coast. Accessed 03/31/18</a:t>
            </a:r>
            <a:endParaRPr sz="20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2000" b="0" i="0" u="none" strike="noStrike" cap="none" dirty="0">
              <a:solidFill>
                <a:schemeClr val="dk1"/>
              </a:solidFill>
              <a:highlight>
                <a:srgbClr val="FFFFFF"/>
              </a:highlight>
              <a:latin typeface="Calibri"/>
              <a:ea typeface="Calibri"/>
              <a:cs typeface="Calibri"/>
              <a:sym typeface="Calibri"/>
            </a:endParaRPr>
          </a:p>
          <a:p>
            <a:pPr marL="0" marR="914400" lvl="0" indent="0" algn="l" rtl="0">
              <a:lnSpc>
                <a:spcPct val="129500"/>
              </a:lnSpc>
              <a:spcBef>
                <a:spcPts val="0"/>
              </a:spcBef>
              <a:spcAft>
                <a:spcPts val="0"/>
              </a:spcAft>
              <a:buClr>
                <a:srgbClr val="000000"/>
              </a:buClr>
              <a:buSzPts val="1100"/>
              <a:buFont typeface="Arial"/>
              <a:buNone/>
            </a:pPr>
            <a:r>
              <a:rPr lang="en-US" sz="2000" b="0" i="0" u="sng" strike="noStrike" cap="none" dirty="0">
                <a:solidFill>
                  <a:schemeClr val="hlink"/>
                </a:solidFill>
                <a:highlight>
                  <a:srgbClr val="FFFFFF"/>
                </a:highlight>
                <a:latin typeface="Calibri"/>
                <a:ea typeface="Calibri"/>
                <a:cs typeface="Calibri"/>
                <a:sym typeface="Calibri"/>
                <a:hlinkClick r:id="rId5"/>
              </a:rPr>
              <a:t>http://www.dnabarcoding101.org</a:t>
            </a:r>
            <a:r>
              <a:rPr lang="en-US" sz="2000" b="0" i="0" u="none" strike="noStrike" cap="none" dirty="0">
                <a:solidFill>
                  <a:schemeClr val="dk1"/>
                </a:solidFill>
                <a:highlight>
                  <a:srgbClr val="FFFFFF"/>
                </a:highlight>
                <a:latin typeface="Calibri"/>
                <a:ea typeface="Calibri"/>
                <a:cs typeface="Calibri"/>
                <a:sym typeface="Calibri"/>
              </a:rPr>
              <a:t> accessed 02/14/18</a:t>
            </a:r>
            <a:endParaRPr sz="2000" b="0" i="0" u="none" strike="noStrike" cap="none" dirty="0">
              <a:solidFill>
                <a:schemeClr val="dk1"/>
              </a:solidFill>
              <a:highlight>
                <a:srgbClr val="FFFFFF"/>
              </a:highlight>
              <a:latin typeface="Calibri"/>
              <a:ea typeface="Calibri"/>
              <a:cs typeface="Calibri"/>
              <a:sym typeface="Calibri"/>
            </a:endParaRPr>
          </a:p>
          <a:p>
            <a:pPr marL="0" marR="914400" lvl="0" indent="0" algn="l" rtl="0">
              <a:lnSpc>
                <a:spcPct val="129500"/>
              </a:lnSpc>
              <a:spcBef>
                <a:spcPts val="0"/>
              </a:spcBef>
              <a:spcAft>
                <a:spcPts val="0"/>
              </a:spcAft>
              <a:buClr>
                <a:srgbClr val="000000"/>
              </a:buClr>
              <a:buSzPts val="1100"/>
              <a:buFont typeface="Arial"/>
              <a:buNone/>
            </a:pPr>
            <a:r>
              <a:rPr lang="en-US" sz="2000" b="0" i="0" u="none" strike="noStrike" cap="none" dirty="0" err="1">
                <a:solidFill>
                  <a:schemeClr val="dk1"/>
                </a:solidFill>
                <a:highlight>
                  <a:srgbClr val="FFFFFF"/>
                </a:highlight>
                <a:latin typeface="Calibri"/>
                <a:ea typeface="Calibri"/>
                <a:cs typeface="Calibri"/>
                <a:sym typeface="Calibri"/>
              </a:rPr>
              <a:t>Monniot</a:t>
            </a:r>
            <a:r>
              <a:rPr lang="en-US" sz="2000" b="0" i="0" u="none" strike="noStrike" cap="none" dirty="0">
                <a:solidFill>
                  <a:schemeClr val="dk1"/>
                </a:solidFill>
                <a:highlight>
                  <a:srgbClr val="FFFFFF"/>
                </a:highlight>
                <a:latin typeface="Calibri"/>
                <a:ea typeface="Calibri"/>
                <a:cs typeface="Calibri"/>
                <a:sym typeface="Calibri"/>
              </a:rPr>
              <a:t>, C. 2009. </a:t>
            </a:r>
            <a:r>
              <a:rPr lang="en-US" sz="2000" b="0" i="0" u="none" strike="noStrike" cap="none" dirty="0" err="1">
                <a:solidFill>
                  <a:schemeClr val="dk1"/>
                </a:solidFill>
                <a:highlight>
                  <a:srgbClr val="FFFFFF"/>
                </a:highlight>
                <a:latin typeface="Calibri"/>
                <a:ea typeface="Calibri"/>
                <a:cs typeface="Calibri"/>
                <a:sym typeface="Calibri"/>
              </a:rPr>
              <a:t>Botryllus</a:t>
            </a:r>
            <a:r>
              <a:rPr lang="en-US" sz="2000" b="0" i="0" u="none" strike="noStrike" cap="none" dirty="0">
                <a:solidFill>
                  <a:schemeClr val="dk1"/>
                </a:solidFill>
                <a:highlight>
                  <a:srgbClr val="FFFFFF"/>
                </a:highlight>
                <a:latin typeface="Calibri"/>
                <a:ea typeface="Calibri"/>
                <a:cs typeface="Calibri"/>
                <a:sym typeface="Calibri"/>
              </a:rPr>
              <a:t> </a:t>
            </a:r>
            <a:r>
              <a:rPr lang="en-US" sz="2000" b="0" i="0" u="none" strike="noStrike" cap="none" dirty="0" err="1">
                <a:solidFill>
                  <a:schemeClr val="dk1"/>
                </a:solidFill>
                <a:highlight>
                  <a:srgbClr val="FFFFFF"/>
                </a:highlight>
                <a:latin typeface="Calibri"/>
                <a:ea typeface="Calibri"/>
                <a:cs typeface="Calibri"/>
                <a:sym typeface="Calibri"/>
              </a:rPr>
              <a:t>schlosseri</a:t>
            </a:r>
            <a:r>
              <a:rPr lang="en-US" sz="2000" b="0" i="0" u="none" strike="noStrike" cap="none" dirty="0">
                <a:solidFill>
                  <a:schemeClr val="dk1"/>
                </a:solidFill>
                <a:highlight>
                  <a:srgbClr val="FFFFFF"/>
                </a:highlight>
                <a:latin typeface="Calibri"/>
                <a:ea typeface="Calibri"/>
                <a:cs typeface="Calibri"/>
                <a:sym typeface="Calibri"/>
              </a:rPr>
              <a:t> (</a:t>
            </a:r>
            <a:r>
              <a:rPr lang="en-US" sz="2000" b="0" i="0" u="none" strike="noStrike" cap="none" dirty="0" err="1">
                <a:solidFill>
                  <a:schemeClr val="dk1"/>
                </a:solidFill>
                <a:highlight>
                  <a:srgbClr val="FFFFFF"/>
                </a:highlight>
                <a:latin typeface="Calibri"/>
                <a:ea typeface="Calibri"/>
                <a:cs typeface="Calibri"/>
                <a:sym typeface="Calibri"/>
              </a:rPr>
              <a:t>Palla</a:t>
            </a:r>
            <a:r>
              <a:rPr lang="en-US" sz="2000" b="0" i="0" u="none" strike="noStrike" cap="none" dirty="0">
                <a:solidFill>
                  <a:schemeClr val="dk1"/>
                </a:solidFill>
                <a:highlight>
                  <a:srgbClr val="FFFFFF"/>
                </a:highlight>
                <a:latin typeface="Calibri"/>
                <a:ea typeface="Calibri"/>
                <a:cs typeface="Calibri"/>
                <a:sym typeface="Calibri"/>
              </a:rPr>
              <a:t>, 1766). World of </a:t>
            </a:r>
            <a:r>
              <a:rPr lang="en-US" sz="2400" b="0" i="0" u="none" strike="noStrike" cap="none" dirty="0">
                <a:solidFill>
                  <a:schemeClr val="dk1"/>
                </a:solidFill>
                <a:highlight>
                  <a:srgbClr val="FFFFFF"/>
                </a:highlight>
                <a:latin typeface="Calibri"/>
                <a:ea typeface="Calibri"/>
                <a:cs typeface="Calibri"/>
                <a:sym typeface="Calibri"/>
              </a:rPr>
              <a:t>Marine species accessed 03/31/18</a:t>
            </a:r>
            <a:endParaRPr sz="8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600"/>
              <a:buFont typeface="Arial"/>
              <a:buNone/>
            </a:pPr>
            <a:r>
              <a:rPr lang="en-US" sz="8600" b="0" i="0" u="none" strike="noStrike" cap="none" dirty="0">
                <a:solidFill>
                  <a:schemeClr val="dk1"/>
                </a:solidFill>
                <a:latin typeface="Calibri"/>
                <a:ea typeface="Calibri"/>
                <a:cs typeface="Calibri"/>
                <a:sym typeface="Calibri"/>
              </a:rPr>
              <a:t>Acknowledgements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chemeClr val="dk1"/>
                </a:solidFill>
                <a:latin typeface="Calibri"/>
                <a:ea typeface="Calibri"/>
                <a:cs typeface="Calibri"/>
                <a:sym typeface="Calibri"/>
              </a:rPr>
              <a:t>	I would like to thank my mentors Mauricio Gonzalez, </a:t>
            </a:r>
            <a:r>
              <a:rPr lang="en-US" sz="3000" b="0" i="0" u="none" strike="noStrike" cap="none" dirty="0" err="1">
                <a:solidFill>
                  <a:schemeClr val="dk1"/>
                </a:solidFill>
                <a:latin typeface="Calibri"/>
                <a:ea typeface="Calibri"/>
                <a:cs typeface="Calibri"/>
                <a:sym typeface="Calibri"/>
              </a:rPr>
              <a:t>M.sc.</a:t>
            </a:r>
            <a:r>
              <a:rPr lang="en-US" sz="3000" b="0" i="0" u="none" strike="noStrike" cap="none" dirty="0">
                <a:solidFill>
                  <a:schemeClr val="dk1"/>
                </a:solidFill>
                <a:latin typeface="Calibri"/>
                <a:ea typeface="Calibri"/>
                <a:cs typeface="Calibri"/>
                <a:sym typeface="Calibri"/>
              </a:rPr>
              <a:t> and Liz </a:t>
            </a:r>
            <a:r>
              <a:rPr lang="en-US" sz="3000" b="0" i="0" u="none" strike="noStrike" cap="none" dirty="0" err="1">
                <a:solidFill>
                  <a:schemeClr val="dk1"/>
                </a:solidFill>
                <a:latin typeface="Calibri"/>
                <a:ea typeface="Calibri"/>
                <a:cs typeface="Calibri"/>
                <a:sym typeface="Calibri"/>
              </a:rPr>
              <a:t>Burmester</a:t>
            </a:r>
            <a:r>
              <a:rPr lang="en-US" sz="3000" b="0" i="0" u="none" strike="noStrike" cap="none" dirty="0">
                <a:solidFill>
                  <a:schemeClr val="dk1"/>
                </a:solidFill>
                <a:latin typeface="Calibri"/>
                <a:ea typeface="Calibri"/>
                <a:cs typeface="Calibri"/>
                <a:sym typeface="Calibri"/>
              </a:rPr>
              <a:t>, Ph.D. I would also like to thank  Christine </a:t>
            </a:r>
            <a:r>
              <a:rPr lang="en-US" sz="3000" b="0" i="0" u="none" strike="noStrike" cap="none" dirty="0" err="1">
                <a:solidFill>
                  <a:schemeClr val="dk1"/>
                </a:solidFill>
                <a:latin typeface="Calibri"/>
                <a:ea typeface="Calibri"/>
                <a:cs typeface="Calibri"/>
                <a:sym typeface="Calibri"/>
              </a:rPr>
              <a:t>Marizzi</a:t>
            </a:r>
            <a:r>
              <a:rPr lang="en-US" sz="3000" b="0" i="0" u="none" strike="noStrike" cap="none" dirty="0">
                <a:solidFill>
                  <a:schemeClr val="dk1"/>
                </a:solidFill>
                <a:latin typeface="Calibri"/>
                <a:ea typeface="Calibri"/>
                <a:cs typeface="Calibri"/>
                <a:sym typeface="Calibri"/>
              </a:rPr>
              <a:t> and the Urban Barcode Project for giving us an opportunity to begin this project and providing us with the materials.  </a:t>
            </a: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400"/>
              <a:buFont typeface="Arial"/>
              <a:buNone/>
            </a:pPr>
            <a:endParaRPr sz="5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400"/>
              <a:buFont typeface="Arial"/>
              <a:buNone/>
            </a:pPr>
            <a:endParaRPr sz="5400" b="0" i="0" u="none" strike="noStrike" cap="none" dirty="0">
              <a:solidFill>
                <a:schemeClr val="dk1"/>
              </a:solidFill>
              <a:latin typeface="Calibri"/>
              <a:ea typeface="Calibri"/>
              <a:cs typeface="Calibri"/>
              <a:sym typeface="Calibri"/>
            </a:endParaRPr>
          </a:p>
        </p:txBody>
      </p:sp>
      <p:sp>
        <p:nvSpPr>
          <p:cNvPr id="94" name="Shape 94"/>
          <p:cNvSpPr txBox="1"/>
          <p:nvPr/>
        </p:nvSpPr>
        <p:spPr>
          <a:xfrm>
            <a:off x="37180241" y="2757238"/>
            <a:ext cx="5184093" cy="212365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Funded by the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Thompson Family Foundation </a:t>
            </a:r>
            <a:endParaRPr sz="4400" b="0" i="0" u="none" strike="noStrike" cap="none">
              <a:solidFill>
                <a:schemeClr val="dk1"/>
              </a:solidFill>
              <a:latin typeface="Calibri"/>
              <a:ea typeface="Calibri"/>
              <a:cs typeface="Calibri"/>
              <a:sym typeface="Calibri"/>
            </a:endParaRPr>
          </a:p>
        </p:txBody>
      </p:sp>
      <p:pic>
        <p:nvPicPr>
          <p:cNvPr id="95" name="Shape 95" descr="Image result for botryllus schlosseri"/>
          <p:cNvPicPr preferRelativeResize="0"/>
          <p:nvPr/>
        </p:nvPicPr>
        <p:blipFill rotWithShape="1">
          <a:blip r:embed="rId6">
            <a:alphaModFix/>
          </a:blip>
          <a:srcRect/>
          <a:stretch/>
        </p:blipFill>
        <p:spPr>
          <a:xfrm>
            <a:off x="21316750" y="12201268"/>
            <a:ext cx="11250600" cy="8582483"/>
          </a:xfrm>
          <a:prstGeom prst="rect">
            <a:avLst/>
          </a:prstGeom>
          <a:noFill/>
          <a:ln>
            <a:noFill/>
          </a:ln>
        </p:spPr>
      </p:pic>
      <p:sp>
        <p:nvSpPr>
          <p:cNvPr id="96" name="Shape 96"/>
          <p:cNvSpPr txBox="1"/>
          <p:nvPr/>
        </p:nvSpPr>
        <p:spPr>
          <a:xfrm>
            <a:off x="11255200" y="21202963"/>
            <a:ext cx="9985200" cy="142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FIgure #1 Colonial Sea Squirts</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Picture credit: Liz Burmester 	 </a:t>
            </a:r>
            <a:endParaRPr sz="2800" b="0" i="0" u="none" strike="noStrike" cap="none">
              <a:solidFill>
                <a:srgbClr val="000000"/>
              </a:solidFill>
              <a:latin typeface="Arial"/>
              <a:ea typeface="Arial"/>
              <a:cs typeface="Arial"/>
              <a:sym typeface="Arial"/>
            </a:endParaRPr>
          </a:p>
        </p:txBody>
      </p:sp>
      <p:pic>
        <p:nvPicPr>
          <p:cNvPr id="97" name="Shape 97"/>
          <p:cNvPicPr preferRelativeResize="0"/>
          <p:nvPr/>
        </p:nvPicPr>
        <p:blipFill rotWithShape="1">
          <a:blip r:embed="rId7">
            <a:alphaModFix/>
          </a:blip>
          <a:srcRect/>
          <a:stretch/>
        </p:blipFill>
        <p:spPr>
          <a:xfrm>
            <a:off x="11438891" y="12201275"/>
            <a:ext cx="9105984" cy="8582482"/>
          </a:xfrm>
          <a:prstGeom prst="rect">
            <a:avLst/>
          </a:prstGeom>
          <a:noFill/>
          <a:ln>
            <a:noFill/>
          </a:ln>
        </p:spPr>
      </p:pic>
      <p:pic>
        <p:nvPicPr>
          <p:cNvPr id="98" name="Shape 98"/>
          <p:cNvPicPr preferRelativeResize="0"/>
          <p:nvPr/>
        </p:nvPicPr>
        <p:blipFill rotWithShape="1">
          <a:blip r:embed="rId8">
            <a:alphaModFix/>
          </a:blip>
          <a:srcRect t="-1000" b="998"/>
          <a:stretch/>
        </p:blipFill>
        <p:spPr>
          <a:xfrm>
            <a:off x="11411275" y="22628575"/>
            <a:ext cx="9985199" cy="7863188"/>
          </a:xfrm>
          <a:prstGeom prst="rect">
            <a:avLst/>
          </a:prstGeom>
          <a:noFill/>
          <a:ln>
            <a:noFill/>
          </a:ln>
        </p:spPr>
      </p:pic>
      <p:sp>
        <p:nvSpPr>
          <p:cNvPr id="99" name="Shape 99"/>
          <p:cNvSpPr txBox="1"/>
          <p:nvPr/>
        </p:nvSpPr>
        <p:spPr>
          <a:xfrm>
            <a:off x="11288100" y="30691725"/>
            <a:ext cx="10661400" cy="17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Figure #3: Sampling site along the East River </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between E118st and E119st </a:t>
            </a:r>
            <a:endParaRPr sz="2800" b="0" i="0" u="none" strike="noStrike" cap="none" dirty="0">
              <a:solidFill>
                <a:srgbClr val="000000"/>
              </a:solidFill>
              <a:latin typeface="Arial"/>
              <a:ea typeface="Arial"/>
              <a:cs typeface="Arial"/>
              <a:sym typeface="Arial"/>
            </a:endParaRPr>
          </a:p>
        </p:txBody>
      </p:sp>
      <p:pic>
        <p:nvPicPr>
          <p:cNvPr id="100" name="Shape 100"/>
          <p:cNvPicPr preferRelativeResize="0"/>
          <p:nvPr/>
        </p:nvPicPr>
        <p:blipFill rotWithShape="1">
          <a:blip r:embed="rId9">
            <a:alphaModFix/>
          </a:blip>
          <a:srcRect l="12784" t="9222" r="8006" b="20433"/>
          <a:stretch/>
        </p:blipFill>
        <p:spPr>
          <a:xfrm>
            <a:off x="21979400" y="22628577"/>
            <a:ext cx="10661399" cy="7910624"/>
          </a:xfrm>
          <a:prstGeom prst="rect">
            <a:avLst/>
          </a:prstGeom>
          <a:noFill/>
          <a:ln>
            <a:noFill/>
          </a:ln>
        </p:spPr>
      </p:pic>
      <p:sp>
        <p:nvSpPr>
          <p:cNvPr id="101" name="Shape 101"/>
          <p:cNvSpPr txBox="1"/>
          <p:nvPr/>
        </p:nvSpPr>
        <p:spPr>
          <a:xfrm>
            <a:off x="21188875" y="21050450"/>
            <a:ext cx="11927400" cy="142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Figure #2: A golden star tunicate which falls under the same family of </a:t>
            </a:r>
            <a:r>
              <a:rPr lang="en-US" sz="2800" b="0" i="1" u="none" strike="noStrike" cap="none">
                <a:solidFill>
                  <a:srgbClr val="000000"/>
                </a:solidFill>
                <a:latin typeface="Arial"/>
                <a:ea typeface="Arial"/>
                <a:cs typeface="Arial"/>
                <a:sym typeface="Arial"/>
              </a:rPr>
              <a:t>Botryllus schlosseri</a:t>
            </a:r>
            <a:endParaRPr sz="2800" b="0" i="1" u="none" strike="noStrike" cap="none">
              <a:solidFill>
                <a:srgbClr val="000000"/>
              </a:solidFill>
              <a:latin typeface="Arial"/>
              <a:ea typeface="Arial"/>
              <a:cs typeface="Arial"/>
              <a:sym typeface="Arial"/>
            </a:endParaRPr>
          </a:p>
        </p:txBody>
      </p:sp>
      <p:sp>
        <p:nvSpPr>
          <p:cNvPr id="102" name="Shape 102"/>
          <p:cNvSpPr txBox="1"/>
          <p:nvPr/>
        </p:nvSpPr>
        <p:spPr>
          <a:xfrm>
            <a:off x="11626200" y="5638800"/>
            <a:ext cx="9985200" cy="525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8600"/>
              <a:buFont typeface="Arial"/>
              <a:buNone/>
            </a:pPr>
            <a:r>
              <a:rPr lang="en-US" sz="8600" b="0" i="0" u="none" strike="noStrike" cap="none">
                <a:solidFill>
                  <a:srgbClr val="000000"/>
                </a:solidFill>
                <a:latin typeface="Calibri"/>
                <a:ea typeface="Calibri"/>
                <a:cs typeface="Calibri"/>
                <a:sym typeface="Calibri"/>
              </a:rPr>
              <a:t>Methods</a:t>
            </a:r>
            <a:endParaRPr sz="86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4500"/>
              <a:buFont typeface="Calibri"/>
              <a:buAutoNum type="arabicPeriod"/>
            </a:pPr>
            <a:r>
              <a:rPr lang="en-US" sz="4500" b="0" i="0" u="none" strike="noStrike" cap="none">
                <a:solidFill>
                  <a:srgbClr val="000000"/>
                </a:solidFill>
                <a:latin typeface="Calibri"/>
                <a:ea typeface="Calibri"/>
                <a:cs typeface="Calibri"/>
                <a:sym typeface="Calibri"/>
              </a:rPr>
              <a:t>Collecting samples </a:t>
            </a:r>
            <a:endParaRPr sz="45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4500"/>
              <a:buFont typeface="Calibri"/>
              <a:buAutoNum type="arabicPeriod"/>
            </a:pPr>
            <a:r>
              <a:rPr lang="en-US" sz="4500" b="0" i="0" u="none" strike="noStrike" cap="none">
                <a:solidFill>
                  <a:srgbClr val="000000"/>
                </a:solidFill>
                <a:latin typeface="Calibri"/>
                <a:ea typeface="Calibri"/>
                <a:cs typeface="Calibri"/>
                <a:sym typeface="Calibri"/>
              </a:rPr>
              <a:t>Extracting the DNA from the samples </a:t>
            </a:r>
            <a:endParaRPr sz="45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4500"/>
              <a:buFont typeface="Calibri"/>
              <a:buAutoNum type="arabicPeriod"/>
            </a:pPr>
            <a:r>
              <a:rPr lang="en-US" sz="4500" b="0" i="0" u="none" strike="noStrike" cap="none">
                <a:solidFill>
                  <a:srgbClr val="000000"/>
                </a:solidFill>
                <a:latin typeface="Calibri"/>
                <a:ea typeface="Calibri"/>
                <a:cs typeface="Calibri"/>
                <a:sym typeface="Calibri"/>
              </a:rPr>
              <a:t>Isolating the DNA from the samples </a:t>
            </a:r>
            <a:endParaRPr sz="45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4500"/>
              <a:buFont typeface="Calibri"/>
              <a:buAutoNum type="arabicPeriod"/>
            </a:pPr>
            <a:r>
              <a:rPr lang="en-US" sz="4500" b="0" i="0" u="none" strike="noStrike" cap="none">
                <a:solidFill>
                  <a:srgbClr val="000000"/>
                </a:solidFill>
                <a:latin typeface="Calibri"/>
                <a:ea typeface="Calibri"/>
                <a:cs typeface="Calibri"/>
                <a:sym typeface="Calibri"/>
              </a:rPr>
              <a:t>Amplify the DNA by PCR</a:t>
            </a:r>
            <a:endParaRPr sz="45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4500"/>
              <a:buFont typeface="Calibri"/>
              <a:buAutoNum type="arabicPeriod"/>
            </a:pPr>
            <a:r>
              <a:rPr lang="en-US" sz="4500" b="0" i="0" u="none" strike="noStrike" cap="none">
                <a:solidFill>
                  <a:srgbClr val="000000"/>
                </a:solidFill>
                <a:latin typeface="Calibri"/>
                <a:ea typeface="Calibri"/>
                <a:cs typeface="Calibri"/>
                <a:sym typeface="Calibri"/>
              </a:rPr>
              <a:t>Analyzing the PCR products </a:t>
            </a:r>
            <a:endParaRPr sz="4500" b="0" i="0" u="none" strike="noStrike" cap="none">
              <a:solidFill>
                <a:srgbClr val="00000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4500"/>
              <a:buFont typeface="Calibri"/>
              <a:buAutoNum type="arabicPeriod"/>
            </a:pPr>
            <a:r>
              <a:rPr lang="en-US" sz="4500" b="0" i="0" u="none" strike="noStrike" cap="none">
                <a:solidFill>
                  <a:srgbClr val="000000"/>
                </a:solidFill>
                <a:latin typeface="Calibri"/>
                <a:ea typeface="Calibri"/>
                <a:cs typeface="Calibri"/>
                <a:sym typeface="Calibri"/>
              </a:rPr>
              <a:t>Analyze results </a:t>
            </a:r>
            <a:endParaRPr sz="4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103" name="Shape 103"/>
          <p:cNvSpPr txBox="1"/>
          <p:nvPr/>
        </p:nvSpPr>
        <p:spPr>
          <a:xfrm>
            <a:off x="21855755" y="5945300"/>
            <a:ext cx="10661400" cy="57624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600"/>
              <a:buFont typeface="Arial"/>
              <a:buNone/>
            </a:pPr>
            <a:r>
              <a:rPr lang="en-US" sz="8600" b="0" i="0" u="none" strike="noStrike" cap="none">
                <a:solidFill>
                  <a:schemeClr val="dk1"/>
                </a:solidFill>
                <a:latin typeface="Calibri"/>
                <a:ea typeface="Calibri"/>
                <a:cs typeface="Calibri"/>
                <a:sym typeface="Calibri"/>
              </a:rPr>
              <a:t>Hypothesis</a:t>
            </a:r>
            <a:endParaRPr sz="3000" b="0" i="0" u="none" strike="noStrike" cap="none">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4500"/>
              <a:buFont typeface="Arial"/>
              <a:buNone/>
            </a:pPr>
            <a:r>
              <a:rPr lang="en-US" sz="4500" b="0" i="0" u="none" strike="noStrike" cap="none">
                <a:solidFill>
                  <a:schemeClr val="dk1"/>
                </a:solidFill>
                <a:latin typeface="Calibri"/>
                <a:ea typeface="Calibri"/>
                <a:cs typeface="Calibri"/>
                <a:sym typeface="Calibri"/>
              </a:rPr>
              <a:t>It is hypothesized that the samples collected in the East River are indeed associated with the </a:t>
            </a:r>
            <a:r>
              <a:rPr lang="en-US" sz="4500" b="0" i="1" u="none" strike="noStrike" cap="none">
                <a:solidFill>
                  <a:schemeClr val="dk1"/>
                </a:solidFill>
                <a:latin typeface="Calibri"/>
                <a:ea typeface="Calibri"/>
                <a:cs typeface="Calibri"/>
                <a:sym typeface="Calibri"/>
              </a:rPr>
              <a:t>Botryllus schlosseri </a:t>
            </a:r>
            <a:r>
              <a:rPr lang="en-US" sz="4500" b="0" i="0" u="none" strike="noStrike" cap="none">
                <a:solidFill>
                  <a:schemeClr val="dk1"/>
                </a:solidFill>
                <a:latin typeface="Calibri"/>
                <a:ea typeface="Calibri"/>
                <a:cs typeface="Calibri"/>
                <a:sym typeface="Calibri"/>
              </a:rPr>
              <a:t>classification due to similar color and patterns.</a:t>
            </a:r>
            <a:endParaRPr sz="4500" b="0" i="0" u="none" strike="noStrike" cap="none">
              <a:solidFill>
                <a:srgbClr val="000000"/>
              </a:solidFill>
              <a:latin typeface="Arial"/>
              <a:ea typeface="Arial"/>
              <a:cs typeface="Arial"/>
              <a:sym typeface="Arial"/>
            </a:endParaRPr>
          </a:p>
        </p:txBody>
      </p:sp>
      <p:sp>
        <p:nvSpPr>
          <p:cNvPr id="22" name="Shape 99">
            <a:extLst>
              <a:ext uri="{FF2B5EF4-FFF2-40B4-BE49-F238E27FC236}">
                <a16:creationId xmlns:a16="http://schemas.microsoft.com/office/drawing/2014/main" id="{CFFBE6E4-2D46-458B-B69C-F61A4C261D34}"/>
              </a:ext>
            </a:extLst>
          </p:cNvPr>
          <p:cNvSpPr txBox="1"/>
          <p:nvPr/>
        </p:nvSpPr>
        <p:spPr>
          <a:xfrm>
            <a:off x="21096975" y="30739163"/>
            <a:ext cx="10661400" cy="17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Figure #4: Gel electrophoresis of samples</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703</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Gonzalez, Mauricio</cp:lastModifiedBy>
  <cp:revision>2</cp:revision>
  <dcterms:modified xsi:type="dcterms:W3CDTF">2018-05-15T21:38:59Z</dcterms:modified>
</cp:coreProperties>
</file>