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000000"/>
          </p15:clr>
        </p15:guide>
        <p15:guide id="6" orient="horz" pos="324">
          <p15:clr>
            <a:srgbClr val="000000"/>
          </p15:clr>
        </p15:guide>
        <p15:guide id="7" pos="313">
          <p15:clr>
            <a:srgbClr val="000000"/>
          </p15:clr>
        </p15:guide>
        <p15:guide id="8" pos="27333">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40"/>
  </p:normalViewPr>
  <p:slideViewPr>
    <p:cSldViewPr snapToGrid="0">
      <p:cViewPr varScale="1">
        <p:scale>
          <a:sx n="15" d="100"/>
          <a:sy n="15" d="100"/>
        </p:scale>
        <p:origin x="450" y="132"/>
      </p:cViewPr>
      <p:guideLst>
        <p:guide orient="horz" pos="18144"/>
        <p:guide orient="horz" pos="288"/>
        <p:guide pos="287"/>
        <p:guide pos="25055"/>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FC8E9-4D06-4372-A50B-7D111B5CB69C}"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n-US"/>
        </a:p>
      </dgm:t>
    </dgm:pt>
    <dgm:pt modelId="{FA623880-3D9D-4A75-8783-F5500DA0C66F}">
      <dgm:prSet phldrT="[Text]"/>
      <dgm:spPr/>
      <dgm:t>
        <a:bodyPr/>
        <a:lstStyle/>
        <a:p>
          <a:r>
            <a:rPr lang="en-US" dirty="0"/>
            <a:t>Collecting invertebrate samples </a:t>
          </a:r>
        </a:p>
      </dgm:t>
    </dgm:pt>
    <dgm:pt modelId="{B89D12C9-D07F-45AE-8EFD-DE6E119A1995}" type="parTrans" cxnId="{6029CE5A-FC70-47DD-947A-6E64BD625D20}">
      <dgm:prSet/>
      <dgm:spPr/>
      <dgm:t>
        <a:bodyPr/>
        <a:lstStyle/>
        <a:p>
          <a:endParaRPr lang="en-US"/>
        </a:p>
      </dgm:t>
    </dgm:pt>
    <dgm:pt modelId="{9A082835-68B4-4AC8-BB7F-1A815ED99D01}" type="sibTrans" cxnId="{6029CE5A-FC70-47DD-947A-6E64BD625D20}">
      <dgm:prSet/>
      <dgm:spPr/>
      <dgm:t>
        <a:bodyPr/>
        <a:lstStyle/>
        <a:p>
          <a:endParaRPr lang="en-US" dirty="0"/>
        </a:p>
      </dgm:t>
    </dgm:pt>
    <dgm:pt modelId="{4735ADCC-DC5F-4844-A808-2A91118D8D17}">
      <dgm:prSet phldrT="[Text]"/>
      <dgm:spPr/>
      <dgm:t>
        <a:bodyPr/>
        <a:lstStyle/>
        <a:p>
          <a:r>
            <a:rPr lang="en-US" dirty="0"/>
            <a:t>Isolating DNA from invertebrate samples </a:t>
          </a:r>
        </a:p>
      </dgm:t>
    </dgm:pt>
    <dgm:pt modelId="{D1ECB4D7-5717-4DD6-9821-38162E4E8EF7}" type="parTrans" cxnId="{4E4B4844-1A89-47A9-A82A-8CB3EF82E800}">
      <dgm:prSet/>
      <dgm:spPr/>
      <dgm:t>
        <a:bodyPr/>
        <a:lstStyle/>
        <a:p>
          <a:endParaRPr lang="en-US"/>
        </a:p>
      </dgm:t>
    </dgm:pt>
    <dgm:pt modelId="{6A23C05F-4B0E-46C1-8665-D9576834AEC6}" type="sibTrans" cxnId="{4E4B4844-1A89-47A9-A82A-8CB3EF82E800}">
      <dgm:prSet/>
      <dgm:spPr/>
      <dgm:t>
        <a:bodyPr/>
        <a:lstStyle/>
        <a:p>
          <a:endParaRPr lang="en-US" dirty="0"/>
        </a:p>
      </dgm:t>
    </dgm:pt>
    <dgm:pt modelId="{E6AD78E8-B0F2-408A-8B69-CE443EC2097C}">
      <dgm:prSet phldrT="[Text]"/>
      <dgm:spPr/>
      <dgm:t>
        <a:bodyPr/>
        <a:lstStyle/>
        <a:p>
          <a:r>
            <a:rPr lang="en-US" dirty="0"/>
            <a:t>Amplifying DNA by PCR </a:t>
          </a:r>
        </a:p>
      </dgm:t>
    </dgm:pt>
    <dgm:pt modelId="{4DDA18C2-62DE-4E2E-8663-E2C5456BA36B}" type="parTrans" cxnId="{4780B485-5505-419A-B27C-74720B674DD0}">
      <dgm:prSet/>
      <dgm:spPr/>
      <dgm:t>
        <a:bodyPr/>
        <a:lstStyle/>
        <a:p>
          <a:endParaRPr lang="en-US"/>
        </a:p>
      </dgm:t>
    </dgm:pt>
    <dgm:pt modelId="{9F5969FB-AC75-4F1E-A87C-57598C8629AF}" type="sibTrans" cxnId="{4780B485-5505-419A-B27C-74720B674DD0}">
      <dgm:prSet/>
      <dgm:spPr/>
      <dgm:t>
        <a:bodyPr/>
        <a:lstStyle/>
        <a:p>
          <a:endParaRPr lang="en-US" dirty="0"/>
        </a:p>
      </dgm:t>
    </dgm:pt>
    <dgm:pt modelId="{13DAEF22-9ACC-4069-A0D3-F79BB035047D}">
      <dgm:prSet phldrT="[Text]"/>
      <dgm:spPr/>
      <dgm:t>
        <a:bodyPr/>
        <a:lstStyle/>
        <a:p>
          <a:r>
            <a:rPr lang="en-US" dirty="0"/>
            <a:t>Analyzing PCR results by gel electrophoresis</a:t>
          </a:r>
        </a:p>
      </dgm:t>
    </dgm:pt>
    <dgm:pt modelId="{5740828A-C0E5-49E7-ACAA-53EB5C111FE4}" type="parTrans" cxnId="{C98125A8-027B-4EDB-AE3E-716709EC4C99}">
      <dgm:prSet/>
      <dgm:spPr/>
      <dgm:t>
        <a:bodyPr/>
        <a:lstStyle/>
        <a:p>
          <a:endParaRPr lang="en-US"/>
        </a:p>
      </dgm:t>
    </dgm:pt>
    <dgm:pt modelId="{60F40685-2B7F-4955-BB5C-6B8CC84C4BA4}" type="sibTrans" cxnId="{C98125A8-027B-4EDB-AE3E-716709EC4C99}">
      <dgm:prSet/>
      <dgm:spPr/>
      <dgm:t>
        <a:bodyPr/>
        <a:lstStyle/>
        <a:p>
          <a:endParaRPr lang="en-US" dirty="0"/>
        </a:p>
      </dgm:t>
    </dgm:pt>
    <dgm:pt modelId="{92DCD225-4BAD-437D-B9C1-A7E6AA0E41D2}">
      <dgm:prSet phldrT="[Text]"/>
      <dgm:spPr/>
      <dgm:t>
        <a:bodyPr/>
        <a:lstStyle/>
        <a:p>
          <a:r>
            <a:rPr lang="en-US" dirty="0"/>
            <a:t>Analyzing results </a:t>
          </a:r>
        </a:p>
      </dgm:t>
    </dgm:pt>
    <dgm:pt modelId="{4A0D1649-63F5-42C9-8D69-DB8C35B4364E}" type="parTrans" cxnId="{86A69585-A198-4BC5-B271-15F3AB8E9754}">
      <dgm:prSet/>
      <dgm:spPr/>
      <dgm:t>
        <a:bodyPr/>
        <a:lstStyle/>
        <a:p>
          <a:endParaRPr lang="en-US"/>
        </a:p>
      </dgm:t>
    </dgm:pt>
    <dgm:pt modelId="{BB341028-F794-4939-9D39-14B5C0CD0355}" type="sibTrans" cxnId="{86A69585-A198-4BC5-B271-15F3AB8E9754}">
      <dgm:prSet/>
      <dgm:spPr/>
      <dgm:t>
        <a:bodyPr/>
        <a:lstStyle/>
        <a:p>
          <a:endParaRPr lang="en-US"/>
        </a:p>
      </dgm:t>
    </dgm:pt>
    <dgm:pt modelId="{74CC5F38-E628-47F6-B73C-6D90DD384A6E}" type="pres">
      <dgm:prSet presAssocID="{45BFC8E9-4D06-4372-A50B-7D111B5CB69C}" presName="Name0" presStyleCnt="0">
        <dgm:presLayoutVars>
          <dgm:dir/>
          <dgm:resizeHandles val="exact"/>
        </dgm:presLayoutVars>
      </dgm:prSet>
      <dgm:spPr/>
      <dgm:t>
        <a:bodyPr/>
        <a:lstStyle/>
        <a:p>
          <a:endParaRPr lang="en-US"/>
        </a:p>
      </dgm:t>
    </dgm:pt>
    <dgm:pt modelId="{74E2D8C6-A103-49CA-A301-B6477D1194B8}" type="pres">
      <dgm:prSet presAssocID="{FA623880-3D9D-4A75-8783-F5500DA0C66F}" presName="node" presStyleLbl="node1" presStyleIdx="0" presStyleCnt="5">
        <dgm:presLayoutVars>
          <dgm:bulletEnabled val="1"/>
        </dgm:presLayoutVars>
      </dgm:prSet>
      <dgm:spPr/>
      <dgm:t>
        <a:bodyPr/>
        <a:lstStyle/>
        <a:p>
          <a:endParaRPr lang="en-US"/>
        </a:p>
      </dgm:t>
    </dgm:pt>
    <dgm:pt modelId="{68984E51-6E74-4029-A461-CB566DCA0A92}" type="pres">
      <dgm:prSet presAssocID="{9A082835-68B4-4AC8-BB7F-1A815ED99D01}" presName="sibTrans" presStyleLbl="sibTrans1D1" presStyleIdx="0" presStyleCnt="4"/>
      <dgm:spPr/>
      <dgm:t>
        <a:bodyPr/>
        <a:lstStyle/>
        <a:p>
          <a:endParaRPr lang="en-US"/>
        </a:p>
      </dgm:t>
    </dgm:pt>
    <dgm:pt modelId="{9E8E2055-854D-42E0-9AA5-D7093768F84C}" type="pres">
      <dgm:prSet presAssocID="{9A082835-68B4-4AC8-BB7F-1A815ED99D01}" presName="connectorText" presStyleLbl="sibTrans1D1" presStyleIdx="0" presStyleCnt="4"/>
      <dgm:spPr/>
      <dgm:t>
        <a:bodyPr/>
        <a:lstStyle/>
        <a:p>
          <a:endParaRPr lang="en-US"/>
        </a:p>
      </dgm:t>
    </dgm:pt>
    <dgm:pt modelId="{E08ED591-9A5D-4C2B-BC92-F8FC63C1D088}" type="pres">
      <dgm:prSet presAssocID="{4735ADCC-DC5F-4844-A808-2A91118D8D17}" presName="node" presStyleLbl="node1" presStyleIdx="1" presStyleCnt="5">
        <dgm:presLayoutVars>
          <dgm:bulletEnabled val="1"/>
        </dgm:presLayoutVars>
      </dgm:prSet>
      <dgm:spPr/>
      <dgm:t>
        <a:bodyPr/>
        <a:lstStyle/>
        <a:p>
          <a:endParaRPr lang="en-US"/>
        </a:p>
      </dgm:t>
    </dgm:pt>
    <dgm:pt modelId="{209ACA9F-4742-4EDE-B642-771C7E62D726}" type="pres">
      <dgm:prSet presAssocID="{6A23C05F-4B0E-46C1-8665-D9576834AEC6}" presName="sibTrans" presStyleLbl="sibTrans1D1" presStyleIdx="1" presStyleCnt="4"/>
      <dgm:spPr/>
      <dgm:t>
        <a:bodyPr/>
        <a:lstStyle/>
        <a:p>
          <a:endParaRPr lang="en-US"/>
        </a:p>
      </dgm:t>
    </dgm:pt>
    <dgm:pt modelId="{C2ED074B-AC33-4856-95CF-0232A6EF8A4F}" type="pres">
      <dgm:prSet presAssocID="{6A23C05F-4B0E-46C1-8665-D9576834AEC6}" presName="connectorText" presStyleLbl="sibTrans1D1" presStyleIdx="1" presStyleCnt="4"/>
      <dgm:spPr/>
      <dgm:t>
        <a:bodyPr/>
        <a:lstStyle/>
        <a:p>
          <a:endParaRPr lang="en-US"/>
        </a:p>
      </dgm:t>
    </dgm:pt>
    <dgm:pt modelId="{DDF64E69-17B1-44BA-9818-0FE8F0C30D07}" type="pres">
      <dgm:prSet presAssocID="{E6AD78E8-B0F2-408A-8B69-CE443EC2097C}" presName="node" presStyleLbl="node1" presStyleIdx="2" presStyleCnt="5">
        <dgm:presLayoutVars>
          <dgm:bulletEnabled val="1"/>
        </dgm:presLayoutVars>
      </dgm:prSet>
      <dgm:spPr/>
      <dgm:t>
        <a:bodyPr/>
        <a:lstStyle/>
        <a:p>
          <a:endParaRPr lang="en-US"/>
        </a:p>
      </dgm:t>
    </dgm:pt>
    <dgm:pt modelId="{21BE5796-BA57-4353-8935-15993213A3CB}" type="pres">
      <dgm:prSet presAssocID="{9F5969FB-AC75-4F1E-A87C-57598C8629AF}" presName="sibTrans" presStyleLbl="sibTrans1D1" presStyleIdx="2" presStyleCnt="4"/>
      <dgm:spPr/>
      <dgm:t>
        <a:bodyPr/>
        <a:lstStyle/>
        <a:p>
          <a:endParaRPr lang="en-US"/>
        </a:p>
      </dgm:t>
    </dgm:pt>
    <dgm:pt modelId="{96EF1894-E96E-455E-B0C0-B76B86C80E6B}" type="pres">
      <dgm:prSet presAssocID="{9F5969FB-AC75-4F1E-A87C-57598C8629AF}" presName="connectorText" presStyleLbl="sibTrans1D1" presStyleIdx="2" presStyleCnt="4"/>
      <dgm:spPr/>
      <dgm:t>
        <a:bodyPr/>
        <a:lstStyle/>
        <a:p>
          <a:endParaRPr lang="en-US"/>
        </a:p>
      </dgm:t>
    </dgm:pt>
    <dgm:pt modelId="{7415E2A0-B555-4E6E-8F36-05E816BA02FD}" type="pres">
      <dgm:prSet presAssocID="{13DAEF22-9ACC-4069-A0D3-F79BB035047D}" presName="node" presStyleLbl="node1" presStyleIdx="3" presStyleCnt="5">
        <dgm:presLayoutVars>
          <dgm:bulletEnabled val="1"/>
        </dgm:presLayoutVars>
      </dgm:prSet>
      <dgm:spPr/>
      <dgm:t>
        <a:bodyPr/>
        <a:lstStyle/>
        <a:p>
          <a:endParaRPr lang="en-US"/>
        </a:p>
      </dgm:t>
    </dgm:pt>
    <dgm:pt modelId="{BEA2C2CD-8E6F-44F1-856B-D46BB2C71263}" type="pres">
      <dgm:prSet presAssocID="{60F40685-2B7F-4955-BB5C-6B8CC84C4BA4}" presName="sibTrans" presStyleLbl="sibTrans1D1" presStyleIdx="3" presStyleCnt="4"/>
      <dgm:spPr/>
      <dgm:t>
        <a:bodyPr/>
        <a:lstStyle/>
        <a:p>
          <a:endParaRPr lang="en-US"/>
        </a:p>
      </dgm:t>
    </dgm:pt>
    <dgm:pt modelId="{A3C1436D-8A0C-426D-ACB8-74E0CF0DEF62}" type="pres">
      <dgm:prSet presAssocID="{60F40685-2B7F-4955-BB5C-6B8CC84C4BA4}" presName="connectorText" presStyleLbl="sibTrans1D1" presStyleIdx="3" presStyleCnt="4"/>
      <dgm:spPr/>
      <dgm:t>
        <a:bodyPr/>
        <a:lstStyle/>
        <a:p>
          <a:endParaRPr lang="en-US"/>
        </a:p>
      </dgm:t>
    </dgm:pt>
    <dgm:pt modelId="{30F3CE33-20A0-4563-A4ED-25C39E88505A}" type="pres">
      <dgm:prSet presAssocID="{92DCD225-4BAD-437D-B9C1-A7E6AA0E41D2}" presName="node" presStyleLbl="node1" presStyleIdx="4" presStyleCnt="5">
        <dgm:presLayoutVars>
          <dgm:bulletEnabled val="1"/>
        </dgm:presLayoutVars>
      </dgm:prSet>
      <dgm:spPr/>
      <dgm:t>
        <a:bodyPr/>
        <a:lstStyle/>
        <a:p>
          <a:endParaRPr lang="en-US"/>
        </a:p>
      </dgm:t>
    </dgm:pt>
  </dgm:ptLst>
  <dgm:cxnLst>
    <dgm:cxn modelId="{AB3AA129-C3C6-448A-B03C-0BE2AF0AFE34}" type="presOf" srcId="{4735ADCC-DC5F-4844-A808-2A91118D8D17}" destId="{E08ED591-9A5D-4C2B-BC92-F8FC63C1D088}" srcOrd="0" destOrd="0" presId="urn:microsoft.com/office/officeart/2005/8/layout/bProcess3"/>
    <dgm:cxn modelId="{B7626246-7E07-447C-AFF7-718F7A420673}" type="presOf" srcId="{60F40685-2B7F-4955-BB5C-6B8CC84C4BA4}" destId="{BEA2C2CD-8E6F-44F1-856B-D46BB2C71263}" srcOrd="0" destOrd="0" presId="urn:microsoft.com/office/officeart/2005/8/layout/bProcess3"/>
    <dgm:cxn modelId="{9A0EFF3E-47A1-417B-BBAA-41C09279B901}" type="presOf" srcId="{92DCD225-4BAD-437D-B9C1-A7E6AA0E41D2}" destId="{30F3CE33-20A0-4563-A4ED-25C39E88505A}" srcOrd="0" destOrd="0" presId="urn:microsoft.com/office/officeart/2005/8/layout/bProcess3"/>
    <dgm:cxn modelId="{F871CF6C-674A-4D21-A342-3BB9FE2C2906}" type="presOf" srcId="{13DAEF22-9ACC-4069-A0D3-F79BB035047D}" destId="{7415E2A0-B555-4E6E-8F36-05E816BA02FD}" srcOrd="0" destOrd="0" presId="urn:microsoft.com/office/officeart/2005/8/layout/bProcess3"/>
    <dgm:cxn modelId="{665AE746-C97A-4D31-85B8-053C8D89D677}" type="presOf" srcId="{9A082835-68B4-4AC8-BB7F-1A815ED99D01}" destId="{68984E51-6E74-4029-A461-CB566DCA0A92}" srcOrd="0" destOrd="0" presId="urn:microsoft.com/office/officeart/2005/8/layout/bProcess3"/>
    <dgm:cxn modelId="{F3B943E8-D085-48D4-B147-22AEE0EC5D50}" type="presOf" srcId="{E6AD78E8-B0F2-408A-8B69-CE443EC2097C}" destId="{DDF64E69-17B1-44BA-9818-0FE8F0C30D07}" srcOrd="0" destOrd="0" presId="urn:microsoft.com/office/officeart/2005/8/layout/bProcess3"/>
    <dgm:cxn modelId="{1021F3C3-B8E0-424E-8F4B-300B3C6FBD8B}" type="presOf" srcId="{9F5969FB-AC75-4F1E-A87C-57598C8629AF}" destId="{96EF1894-E96E-455E-B0C0-B76B86C80E6B}" srcOrd="1" destOrd="0" presId="urn:microsoft.com/office/officeart/2005/8/layout/bProcess3"/>
    <dgm:cxn modelId="{4780B485-5505-419A-B27C-74720B674DD0}" srcId="{45BFC8E9-4D06-4372-A50B-7D111B5CB69C}" destId="{E6AD78E8-B0F2-408A-8B69-CE443EC2097C}" srcOrd="2" destOrd="0" parTransId="{4DDA18C2-62DE-4E2E-8663-E2C5456BA36B}" sibTransId="{9F5969FB-AC75-4F1E-A87C-57598C8629AF}"/>
    <dgm:cxn modelId="{FC8A5CF7-ACFD-41EB-BB83-55CB5D64E8CA}" type="presOf" srcId="{6A23C05F-4B0E-46C1-8665-D9576834AEC6}" destId="{209ACA9F-4742-4EDE-B642-771C7E62D726}" srcOrd="0" destOrd="0" presId="urn:microsoft.com/office/officeart/2005/8/layout/bProcess3"/>
    <dgm:cxn modelId="{6029CE5A-FC70-47DD-947A-6E64BD625D20}" srcId="{45BFC8E9-4D06-4372-A50B-7D111B5CB69C}" destId="{FA623880-3D9D-4A75-8783-F5500DA0C66F}" srcOrd="0" destOrd="0" parTransId="{B89D12C9-D07F-45AE-8EFD-DE6E119A1995}" sibTransId="{9A082835-68B4-4AC8-BB7F-1A815ED99D01}"/>
    <dgm:cxn modelId="{2BD4E511-3FFC-4CEE-9C71-D4F245B4B511}" type="presOf" srcId="{6A23C05F-4B0E-46C1-8665-D9576834AEC6}" destId="{C2ED074B-AC33-4856-95CF-0232A6EF8A4F}" srcOrd="1" destOrd="0" presId="urn:microsoft.com/office/officeart/2005/8/layout/bProcess3"/>
    <dgm:cxn modelId="{3970C47B-B320-4AA1-A071-E636211051B8}" type="presOf" srcId="{60F40685-2B7F-4955-BB5C-6B8CC84C4BA4}" destId="{A3C1436D-8A0C-426D-ACB8-74E0CF0DEF62}" srcOrd="1" destOrd="0" presId="urn:microsoft.com/office/officeart/2005/8/layout/bProcess3"/>
    <dgm:cxn modelId="{24BCD6CC-E964-4FCA-9224-B94C43D6E6EB}" type="presOf" srcId="{45BFC8E9-4D06-4372-A50B-7D111B5CB69C}" destId="{74CC5F38-E628-47F6-B73C-6D90DD384A6E}" srcOrd="0" destOrd="0" presId="urn:microsoft.com/office/officeart/2005/8/layout/bProcess3"/>
    <dgm:cxn modelId="{86A69585-A198-4BC5-B271-15F3AB8E9754}" srcId="{45BFC8E9-4D06-4372-A50B-7D111B5CB69C}" destId="{92DCD225-4BAD-437D-B9C1-A7E6AA0E41D2}" srcOrd="4" destOrd="0" parTransId="{4A0D1649-63F5-42C9-8D69-DB8C35B4364E}" sibTransId="{BB341028-F794-4939-9D39-14B5C0CD0355}"/>
    <dgm:cxn modelId="{4E4B4844-1A89-47A9-A82A-8CB3EF82E800}" srcId="{45BFC8E9-4D06-4372-A50B-7D111B5CB69C}" destId="{4735ADCC-DC5F-4844-A808-2A91118D8D17}" srcOrd="1" destOrd="0" parTransId="{D1ECB4D7-5717-4DD6-9821-38162E4E8EF7}" sibTransId="{6A23C05F-4B0E-46C1-8665-D9576834AEC6}"/>
    <dgm:cxn modelId="{751CD422-3680-4007-8A3E-89937C8B0BF6}" type="presOf" srcId="{9F5969FB-AC75-4F1E-A87C-57598C8629AF}" destId="{21BE5796-BA57-4353-8935-15993213A3CB}" srcOrd="0" destOrd="0" presId="urn:microsoft.com/office/officeart/2005/8/layout/bProcess3"/>
    <dgm:cxn modelId="{C98125A8-027B-4EDB-AE3E-716709EC4C99}" srcId="{45BFC8E9-4D06-4372-A50B-7D111B5CB69C}" destId="{13DAEF22-9ACC-4069-A0D3-F79BB035047D}" srcOrd="3" destOrd="0" parTransId="{5740828A-C0E5-49E7-ACAA-53EB5C111FE4}" sibTransId="{60F40685-2B7F-4955-BB5C-6B8CC84C4BA4}"/>
    <dgm:cxn modelId="{0E007045-FBD1-424C-944D-2E4934A1DD9F}" type="presOf" srcId="{9A082835-68B4-4AC8-BB7F-1A815ED99D01}" destId="{9E8E2055-854D-42E0-9AA5-D7093768F84C}" srcOrd="1" destOrd="0" presId="urn:microsoft.com/office/officeart/2005/8/layout/bProcess3"/>
    <dgm:cxn modelId="{C49806BE-1D02-4A86-99C7-DB0DC830BB71}" type="presOf" srcId="{FA623880-3D9D-4A75-8783-F5500DA0C66F}" destId="{74E2D8C6-A103-49CA-A301-B6477D1194B8}" srcOrd="0" destOrd="0" presId="urn:microsoft.com/office/officeart/2005/8/layout/bProcess3"/>
    <dgm:cxn modelId="{251952F5-A6FC-4976-BAA6-2DA0AA5C53AD}" type="presParOf" srcId="{74CC5F38-E628-47F6-B73C-6D90DD384A6E}" destId="{74E2D8C6-A103-49CA-A301-B6477D1194B8}" srcOrd="0" destOrd="0" presId="urn:microsoft.com/office/officeart/2005/8/layout/bProcess3"/>
    <dgm:cxn modelId="{23555553-213A-48A0-9610-334D74C22772}" type="presParOf" srcId="{74CC5F38-E628-47F6-B73C-6D90DD384A6E}" destId="{68984E51-6E74-4029-A461-CB566DCA0A92}" srcOrd="1" destOrd="0" presId="urn:microsoft.com/office/officeart/2005/8/layout/bProcess3"/>
    <dgm:cxn modelId="{9850B04A-CD4F-423A-80C9-CA96183492AD}" type="presParOf" srcId="{68984E51-6E74-4029-A461-CB566DCA0A92}" destId="{9E8E2055-854D-42E0-9AA5-D7093768F84C}" srcOrd="0" destOrd="0" presId="urn:microsoft.com/office/officeart/2005/8/layout/bProcess3"/>
    <dgm:cxn modelId="{3ECF772E-8EC3-42BE-BA90-9925D1147DB4}" type="presParOf" srcId="{74CC5F38-E628-47F6-B73C-6D90DD384A6E}" destId="{E08ED591-9A5D-4C2B-BC92-F8FC63C1D088}" srcOrd="2" destOrd="0" presId="urn:microsoft.com/office/officeart/2005/8/layout/bProcess3"/>
    <dgm:cxn modelId="{1C5F7AD5-F8E7-48BA-93B4-9590A057CA7A}" type="presParOf" srcId="{74CC5F38-E628-47F6-B73C-6D90DD384A6E}" destId="{209ACA9F-4742-4EDE-B642-771C7E62D726}" srcOrd="3" destOrd="0" presId="urn:microsoft.com/office/officeart/2005/8/layout/bProcess3"/>
    <dgm:cxn modelId="{FCE8C37E-9095-4D12-8104-D154D210749D}" type="presParOf" srcId="{209ACA9F-4742-4EDE-B642-771C7E62D726}" destId="{C2ED074B-AC33-4856-95CF-0232A6EF8A4F}" srcOrd="0" destOrd="0" presId="urn:microsoft.com/office/officeart/2005/8/layout/bProcess3"/>
    <dgm:cxn modelId="{333B299E-0467-488A-B3F4-C100F7C2949A}" type="presParOf" srcId="{74CC5F38-E628-47F6-B73C-6D90DD384A6E}" destId="{DDF64E69-17B1-44BA-9818-0FE8F0C30D07}" srcOrd="4" destOrd="0" presId="urn:microsoft.com/office/officeart/2005/8/layout/bProcess3"/>
    <dgm:cxn modelId="{832FB43E-01A3-45F5-A095-B71D73A879E7}" type="presParOf" srcId="{74CC5F38-E628-47F6-B73C-6D90DD384A6E}" destId="{21BE5796-BA57-4353-8935-15993213A3CB}" srcOrd="5" destOrd="0" presId="urn:microsoft.com/office/officeart/2005/8/layout/bProcess3"/>
    <dgm:cxn modelId="{DD7C3577-038E-4766-A7E5-B448631D6C60}" type="presParOf" srcId="{21BE5796-BA57-4353-8935-15993213A3CB}" destId="{96EF1894-E96E-455E-B0C0-B76B86C80E6B}" srcOrd="0" destOrd="0" presId="urn:microsoft.com/office/officeart/2005/8/layout/bProcess3"/>
    <dgm:cxn modelId="{4C7F675A-8DF6-43CF-99AA-4374D6E56DAD}" type="presParOf" srcId="{74CC5F38-E628-47F6-B73C-6D90DD384A6E}" destId="{7415E2A0-B555-4E6E-8F36-05E816BA02FD}" srcOrd="6" destOrd="0" presId="urn:microsoft.com/office/officeart/2005/8/layout/bProcess3"/>
    <dgm:cxn modelId="{7419CADD-7C98-497D-A8AA-4B559AFAAA19}" type="presParOf" srcId="{74CC5F38-E628-47F6-B73C-6D90DD384A6E}" destId="{BEA2C2CD-8E6F-44F1-856B-D46BB2C71263}" srcOrd="7" destOrd="0" presId="urn:microsoft.com/office/officeart/2005/8/layout/bProcess3"/>
    <dgm:cxn modelId="{D2C44E23-11BC-4FA6-8715-015511822897}" type="presParOf" srcId="{BEA2C2CD-8E6F-44F1-856B-D46BB2C71263}" destId="{A3C1436D-8A0C-426D-ACB8-74E0CF0DEF62}" srcOrd="0" destOrd="0" presId="urn:microsoft.com/office/officeart/2005/8/layout/bProcess3"/>
    <dgm:cxn modelId="{47F960AE-065F-4CBF-AC03-27206B9CD84B}" type="presParOf" srcId="{74CC5F38-E628-47F6-B73C-6D90DD384A6E}" destId="{30F3CE33-20A0-4563-A4ED-25C39E88505A}" srcOrd="8"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84E51-6E74-4029-A461-CB566DCA0A92}">
      <dsp:nvSpPr>
        <dsp:cNvPr id="0" name=""/>
        <dsp:cNvSpPr/>
      </dsp:nvSpPr>
      <dsp:spPr>
        <a:xfrm>
          <a:off x="7266418" y="1412368"/>
          <a:ext cx="1081862" cy="91440"/>
        </a:xfrm>
        <a:custGeom>
          <a:avLst/>
          <a:gdLst/>
          <a:ahLst/>
          <a:cxnLst/>
          <a:rect l="0" t="0" r="0" b="0"/>
          <a:pathLst>
            <a:path>
              <a:moveTo>
                <a:pt x="0" y="45720"/>
              </a:moveTo>
              <a:lnTo>
                <a:pt x="108186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779537" y="1452526"/>
        <a:ext cx="55623" cy="11124"/>
      </dsp:txXfrm>
    </dsp:sp>
    <dsp:sp modelId="{74E2D8C6-A103-49CA-A301-B6477D1194B8}">
      <dsp:nvSpPr>
        <dsp:cNvPr id="0" name=""/>
        <dsp:cNvSpPr/>
      </dsp:nvSpPr>
      <dsp:spPr>
        <a:xfrm>
          <a:off x="2431424" y="7050"/>
          <a:ext cx="4836793" cy="29020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Collecting invertebrate samples </a:t>
          </a:r>
        </a:p>
      </dsp:txBody>
      <dsp:txXfrm>
        <a:off x="2431424" y="7050"/>
        <a:ext cx="4836793" cy="2902076"/>
      </dsp:txXfrm>
    </dsp:sp>
    <dsp:sp modelId="{209ACA9F-4742-4EDE-B642-771C7E62D726}">
      <dsp:nvSpPr>
        <dsp:cNvPr id="0" name=""/>
        <dsp:cNvSpPr/>
      </dsp:nvSpPr>
      <dsp:spPr>
        <a:xfrm>
          <a:off x="4849821" y="2907326"/>
          <a:ext cx="5949255" cy="1081862"/>
        </a:xfrm>
        <a:custGeom>
          <a:avLst/>
          <a:gdLst/>
          <a:ahLst/>
          <a:cxnLst/>
          <a:rect l="0" t="0" r="0" b="0"/>
          <a:pathLst>
            <a:path>
              <a:moveTo>
                <a:pt x="5949255" y="0"/>
              </a:moveTo>
              <a:lnTo>
                <a:pt x="5949255" y="558031"/>
              </a:lnTo>
              <a:lnTo>
                <a:pt x="0" y="558031"/>
              </a:lnTo>
              <a:lnTo>
                <a:pt x="0" y="1081862"/>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673140" y="3442695"/>
        <a:ext cx="302618" cy="11124"/>
      </dsp:txXfrm>
    </dsp:sp>
    <dsp:sp modelId="{E08ED591-9A5D-4C2B-BC92-F8FC63C1D088}">
      <dsp:nvSpPr>
        <dsp:cNvPr id="0" name=""/>
        <dsp:cNvSpPr/>
      </dsp:nvSpPr>
      <dsp:spPr>
        <a:xfrm>
          <a:off x="8380680" y="7050"/>
          <a:ext cx="4836793" cy="29020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Isolating DNA from invertebrate samples </a:t>
          </a:r>
        </a:p>
      </dsp:txBody>
      <dsp:txXfrm>
        <a:off x="8380680" y="7050"/>
        <a:ext cx="4836793" cy="2902076"/>
      </dsp:txXfrm>
    </dsp:sp>
    <dsp:sp modelId="{21BE5796-BA57-4353-8935-15993213A3CB}">
      <dsp:nvSpPr>
        <dsp:cNvPr id="0" name=""/>
        <dsp:cNvSpPr/>
      </dsp:nvSpPr>
      <dsp:spPr>
        <a:xfrm>
          <a:off x="7266418" y="5426907"/>
          <a:ext cx="1081862" cy="91440"/>
        </a:xfrm>
        <a:custGeom>
          <a:avLst/>
          <a:gdLst/>
          <a:ahLst/>
          <a:cxnLst/>
          <a:rect l="0" t="0" r="0" b="0"/>
          <a:pathLst>
            <a:path>
              <a:moveTo>
                <a:pt x="0" y="45720"/>
              </a:moveTo>
              <a:lnTo>
                <a:pt x="108186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779537" y="5467065"/>
        <a:ext cx="55623" cy="11124"/>
      </dsp:txXfrm>
    </dsp:sp>
    <dsp:sp modelId="{DDF64E69-17B1-44BA-9818-0FE8F0C30D07}">
      <dsp:nvSpPr>
        <dsp:cNvPr id="0" name=""/>
        <dsp:cNvSpPr/>
      </dsp:nvSpPr>
      <dsp:spPr>
        <a:xfrm>
          <a:off x="2431424" y="4021589"/>
          <a:ext cx="4836793" cy="29020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Amplifying DNA by PCR </a:t>
          </a:r>
        </a:p>
      </dsp:txBody>
      <dsp:txXfrm>
        <a:off x="2431424" y="4021589"/>
        <a:ext cx="4836793" cy="2902076"/>
      </dsp:txXfrm>
    </dsp:sp>
    <dsp:sp modelId="{BEA2C2CD-8E6F-44F1-856B-D46BB2C71263}">
      <dsp:nvSpPr>
        <dsp:cNvPr id="0" name=""/>
        <dsp:cNvSpPr/>
      </dsp:nvSpPr>
      <dsp:spPr>
        <a:xfrm>
          <a:off x="4849821" y="6921865"/>
          <a:ext cx="5949255" cy="1081862"/>
        </a:xfrm>
        <a:custGeom>
          <a:avLst/>
          <a:gdLst/>
          <a:ahLst/>
          <a:cxnLst/>
          <a:rect l="0" t="0" r="0" b="0"/>
          <a:pathLst>
            <a:path>
              <a:moveTo>
                <a:pt x="5949255" y="0"/>
              </a:moveTo>
              <a:lnTo>
                <a:pt x="5949255" y="558031"/>
              </a:lnTo>
              <a:lnTo>
                <a:pt x="0" y="558031"/>
              </a:lnTo>
              <a:lnTo>
                <a:pt x="0" y="1081862"/>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673140" y="7457234"/>
        <a:ext cx="302618" cy="11124"/>
      </dsp:txXfrm>
    </dsp:sp>
    <dsp:sp modelId="{7415E2A0-B555-4E6E-8F36-05E816BA02FD}">
      <dsp:nvSpPr>
        <dsp:cNvPr id="0" name=""/>
        <dsp:cNvSpPr/>
      </dsp:nvSpPr>
      <dsp:spPr>
        <a:xfrm>
          <a:off x="8380680" y="4021589"/>
          <a:ext cx="4836793" cy="29020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Analyzing PCR results by gel electrophoresis</a:t>
          </a:r>
        </a:p>
      </dsp:txBody>
      <dsp:txXfrm>
        <a:off x="8380680" y="4021589"/>
        <a:ext cx="4836793" cy="2902076"/>
      </dsp:txXfrm>
    </dsp:sp>
    <dsp:sp modelId="{30F3CE33-20A0-4563-A4ED-25C39E88505A}">
      <dsp:nvSpPr>
        <dsp:cNvPr id="0" name=""/>
        <dsp:cNvSpPr/>
      </dsp:nvSpPr>
      <dsp:spPr>
        <a:xfrm>
          <a:off x="2431424" y="8036128"/>
          <a:ext cx="4836793" cy="29020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Analyzing results </a:t>
          </a:r>
        </a:p>
      </dsp:txBody>
      <dsp:txXfrm>
        <a:off x="2431424" y="8036128"/>
        <a:ext cx="4836793" cy="290207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86029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48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15" name="Shape 15"/>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16" name="Shape 16"/>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11083290" y="-1207767"/>
            <a:ext cx="21724621" cy="3950208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72" name="Shape 7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73" name="Shape 7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2715220" y="10424166"/>
            <a:ext cx="28087320" cy="987552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2598421" y="914407"/>
            <a:ext cx="28087320" cy="28895039"/>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78" name="Shape 7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79" name="Shape 7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3291840" y="10226043"/>
            <a:ext cx="37307519" cy="705612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6583680" y="18653759"/>
            <a:ext cx="30723839" cy="8412480"/>
          </a:xfrm>
          <a:prstGeom prst="rect">
            <a:avLst/>
          </a:prstGeom>
          <a:noFill/>
          <a:ln>
            <a:noFill/>
          </a:ln>
        </p:spPr>
        <p:txBody>
          <a:bodyPr spcFirstLastPara="1" wrap="square" lIns="438875" tIns="219425" rIns="438875" bIns="219425" anchor="t" anchorCtr="0"/>
          <a:lstStyle>
            <a:lvl1pPr marR="0" lvl="0" algn="ctr" rtl="0">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R="0" lvl="1" algn="ctr" rtl="0">
              <a:spcBef>
                <a:spcPts val="2700"/>
              </a:spcBef>
              <a:spcAft>
                <a:spcPts val="0"/>
              </a:spcAft>
              <a:buClr>
                <a:srgbClr val="888888"/>
              </a:buClr>
              <a:buSzPts val="13500"/>
              <a:buFont typeface="Arial"/>
              <a:buNone/>
              <a:defRPr sz="13500" b="0" i="0" u="none" strike="noStrike" cap="none">
                <a:solidFill>
                  <a:srgbClr val="888888"/>
                </a:solidFill>
                <a:latin typeface="Calibri"/>
                <a:ea typeface="Calibri"/>
                <a:cs typeface="Calibri"/>
                <a:sym typeface="Calibri"/>
              </a:defRPr>
            </a:lvl2pPr>
            <a:lvl3pPr marR="0" lvl="2" algn="ctr" rtl="0">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R="0" lvl="3"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R="0" lvl="4"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R="0" lvl="5"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R="0" lvl="6"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R="0" lvl="7"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R="0" lvl="8"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21" name="Shape 21"/>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22" name="Shape 2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2" y="21153122"/>
            <a:ext cx="37307519" cy="6537960"/>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3467102" y="13952225"/>
            <a:ext cx="37307519" cy="7200898"/>
          </a:xfrm>
          <a:prstGeom prst="rect">
            <a:avLst/>
          </a:prstGeom>
          <a:noFill/>
          <a:ln>
            <a:noFill/>
          </a:ln>
        </p:spPr>
        <p:txBody>
          <a:bodyPr spcFirstLastPara="1" wrap="square" lIns="438875" tIns="219425" rIns="438875" bIns="219425" anchor="b" anchorCtr="0"/>
          <a:lstStyle>
            <a:lvl1pPr marL="457200" marR="0" lvl="0" indent="-228600" algn="l"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3pPr>
            <a:lvl4pPr marL="1828800" marR="0" lvl="3"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27" name="Shape 27"/>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28" name="Shape 28"/>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2194560" y="7680963"/>
            <a:ext cx="19385280" cy="21724621"/>
          </a:xfrm>
          <a:prstGeom prst="rect">
            <a:avLst/>
          </a:prstGeom>
          <a:noFill/>
          <a:ln>
            <a:noFill/>
          </a:ln>
        </p:spPr>
        <p:txBody>
          <a:bodyPr spcFirstLastPara="1" wrap="square" lIns="438875" tIns="219425" rIns="438875" bIns="219425" anchor="t" anchorCtr="0"/>
          <a:lstStyle>
            <a:lvl1pPr marL="457200" marR="0" lvl="0"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311359" y="7680963"/>
            <a:ext cx="19385280" cy="21724621"/>
          </a:xfrm>
          <a:prstGeom prst="rect">
            <a:avLst/>
          </a:prstGeom>
          <a:noFill/>
          <a:ln>
            <a:noFill/>
          </a:ln>
        </p:spPr>
        <p:txBody>
          <a:bodyPr spcFirstLastPara="1" wrap="square" lIns="438875" tIns="219425" rIns="438875" bIns="219425" anchor="t" anchorCtr="0"/>
          <a:lstStyle>
            <a:lvl1pPr marL="457200" marR="0" lvl="0"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35" name="Shape 35"/>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2194561" y="7368544"/>
            <a:ext cx="19392902" cy="3070857"/>
          </a:xfrm>
          <a:prstGeom prst="rect">
            <a:avLst/>
          </a:prstGeom>
          <a:noFill/>
          <a:ln>
            <a:noFill/>
          </a:ln>
        </p:spPr>
        <p:txBody>
          <a:bodyPr spcFirstLastPara="1" wrap="square" lIns="438875" tIns="219425" rIns="438875" bIns="219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1" y="10439401"/>
            <a:ext cx="19392902" cy="18966183"/>
          </a:xfrm>
          <a:prstGeom prst="rect">
            <a:avLst/>
          </a:prstGeom>
          <a:noFill/>
          <a:ln>
            <a:noFill/>
          </a:ln>
        </p:spPr>
        <p:txBody>
          <a:bodyPr spcFirstLastPara="1" wrap="square" lIns="438875" tIns="219425" rIns="438875" bIns="219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2" y="7368544"/>
            <a:ext cx="19400519" cy="3070857"/>
          </a:xfrm>
          <a:prstGeom prst="rect">
            <a:avLst/>
          </a:prstGeom>
          <a:noFill/>
          <a:ln>
            <a:noFill/>
          </a:ln>
        </p:spPr>
        <p:txBody>
          <a:bodyPr spcFirstLastPara="1" wrap="square" lIns="438875" tIns="219425" rIns="438875" bIns="219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2" y="10439401"/>
            <a:ext cx="19400519" cy="18966183"/>
          </a:xfrm>
          <a:prstGeom prst="rect">
            <a:avLst/>
          </a:prstGeom>
          <a:noFill/>
          <a:ln>
            <a:noFill/>
          </a:ln>
        </p:spPr>
        <p:txBody>
          <a:bodyPr spcFirstLastPara="1" wrap="square" lIns="438875" tIns="219425" rIns="438875" bIns="219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43" name="Shape 43"/>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44" name="Shape 44"/>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49" name="Shape 4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2" cy="5577840"/>
          </a:xfrm>
          <a:prstGeom prst="rect">
            <a:avLst/>
          </a:prstGeom>
          <a:noFill/>
          <a:ln>
            <a:noFill/>
          </a:ln>
        </p:spPr>
        <p:txBody>
          <a:bodyPr spcFirstLastPara="1" wrap="square" lIns="438875" tIns="219425" rIns="438875" bIns="219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7160241" y="1310643"/>
            <a:ext cx="24536399" cy="28094942"/>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3"/>
            <a:ext cx="14439902" cy="22517102"/>
          </a:xfrm>
          <a:prstGeom prst="rect">
            <a:avLst/>
          </a:prstGeom>
          <a:noFill/>
          <a:ln>
            <a:noFill/>
          </a:ln>
        </p:spPr>
        <p:txBody>
          <a:bodyPr spcFirstLastPara="1" wrap="square" lIns="438875" tIns="219425" rIns="438875" bIns="219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59" name="Shape 5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60" name="Shape 6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80"/>
            <a:ext cx="26334721" cy="2720342"/>
          </a:xfrm>
          <a:prstGeom prst="rect">
            <a:avLst/>
          </a:prstGeom>
          <a:noFill/>
          <a:ln>
            <a:noFill/>
          </a:ln>
        </p:spPr>
        <p:txBody>
          <a:bodyPr spcFirstLastPara="1" wrap="square" lIns="438875" tIns="219425" rIns="438875" bIns="219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8602982" y="2941320"/>
            <a:ext cx="26334721" cy="19751040"/>
          </a:xfrm>
          <a:prstGeom prst="rect">
            <a:avLst/>
          </a:prstGeom>
          <a:noFill/>
          <a:ln>
            <a:noFill/>
          </a:ln>
        </p:spPr>
        <p:txBody>
          <a:bodyPr spcFirstLastPara="1" wrap="square" lIns="438875" tIns="219425" rIns="438875" bIns="219425"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700"/>
              </a:spcBef>
              <a:spcAft>
                <a:spcPts val="0"/>
              </a:spcAft>
              <a:buClr>
                <a:schemeClr val="dk1"/>
              </a:buClr>
              <a:buSzPts val="13500"/>
              <a:buFont typeface="Arial"/>
              <a:buNone/>
              <a:defRPr sz="135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body" idx="1"/>
          </p:nvPr>
        </p:nvSpPr>
        <p:spPr>
          <a:xfrm>
            <a:off x="8602982" y="25763222"/>
            <a:ext cx="26334721" cy="3863338"/>
          </a:xfrm>
          <a:prstGeom prst="rect">
            <a:avLst/>
          </a:prstGeom>
          <a:noFill/>
          <a:ln>
            <a:noFill/>
          </a:ln>
        </p:spPr>
        <p:txBody>
          <a:bodyPr spcFirstLastPara="1" wrap="square" lIns="438875" tIns="219425" rIns="438875" bIns="219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9" name="Shape 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dirty="0"/>
          </a:p>
        </p:txBody>
      </p:sp>
      <p:sp>
        <p:nvSpPr>
          <p:cNvPr id="10" name="Shape 1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diagramQuickStyle" Target="../diagrams/quickStyle1.xml"/><Relationship Id="rId5" Type="http://schemas.openxmlformats.org/officeDocument/2006/relationships/image" Target="../media/image3.jp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33423394" y="6096000"/>
            <a:ext cx="9882188" cy="25984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dirty="0">
              <a:solidFill>
                <a:schemeClr val="dk1"/>
              </a:solidFill>
              <a:latin typeface="Calibri"/>
              <a:ea typeface="Calibri"/>
              <a:cs typeface="Calibri"/>
              <a:sym typeface="Calibri"/>
            </a:endParaRPr>
          </a:p>
        </p:txBody>
      </p:sp>
      <p:sp>
        <p:nvSpPr>
          <p:cNvPr id="86" name="Shape 86"/>
          <p:cNvSpPr/>
          <p:nvPr/>
        </p:nvSpPr>
        <p:spPr>
          <a:xfrm>
            <a:off x="609600" y="6096000"/>
            <a:ext cx="9883775" cy="25984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dirty="0">
              <a:solidFill>
                <a:schemeClr val="dk1"/>
              </a:solidFill>
              <a:latin typeface="Calibri"/>
              <a:ea typeface="Calibri"/>
              <a:cs typeface="Calibri"/>
              <a:sym typeface="Calibri"/>
            </a:endParaRPr>
          </a:p>
        </p:txBody>
      </p:sp>
      <p:sp>
        <p:nvSpPr>
          <p:cNvPr id="87" name="Shape 87"/>
          <p:cNvSpPr/>
          <p:nvPr/>
        </p:nvSpPr>
        <p:spPr>
          <a:xfrm>
            <a:off x="609600" y="381000"/>
            <a:ext cx="42695981" cy="525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6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8600" dirty="0">
              <a:solidFill>
                <a:schemeClr val="dk1"/>
              </a:solidFill>
              <a:latin typeface="Calibri"/>
              <a:ea typeface="Calibri"/>
              <a:cs typeface="Calibri"/>
              <a:sym typeface="Calibri"/>
            </a:endParaRPr>
          </a:p>
        </p:txBody>
      </p:sp>
      <p:sp>
        <p:nvSpPr>
          <p:cNvPr id="88" name="Shape 88"/>
          <p:cNvSpPr txBox="1"/>
          <p:nvPr/>
        </p:nvSpPr>
        <p:spPr>
          <a:xfrm>
            <a:off x="6857994" y="253439"/>
            <a:ext cx="28886730" cy="4748390"/>
          </a:xfrm>
          <a:prstGeom prst="rect">
            <a:avLst/>
          </a:prstGeom>
          <a:noFill/>
          <a:ln>
            <a:noFill/>
          </a:ln>
        </p:spPr>
        <p:txBody>
          <a:bodyPr spcFirstLastPara="1" wrap="square" lIns="91425" tIns="45700" rIns="91425" bIns="45700" anchor="t" anchorCtr="0">
            <a:noAutofit/>
          </a:bodyPr>
          <a:lstStyle/>
          <a:p>
            <a:pPr lvl="0" algn="ctr"/>
            <a:r>
              <a:rPr lang="en-US" sz="12200" dirty="0">
                <a:solidFill>
                  <a:schemeClr val="dk1"/>
                </a:solidFill>
                <a:latin typeface="Calibri"/>
                <a:sym typeface="Calibri"/>
              </a:rPr>
              <a:t>Species Richness of Macroinvertebrates within the </a:t>
            </a:r>
            <a:r>
              <a:rPr lang="en-US" sz="12200" dirty="0" smtClean="0">
                <a:solidFill>
                  <a:schemeClr val="dk1"/>
                </a:solidFill>
                <a:latin typeface="Calibri"/>
                <a:sym typeface="Calibri"/>
              </a:rPr>
              <a:t>Lower Hudson </a:t>
            </a:r>
            <a:r>
              <a:rPr lang="en-US" sz="12200" dirty="0">
                <a:solidFill>
                  <a:schemeClr val="dk1"/>
                </a:solidFill>
                <a:latin typeface="Calibri"/>
                <a:sym typeface="Calibri"/>
              </a:rPr>
              <a:t>River </a:t>
            </a:r>
            <a:r>
              <a:rPr lang="en-US" sz="12200" dirty="0">
                <a:solidFill>
                  <a:schemeClr val="dk1"/>
                </a:solidFill>
                <a:latin typeface="Calibri"/>
                <a:sym typeface="Calibri"/>
              </a:rPr>
              <a:t>Estuary </a:t>
            </a:r>
            <a:endParaRPr sz="1100" dirty="0"/>
          </a:p>
        </p:txBody>
      </p:sp>
      <p:sp>
        <p:nvSpPr>
          <p:cNvPr id="89" name="Shape 89"/>
          <p:cNvSpPr txBox="1"/>
          <p:nvPr/>
        </p:nvSpPr>
        <p:spPr>
          <a:xfrm>
            <a:off x="6941123" y="4368208"/>
            <a:ext cx="21257466" cy="1025377"/>
          </a:xfrm>
          <a:prstGeom prst="rect">
            <a:avLst/>
          </a:prstGeom>
          <a:noFill/>
          <a:ln>
            <a:noFill/>
          </a:ln>
        </p:spPr>
        <p:txBody>
          <a:bodyPr spcFirstLastPara="1" wrap="square" lIns="101050" tIns="50525" rIns="101050" bIns="50525" anchor="t" anchorCtr="0">
            <a:noAutofit/>
          </a:bodyPr>
          <a:lstStyle/>
          <a:p>
            <a:pPr marL="0" marR="0" lvl="0" indent="0" algn="l" rtl="0">
              <a:spcBef>
                <a:spcPts val="0"/>
              </a:spcBef>
              <a:spcAft>
                <a:spcPts val="0"/>
              </a:spcAft>
              <a:buNone/>
            </a:pPr>
            <a:endParaRPr dirty="0"/>
          </a:p>
        </p:txBody>
      </p:sp>
      <p:sp>
        <p:nvSpPr>
          <p:cNvPr id="90" name="Shape 90"/>
          <p:cNvSpPr txBox="1"/>
          <p:nvPr/>
        </p:nvSpPr>
        <p:spPr>
          <a:xfrm>
            <a:off x="6359236" y="4063083"/>
            <a:ext cx="29908439" cy="1425486"/>
          </a:xfrm>
          <a:prstGeom prst="rect">
            <a:avLst/>
          </a:prstGeom>
          <a:noFill/>
          <a:ln>
            <a:noFill/>
          </a:ln>
        </p:spPr>
        <p:txBody>
          <a:bodyPr spcFirstLastPara="1" wrap="square" lIns="101050" tIns="50525" rIns="101050" bIns="50525" anchor="t" anchorCtr="0">
            <a:noAutofit/>
          </a:bodyPr>
          <a:lstStyle/>
          <a:p>
            <a:r>
              <a:rPr lang="en-US" sz="6600" dirty="0">
                <a:solidFill>
                  <a:schemeClr val="dk1"/>
                </a:solidFill>
                <a:latin typeface="Times New Roman" panose="02020603050405020304" pitchFamily="18" charset="0"/>
                <a:ea typeface="Calibri"/>
                <a:cs typeface="Times New Roman" panose="02020603050405020304" pitchFamily="18" charset="0"/>
                <a:sym typeface="Calibri"/>
              </a:rPr>
              <a:t>Author: Destiny Coley &amp; Gabriel Castro   Mentor: Mauricio Gonzalez &amp; </a:t>
            </a:r>
            <a:r>
              <a:rPr lang="en-US" sz="6600" dirty="0">
                <a:latin typeface="Times New Roman" panose="02020603050405020304" pitchFamily="18" charset="0"/>
                <a:cs typeface="Times New Roman" panose="02020603050405020304" pitchFamily="18" charset="0"/>
              </a:rPr>
              <a:t>Liz Burmester</a:t>
            </a:r>
          </a:p>
          <a:p>
            <a:pPr marL="0" marR="0" lvl="0" indent="0" algn="l" rtl="0">
              <a:spcBef>
                <a:spcPts val="0"/>
              </a:spcBef>
              <a:spcAft>
                <a:spcPts val="0"/>
              </a:spcAft>
              <a:buNone/>
            </a:pPr>
            <a:r>
              <a:rPr lang="en-US" sz="8600" dirty="0">
                <a:solidFill>
                  <a:schemeClr val="dk1"/>
                </a:solidFill>
                <a:latin typeface="Calibri"/>
                <a:ea typeface="Calibri"/>
                <a:cs typeface="Calibri"/>
                <a:sym typeface="Calibri"/>
              </a:rPr>
              <a:t>  </a:t>
            </a:r>
            <a:endParaRPr sz="8600" dirty="0">
              <a:solidFill>
                <a:schemeClr val="dk1"/>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36347872" y="789711"/>
            <a:ext cx="6593157" cy="1307967"/>
          </a:xfrm>
          <a:prstGeom prst="rect">
            <a:avLst/>
          </a:prstGeom>
          <a:noFill/>
          <a:ln>
            <a:noFill/>
          </a:ln>
        </p:spPr>
      </p:pic>
      <p:pic>
        <p:nvPicPr>
          <p:cNvPr id="92" name="Shape 92"/>
          <p:cNvPicPr preferRelativeResize="0"/>
          <p:nvPr/>
        </p:nvPicPr>
        <p:blipFill rotWithShape="1">
          <a:blip r:embed="rId4">
            <a:alphaModFix/>
          </a:blip>
          <a:srcRect/>
          <a:stretch/>
        </p:blipFill>
        <p:spPr>
          <a:xfrm>
            <a:off x="1575315" y="1015895"/>
            <a:ext cx="5352977" cy="3138998"/>
          </a:xfrm>
          <a:prstGeom prst="rect">
            <a:avLst/>
          </a:prstGeom>
          <a:noFill/>
          <a:ln>
            <a:noFill/>
          </a:ln>
        </p:spPr>
      </p:pic>
      <p:sp>
        <p:nvSpPr>
          <p:cNvPr id="93" name="Shape 93"/>
          <p:cNvSpPr txBox="1"/>
          <p:nvPr/>
        </p:nvSpPr>
        <p:spPr>
          <a:xfrm>
            <a:off x="962832" y="6227865"/>
            <a:ext cx="9012513" cy="25852335"/>
          </a:xfrm>
          <a:prstGeom prst="rect">
            <a:avLst/>
          </a:prstGeom>
          <a:noFill/>
          <a:ln>
            <a:noFill/>
          </a:ln>
        </p:spPr>
        <p:txBody>
          <a:bodyPr spcFirstLastPara="1" wrap="square" lIns="91425" tIns="45700" rIns="91425" bIns="45700" anchor="t" anchorCtr="0">
            <a:noAutofit/>
          </a:bodyPr>
          <a:lstStyle/>
          <a:p>
            <a:r>
              <a:rPr lang="en-US" sz="3200" dirty="0">
                <a:latin typeface="Times New Roman" panose="02020603050405020304" pitchFamily="18" charset="0"/>
                <a:cs typeface="Times New Roman" panose="02020603050405020304" pitchFamily="18" charset="0"/>
              </a:rPr>
              <a:t> </a:t>
            </a:r>
            <a:r>
              <a:rPr lang="en-US" sz="7200" dirty="0">
                <a:solidFill>
                  <a:schemeClr val="dk1"/>
                </a:solidFill>
                <a:latin typeface="Times New Roman" panose="02020603050405020304" pitchFamily="18" charset="0"/>
                <a:ea typeface="Calibri"/>
                <a:cs typeface="Times New Roman" panose="02020603050405020304" pitchFamily="18" charset="0"/>
                <a:sym typeface="Calibri"/>
              </a:rPr>
              <a:t>Introduction:</a:t>
            </a:r>
            <a:endParaRPr sz="7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There is dramatic human impact on the New York harbor. The New York harbor is on a road to recovery, and biodiversity analysis is a key factor to determine the health of the ecosystem. The Lower Hudson River Estuary’s is thriving with many unexpected organisms that are essential to the ecosystem’s health. Biodiversity boosts the ecosystem’s productivity where each species has a very specific niche (shah, 2014). In this project biodiversity will be observed through invertebrates.</a:t>
            </a:r>
          </a:p>
          <a:p>
            <a:pPr algn="just"/>
            <a:r>
              <a:rPr lang="en-US" sz="3200" dirty="0">
                <a:latin typeface="Times New Roman" panose="02020603050405020304" pitchFamily="18" charset="0"/>
                <a:cs typeface="Times New Roman" panose="02020603050405020304" pitchFamily="18" charset="0"/>
              </a:rPr>
              <a:t>Hypothesizing, that the harbor isn’t very diverse due to the amount of pollution, and trafficking within the harbor. Even though there is an increase of caution and attention to the harbor, the harbor is still recovering from human impact.</a:t>
            </a:r>
          </a:p>
          <a:p>
            <a:r>
              <a:rPr lang="en-US" sz="7200" dirty="0">
                <a:latin typeface="Times New Roman" panose="02020603050405020304" pitchFamily="18" charset="0"/>
                <a:cs typeface="Times New Roman" panose="02020603050405020304" pitchFamily="18" charset="0"/>
              </a:rPr>
              <a:t>Background Information:</a:t>
            </a:r>
          </a:p>
          <a:p>
            <a:r>
              <a:rPr lang="en-US" sz="4000" i="1" dirty="0">
                <a:latin typeface="Times New Roman" panose="02020603050405020304" pitchFamily="18" charset="0"/>
                <a:cs typeface="Times New Roman" panose="02020603050405020304" pitchFamily="18" charset="0"/>
              </a:rPr>
              <a:t>What is the health of the Lower Hudson River Estuary?</a:t>
            </a:r>
          </a:p>
          <a:p>
            <a:pPr algn="just"/>
            <a:r>
              <a:rPr lang="en-US" sz="3200" dirty="0">
                <a:latin typeface="Times New Roman" panose="02020603050405020304" pitchFamily="18" charset="0"/>
                <a:cs typeface="Times New Roman" panose="02020603050405020304" pitchFamily="18" charset="0"/>
              </a:rPr>
              <a:t>The Lower Hudson River Estuary’s ecosystems were modified or eliminated and wastes were disposed in the waterway at an increased rate (Munoz, 2012). Although it has improved in the last 30 years, there still remain problems (Munoz, 2012).</a:t>
            </a:r>
          </a:p>
          <a:p>
            <a:pPr algn="just"/>
            <a:endParaRPr lang="en-US" sz="800"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What is biodiversity?</a:t>
            </a:r>
            <a:endParaRPr lang="en-US" sz="40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Biodiversity is generally referred to the variety and variability of life on earth (Wikipedia, 2018). Biodiversity also measures the variety of organisms present in different ecosystems (Wikipedia, 2018).</a:t>
            </a:r>
          </a:p>
          <a:p>
            <a:pPr algn="just"/>
            <a:endParaRPr lang="en-US" sz="800"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What are invertebrates?</a:t>
            </a:r>
            <a:endParaRPr lang="en-US" sz="40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Invertebrates are animals that don’t possess a vertebral column. They make up 97% of the animal species (Strauss, 2017). Aside from the absence of vertebral column, invertebrates have little in common (Encyclopedia Britannica, 2018). They are distributed between more than 35 phyla (Encyclopedia Britannica, 2018). Invertebrates have six specific groups: arthropods, cnidarians, echinoderms, mollusks, and sponges (Strauss, 2017)</a:t>
            </a:r>
          </a:p>
          <a:p>
            <a:pPr algn="just"/>
            <a:endParaRPr lang="en-US" sz="800"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Why are invertebrates important?</a:t>
            </a:r>
            <a:endParaRPr lang="en-US" sz="40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Invertebrates filter out the New York estuary of harmful chemicals and algae. Invertebrates may be spineless, but they are an extremely diverse group of animals. They’ve managed to face and fend off anthropogenic difficulties in their one billion years of existence (Woolley, 2018)</a:t>
            </a:r>
          </a:p>
          <a:p>
            <a:pPr algn="just"/>
            <a:endParaRPr lang="en-US" sz="3200" dirty="0">
              <a:latin typeface="Times New Roman" panose="02020603050405020304" pitchFamily="18" charset="0"/>
              <a:cs typeface="Times New Roman" panose="02020603050405020304" pitchFamily="18" charset="0"/>
            </a:endParaRPr>
          </a:p>
        </p:txBody>
      </p:sp>
      <p:sp>
        <p:nvSpPr>
          <p:cNvPr id="94" name="Shape 94"/>
          <p:cNvSpPr txBox="1"/>
          <p:nvPr/>
        </p:nvSpPr>
        <p:spPr>
          <a:xfrm>
            <a:off x="10967370" y="6270495"/>
            <a:ext cx="10630405" cy="8894743"/>
          </a:xfrm>
          <a:prstGeom prst="rect">
            <a:avLst/>
          </a:prstGeom>
          <a:noFill/>
          <a:ln>
            <a:noFill/>
          </a:ln>
        </p:spPr>
        <p:txBody>
          <a:bodyPr spcFirstLastPara="1" wrap="square" lIns="91425" tIns="45700" rIns="91425" bIns="45700" anchor="t" anchorCtr="0">
            <a:noAutofit/>
          </a:bodyPr>
          <a:lstStyle/>
          <a:p>
            <a:pPr algn="just"/>
            <a:endParaRPr lang="en-US" sz="2000" dirty="0">
              <a:solidFill>
                <a:schemeClr val="dk1"/>
              </a:solidFill>
              <a:latin typeface="Times New Roman" panose="02020603050405020304" pitchFamily="18" charset="0"/>
              <a:ea typeface="Calibri"/>
              <a:cs typeface="Times New Roman" panose="02020603050405020304" pitchFamily="18" charset="0"/>
              <a:sym typeface="Calibri"/>
            </a:endParaRPr>
          </a:p>
          <a:p>
            <a:r>
              <a:rPr lang="en-US" sz="7200" dirty="0">
                <a:latin typeface="Times New Roman" panose="02020603050405020304" pitchFamily="18" charset="0"/>
                <a:cs typeface="Times New Roman" panose="02020603050405020304" pitchFamily="18" charset="0"/>
              </a:rPr>
              <a:t>Methods:</a:t>
            </a:r>
          </a:p>
          <a:p>
            <a:pPr marL="1143000" indent="-1143000">
              <a:buFont typeface="+mj-lt"/>
              <a:buAutoNum type="arabicPeriod"/>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95" name="Shape 95"/>
          <p:cNvSpPr txBox="1"/>
          <p:nvPr/>
        </p:nvSpPr>
        <p:spPr>
          <a:xfrm>
            <a:off x="23317198" y="7377787"/>
            <a:ext cx="9184468" cy="14184355"/>
          </a:xfrm>
          <a:prstGeom prst="rect">
            <a:avLst/>
          </a:prstGeom>
          <a:noFill/>
          <a:ln>
            <a:noFill/>
          </a:ln>
        </p:spPr>
        <p:txBody>
          <a:bodyPr spcFirstLastPara="1" wrap="square" lIns="91425" tIns="45700" rIns="91425" bIns="45700" anchor="t" anchorCtr="0">
            <a:no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Figure 02: Q1-Q7 are the samples for this research project. Samples kcp1-kcp4 is the DNA for another research project. There is evidence of very faint white bands for Q3, Q4, and possibly Q7. Those white bands are recognition of some possible DNA from the samples collected.</a:t>
            </a:r>
            <a:endParaRPr lang="en-US" sz="2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96" name="Shape 96"/>
          <p:cNvSpPr txBox="1"/>
          <p:nvPr/>
        </p:nvSpPr>
        <p:spPr>
          <a:xfrm>
            <a:off x="33471960" y="6096000"/>
            <a:ext cx="9317700" cy="25215988"/>
          </a:xfrm>
          <a:prstGeom prst="rect">
            <a:avLst/>
          </a:prstGeom>
          <a:noFill/>
          <a:ln>
            <a:noFill/>
          </a:ln>
        </p:spPr>
        <p:txBody>
          <a:bodyPr spcFirstLastPara="1" wrap="square" lIns="91425" tIns="45700" rIns="91425" bIns="45700" anchor="t" anchorCtr="0">
            <a:noAutofit/>
          </a:bodyPr>
          <a:lstStyle/>
          <a:p>
            <a:pPr lvl="0"/>
            <a:r>
              <a:rPr lang="en-US" sz="7200" dirty="0">
                <a:latin typeface="Times New Roman" panose="02020603050405020304" pitchFamily="18" charset="0"/>
                <a:cs typeface="Times New Roman" panose="02020603050405020304" pitchFamily="18" charset="0"/>
              </a:rPr>
              <a:t> </a:t>
            </a:r>
            <a:r>
              <a:rPr lang="en-US" sz="7200" dirty="0">
                <a:solidFill>
                  <a:schemeClr val="dk1"/>
                </a:solidFill>
                <a:latin typeface="Times New Roman" panose="02020603050405020304" pitchFamily="18" charset="0"/>
                <a:ea typeface="Calibri"/>
                <a:cs typeface="Times New Roman" panose="02020603050405020304" pitchFamily="18" charset="0"/>
                <a:sym typeface="Calibri"/>
              </a:rPr>
              <a:t>Discussion:</a:t>
            </a:r>
          </a:p>
          <a:p>
            <a:pPr marL="457200" indent="-457200"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The gel electrophoresis results (Figure 02) shows evidence of some DNA from Q3, Q4, and Q7 according to the white bands. </a:t>
            </a:r>
          </a:p>
          <a:p>
            <a:pPr marL="457200" indent="-457200"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The samples Q1, Q2, and Q6 were the only samples in need of dissection in order to access the tissue of the specimen for DNA. Q1 and Q2 weren’t dissected because Q1 was too small, and Q2 was an oyster drill so dissecting it was very difficult. The samples Q1 and Q2’s DNA wasn’t extracted because of the difficulties involved with dissecting the samples intertwining with the struggles of time management. Q6 was the only dissected sample. </a:t>
            </a:r>
          </a:p>
          <a:p>
            <a:pPr marL="457200" indent="-457200"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Sample Q10 was ruined during isolating the DNA when leaving the sample inside of the incubator for the final step, because of the lack of time management. Starting with the process of isolating the </a:t>
            </a:r>
          </a:p>
          <a:p>
            <a:pPr marL="457200" indent="-457200"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During amplifying DNA by PCR, 23uL of invertebrate primer was added to each sample tube instead of the PCR bead tube. Due to the mistake of adding excessive liquids to the sample, the samples could get diluted because of the added liquid primer. In hope for some DNA samples the test tubes went through a vortex once again. The PCR product did show evidence of some DNA in sample Q3, Q4, and Q7. </a:t>
            </a:r>
          </a:p>
          <a:p>
            <a:pPr marL="457200" indent="-457200" algn="just">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Even though there is evidence of DNA, the invertebrate samples still needed to be sequenced in order to be identified.</a:t>
            </a:r>
          </a:p>
          <a:p>
            <a:endParaRPr lang="en-US" sz="2800" dirty="0">
              <a:latin typeface="Times New Roman" panose="02020603050405020304" pitchFamily="18" charset="0"/>
              <a:cs typeface="Times New Roman" panose="02020603050405020304" pitchFamily="18" charset="0"/>
            </a:endParaRPr>
          </a:p>
          <a:p>
            <a:r>
              <a:rPr lang="en-US" sz="7200" dirty="0">
                <a:solidFill>
                  <a:schemeClr val="dk1"/>
                </a:solidFill>
                <a:latin typeface="Times New Roman" panose="02020603050405020304" pitchFamily="18" charset="0"/>
                <a:ea typeface="Calibri"/>
                <a:cs typeface="Times New Roman" panose="02020603050405020304" pitchFamily="18" charset="0"/>
                <a:sym typeface="Calibri"/>
              </a:rPr>
              <a:t>References:</a:t>
            </a:r>
            <a:endParaRPr lang="en-US" sz="2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Encyclopedia Britannica, Invertebrate, Britannica, 2018</a:t>
            </a:r>
          </a:p>
          <a:p>
            <a:r>
              <a:rPr lang="en-US" sz="2000" dirty="0">
                <a:latin typeface="Times New Roman" panose="02020603050405020304" pitchFamily="18" charset="0"/>
                <a:cs typeface="Times New Roman" panose="02020603050405020304" pitchFamily="18" charset="0"/>
              </a:rPr>
              <a:t>G.O. Mackie, invertebrate, the Canadian encyclopedia, 2006)</a:t>
            </a:r>
          </a:p>
          <a:p>
            <a:r>
              <a:rPr lang="en-US" sz="2000" dirty="0">
                <a:latin typeface="Times New Roman" panose="02020603050405020304" pitchFamily="18" charset="0"/>
                <a:cs typeface="Times New Roman" panose="02020603050405020304" pitchFamily="18" charset="0"/>
              </a:rPr>
              <a:t>National Geographic book, Invertebrates, Animal Encyclopedia, 2012 </a:t>
            </a:r>
          </a:p>
          <a:p>
            <a:r>
              <a:rPr lang="en-US" sz="2000" dirty="0">
                <a:latin typeface="Times New Roman" panose="02020603050405020304" pitchFamily="18" charset="0"/>
                <a:cs typeface="Times New Roman" panose="02020603050405020304" pitchFamily="18" charset="0"/>
              </a:rPr>
              <a:t>Shah, Anup, Why is Biodiversity Important? Who cares? , Global Issues, 2014</a:t>
            </a:r>
          </a:p>
          <a:p>
            <a:r>
              <a:rPr lang="en-US" sz="2000" dirty="0">
                <a:latin typeface="Times New Roman" panose="02020603050405020304" pitchFamily="18" charset="0"/>
                <a:cs typeface="Times New Roman" panose="02020603050405020304" pitchFamily="18" charset="0"/>
              </a:rPr>
              <a:t>Strauss, Bob. Facts About Invertebrates, ThoughtCo. , 2017</a:t>
            </a:r>
          </a:p>
          <a:p>
            <a:r>
              <a:rPr lang="en-US" sz="2000" dirty="0">
                <a:latin typeface="Times New Roman" panose="02020603050405020304" pitchFamily="18" charset="0"/>
                <a:cs typeface="Times New Roman" panose="02020603050405020304" pitchFamily="18" charset="0"/>
              </a:rPr>
              <a:t>Woolley Skip, Why Invertebrates Matter, unimeld.edu, 2011</a:t>
            </a:r>
          </a:p>
          <a:p>
            <a:r>
              <a:rPr lang="en-US" sz="3200" dirty="0">
                <a:latin typeface="Times New Roman" panose="02020603050405020304" pitchFamily="18" charset="0"/>
                <a:cs typeface="Times New Roman" panose="02020603050405020304" pitchFamily="18" charset="0"/>
              </a:rPr>
              <a:t> </a:t>
            </a:r>
          </a:p>
          <a:p>
            <a:r>
              <a:rPr lang="en-US" sz="7200" dirty="0">
                <a:solidFill>
                  <a:schemeClr val="dk1"/>
                </a:solidFill>
                <a:latin typeface="Times New Roman" panose="02020603050405020304" pitchFamily="18" charset="0"/>
                <a:ea typeface="Calibri"/>
                <a:cs typeface="Times New Roman" panose="02020603050405020304" pitchFamily="18" charset="0"/>
                <a:sym typeface="Calibri"/>
              </a:rPr>
              <a:t>Acknowledgements:</a:t>
            </a:r>
            <a:endParaRPr lang="en-US" sz="3200" dirty="0">
              <a:solidFill>
                <a:schemeClr val="dk1"/>
              </a:solidFill>
              <a:latin typeface="Times New Roman" panose="02020603050405020304" pitchFamily="18" charset="0"/>
              <a:cs typeface="Times New Roman" panose="02020603050405020304" pitchFamily="18" charset="0"/>
              <a:sym typeface="Calibri"/>
            </a:endParaRPr>
          </a:p>
          <a:p>
            <a:pPr marL="0" marR="0" lvl="0" indent="0" algn="just" rtl="0">
              <a:spcBef>
                <a:spcPts val="0"/>
              </a:spcBef>
              <a:spcAft>
                <a:spcPts val="0"/>
              </a:spcAft>
              <a:buNone/>
            </a:pPr>
            <a:r>
              <a:rPr lang="en-US" sz="3200" dirty="0">
                <a:solidFill>
                  <a:schemeClr val="dk1"/>
                </a:solidFill>
                <a:latin typeface="Times New Roman" panose="02020603050405020304" pitchFamily="18" charset="0"/>
                <a:cs typeface="Times New Roman" panose="02020603050405020304" pitchFamily="18" charset="0"/>
                <a:sym typeface="Calibri"/>
              </a:rPr>
              <a:t>Taking a moment to thank: our mentor Mauricio Gonzalez, for helping our group get involved in this project. Helping with the DNA lab, and the writing process involved in this project. Our second mentor Liz Burmester for helping this team edit the scientific summary, and providing more information about genetics. Finally, thanking  the NYC Urban Barcoding Project. Providing the opportunity to begin this project and providing the procedure and materials.</a:t>
            </a:r>
            <a:endParaRPr lang="en-US" sz="3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lang="en-US" sz="32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spcAft>
                <a:spcPts val="0"/>
              </a:spcAft>
              <a:buNone/>
            </a:pPr>
            <a:endParaRPr sz="54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97" name="Shape 97"/>
          <p:cNvSpPr txBox="1"/>
          <p:nvPr/>
        </p:nvSpPr>
        <p:spPr>
          <a:xfrm>
            <a:off x="37180241" y="2757238"/>
            <a:ext cx="5184093" cy="212365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400" dirty="0">
                <a:solidFill>
                  <a:schemeClr val="dk1"/>
                </a:solidFill>
                <a:latin typeface="Calibri"/>
                <a:ea typeface="Calibri"/>
                <a:cs typeface="Calibri"/>
                <a:sym typeface="Calibri"/>
              </a:rPr>
              <a:t>Funded by the</a:t>
            </a:r>
            <a:endParaRPr dirty="0"/>
          </a:p>
          <a:p>
            <a:pPr marL="0" marR="0" lvl="0" indent="0" algn="r" rtl="0">
              <a:spcBef>
                <a:spcPts val="0"/>
              </a:spcBef>
              <a:spcAft>
                <a:spcPts val="0"/>
              </a:spcAft>
              <a:buNone/>
            </a:pPr>
            <a:r>
              <a:rPr lang="en-US" sz="4400" dirty="0">
                <a:solidFill>
                  <a:schemeClr val="dk1"/>
                </a:solidFill>
                <a:latin typeface="Calibri"/>
                <a:ea typeface="Calibri"/>
                <a:cs typeface="Calibri"/>
                <a:sym typeface="Calibri"/>
              </a:rPr>
              <a:t>Thompson Family Foundation </a:t>
            </a:r>
            <a:endParaRPr sz="4400" dirty="0">
              <a:solidFill>
                <a:schemeClr val="dk1"/>
              </a:solidFill>
              <a:latin typeface="Calibri"/>
              <a:ea typeface="Calibri"/>
              <a:cs typeface="Calibri"/>
              <a:sym typeface="Calibri"/>
            </a:endParaRPr>
          </a:p>
        </p:txBody>
      </p:sp>
      <p:grpSp>
        <p:nvGrpSpPr>
          <p:cNvPr id="4" name="Group 3"/>
          <p:cNvGrpSpPr/>
          <p:nvPr/>
        </p:nvGrpSpPr>
        <p:grpSpPr>
          <a:xfrm>
            <a:off x="23317199" y="8267511"/>
            <a:ext cx="9135901" cy="10128455"/>
            <a:chOff x="21885695" y="10952880"/>
            <a:chExt cx="9659050" cy="10842171"/>
          </a:xfrm>
        </p:grpSpPr>
        <p:pic>
          <p:nvPicPr>
            <p:cNvPr id="19" name="Picture 18"/>
            <p:cNvPicPr/>
            <p:nvPr/>
          </p:nvPicPr>
          <p:blipFill rotWithShape="1">
            <a:blip r:embed="rId5">
              <a:extLst>
                <a:ext uri="{28A0092B-C50C-407E-A947-70E740481C1C}">
                  <a14:useLocalDpi xmlns:a14="http://schemas.microsoft.com/office/drawing/2010/main" val="0"/>
                </a:ext>
              </a:extLst>
            </a:blip>
            <a:srcRect l="13351" t="23891" r="7837" b="26046"/>
            <a:stretch/>
          </p:blipFill>
          <p:spPr>
            <a:xfrm>
              <a:off x="21885695" y="10952880"/>
              <a:ext cx="9659050" cy="10842171"/>
            </a:xfrm>
            <a:prstGeom prst="rect">
              <a:avLst/>
            </a:prstGeom>
          </p:spPr>
        </p:pic>
        <p:sp>
          <p:nvSpPr>
            <p:cNvPr id="2" name="Rectangle 1">
              <a:extLst>
                <a:ext uri="{FF2B5EF4-FFF2-40B4-BE49-F238E27FC236}">
                  <a16:creationId xmlns:a16="http://schemas.microsoft.com/office/drawing/2014/main" xmlns="" id="{80E8CFB0-9DCD-B949-A654-29F7E987E9F7}"/>
                </a:ext>
              </a:extLst>
            </p:cNvPr>
            <p:cNvSpPr/>
            <p:nvPr/>
          </p:nvSpPr>
          <p:spPr>
            <a:xfrm>
              <a:off x="22761147" y="20194727"/>
              <a:ext cx="8427307" cy="584775"/>
            </a:xfrm>
            <a:prstGeom prst="rect">
              <a:avLst/>
            </a:prstGeom>
          </p:spPr>
          <p:txBody>
            <a:bodyPr wrap="none">
              <a:spAutoFit/>
            </a:bodyPr>
            <a:lstStyle/>
            <a:p>
              <a:r>
                <a:rPr lang="en-US" sz="3200" dirty="0">
                  <a:solidFill>
                    <a:srgbClr val="FFFFFF"/>
                  </a:solidFill>
                  <a:latin typeface="Times New Roman" panose="02020603050405020304" pitchFamily="18" charset="0"/>
                  <a:ea typeface="Calibri" panose="020F0502020204030204" pitchFamily="34" charset="0"/>
                </a:rPr>
                <a:t>Loader  Control  Kpc1 KPC2KPC3 KPC4  KPC5 </a:t>
              </a:r>
              <a:endParaRPr lang="en-US" sz="3200" dirty="0"/>
            </a:p>
          </p:txBody>
        </p:sp>
        <p:sp>
          <p:nvSpPr>
            <p:cNvPr id="3" name="Rectangle 2">
              <a:extLst>
                <a:ext uri="{FF2B5EF4-FFF2-40B4-BE49-F238E27FC236}">
                  <a16:creationId xmlns:a16="http://schemas.microsoft.com/office/drawing/2014/main" xmlns="" id="{33C177B4-B16E-4E48-9386-29913645F6A7}"/>
                </a:ext>
              </a:extLst>
            </p:cNvPr>
            <p:cNvSpPr/>
            <p:nvPr/>
          </p:nvSpPr>
          <p:spPr>
            <a:xfrm>
              <a:off x="23568369" y="12867129"/>
              <a:ext cx="6272871" cy="584775"/>
            </a:xfrm>
            <a:prstGeom prst="rect">
              <a:avLst/>
            </a:prstGeom>
          </p:spPr>
          <p:txBody>
            <a:bodyPr wrap="none">
              <a:spAutoFit/>
            </a:bodyPr>
            <a:lstStyle/>
            <a:p>
              <a:r>
                <a:rPr lang="en-US" sz="32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Q1  Q2             Q3    Q4    Q6       Q7</a:t>
              </a:r>
              <a:endParaRPr lang="en-US" sz="3200" dirty="0"/>
            </a:p>
          </p:txBody>
        </p:sp>
      </p:gr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1572" t="22095" r="44413" b="50254"/>
          <a:stretch/>
        </p:blipFill>
        <p:spPr>
          <a:xfrm>
            <a:off x="11205492" y="22933352"/>
            <a:ext cx="4673437" cy="739423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39899" t="19024" r="38132" b="53536"/>
          <a:stretch/>
        </p:blipFill>
        <p:spPr>
          <a:xfrm>
            <a:off x="16839128" y="22933353"/>
            <a:ext cx="4673438" cy="7394230"/>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26420" t="13762" r="50284" b="65910"/>
          <a:stretch/>
        </p:blipFill>
        <p:spPr>
          <a:xfrm>
            <a:off x="22469690" y="22933353"/>
            <a:ext cx="10298504" cy="7405133"/>
          </a:xfrm>
          <a:prstGeom prst="rect">
            <a:avLst/>
          </a:prstGeom>
        </p:spPr>
      </p:pic>
      <p:sp>
        <p:nvSpPr>
          <p:cNvPr id="9" name="Rectangle 8"/>
          <p:cNvSpPr/>
          <p:nvPr/>
        </p:nvSpPr>
        <p:spPr>
          <a:xfrm>
            <a:off x="11166155" y="20638853"/>
            <a:ext cx="7435462" cy="1200329"/>
          </a:xfrm>
          <a:prstGeom prst="rect">
            <a:avLst/>
          </a:prstGeom>
        </p:spPr>
        <p:txBody>
          <a:bodyPr wrap="square">
            <a:spAutoFit/>
          </a:bodyPr>
          <a:lstStyle/>
          <a:p>
            <a:pPr lvl="0"/>
            <a:r>
              <a:rPr lang="en-US" sz="7200" dirty="0">
                <a:solidFill>
                  <a:schemeClr val="dk1"/>
                </a:solidFill>
                <a:latin typeface="Times New Roman" panose="02020603050405020304" pitchFamily="18" charset="0"/>
                <a:ea typeface="Calibri"/>
                <a:cs typeface="Times New Roman" panose="02020603050405020304" pitchFamily="18" charset="0"/>
                <a:sym typeface="Calibri"/>
              </a:rPr>
              <a:t>Figures:</a:t>
            </a:r>
          </a:p>
        </p:txBody>
      </p:sp>
      <p:sp>
        <p:nvSpPr>
          <p:cNvPr id="10" name="Rectangle 9"/>
          <p:cNvSpPr/>
          <p:nvPr/>
        </p:nvSpPr>
        <p:spPr>
          <a:xfrm>
            <a:off x="11462012" y="30527397"/>
            <a:ext cx="9790959" cy="584775"/>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Figure 01: Q4 left, Q7 right, </a:t>
            </a:r>
            <a:r>
              <a:rPr lang="en-US" sz="3200" i="1" dirty="0">
                <a:latin typeface="Times New Roman" panose="02020603050405020304" pitchFamily="18" charset="0"/>
                <a:cs typeface="Times New Roman" panose="02020603050405020304" pitchFamily="18" charset="0"/>
              </a:rPr>
              <a:t>Botryllus schlosseri</a:t>
            </a:r>
            <a:r>
              <a:rPr lang="en-US" sz="3200" dirty="0">
                <a:latin typeface="Times New Roman" panose="02020603050405020304" pitchFamily="18" charset="0"/>
                <a:cs typeface="Times New Roman" panose="02020603050405020304" pitchFamily="18" charset="0"/>
              </a:rPr>
              <a:t>, tunicate</a:t>
            </a:r>
          </a:p>
        </p:txBody>
      </p:sp>
      <p:graphicFrame>
        <p:nvGraphicFramePr>
          <p:cNvPr id="11" name="Diagram 10"/>
          <p:cNvGraphicFramePr/>
          <p:nvPr>
            <p:extLst>
              <p:ext uri="{D42A27DB-BD31-4B8C-83A1-F6EECF244321}">
                <p14:modId xmlns:p14="http://schemas.microsoft.com/office/powerpoint/2010/main" val="1932115062"/>
              </p:ext>
            </p:extLst>
          </p:nvPr>
        </p:nvGraphicFramePr>
        <p:xfrm>
          <a:off x="8626206" y="8267512"/>
          <a:ext cx="15648899" cy="109452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5" name="Shape 95">
            <a:extLst>
              <a:ext uri="{FF2B5EF4-FFF2-40B4-BE49-F238E27FC236}">
                <a16:creationId xmlns:a16="http://schemas.microsoft.com/office/drawing/2014/main" xmlns="" id="{52F9F4B5-20F7-410E-B1B5-EF759BFBAC2A}"/>
              </a:ext>
            </a:extLst>
          </p:cNvPr>
          <p:cNvSpPr txBox="1"/>
          <p:nvPr/>
        </p:nvSpPr>
        <p:spPr>
          <a:xfrm>
            <a:off x="22249510" y="30327582"/>
            <a:ext cx="10203590" cy="984406"/>
          </a:xfrm>
          <a:prstGeom prst="rect">
            <a:avLst/>
          </a:prstGeom>
          <a:noFill/>
          <a:ln>
            <a:noFill/>
          </a:ln>
        </p:spPr>
        <p:txBody>
          <a:bodyPr spcFirstLastPara="1" wrap="square" lIns="91425" tIns="45700" rIns="91425" bIns="45700" anchor="t" anchorCtr="0">
            <a:noAutofit/>
          </a:bodyPr>
          <a:lstStyle/>
          <a:p>
            <a:endParaRPr lang="en-US" dirty="0"/>
          </a:p>
          <a:p>
            <a:pPr algn="ctr"/>
            <a:r>
              <a:rPr lang="en-US" sz="3200" dirty="0">
                <a:latin typeface="Times New Roman" panose="02020603050405020304" pitchFamily="18" charset="0"/>
                <a:cs typeface="Times New Roman" panose="02020603050405020304" pitchFamily="18" charset="0"/>
              </a:rPr>
              <a:t>Figure 03: Q3, </a:t>
            </a:r>
            <a:r>
              <a:rPr lang="en-US" sz="3200" i="1" dirty="0">
                <a:latin typeface="Times New Roman" panose="02020603050405020304" pitchFamily="18" charset="0"/>
                <a:cs typeface="Times New Roman" panose="02020603050405020304" pitchFamily="18" charset="0"/>
              </a:rPr>
              <a:t>Amphiporus</a:t>
            </a:r>
            <a:r>
              <a:rPr lang="en-US" sz="3200" dirty="0">
                <a:latin typeface="Times New Roman" panose="02020603050405020304" pitchFamily="18" charset="0"/>
                <a:cs typeface="Times New Roman" panose="02020603050405020304" pitchFamily="18" charset="0"/>
              </a:rPr>
              <a:t>, Worm</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p>
          <a:p>
            <a:pPr lvl="0"/>
            <a:endParaRPr lang="en-US" sz="2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506</Words>
  <Application>Microsoft Office PowerPoint</Application>
  <PresentationFormat>Custom</PresentationFormat>
  <Paragraphs>106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Toughbook</cp:lastModifiedBy>
  <cp:revision>102</cp:revision>
  <dcterms:modified xsi:type="dcterms:W3CDTF">2018-05-15T21:16:24Z</dcterms:modified>
</cp:coreProperties>
</file>