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</p:sldMasterIdLst>
  <p:notesMasterIdLst>
    <p:notesMasterId r:id="rId9"/>
  </p:notesMasterIdLst>
  <p:sldIdLst>
    <p:sldId id="256" r:id="rId7"/>
    <p:sldId id="257" r:id="rId8"/>
  </p:sldIdLst>
  <p:sldSz cx="21945600" cy="32918400"/>
  <p:notesSz cx="21126450" cy="32099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3"/>
  </p:normalViewPr>
  <p:slideViewPr>
    <p:cSldViewPr snapToGrid="0" snapToObjects="1">
      <p:cViewPr varScale="1">
        <p:scale>
          <a:sx n="18" d="100"/>
          <a:sy n="18" d="100"/>
        </p:scale>
        <p:origin x="228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9155112" cy="160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966575" y="0"/>
            <a:ext cx="9155112" cy="160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551612" y="2408237"/>
            <a:ext cx="8023225" cy="1203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112962" y="15247938"/>
            <a:ext cx="16900525" cy="1444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30487938"/>
            <a:ext cx="9155112" cy="160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966575" y="30487938"/>
            <a:ext cx="9155112" cy="160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6304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2112962" y="15247938"/>
            <a:ext cx="16900525" cy="1444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51613" y="2408238"/>
            <a:ext cx="8023225" cy="1203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686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2112962" y="15247938"/>
            <a:ext cx="16900525" cy="1444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51613" y="2408238"/>
            <a:ext cx="8023225" cy="1203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690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60321" y="6748899"/>
            <a:ext cx="14813278" cy="1080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60320" y="18748147"/>
            <a:ext cx="14813280" cy="539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ctr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ctr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ctr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ctr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566987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10774681" y="9220207"/>
            <a:ext cx="8770620" cy="1386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Char char="•"/>
              <a:defRPr sz="69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Char char="•"/>
              <a:defRPr sz="69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Char char="•"/>
              <a:defRPr sz="69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Char char="•"/>
              <a:defRPr sz="69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5064" y="2910840"/>
            <a:ext cx="8709660" cy="499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1188721" y="9220202"/>
            <a:ext cx="8709660" cy="870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1184275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85062" y="2880358"/>
            <a:ext cx="4979669" cy="950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7113270" y="7924798"/>
            <a:ext cx="13506449" cy="2025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Arial"/>
              <a:buNone/>
              <a:defRPr sz="110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Arial"/>
              <a:buNone/>
              <a:defRPr sz="8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7113269" y="2948945"/>
            <a:ext cx="8980171" cy="436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1184275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295437" y="7417613"/>
            <a:ext cx="10138867" cy="1865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566987" y="7461250"/>
            <a:ext cx="4976812" cy="95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566987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-4268419" y="14297558"/>
            <a:ext cx="18653759" cy="498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4037992" y="11718950"/>
            <a:ext cx="18653759" cy="101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566987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66987" y="7461250"/>
            <a:ext cx="4976812" cy="95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4030444" y="11721619"/>
            <a:ext cx="18653769" cy="1013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2566987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2566987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567635" y="7066483"/>
            <a:ext cx="14813280" cy="102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5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567635" y="18653759"/>
            <a:ext cx="1481328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566987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185064" y="2926080"/>
            <a:ext cx="867918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0768795" y="9196123"/>
            <a:ext cx="8752718" cy="1383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1192211" y="9196229"/>
            <a:ext cx="8734346" cy="1383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1184275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185062" y="2926083"/>
            <a:ext cx="8677762" cy="512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188722" y="9197342"/>
            <a:ext cx="8732520" cy="31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1188720" y="13731247"/>
            <a:ext cx="8732520" cy="1383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•"/>
              <a:defRPr sz="55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•"/>
              <a:defRPr sz="55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•"/>
              <a:defRPr sz="55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•"/>
              <a:defRPr sz="55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3"/>
          </p:nvPr>
        </p:nvSpPr>
        <p:spPr>
          <a:xfrm>
            <a:off x="10782301" y="9197342"/>
            <a:ext cx="8785860" cy="31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4"/>
          </p:nvPr>
        </p:nvSpPr>
        <p:spPr>
          <a:xfrm>
            <a:off x="10782302" y="13731245"/>
            <a:ext cx="8763000" cy="138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•"/>
              <a:defRPr sz="55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•"/>
              <a:defRPr sz="55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•"/>
              <a:defRPr sz="55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5778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•"/>
              <a:defRPr sz="55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84275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2566987" y="7461250"/>
            <a:ext cx="4976812" cy="95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17191038" y="7446962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2566987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566987" y="7461250"/>
            <a:ext cx="4976812" cy="95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289925" y="7426325"/>
            <a:ext cx="10134600" cy="186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566987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566987" y="7461250"/>
            <a:ext cx="4976812" cy="95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289925" y="7426325"/>
            <a:ext cx="10134600" cy="186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1184275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2566987" y="7461250"/>
            <a:ext cx="4976812" cy="95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289925" y="7426325"/>
            <a:ext cx="10134600" cy="186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1184275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2566987" y="7461250"/>
            <a:ext cx="4976812" cy="95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289925" y="7426325"/>
            <a:ext cx="10134600" cy="186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17191038" y="7446962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566987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2566987" y="7461250"/>
            <a:ext cx="4976812" cy="95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289925" y="7426325"/>
            <a:ext cx="10134600" cy="186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1184275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2566987" y="7461250"/>
            <a:ext cx="4976812" cy="95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8289925" y="7426325"/>
            <a:ext cx="10134600" cy="186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–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»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622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17191038" y="909637"/>
            <a:ext cx="43894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17183100" y="30510163"/>
            <a:ext cx="273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500" tIns="156750" rIns="313500" bIns="156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1184275" y="30510163"/>
            <a:ext cx="122459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672588" y="393192"/>
            <a:ext cx="20600413" cy="1673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The Biodiversity of Ants in the Brookhaven Town Landfill</a:t>
            </a:r>
          </a:p>
        </p:txBody>
      </p:sp>
      <p:sp>
        <p:nvSpPr>
          <p:cNvPr id="119" name="Google Shape;119;p18"/>
          <p:cNvSpPr txBox="1"/>
          <p:nvPr/>
        </p:nvSpPr>
        <p:spPr>
          <a:xfrm>
            <a:off x="-39650" y="2212848"/>
            <a:ext cx="21985200" cy="142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200" tIns="45600" rIns="91200" bIns="45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Open Sans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8562638" y="16543275"/>
            <a:ext cx="1842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endParaRPr sz="6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942075" y="13128562"/>
            <a:ext cx="78678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 Narro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847850" y="13442887"/>
            <a:ext cx="8280300" cy="3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 Narro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1239500" y="10774289"/>
            <a:ext cx="9972600" cy="117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8807850" y="2487168"/>
            <a:ext cx="4329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 </a:t>
            </a:r>
            <a:r>
              <a:rPr lang="en-US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 sz="4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942075" y="4581437"/>
            <a:ext cx="9553500" cy="72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1961763" y="4571838"/>
            <a:ext cx="9050400" cy="7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027650" y="4676537"/>
            <a:ext cx="94680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Collection sites of the Brookhaven Town Landfill</a:t>
            </a:r>
            <a:endParaRPr sz="25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1961775" y="4676537"/>
            <a:ext cx="905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Results of MUSCLE analysis from DNA Subway</a:t>
            </a:r>
            <a:endParaRPr sz="25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942075" y="13227482"/>
            <a:ext cx="8400900" cy="3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Each marked location shows where ant samples were collected from.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Sites 1 and 2 were both considered non-polluted.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Site 3 was the most polluted because lies in close proximity to a leachate filtration system.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Site 4 is closer in proximity to the landfill than sites 1 and 2, and is therefore more polluted.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5149775" y="12343675"/>
            <a:ext cx="476400" cy="883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2286525" y="14820985"/>
            <a:ext cx="8400900" cy="7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From site 1, all samples were sequenced as FJ982479.1|Prenolepis_imparis.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Site 2 contained sequence HQ978878.1|Prenolepis_imparis, matching to PXJ-007, while the other 4 samples were matched to the HQ978901.1|Prenolepis_imparis sequence.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Site 3 was the most diverse out of the 4 sites: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PXJ-011 corresponded to sequence KX711884.1|Nylanderia_sp.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PXJ-012 and PXJ-013 were matched to the sequence KF604961.1|Tapinoma_sessile.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PXJ-014 and PXJ-015 were sequence FJ982479.1|Prenolepis_imparis.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Site 4 contained less biodiversity than site 3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PXJ-016 and PXJ-019 were both matched to the FJ982479.1|Prenolepis_imparis sequence.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PXJ-020 was linked to the sequence KC491835.1|Prenolepis_imparis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PXJ-017 was linked to the sequence KR929814.1|Myrmica_sp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PXJ-018 was disregarded.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16306525" y="14011887"/>
            <a:ext cx="476400" cy="723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942075" y="16317337"/>
            <a:ext cx="9553500" cy="72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3152700" y="28205637"/>
            <a:ext cx="476400" cy="883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942075" y="22954712"/>
            <a:ext cx="95535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Soil from site 1 had a Ph of 4. It was the most fertile.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Soil from site 2 had a Ph of 7. This soil is visibly the most barron. The soil smelt like rotten eggs, indicating that there was H</a:t>
            </a:r>
            <a:r>
              <a:rPr lang="en-US" sz="26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 in it.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Soil from site 3 had a Ph of 8.5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Soil from site 4 had a Ph of 5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135875" y="16412450"/>
            <a:ext cx="9165900" cy="53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four different soil samples taken</a:t>
            </a:r>
            <a:endParaRPr sz="25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5258200" y="25202812"/>
            <a:ext cx="11886900" cy="72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312650" y="25297912"/>
            <a:ext cx="11832600" cy="53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Physical differences between collected ants and their sequenced image</a:t>
            </a:r>
            <a:endParaRPr sz="25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700" y="5646949"/>
            <a:ext cx="9165901" cy="635480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1135875" y="11985837"/>
            <a:ext cx="1131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Figure 1.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925" y="17223450"/>
            <a:ext cx="6566625" cy="45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3048000" y="17434962"/>
            <a:ext cx="6858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sz="5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5962650" y="17576625"/>
            <a:ext cx="6858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sz="5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155925" y="19656150"/>
            <a:ext cx="6858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 sz="4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5962650" y="19544925"/>
            <a:ext cx="6858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endParaRPr sz="4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2024925" y="21803462"/>
            <a:ext cx="1131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Figure 2.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61775" y="5400137"/>
            <a:ext cx="9165900" cy="852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12161725" y="13615012"/>
            <a:ext cx="1131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Figure 3.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1788" y="26253262"/>
            <a:ext cx="4451075" cy="18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557675" y="29008860"/>
            <a:ext cx="5859900" cy="3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All imparis species are represented by the sequence image on the right.</a:t>
            </a:r>
            <a:endParaRPr sz="2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Most samples of imparis look like PXJ-001 (on the right) except for:</a:t>
            </a:r>
            <a:endParaRPr sz="2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PXJ-007, having extra stripes</a:t>
            </a:r>
            <a:endParaRPr sz="2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HQ978901.1|Prenolepis_imparis variants had a solid black abdomen.</a:t>
            </a:r>
            <a:endParaRPr sz="2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637775" y="22166787"/>
            <a:ext cx="476400" cy="883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47250" y="26206200"/>
            <a:ext cx="4451075" cy="19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/>
          <p:nvPr/>
        </p:nvSpPr>
        <p:spPr>
          <a:xfrm>
            <a:off x="10734600" y="28205637"/>
            <a:ext cx="476400" cy="883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8283150" y="29120560"/>
            <a:ext cx="5584800" cy="3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Sample PXJ-011 on the left represents ⅕ different species identified from site 3.</a:t>
            </a:r>
            <a:endParaRPr sz="2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On the right is the image for sequence KX711884.1|Nylanderia_sp</a:t>
            </a:r>
            <a:endParaRPr sz="2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sample is noticeably darker than the Nylanderia ant.</a:t>
            </a:r>
            <a:endParaRPr sz="2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135875" y="28053237"/>
            <a:ext cx="1131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Figure 4.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8747250" y="28053237"/>
            <a:ext cx="1131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Figure 5.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93250" y="26206212"/>
            <a:ext cx="4451075" cy="18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16647700" y="28017037"/>
            <a:ext cx="1131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Figure 6.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8580588" y="28205637"/>
            <a:ext cx="476400" cy="883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15733525" y="29120560"/>
            <a:ext cx="5816400" cy="3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Samples PXJ-012 and PXJ-013 are represented by the left side image.</a:t>
            </a:r>
            <a:endParaRPr sz="2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On the right is the image for sequence KF604961.1|Tapinoma_sessile</a:t>
            </a:r>
            <a:endParaRPr sz="2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samples have black leg stripes and a solid black abdomen whereas the sequenced image has neither.</a:t>
            </a:r>
            <a:endParaRPr sz="2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/>
        </p:nvSpPr>
        <p:spPr>
          <a:xfrm>
            <a:off x="0" y="2351300"/>
            <a:ext cx="96201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50" tIns="456950" rIns="456950" bIns="4569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To what extent do land pollution and ground toxins affect the biodiversity of ants in locations surrounding the Brookhaven town landfill?</a:t>
            </a:r>
            <a:endParaRPr sz="2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-25" y="883325"/>
            <a:ext cx="9961500" cy="160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6950" tIns="456950" rIns="456950" bIns="456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Open Sans"/>
              <a:buNone/>
            </a:pPr>
            <a:r>
              <a:rPr lang="en-US" sz="4400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Research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-25" y="4206250"/>
            <a:ext cx="9961500" cy="1596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6950" tIns="456950" rIns="456950" bIns="456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Open Sans"/>
              <a:buNone/>
            </a:pPr>
            <a:r>
              <a:rPr lang="en-US" sz="4400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Hypothesis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-37" y="7445738"/>
            <a:ext cx="9961500" cy="1596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6950" tIns="456950" rIns="456950" bIns="456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Open Sans"/>
              <a:buNone/>
            </a:pPr>
            <a:r>
              <a:rPr lang="en-US" sz="4400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Rationale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-37" y="14838075"/>
            <a:ext cx="9961500" cy="1444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6950" tIns="456950" rIns="456950" bIns="456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400"/>
              <a:buFont typeface="Open Sans"/>
              <a:buNone/>
            </a:pPr>
            <a:r>
              <a:rPr lang="en-US" sz="4400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Methods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11984075" y="883325"/>
            <a:ext cx="9961500" cy="160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6950" tIns="456950" rIns="456950" bIns="456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Conclusions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11984075" y="16322040"/>
            <a:ext cx="9961500" cy="1596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6950" tIns="456950" rIns="456950" bIns="456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400"/>
              <a:buFont typeface="Open Sans"/>
              <a:buNone/>
            </a:pPr>
            <a:r>
              <a:rPr lang="en-US" sz="3400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Implications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396875" y="5394254"/>
            <a:ext cx="8693100" cy="19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 Narrow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 hypothesize that the toxicity of the Brookhaven Town landfill will cause very low levels of biodiversity in ants.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368975" y="9250175"/>
            <a:ext cx="9223500" cy="54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Land pollution from landfills include leachate, carcinogens and heavy metals such as nickel, lead, and cadmium. H</a:t>
            </a:r>
            <a:r>
              <a:rPr lang="en-US" sz="2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 is also common in many landfills. </a:t>
            </a:r>
            <a:endParaRPr sz="2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Ants are known to easily accumulate heavy metals that can be harmful to living creatures (Vaverková,2012). Because of this, ants are good bioindicators of pollution (Eeva,2004).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By using DNA Barcoding to identify ant species, the biodiversity of an area can be assessed.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Once the biodiversity and pollution levels of the four sites are established, then possible relationships can be concluded.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2625100" y="28401750"/>
            <a:ext cx="8857800" cy="1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 Narro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396875" y="16174825"/>
            <a:ext cx="9620100" cy="13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Four different collection sites labeled 1-4 were used to collect ants and soil.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Each site had a certain number of ants collected from them, and from each site, five ants were selected at random to be studied. (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=20 total ants).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Ants PXJ-001 through PXJ-005 were from site 1, PXJ-006 through PXJ-010 from site 2, PXJ-011 through PXJ-015 from site 3, and PXJ-016 through PXJ-020 from site 4.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important to note that site 3 is considered to be most polluted because it was about 6 meters from a leachate filtration system and stank of H</a:t>
            </a:r>
            <a:r>
              <a:rPr lang="en-US" sz="2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Ants were then isolated in microcentrifuge tubes (1.5 mL) containing 96-100% ethanol to preserve the DNA. Using a dissecting scope and a microscopic camera, the organisms were photographed and documented into the DNALC database to be later used.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After that, DNA from every sample was isolated using a silica extraction method.</a:t>
            </a:r>
            <a:endParaRPr sz="2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Then, PCR amplification and gel electrophoresis was used to determine which samples could be sequenced.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All samples were analyzed in the DNA Subway to evaluate nucleotide base differences between the DNA sequences and their corresponding species.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Sample PXJ-018 was excluded from the study because it was sequenced to be the parasite wolbachia.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Soil Ph values were recorded by making solutions out of the soil samples.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1887025" y="2625225"/>
            <a:ext cx="9814200" cy="12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From site 1, all samples were sequenced as FJ982479.1|Prenolepis_imparis, indicating that there was only the imparis species at this site.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Site 2 also had only imparis ant species, however sample PXJ-007 matched to sequence HQ978878.1|Prenolepis_imparis, while the other 4 samples were matched to HQ978901.1|Prenolepis_imparis.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Site 3 was the most diverse site out of the 4. It contained three different species, supporting the notion that pollution could cause increased levels of biodiversity.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Site 4 contained less biodiversity than site 3, but had more than sites 1 and 2. Because of its close proximity to the landfill, it is reasonable to believe that it is more polluted than the first two  sites.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This also supports that pollution can increase biodiversity.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Ph values from sites 1-4 were recorded as follows: 4, 7, 8.5, 5.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No connections can be drawn between Ph and biodiversity.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Because the more polluted sites had more biodiversity in ant species, my hypothesis was rejected.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-25" y="29590825"/>
            <a:ext cx="9961500" cy="126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6950" tIns="456950" rIns="456950" bIns="4569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400"/>
              <a:buFont typeface="Open Sans"/>
              <a:buNone/>
            </a:pPr>
            <a:r>
              <a:rPr lang="en-US" sz="3400" b="1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Bibliography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1887025" y="17913096"/>
            <a:ext cx="9620100" cy="12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Ants are frequently used as bioindicators because they can easily accumulate heavy metals, they are abundant, and are easily caught  (Eeva, 2004).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biodiversity of ants from each site can be established by sequencing them to determine both their species and their Single Nucleotide Polymorphisms.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polymorphisms suggest that the ants from the more polluted sites have mutations due to the differences from their species.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Because a small region of DNA (about 600 base pairs) was sequenced, the correlation between increased pollutants and genetic biodiversity is not necessarily due to the pollution.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This study was limited because there were no soil tests conducted to determine if toxic substances such as heavy metals and H</a:t>
            </a:r>
            <a:r>
              <a:rPr lang="en-US" sz="2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 were in the soil.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Future steps from this study would include examining the toxins found within the tested ants and the soil samples in order to create a more direct correlation between said toxins and the biodiversity of ants. Once this correlation is more evident, connections can later be drawn to human health.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After testing ants and soil for various pollutants and using larger populations of species such as Prenolepis imparis with varying levels of toxins could also create a more direct correlation.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Soil tests using mass spectrometry to measure the toxicity of each site would be necessary to determine the relationships between pollution and biodiversity.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368975" y="30855625"/>
            <a:ext cx="9223500" cy="23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Times New Roman"/>
                <a:ea typeface="Times New Roman"/>
                <a:cs typeface="Times New Roman"/>
                <a:sym typeface="Times New Roman"/>
              </a:rPr>
              <a:t>Vaverková, M., Toman, F., &amp; Kotovicová, J. (2012). Research into the Occurrence of Some Plant Species as Indicators of Landfill Impact on the Environment. </a:t>
            </a:r>
            <a:r>
              <a:rPr lang="en-US" sz="1300" i="1">
                <a:latin typeface="Times New Roman"/>
                <a:ea typeface="Times New Roman"/>
                <a:cs typeface="Times New Roman"/>
                <a:sym typeface="Times New Roman"/>
              </a:rPr>
              <a:t>Polish Journal of Environmental Studies</a:t>
            </a:r>
            <a:r>
              <a:rPr lang="en-US" sz="13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300" i="1"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US" sz="1300">
                <a:latin typeface="Times New Roman"/>
                <a:ea typeface="Times New Roman"/>
                <a:cs typeface="Times New Roman"/>
                <a:sym typeface="Times New Roman"/>
              </a:rPr>
              <a:t>(3), 755–762. Retrieved from http://search.ebscohost.com/login.aspx?direct=true&amp;db=a9h&amp;AN=76625276&amp;site=ehost-live</a:t>
            </a:r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Times New Roman"/>
                <a:ea typeface="Times New Roman"/>
                <a:cs typeface="Times New Roman"/>
                <a:sym typeface="Times New Roman"/>
              </a:rPr>
              <a:t>Eeva, T., Sorvari, J., &amp; Koivunen, V. (2004). Effects of heavy metal pollution on red wood ant (Formica s. str.) populations. </a:t>
            </a:r>
            <a:r>
              <a:rPr lang="en-US" sz="1300" i="1">
                <a:latin typeface="Times New Roman"/>
                <a:ea typeface="Times New Roman"/>
                <a:cs typeface="Times New Roman"/>
                <a:sym typeface="Times New Roman"/>
              </a:rPr>
              <a:t>Environmental Pollution</a:t>
            </a:r>
            <a:r>
              <a:rPr lang="en-US" sz="13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300" i="1">
                <a:latin typeface="Times New Roman"/>
                <a:ea typeface="Times New Roman"/>
                <a:cs typeface="Times New Roman"/>
                <a:sym typeface="Times New Roman"/>
              </a:rPr>
              <a:t>132</a:t>
            </a:r>
            <a:r>
              <a:rPr lang="en-US" sz="1300">
                <a:latin typeface="Times New Roman"/>
                <a:ea typeface="Times New Roman"/>
                <a:cs typeface="Times New Roman"/>
                <a:sym typeface="Times New Roman"/>
              </a:rPr>
              <a:t>(3), 1-7. https://doi.org/10.1016/j.envpol.2004.05.004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Macintosh PowerPoint</Application>
  <PresentationFormat>Custom</PresentationFormat>
  <Paragraphs>114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Times New Roman</vt:lpstr>
      <vt:lpstr>Arial</vt:lpstr>
      <vt:lpstr>Calibri</vt:lpstr>
      <vt:lpstr>Candara</vt:lpstr>
      <vt:lpstr>Arial Narrow</vt:lpstr>
      <vt:lpstr>Arial Black</vt:lpstr>
      <vt:lpstr>Open Sans</vt:lpstr>
      <vt:lpstr>Tradeshow</vt:lpstr>
      <vt:lpstr>1_Tradeshow</vt:lpstr>
      <vt:lpstr>2_Tradeshow</vt:lpstr>
      <vt:lpstr>3_Tradeshow</vt:lpstr>
      <vt:lpstr>4_Tradeshow</vt:lpstr>
      <vt:lpstr>5_Tradeshow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Jennifer Gatz</cp:lastModifiedBy>
  <cp:revision>1</cp:revision>
  <dcterms:modified xsi:type="dcterms:W3CDTF">2019-05-17T15:48:40Z</dcterms:modified>
</cp:coreProperties>
</file>