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</p:sldIdLst>
  <p:sldSz cx="32918400" cy="21945600"/>
  <p:notesSz cx="9144000" cy="6858000"/>
  <p:defaultTextStyle>
    <a:defPPr>
      <a:defRPr lang="en-US"/>
    </a:defPPr>
    <a:lvl1pPr marL="0" algn="l" defTabSz="156724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67245" algn="l" defTabSz="156724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134489" algn="l" defTabSz="156724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701734" algn="l" defTabSz="156724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268978" algn="l" defTabSz="156724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836223" algn="l" defTabSz="156724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403467" algn="l" defTabSz="156724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970712" algn="l" defTabSz="156724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537956" algn="l" defTabSz="1567245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65F85AA-6E4A-4002-BC67-A03BE5373F28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144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pos="287">
          <p15:clr>
            <a:srgbClr val="A4A3A4"/>
          </p15:clr>
        </p15:guide>
        <p15:guide id="4" pos="25055">
          <p15:clr>
            <a:srgbClr val="A4A3A4"/>
          </p15:clr>
        </p15:guide>
        <p15:guide id="5" orient="horz" pos="13608">
          <p15:clr>
            <a:srgbClr val="A4A3A4"/>
          </p15:clr>
        </p15:guide>
        <p15:guide id="6" orient="horz" pos="216">
          <p15:clr>
            <a:srgbClr val="A4A3A4"/>
          </p15:clr>
        </p15:guide>
        <p15:guide id="7" pos="235">
          <p15:clr>
            <a:srgbClr val="A4A3A4"/>
          </p15:clr>
        </p15:guide>
        <p15:guide id="8" pos="2050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weckel" initials="m" lastIdx="1" clrIdx="0"/>
  <p:cmAuthor id="1" name="Nuala Caomhanach" initials="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2" autoAdjust="0"/>
  </p:normalViewPr>
  <p:slideViewPr>
    <p:cSldViewPr snapToGrid="0" snapToObjects="1">
      <p:cViewPr varScale="1">
        <p:scale>
          <a:sx n="22" d="100"/>
          <a:sy n="22" d="100"/>
        </p:scale>
        <p:origin x="258" y="42"/>
      </p:cViewPr>
      <p:guideLst>
        <p:guide orient="horz" pos="18144"/>
        <p:guide orient="horz" pos="288"/>
        <p:guide pos="287"/>
        <p:guide pos="25055"/>
        <p:guide orient="horz" pos="13608"/>
        <p:guide orient="horz" pos="216"/>
        <p:guide pos="235"/>
        <p:guide pos="205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2"/>
            <a:ext cx="2798064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4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1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68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6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3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0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37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A9FA-688F-B042-A36A-9CF7AA496E45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85E6-2BB0-0B48-8A73-14014F791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A9FA-688F-B042-A36A-9CF7AA496E45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85E6-2BB0-0B48-8A73-14014F791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0" y="878844"/>
            <a:ext cx="7406640" cy="18724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5920" y="878844"/>
            <a:ext cx="21671280" cy="18724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A9FA-688F-B042-A36A-9CF7AA496E45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85E6-2BB0-0B48-8A73-14014F791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A9FA-688F-B042-A36A-9CF7AA496E45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85E6-2BB0-0B48-8A73-14014F791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081"/>
            <a:ext cx="27980640" cy="435864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483"/>
            <a:ext cx="27980640" cy="4800599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245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134489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701734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68978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6223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3467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071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37956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A9FA-688F-B042-A36A-9CF7AA496E45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85E6-2BB0-0B48-8A73-14014F791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5920" y="5120642"/>
            <a:ext cx="14538960" cy="14483081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33520" y="5120642"/>
            <a:ext cx="14538960" cy="14483081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A9FA-688F-B042-A36A-9CF7AA496E45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85E6-2BB0-0B48-8A73-14014F791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4912363"/>
            <a:ext cx="14544677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245" indent="0">
              <a:buNone/>
              <a:defRPr sz="6900" b="1"/>
            </a:lvl2pPr>
            <a:lvl3pPr marL="3134489" indent="0">
              <a:buNone/>
              <a:defRPr sz="6100" b="1"/>
            </a:lvl3pPr>
            <a:lvl4pPr marL="4701734" indent="0">
              <a:buNone/>
              <a:defRPr sz="5400" b="1"/>
            </a:lvl4pPr>
            <a:lvl5pPr marL="6268978" indent="0">
              <a:buNone/>
              <a:defRPr sz="5400" b="1"/>
            </a:lvl5pPr>
            <a:lvl6pPr marL="7836223" indent="0">
              <a:buNone/>
              <a:defRPr sz="5400" b="1"/>
            </a:lvl6pPr>
            <a:lvl7pPr marL="9403467" indent="0">
              <a:buNone/>
              <a:defRPr sz="5400" b="1"/>
            </a:lvl7pPr>
            <a:lvl8pPr marL="10970712" indent="0">
              <a:buNone/>
              <a:defRPr sz="5400" b="1"/>
            </a:lvl8pPr>
            <a:lvl9pPr marL="12537956" indent="0">
              <a:buNone/>
              <a:defRPr sz="5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6959601"/>
            <a:ext cx="14544677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3"/>
            <a:ext cx="14550390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245" indent="0">
              <a:buNone/>
              <a:defRPr sz="6900" b="1"/>
            </a:lvl2pPr>
            <a:lvl3pPr marL="3134489" indent="0">
              <a:buNone/>
              <a:defRPr sz="6100" b="1"/>
            </a:lvl3pPr>
            <a:lvl4pPr marL="4701734" indent="0">
              <a:buNone/>
              <a:defRPr sz="5400" b="1"/>
            </a:lvl4pPr>
            <a:lvl5pPr marL="6268978" indent="0">
              <a:buNone/>
              <a:defRPr sz="5400" b="1"/>
            </a:lvl5pPr>
            <a:lvl6pPr marL="7836223" indent="0">
              <a:buNone/>
              <a:defRPr sz="5400" b="1"/>
            </a:lvl6pPr>
            <a:lvl7pPr marL="9403467" indent="0">
              <a:buNone/>
              <a:defRPr sz="5400" b="1"/>
            </a:lvl7pPr>
            <a:lvl8pPr marL="10970712" indent="0">
              <a:buNone/>
              <a:defRPr sz="5400" b="1"/>
            </a:lvl8pPr>
            <a:lvl9pPr marL="12537956" indent="0">
              <a:buNone/>
              <a:defRPr sz="5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1"/>
            <a:ext cx="14550390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A9FA-688F-B042-A36A-9CF7AA496E45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85E6-2BB0-0B48-8A73-14014F791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A9FA-688F-B042-A36A-9CF7AA496E45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85E6-2BB0-0B48-8A73-14014F791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A9FA-688F-B042-A36A-9CF7AA496E45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85E6-2BB0-0B48-8A73-14014F791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873760"/>
            <a:ext cx="10829927" cy="371856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2"/>
            <a:ext cx="18402300" cy="18729961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4592322"/>
            <a:ext cx="10829927" cy="15011401"/>
          </a:xfrm>
        </p:spPr>
        <p:txBody>
          <a:bodyPr/>
          <a:lstStyle>
            <a:lvl1pPr marL="0" indent="0">
              <a:buNone/>
              <a:defRPr sz="4800"/>
            </a:lvl1pPr>
            <a:lvl2pPr marL="1567245" indent="0">
              <a:buNone/>
              <a:defRPr sz="4100"/>
            </a:lvl2pPr>
            <a:lvl3pPr marL="3134489" indent="0">
              <a:buNone/>
              <a:defRPr sz="3400"/>
            </a:lvl3pPr>
            <a:lvl4pPr marL="4701734" indent="0">
              <a:buNone/>
              <a:defRPr sz="3100"/>
            </a:lvl4pPr>
            <a:lvl5pPr marL="6268978" indent="0">
              <a:buNone/>
              <a:defRPr sz="3100"/>
            </a:lvl5pPr>
            <a:lvl6pPr marL="7836223" indent="0">
              <a:buNone/>
              <a:defRPr sz="3100"/>
            </a:lvl6pPr>
            <a:lvl7pPr marL="9403467" indent="0">
              <a:buNone/>
              <a:defRPr sz="3100"/>
            </a:lvl7pPr>
            <a:lvl8pPr marL="10970712" indent="0">
              <a:buNone/>
              <a:defRPr sz="3100"/>
            </a:lvl8pPr>
            <a:lvl9pPr marL="12537956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A9FA-688F-B042-A36A-9CF7AA496E45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85E6-2BB0-0B48-8A73-14014F791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0"/>
            <a:ext cx="19751040" cy="1813561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</p:spPr>
        <p:txBody>
          <a:bodyPr/>
          <a:lstStyle>
            <a:lvl1pPr marL="0" indent="0">
              <a:buNone/>
              <a:defRPr sz="11000"/>
            </a:lvl1pPr>
            <a:lvl2pPr marL="1567245" indent="0">
              <a:buNone/>
              <a:defRPr sz="9600"/>
            </a:lvl2pPr>
            <a:lvl3pPr marL="3134489" indent="0">
              <a:buNone/>
              <a:defRPr sz="8200"/>
            </a:lvl3pPr>
            <a:lvl4pPr marL="4701734" indent="0">
              <a:buNone/>
              <a:defRPr sz="6900"/>
            </a:lvl4pPr>
            <a:lvl5pPr marL="6268978" indent="0">
              <a:buNone/>
              <a:defRPr sz="6900"/>
            </a:lvl5pPr>
            <a:lvl6pPr marL="7836223" indent="0">
              <a:buNone/>
              <a:defRPr sz="6900"/>
            </a:lvl6pPr>
            <a:lvl7pPr marL="9403467" indent="0">
              <a:buNone/>
              <a:defRPr sz="6900"/>
            </a:lvl7pPr>
            <a:lvl8pPr marL="10970712" indent="0">
              <a:buNone/>
              <a:defRPr sz="6900"/>
            </a:lvl8pPr>
            <a:lvl9pPr marL="12537956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1"/>
            <a:ext cx="19751040" cy="2575559"/>
          </a:xfrm>
        </p:spPr>
        <p:txBody>
          <a:bodyPr/>
          <a:lstStyle>
            <a:lvl1pPr marL="0" indent="0">
              <a:buNone/>
              <a:defRPr sz="4800"/>
            </a:lvl1pPr>
            <a:lvl2pPr marL="1567245" indent="0">
              <a:buNone/>
              <a:defRPr sz="4100"/>
            </a:lvl2pPr>
            <a:lvl3pPr marL="3134489" indent="0">
              <a:buNone/>
              <a:defRPr sz="3400"/>
            </a:lvl3pPr>
            <a:lvl4pPr marL="4701734" indent="0">
              <a:buNone/>
              <a:defRPr sz="3100"/>
            </a:lvl4pPr>
            <a:lvl5pPr marL="6268978" indent="0">
              <a:buNone/>
              <a:defRPr sz="3100"/>
            </a:lvl5pPr>
            <a:lvl6pPr marL="7836223" indent="0">
              <a:buNone/>
              <a:defRPr sz="3100"/>
            </a:lvl6pPr>
            <a:lvl7pPr marL="9403467" indent="0">
              <a:buNone/>
              <a:defRPr sz="3100"/>
            </a:lvl7pPr>
            <a:lvl8pPr marL="10970712" indent="0">
              <a:buNone/>
              <a:defRPr sz="3100"/>
            </a:lvl8pPr>
            <a:lvl9pPr marL="12537956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DA9FA-688F-B042-A36A-9CF7AA496E45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285E6-2BB0-0B48-8A73-14014F791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</p:spPr>
        <p:txBody>
          <a:bodyPr vert="horz" lIns="313450" tIns="156725" rIns="313450" bIns="15672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2"/>
            <a:ext cx="29626560" cy="14483081"/>
          </a:xfrm>
          <a:prstGeom prst="rect">
            <a:avLst/>
          </a:prstGeom>
        </p:spPr>
        <p:txBody>
          <a:bodyPr vert="horz" lIns="313450" tIns="156725" rIns="313450" bIns="15672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2"/>
            <a:ext cx="7680960" cy="1168400"/>
          </a:xfrm>
          <a:prstGeom prst="rect">
            <a:avLst/>
          </a:prstGeom>
        </p:spPr>
        <p:txBody>
          <a:bodyPr vert="horz" lIns="313450" tIns="156725" rIns="313450" bIns="15672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DA9FA-688F-B042-A36A-9CF7AA496E45}" type="datetimeFigureOut">
              <a:rPr lang="en-US" smtClean="0"/>
              <a:pPr/>
              <a:t>5/29/2018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</p:spPr>
        <p:txBody>
          <a:bodyPr vert="horz" lIns="313450" tIns="156725" rIns="313450" bIns="15672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2"/>
            <a:ext cx="7680960" cy="1168400"/>
          </a:xfrm>
          <a:prstGeom prst="rect">
            <a:avLst/>
          </a:prstGeom>
        </p:spPr>
        <p:txBody>
          <a:bodyPr vert="horz" lIns="313450" tIns="156725" rIns="313450" bIns="15672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285E6-2BB0-0B48-8A73-14014F7917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7245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433" indent="-1175433" algn="l" defTabSz="1567245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6772" indent="-979527" algn="l" defTabSz="1567245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111" indent="-783622" algn="l" defTabSz="1567245" rtl="0" eaLnBrk="1" latinLnBrk="0" hangingPunct="1">
        <a:spcBef>
          <a:spcPct val="20000"/>
        </a:spcBef>
        <a:buFont typeface="Arial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5357" indent="-783622" algn="l" defTabSz="1567245" rtl="0" eaLnBrk="1" latinLnBrk="0" hangingPunct="1">
        <a:spcBef>
          <a:spcPct val="20000"/>
        </a:spcBef>
        <a:buFont typeface="Arial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2601" indent="-783622" algn="l" defTabSz="1567245" rtl="0" eaLnBrk="1" latinLnBrk="0" hangingPunct="1">
        <a:spcBef>
          <a:spcPct val="20000"/>
        </a:spcBef>
        <a:buFont typeface="Arial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19845" indent="-783622" algn="l" defTabSz="1567245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7090" indent="-783622" algn="l" defTabSz="1567245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4334" indent="-783622" algn="l" defTabSz="1567245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1578" indent="-783622" algn="l" defTabSz="1567245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24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245" algn="l" defTabSz="156724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489" algn="l" defTabSz="156724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701734" algn="l" defTabSz="156724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268978" algn="l" defTabSz="156724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836223" algn="l" defTabSz="156724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403467" algn="l" defTabSz="156724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0712" algn="l" defTabSz="156724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7956" algn="l" defTabSz="1567245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://www.ncbi.nlm.nih.gov/pubmed/26042963" TargetMode="External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37239" y="1093275"/>
            <a:ext cx="23647459" cy="4520254"/>
          </a:xfrm>
          <a:prstGeom prst="rect">
            <a:avLst/>
          </a:prstGeom>
          <a:noFill/>
        </p:spPr>
        <p:txBody>
          <a:bodyPr wrap="square" lIns="72176" tIns="36089" rIns="72176" bIns="36089" rtlCol="0">
            <a:spAutoFit/>
          </a:bodyPr>
          <a:lstStyle/>
          <a:p>
            <a:r>
              <a:rPr lang="en-US" i="1" dirty="0"/>
              <a:t>An Analysis of Soil Microhabitats in Different War Era Cemeteries</a:t>
            </a:r>
            <a:endParaRPr lang="en-US" sz="9600" dirty="0"/>
          </a:p>
          <a:p>
            <a:r>
              <a:rPr lang="en-US" sz="9600" dirty="0"/>
              <a:t/>
            </a:r>
            <a:br>
              <a:rPr lang="en-US" sz="9600" dirty="0"/>
            </a:br>
            <a:endParaRPr lang="en-US" sz="13200" dirty="0"/>
          </a:p>
        </p:txBody>
      </p:sp>
      <p:sp>
        <p:nvSpPr>
          <p:cNvPr id="5" name="TextBox 4"/>
          <p:cNvSpPr txBox="1"/>
          <p:nvPr/>
        </p:nvSpPr>
        <p:spPr>
          <a:xfrm>
            <a:off x="6128581" y="2639987"/>
            <a:ext cx="19101785" cy="1673321"/>
          </a:xfrm>
          <a:prstGeom prst="rect">
            <a:avLst/>
          </a:prstGeom>
          <a:noFill/>
        </p:spPr>
        <p:txBody>
          <a:bodyPr wrap="none" lIns="72176" tIns="36089" rIns="72176" bIns="36089" rtlCol="0">
            <a:spAutoFit/>
          </a:bodyPr>
          <a:lstStyle/>
          <a:p>
            <a:r>
              <a:rPr lang="en-US" dirty="0" smtClean="0"/>
              <a:t>Dominick Caputo &amp; Jason </a:t>
            </a:r>
            <a:r>
              <a:rPr lang="en-US" dirty="0" err="1" smtClean="0"/>
              <a:t>Rattansingh</a:t>
            </a:r>
            <a:r>
              <a:rPr lang="en-US" dirty="0" smtClean="0"/>
              <a:t> &amp; Victoria Hernandez</a:t>
            </a:r>
          </a:p>
          <a:p>
            <a:pPr lvl="0" algn="ctr"/>
            <a:r>
              <a:rPr lang="en-US" sz="4300" i="1" dirty="0" smtClean="0">
                <a:solidFill>
                  <a:prstClr val="black"/>
                </a:solidFill>
              </a:rPr>
              <a:t>William Floyd High School</a:t>
            </a:r>
            <a:endParaRPr lang="en-US" sz="4300" i="1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095100" y="5389385"/>
            <a:ext cx="14494746" cy="650719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endParaRPr lang="en-US" sz="3800" dirty="0"/>
          </a:p>
        </p:txBody>
      </p:sp>
      <p:pic>
        <p:nvPicPr>
          <p:cNvPr id="35" name="Shape 2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7213433" y="1161680"/>
            <a:ext cx="3945194" cy="69569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TextBox 36"/>
          <p:cNvSpPr txBox="1"/>
          <p:nvPr/>
        </p:nvSpPr>
        <p:spPr>
          <a:xfrm>
            <a:off x="1924080" y="4678715"/>
            <a:ext cx="14464176" cy="15611225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>
              <a:spcAft>
                <a:spcPts val="857"/>
              </a:spcAft>
            </a:pPr>
            <a:r>
              <a:rPr lang="en-US" dirty="0" smtClean="0"/>
              <a:t>Abstract</a:t>
            </a:r>
            <a:endParaRPr lang="en-US" dirty="0"/>
          </a:p>
          <a:p>
            <a:r>
              <a:rPr lang="en-US" sz="4000" dirty="0"/>
              <a:t>Previously established data indicates that cemeteries have contributed to groundwater and soil pollution (</a:t>
            </a:r>
            <a:r>
              <a:rPr lang="en-US" sz="4000" dirty="0" err="1"/>
              <a:t>Żychowski</a:t>
            </a:r>
            <a:r>
              <a:rPr lang="en-US" sz="4000" dirty="0"/>
              <a:t> &amp; </a:t>
            </a:r>
            <a:r>
              <a:rPr lang="en-US" sz="4000" dirty="0" err="1"/>
              <a:t>Bryndal</a:t>
            </a:r>
            <a:r>
              <a:rPr lang="en-US" sz="4000" dirty="0"/>
              <a:t>, 2015). The research conducted was done through the evaluation of the 16S </a:t>
            </a:r>
            <a:r>
              <a:rPr lang="en-US" sz="4000" dirty="0" err="1"/>
              <a:t>rRNA</a:t>
            </a:r>
            <a:r>
              <a:rPr lang="en-US" sz="4000" dirty="0"/>
              <a:t> microbial gene and QIIME analyses using </a:t>
            </a:r>
            <a:r>
              <a:rPr lang="en-US" sz="4000" dirty="0" err="1"/>
              <a:t>Jupyter</a:t>
            </a:r>
            <a:r>
              <a:rPr lang="en-US" sz="4000" dirty="0"/>
              <a:t> Notebooks. The results indicate that there was a notable increase in </a:t>
            </a:r>
            <a:r>
              <a:rPr lang="en-US" sz="4000" dirty="0" err="1"/>
              <a:t>proteobacteria</a:t>
            </a:r>
            <a:r>
              <a:rPr lang="en-US" sz="4000" dirty="0"/>
              <a:t> and </a:t>
            </a:r>
            <a:r>
              <a:rPr lang="en-US" sz="4000" dirty="0" err="1"/>
              <a:t>bacteroidetes</a:t>
            </a:r>
            <a:r>
              <a:rPr lang="en-US" sz="4000" dirty="0"/>
              <a:t> in the Civil War era cemetery samples, both of which may contribute to arsenic </a:t>
            </a:r>
            <a:r>
              <a:rPr lang="en-US" sz="4000" dirty="0" err="1"/>
              <a:t>metabolization</a:t>
            </a:r>
            <a:r>
              <a:rPr lang="en-US" sz="4000" dirty="0" smtClean="0"/>
              <a:t>.</a:t>
            </a:r>
            <a:endParaRPr lang="en-US" sz="4000" dirty="0"/>
          </a:p>
          <a:p>
            <a:pPr>
              <a:spcAft>
                <a:spcPts val="429"/>
              </a:spcAft>
            </a:pPr>
            <a:r>
              <a:rPr lang="en-US" dirty="0" smtClean="0"/>
              <a:t>Introduction</a:t>
            </a:r>
          </a:p>
          <a:p>
            <a:pPr marL="571500" indent="-571500" fontAlgn="base">
              <a:buFont typeface="Wingdings" panose="05000000000000000000" pitchFamily="2" charset="2"/>
              <a:buChar char="Ø"/>
            </a:pPr>
            <a:r>
              <a:rPr lang="en-US" sz="4000" dirty="0"/>
              <a:t>Cemeteries contain unique microbiomes that require special attention due to the risks of soil or water contamination (</a:t>
            </a:r>
            <a:r>
              <a:rPr lang="en-US" sz="4000" dirty="0" err="1"/>
              <a:t>Żychowski</a:t>
            </a:r>
            <a:r>
              <a:rPr lang="en-US" sz="4000" dirty="0"/>
              <a:t> &amp; </a:t>
            </a:r>
            <a:r>
              <a:rPr lang="en-US" sz="4000" dirty="0" err="1"/>
              <a:t>Bryndal</a:t>
            </a:r>
            <a:r>
              <a:rPr lang="en-US" sz="4000" dirty="0"/>
              <a:t>, 2015). </a:t>
            </a:r>
          </a:p>
          <a:p>
            <a:pPr marL="571500" indent="-571500" fontAlgn="base">
              <a:buFont typeface="Wingdings" panose="05000000000000000000" pitchFamily="2" charset="2"/>
              <a:buChar char="Ø"/>
            </a:pPr>
            <a:r>
              <a:rPr lang="en-US" sz="4000" dirty="0"/>
              <a:t>Revolutionary War cemeteries used no embalming techniques, Civil War cemeteries used arsenic, and the modern cemetery use formaldehyde</a:t>
            </a:r>
            <a:r>
              <a:rPr lang="en-US" sz="4000" dirty="0" smtClean="0"/>
              <a:t>.</a:t>
            </a:r>
            <a:endParaRPr lang="en-US" sz="8800" dirty="0"/>
          </a:p>
          <a:p>
            <a:pPr>
              <a:spcAft>
                <a:spcPts val="429"/>
              </a:spcAft>
            </a:pPr>
            <a:r>
              <a:rPr lang="en-US" dirty="0" smtClean="0"/>
              <a:t>Materials </a:t>
            </a:r>
            <a:r>
              <a:rPr lang="en-US" dirty="0"/>
              <a:t>&amp; </a:t>
            </a:r>
            <a:r>
              <a:rPr lang="en-US" dirty="0" smtClean="0"/>
              <a:t>Methods    Results </a:t>
            </a:r>
            <a:endParaRPr lang="en-US" sz="3900" dirty="0"/>
          </a:p>
          <a:p>
            <a:pPr>
              <a:spcAft>
                <a:spcPts val="429"/>
              </a:spcAft>
            </a:pPr>
            <a:endParaRPr lang="en-US" sz="3900" dirty="0" smtClean="0"/>
          </a:p>
          <a:p>
            <a:pPr>
              <a:spcAft>
                <a:spcPts val="429"/>
              </a:spcAft>
            </a:pPr>
            <a:endParaRPr lang="en-US" sz="3900" dirty="0"/>
          </a:p>
          <a:p>
            <a:pPr>
              <a:spcAft>
                <a:spcPts val="429"/>
              </a:spcAft>
            </a:pPr>
            <a:endParaRPr lang="en-US" sz="3900" dirty="0" smtClean="0"/>
          </a:p>
          <a:p>
            <a:pPr>
              <a:spcAft>
                <a:spcPts val="429"/>
              </a:spcAft>
            </a:pPr>
            <a:endParaRPr lang="en-US" sz="3900" dirty="0"/>
          </a:p>
          <a:p>
            <a:pPr>
              <a:spcAft>
                <a:spcPts val="429"/>
              </a:spcAft>
            </a:pPr>
            <a:endParaRPr lang="en-US" sz="3900" dirty="0" smtClean="0"/>
          </a:p>
          <a:p>
            <a:pPr>
              <a:spcAft>
                <a:spcPts val="429"/>
              </a:spcAft>
            </a:pPr>
            <a:endParaRPr lang="en-US" sz="3900" dirty="0"/>
          </a:p>
          <a:p>
            <a:pPr>
              <a:spcAft>
                <a:spcPts val="429"/>
              </a:spcAft>
            </a:pPr>
            <a:endParaRPr lang="en-US" sz="3900" dirty="0"/>
          </a:p>
        </p:txBody>
      </p:sp>
      <p:sp>
        <p:nvSpPr>
          <p:cNvPr id="38" name="TextBox 37"/>
          <p:cNvSpPr txBox="1"/>
          <p:nvPr/>
        </p:nvSpPr>
        <p:spPr>
          <a:xfrm>
            <a:off x="16794331" y="9859850"/>
            <a:ext cx="14774731" cy="11807620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>
              <a:spcAft>
                <a:spcPts val="429"/>
              </a:spcAft>
            </a:pPr>
            <a:r>
              <a:rPr lang="en-US" dirty="0"/>
              <a:t>Discussion </a:t>
            </a:r>
          </a:p>
          <a:p>
            <a:pPr marL="571500" indent="-571500" fontAlgn="base">
              <a:buFont typeface="Wingdings" panose="05000000000000000000" pitchFamily="2" charset="2"/>
              <a:buChar char="Ø"/>
            </a:pPr>
            <a:r>
              <a:rPr lang="en-US" sz="4000" dirty="0"/>
              <a:t>The research question posed was: “Is there a variation in microbiomes in revolutionary, civil, and modern cemeteries?” </a:t>
            </a:r>
            <a:endParaRPr lang="en-US" sz="4000" dirty="0" smtClean="0"/>
          </a:p>
          <a:p>
            <a:pPr marL="571500" indent="-571500" fontAlgn="base">
              <a:buFont typeface="Wingdings" panose="05000000000000000000" pitchFamily="2" charset="2"/>
              <a:buChar char="Ø"/>
            </a:pPr>
            <a:r>
              <a:rPr lang="en-US" sz="4000" dirty="0" smtClean="0"/>
              <a:t>Our </a:t>
            </a:r>
            <a:r>
              <a:rPr lang="en-US" sz="4000" dirty="0"/>
              <a:t>data demonstrates that there is a variation in microbiomes, which is seen because </a:t>
            </a:r>
            <a:r>
              <a:rPr lang="en-US" sz="4000" dirty="0" err="1"/>
              <a:t>bacteroidetes</a:t>
            </a:r>
            <a:r>
              <a:rPr lang="en-US" sz="4000" dirty="0"/>
              <a:t> are abundant in the Civil War era cemetery. </a:t>
            </a:r>
            <a:r>
              <a:rPr lang="en-US" sz="4000" dirty="0" err="1"/>
              <a:t>Bacteroidetes</a:t>
            </a:r>
            <a:r>
              <a:rPr lang="en-US" sz="4000" dirty="0"/>
              <a:t> are known to metabolize arsenic, which is the embalming used during the Civil War era.</a:t>
            </a:r>
          </a:p>
          <a:p>
            <a:endParaRPr lang="en-US" sz="1000" dirty="0"/>
          </a:p>
          <a:p>
            <a:pPr>
              <a:spcAft>
                <a:spcPts val="429"/>
              </a:spcAft>
            </a:pPr>
            <a:r>
              <a:rPr lang="en-US" dirty="0"/>
              <a:t>References</a:t>
            </a:r>
            <a:endParaRPr lang="en-US" sz="4000" dirty="0"/>
          </a:p>
          <a:p>
            <a:r>
              <a:rPr lang="en-US" sz="4000" dirty="0" err="1"/>
              <a:t>Żychowski</a:t>
            </a:r>
            <a:r>
              <a:rPr lang="en-US" sz="4000" dirty="0"/>
              <a:t>, J, and T </a:t>
            </a:r>
            <a:r>
              <a:rPr lang="en-US" sz="4000" dirty="0" err="1"/>
              <a:t>Bryndal</a:t>
            </a:r>
            <a:r>
              <a:rPr lang="en-US" sz="4000" dirty="0"/>
              <a:t>. “Impact of Cemeteries on Groundwater Contamination by Bacteria and Viruses - a Review.” </a:t>
            </a:r>
            <a:r>
              <a:rPr lang="en-US" sz="4000" i="1" dirty="0"/>
              <a:t>Journal of Water and Health.</a:t>
            </a:r>
            <a:r>
              <a:rPr lang="en-US" sz="4000" dirty="0"/>
              <a:t>, U.S. National Library of Medicine, June 2015, </a:t>
            </a:r>
            <a:r>
              <a:rPr lang="en-US" sz="4000" u="sng" dirty="0">
                <a:hlinkClick r:id="rId3"/>
              </a:rPr>
              <a:t>www.ncbi.nlm.nih.gov/pubmed/26042963</a:t>
            </a:r>
            <a:r>
              <a:rPr lang="en-US" sz="4000" dirty="0"/>
              <a:t>.</a:t>
            </a:r>
          </a:p>
          <a:p>
            <a:pPr>
              <a:spcAft>
                <a:spcPts val="429"/>
              </a:spcAft>
            </a:pPr>
            <a:r>
              <a:rPr lang="en-US" dirty="0"/>
              <a:t>Acknowledgements</a:t>
            </a:r>
          </a:p>
          <a:p>
            <a:r>
              <a:rPr lang="en-US" sz="3000" dirty="0"/>
              <a:t>The authors would like to thank the staff at Cold Spring Harbor Laboratory DNA Learning Center for their unwavering support. The researchers who made this project possible are: </a:t>
            </a:r>
            <a:r>
              <a:rPr lang="en-US" sz="3000" dirty="0" smtClean="0"/>
              <a:t>Dr. Bruce </a:t>
            </a:r>
            <a:r>
              <a:rPr lang="en-US" sz="3000" dirty="0" smtClean="0"/>
              <a:t>Nash, </a:t>
            </a:r>
            <a:r>
              <a:rPr lang="en-US" sz="3000" dirty="0" smtClean="0"/>
              <a:t>Dr</a:t>
            </a:r>
            <a:r>
              <a:rPr lang="en-US" sz="3000" dirty="0"/>
              <a:t>. Sharon </a:t>
            </a:r>
            <a:r>
              <a:rPr lang="en-US" sz="3000" dirty="0" err="1"/>
              <a:t>Pepenella</a:t>
            </a:r>
            <a:r>
              <a:rPr lang="en-US" sz="3000" dirty="0"/>
              <a:t>, Dr. Cristina Fernandez-Marco, Dr. Joslynn Le, Dr. Cornel </a:t>
            </a:r>
            <a:r>
              <a:rPr lang="en-US" sz="3000" dirty="0" err="1"/>
              <a:t>Ghiban</a:t>
            </a:r>
            <a:r>
              <a:rPr lang="en-US" sz="3000" dirty="0"/>
              <a:t>, and Dr. David </a:t>
            </a:r>
            <a:r>
              <a:rPr lang="en-US" sz="3000" dirty="0" err="1"/>
              <a:t>Micklos</a:t>
            </a:r>
            <a:r>
              <a:rPr lang="en-US" sz="3000" dirty="0"/>
              <a:t>.  The authors would also like to acknowledge the unwavering support from William Floyd High School’s Administration and Research Program</a:t>
            </a:r>
            <a:r>
              <a:rPr lang="en-US" sz="4000" dirty="0"/>
              <a:t>. </a:t>
            </a:r>
          </a:p>
        </p:txBody>
      </p:sp>
      <p:pic>
        <p:nvPicPr>
          <p:cNvPr id="1026" name="Picture 2" descr="http://www.seplessons.org/files/SEPA_Signa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9302" y="2263117"/>
            <a:ext cx="3428768" cy="79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BLI-logo-sm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050" y="1268333"/>
            <a:ext cx="4047036" cy="1632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" descr="nih-logo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6601" y="2180858"/>
            <a:ext cx="936781" cy="936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https://lh5.googleusercontent.com/CHV6d8P0jP8McbKHUIcSr51DKZcEsOMC37jk0O3vrgs_ozvNIkk9f7-Luwg_7MGr8zg-YoSzRKFVFFPXo-nGSLPeh5C8ClM70OHZBrZ6QRfiTf6xJu5V4rQMnDu9EQeoIjW6tmDAW-I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47" t="45643" r="21326" b="16358"/>
          <a:stretch/>
        </p:blipFill>
        <p:spPr bwMode="auto">
          <a:xfrm>
            <a:off x="1518005" y="15439338"/>
            <a:ext cx="6444343" cy="579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6.googleusercontent.com/nkMkzPvz7ntxiOVdaH7yfO-QVxtZlTP21EqjQWdnKXQinuYp9E7StmXrv5qhzMaBqkI8IqbEVtt6hUQ-KbrfuUm7jP3bTX9TCoSvBGEm04BUqUGnP8qRKmd5vvBX7evBmI5I1yMzY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6168" y="16282633"/>
            <a:ext cx="7226067" cy="4721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6.googleusercontent.com/rQbcIeUrilrMCeHM7JfG-eH0IP4MjmmAjXDpMB7q59-7UzYWTbowIZxrBZHjmPZrdeHOHw4MTSYCY9ERO7g44ahkd9sU9ura8JxYivk9QwQPZj8U-ggKh8M_jE0XW_bXCCqJSCXRuFY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4331" y="4434748"/>
            <a:ext cx="6243872" cy="447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lh4.googleusercontent.com/bqc_oiKYCwwMVbVfsD7H88_x1cUfKn-uTWxL4SGvlb4ITP2kUUL7Rom21CS7_yoAJe3bfzHBNmHI4f_yIPBTw-zdAlFSTx8ZnIRfuG-ZQhfd5EyuiTXkUrRITEv8YLzQKQ2_pAEJBQE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96" t="30972" r="40179" b="37481"/>
          <a:stretch/>
        </p:blipFill>
        <p:spPr bwMode="auto">
          <a:xfrm>
            <a:off x="23226563" y="5516094"/>
            <a:ext cx="2743200" cy="230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lh6.googleusercontent.com/D6o3PxkiazcfA5wLLbik7Ww5j6-xkcFt_JzhIYS5JxIb18wwdDu_vI5uN1mdKalc6I80g6P_EINk7u8OQEQR8xMfUDri-qNkTThJU7o3-QbnTOh-Ep3BrhIjkR2sWjdt59DWuMD-cKA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87" t="27746" r="37127" b="37879"/>
          <a:stretch/>
        </p:blipFill>
        <p:spPr bwMode="auto">
          <a:xfrm>
            <a:off x="25969763" y="4544304"/>
            <a:ext cx="6229870" cy="436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lh3.googleusercontent.com/w1Vfem-aHqM3FL5bmPlAqjTGWUsgswVH0Od4m5OirYaNvzllurJSBJPmuzD8AG34vwiTH_Mkg_bRszCqNLPYTsiQmRRd_TBoLgzQ0BDCR4P3w0IhCn5MQMYG8iKsfo93dqQQzahpSr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304" y="2972803"/>
            <a:ext cx="185737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839200" y="21003637"/>
            <a:ext cx="6840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Figure 1: Bar graph demonstrating primary taxa present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17095101" y="9233220"/>
            <a:ext cx="8874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Figure 2: This is a taxonomy plot demonstrating predominant taxa present within cemetery soils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6199270" y="9208841"/>
            <a:ext cx="5670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Figure 3: This rarefaction plot demonstrates alpha diversity  of microbes within cemetery soil.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00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353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>AMNH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Brian Levine</dc:creator>
  <cp:lastModifiedBy>Administrator</cp:lastModifiedBy>
  <cp:revision>57</cp:revision>
  <cp:lastPrinted>2016-03-28T20:27:59Z</cp:lastPrinted>
  <dcterms:created xsi:type="dcterms:W3CDTF">2011-05-13T20:15:01Z</dcterms:created>
  <dcterms:modified xsi:type="dcterms:W3CDTF">2018-05-29T11:39:31Z</dcterms:modified>
</cp:coreProperties>
</file>