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258" y="42"/>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524300" y="514350"/>
            <a:ext cx="60963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1" name="Shape 101"/>
          <p:cNvSpPr>
            <a:spLocks noGrp="1" noRot="1" noChangeAspect="1"/>
          </p:cNvSpPr>
          <p:nvPr>
            <p:ph type="sldImg" idx="2"/>
          </p:nvPr>
        </p:nvSpPr>
        <p:spPr>
          <a:xfrm>
            <a:off x="2643188" y="514350"/>
            <a:ext cx="3857625"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2"/>
            <a:ext cx="27980641" cy="470408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937760" y="12435840"/>
            <a:ext cx="23042881" cy="5608320"/>
          </a:xfrm>
          <a:prstGeom prst="rect">
            <a:avLst/>
          </a:prstGeom>
          <a:noFill/>
          <a:ln>
            <a:noFill/>
          </a:ln>
        </p:spPr>
        <p:txBody>
          <a:bodyPr spcFirstLastPara="1" wrap="square" lIns="313450" tIns="156725" rIns="313450" bIns="156725" anchor="t" anchorCtr="0"/>
          <a:lstStyle>
            <a:lvl1pPr marR="0" lvl="0" algn="ctr" rtl="0">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R="0" lvl="1"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R="0" lvl="2" algn="ctr" rtl="0">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R="0" lvl="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R="0" lvl="4"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R="0" lvl="5"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R="0" lvl="6"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R="0" lvl="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R="0" lvl="8"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4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1645920" y="5120642"/>
            <a:ext cx="29626559" cy="144830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6" y="14102081"/>
            <a:ext cx="27980641" cy="4358640"/>
          </a:xfrm>
          <a:prstGeom prst="rect">
            <a:avLst/>
          </a:prstGeom>
          <a:noFill/>
          <a:ln>
            <a:noFill/>
          </a:ln>
        </p:spPr>
        <p:txBody>
          <a:bodyPr spcFirstLastPara="1" wrap="square" lIns="313450" tIns="156725" rIns="313450" bIns="156725" anchor="t" anchorCtr="0"/>
          <a:lstStyle>
            <a:lvl1pPr marR="0" lvl="0" algn="l" rtl="0">
              <a:spcBef>
                <a:spcPts val="0"/>
              </a:spcBef>
              <a:spcAft>
                <a:spcPts val="0"/>
              </a:spcAft>
              <a:buClr>
                <a:schemeClr val="dk1"/>
              </a:buClr>
              <a:buSzPts val="13700"/>
              <a:buFont typeface="Calibri"/>
              <a:buNone/>
              <a:defRPr sz="137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600326" y="9301483"/>
            <a:ext cx="27980641" cy="4800599"/>
          </a:xfrm>
          <a:prstGeom prst="rect">
            <a:avLst/>
          </a:prstGeom>
          <a:noFill/>
          <a:ln>
            <a:noFill/>
          </a:ln>
        </p:spPr>
        <p:txBody>
          <a:bodyPr spcFirstLastPara="1" wrap="square" lIns="313450" tIns="156725" rIns="313450" bIns="156725" anchor="b" anchorCtr="0"/>
          <a:lstStyle>
            <a:lvl1pPr marL="457200" marR="0" lvl="0" indent="-228600" algn="l"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spcBef>
                <a:spcPts val="1220"/>
              </a:spcBef>
              <a:spcAft>
                <a:spcPts val="0"/>
              </a:spcAft>
              <a:buClr>
                <a:srgbClr val="888888"/>
              </a:buClr>
              <a:buSzPts val="61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spcBef>
                <a:spcPts val="108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645920" y="5120642"/>
            <a:ext cx="14538960" cy="14483080"/>
          </a:xfrm>
          <a:prstGeom prst="rect">
            <a:avLst/>
          </a:prstGeom>
          <a:noFill/>
          <a:ln>
            <a:noFill/>
          </a:ln>
        </p:spPr>
        <p:txBody>
          <a:bodyPr spcFirstLastPara="1" wrap="square" lIns="313450" tIns="156725" rIns="313450" bIns="1567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313450" tIns="156725" rIns="313450" bIns="1567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lstStyle>
            <a:lvl1pPr marL="457200" marR="0" lvl="0"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lstStyle>
            <a:lvl1pPr marL="457200" marR="0" lvl="0"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lstStyle>
            <a:lvl1pPr marR="0" lvl="0" algn="l" rtl="0">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lstStyle>
            <a:lvl1pPr marL="457200" marR="0" lvl="0"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lstStyle>
            <a:lvl1pPr marR="0" lvl="0" algn="l" rtl="0">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313450" tIns="156725" rIns="313450" bIns="156725" anchor="t" anchorCtr="0"/>
          <a:lstStyle>
            <a:lvl1pPr marR="0" lvl="0"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lstStyle>
            <a:lvl1pPr marL="457200" marR="0" lvl="0"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645920" y="5120642"/>
            <a:ext cx="29626559" cy="144830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jpg"/><Relationship Id="rId10" Type="http://schemas.openxmlformats.org/officeDocument/2006/relationships/image" Target="../media/image13.png"/><Relationship Id="rId4" Type="http://schemas.openxmlformats.org/officeDocument/2006/relationships/image" Target="../media/image2.jp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6903312" y="3172170"/>
            <a:ext cx="19686175" cy="1457877"/>
          </a:xfrm>
          <a:prstGeom prst="rect">
            <a:avLst/>
          </a:prstGeom>
          <a:noFill/>
          <a:ln>
            <a:noFill/>
          </a:ln>
        </p:spPr>
        <p:txBody>
          <a:bodyPr spcFirstLastPara="1" wrap="square" lIns="72175" tIns="36075" rIns="72175" bIns="36075" anchor="t" anchorCtr="0">
            <a:noAutofit/>
          </a:bodyPr>
          <a:lstStyle/>
          <a:p>
            <a:pPr marL="0" marR="0" lvl="0" indent="0" algn="l" rtl="0">
              <a:spcBef>
                <a:spcPts val="0"/>
              </a:spcBef>
              <a:spcAft>
                <a:spcPts val="0"/>
              </a:spcAft>
              <a:buNone/>
            </a:pPr>
            <a:r>
              <a:rPr lang="en-US" sz="5400" b="0" i="0" u="none" strike="noStrike" cap="none" dirty="0">
                <a:solidFill>
                  <a:schemeClr val="dk1"/>
                </a:solidFill>
                <a:latin typeface="Calibri"/>
                <a:ea typeface="Calibri"/>
                <a:cs typeface="Calibri"/>
                <a:sym typeface="Calibri"/>
              </a:rPr>
              <a:t>Angela Ochoa, Philip </a:t>
            </a:r>
            <a:r>
              <a:rPr lang="en-US" sz="5400" b="0" i="0" u="none" strike="noStrike" cap="none" dirty="0" err="1">
                <a:solidFill>
                  <a:schemeClr val="dk1"/>
                </a:solidFill>
                <a:latin typeface="Calibri"/>
                <a:ea typeface="Calibri"/>
                <a:cs typeface="Calibri"/>
                <a:sym typeface="Calibri"/>
              </a:rPr>
              <a:t>Oriuwa</a:t>
            </a:r>
            <a:r>
              <a:rPr lang="en-US" sz="5400" b="0" i="0" u="none" strike="noStrike" cap="none" dirty="0">
                <a:solidFill>
                  <a:schemeClr val="dk1"/>
                </a:solidFill>
                <a:latin typeface="Calibri"/>
                <a:ea typeface="Calibri"/>
                <a:cs typeface="Calibri"/>
                <a:sym typeface="Calibri"/>
              </a:rPr>
              <a:t>, Elizabeth </a:t>
            </a:r>
            <a:r>
              <a:rPr lang="en-US" sz="5400" b="0" i="0" u="none" strike="noStrike" cap="none" dirty="0" err="1">
                <a:solidFill>
                  <a:schemeClr val="dk1"/>
                </a:solidFill>
                <a:latin typeface="Calibri"/>
                <a:ea typeface="Calibri"/>
                <a:cs typeface="Calibri"/>
                <a:sym typeface="Calibri"/>
              </a:rPr>
              <a:t>Scianno</a:t>
            </a:r>
            <a:r>
              <a:rPr lang="en-US" sz="5400" b="0" i="0" u="none" strike="noStrike" cap="none" dirty="0">
                <a:solidFill>
                  <a:schemeClr val="dk1"/>
                </a:solidFill>
                <a:latin typeface="Calibri"/>
                <a:ea typeface="Calibri"/>
                <a:cs typeface="Calibri"/>
                <a:sym typeface="Calibri"/>
              </a:rPr>
              <a:t>, &amp; Victoria Hernandez</a:t>
            </a:r>
            <a:endParaRPr dirty="0"/>
          </a:p>
          <a:p>
            <a:pPr marL="0" marR="0" lvl="0" indent="0" algn="l" rtl="0">
              <a:spcBef>
                <a:spcPts val="0"/>
              </a:spcBef>
              <a:spcAft>
                <a:spcPts val="0"/>
              </a:spcAft>
              <a:buNone/>
            </a:pPr>
            <a:r>
              <a:rPr lang="en-US" sz="3600" i="1" dirty="0">
                <a:solidFill>
                  <a:srgbClr val="000000"/>
                </a:solidFill>
                <a:latin typeface="Calibri"/>
                <a:ea typeface="Calibri"/>
                <a:cs typeface="Calibri"/>
                <a:sym typeface="Calibri"/>
              </a:rPr>
              <a:t>				</a:t>
            </a:r>
            <a:r>
              <a:rPr lang="en-US" sz="3600" i="1">
                <a:solidFill>
                  <a:srgbClr val="000000"/>
                </a:solidFill>
                <a:latin typeface="Calibri"/>
                <a:ea typeface="Calibri"/>
                <a:cs typeface="Calibri"/>
                <a:sym typeface="Calibri"/>
              </a:rPr>
              <a:t>	</a:t>
            </a:r>
            <a:r>
              <a:rPr lang="en-US" sz="3600" i="1" smtClean="0">
                <a:solidFill>
                  <a:srgbClr val="000000"/>
                </a:solidFill>
                <a:latin typeface="Calibri"/>
                <a:ea typeface="Calibri"/>
                <a:cs typeface="Calibri"/>
                <a:sym typeface="Calibri"/>
              </a:rPr>
              <a:t>			William </a:t>
            </a:r>
            <a:r>
              <a:rPr lang="en-US" sz="3600" i="1" dirty="0">
                <a:solidFill>
                  <a:srgbClr val="000000"/>
                </a:solidFill>
                <a:latin typeface="Calibri"/>
                <a:ea typeface="Calibri"/>
                <a:cs typeface="Calibri"/>
                <a:sym typeface="Calibri"/>
              </a:rPr>
              <a:t>Floyd High School</a:t>
            </a:r>
            <a:endParaRPr sz="3600" i="1" dirty="0">
              <a:solidFill>
                <a:srgbClr val="000000"/>
              </a:solidFill>
              <a:latin typeface="Calibri"/>
              <a:ea typeface="Calibri"/>
              <a:cs typeface="Calibri"/>
              <a:sym typeface="Calibri"/>
            </a:endParaRPr>
          </a:p>
        </p:txBody>
      </p:sp>
      <p:sp>
        <p:nvSpPr>
          <p:cNvPr id="85" name="Shape 85"/>
          <p:cNvSpPr txBox="1"/>
          <p:nvPr/>
        </p:nvSpPr>
        <p:spPr>
          <a:xfrm>
            <a:off x="17095100" y="5389385"/>
            <a:ext cx="14494746" cy="650719"/>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86" name="Shape 86"/>
          <p:cNvPicPr preferRelativeResize="0"/>
          <p:nvPr/>
        </p:nvPicPr>
        <p:blipFill rotWithShape="1">
          <a:blip r:embed="rId3">
            <a:alphaModFix/>
          </a:blip>
          <a:srcRect/>
          <a:stretch/>
        </p:blipFill>
        <p:spPr>
          <a:xfrm>
            <a:off x="27213434" y="642191"/>
            <a:ext cx="3945194" cy="695695"/>
          </a:xfrm>
          <a:prstGeom prst="rect">
            <a:avLst/>
          </a:prstGeom>
          <a:noFill/>
          <a:ln>
            <a:noFill/>
          </a:ln>
        </p:spPr>
      </p:pic>
      <p:sp>
        <p:nvSpPr>
          <p:cNvPr id="87" name="Shape 87"/>
          <p:cNvSpPr txBox="1"/>
          <p:nvPr/>
        </p:nvSpPr>
        <p:spPr>
          <a:xfrm>
            <a:off x="1152450" y="4678725"/>
            <a:ext cx="15235800" cy="7906500"/>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r>
              <a:rPr lang="en-US" sz="6100">
                <a:solidFill>
                  <a:schemeClr val="dk1"/>
                </a:solidFill>
                <a:latin typeface="Calibri"/>
                <a:ea typeface="Calibri"/>
                <a:cs typeface="Calibri"/>
                <a:sym typeface="Calibri"/>
              </a:rPr>
              <a:t>Abstract</a:t>
            </a:r>
            <a:endParaRPr sz="6100">
              <a:solidFill>
                <a:schemeClr val="dk1"/>
              </a:solidFill>
              <a:latin typeface="Calibri"/>
              <a:ea typeface="Calibri"/>
              <a:cs typeface="Calibri"/>
              <a:sym typeface="Calibri"/>
            </a:endParaRPr>
          </a:p>
          <a:p>
            <a:pPr marL="0" marR="0" lvl="0" indent="0" algn="l" rtl="0">
              <a:spcBef>
                <a:spcPts val="857"/>
              </a:spcBef>
              <a:spcAft>
                <a:spcPts val="0"/>
              </a:spcAft>
              <a:buNone/>
            </a:pPr>
            <a:r>
              <a:rPr lang="en-US" sz="3000" i="1">
                <a:solidFill>
                  <a:schemeClr val="dk1"/>
                </a:solidFill>
                <a:latin typeface="Calibri"/>
                <a:ea typeface="Calibri"/>
                <a:cs typeface="Calibri"/>
                <a:sym typeface="Calibri"/>
              </a:rPr>
              <a:t>Zostera marina </a:t>
            </a:r>
            <a:r>
              <a:rPr lang="en-US" sz="3000">
                <a:solidFill>
                  <a:schemeClr val="dk1"/>
                </a:solidFill>
                <a:latin typeface="Calibri"/>
                <a:ea typeface="Calibri"/>
                <a:cs typeface="Calibri"/>
                <a:sym typeface="Calibri"/>
              </a:rPr>
              <a:t>is a type of eelgrass. Properties of the </a:t>
            </a:r>
            <a:r>
              <a:rPr lang="en-US" sz="3000" i="1">
                <a:solidFill>
                  <a:schemeClr val="dk1"/>
                </a:solidFill>
                <a:latin typeface="Calibri"/>
                <a:ea typeface="Calibri"/>
                <a:cs typeface="Calibri"/>
                <a:sym typeface="Calibri"/>
              </a:rPr>
              <a:t>Zostera </a:t>
            </a:r>
            <a:r>
              <a:rPr lang="en-US" sz="3000">
                <a:solidFill>
                  <a:schemeClr val="dk1"/>
                </a:solidFill>
                <a:latin typeface="Calibri"/>
                <a:ea typeface="Calibri"/>
                <a:cs typeface="Calibri"/>
                <a:sym typeface="Calibri"/>
              </a:rPr>
              <a:t>can influence the microbes present, and microbes such as Stramenopiles can impact bed health, therefore qiime analyses regarding the biodiversity within beds was conducted through the use of the 16S gene. Beds with varying density and microhabitats were compared, although the hypothesis were refuted, outlying samples were found to contain evidence of </a:t>
            </a:r>
            <a:r>
              <a:rPr lang="en-US" sz="3000" i="1">
                <a:solidFill>
                  <a:schemeClr val="dk1"/>
                </a:solidFill>
                <a:latin typeface="Calibri"/>
                <a:ea typeface="Calibri"/>
                <a:cs typeface="Calibri"/>
                <a:sym typeface="Calibri"/>
              </a:rPr>
              <a:t>eelgrass wasting disease</a:t>
            </a:r>
            <a:r>
              <a:rPr lang="en-US" sz="3000">
                <a:solidFill>
                  <a:schemeClr val="dk1"/>
                </a:solidFill>
                <a:latin typeface="Calibri"/>
                <a:ea typeface="Calibri"/>
                <a:cs typeface="Calibri"/>
                <a:sym typeface="Calibri"/>
              </a:rPr>
              <a:t>. </a:t>
            </a:r>
            <a:endParaRPr sz="390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a:solidFill>
                  <a:schemeClr val="dk1"/>
                </a:solidFill>
                <a:latin typeface="Calibri"/>
                <a:ea typeface="Calibri"/>
                <a:cs typeface="Calibri"/>
                <a:sym typeface="Calibri"/>
              </a:rPr>
              <a:t>Introduction</a:t>
            </a:r>
            <a:endParaRPr sz="6100">
              <a:solidFill>
                <a:schemeClr val="dk1"/>
              </a:solidFill>
              <a:latin typeface="Calibri"/>
              <a:ea typeface="Calibri"/>
              <a:cs typeface="Calibri"/>
              <a:sym typeface="Calibri"/>
            </a:endParaRPr>
          </a:p>
          <a:p>
            <a:pPr marL="0" marR="0" lvl="0" indent="0" algn="l" rtl="0">
              <a:spcBef>
                <a:spcPts val="429"/>
              </a:spcBef>
              <a:spcAft>
                <a:spcPts val="0"/>
              </a:spcAft>
              <a:buNone/>
            </a:pPr>
            <a:r>
              <a:rPr lang="en-US" sz="3000">
                <a:solidFill>
                  <a:schemeClr val="dk1"/>
                </a:solidFill>
                <a:latin typeface="Calibri"/>
                <a:ea typeface="Calibri"/>
                <a:cs typeface="Calibri"/>
                <a:sym typeface="Calibri"/>
              </a:rPr>
              <a:t>Q: Will there be a higher population of harmful bacteria in the microhabitats of sparse patches?</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en-US" sz="3000">
                <a:solidFill>
                  <a:schemeClr val="dk1"/>
                </a:solidFill>
                <a:latin typeface="Calibri"/>
                <a:ea typeface="Calibri"/>
                <a:cs typeface="Calibri"/>
                <a:sym typeface="Calibri"/>
              </a:rPr>
              <a:t>H: There will be a higher population of harmful bacteria in the microhabitats of sparse patches.</a:t>
            </a:r>
            <a:endParaRPr sz="3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000"/>
              <a:buFont typeface="Noto Sans Symbols"/>
              <a:buChar char="❖"/>
            </a:pPr>
            <a:r>
              <a:rPr lang="en-US" sz="3000" i="1">
                <a:solidFill>
                  <a:schemeClr val="dk1"/>
                </a:solidFill>
                <a:latin typeface="Calibri"/>
                <a:ea typeface="Calibri"/>
                <a:cs typeface="Calibri"/>
                <a:sym typeface="Calibri"/>
              </a:rPr>
              <a:t>Zostera</a:t>
            </a:r>
            <a:r>
              <a:rPr lang="en-US" sz="3000">
                <a:solidFill>
                  <a:schemeClr val="dk1"/>
                </a:solidFill>
                <a:latin typeface="Calibri"/>
                <a:ea typeface="Calibri"/>
                <a:cs typeface="Calibri"/>
                <a:sym typeface="Calibri"/>
              </a:rPr>
              <a:t> has decreased by 90% off of Long Island.</a:t>
            </a:r>
            <a:endParaRPr/>
          </a:p>
          <a:p>
            <a:pPr marL="457200" marR="0" lvl="0" indent="-457200" algn="l" rtl="0">
              <a:spcBef>
                <a:spcPts val="0"/>
              </a:spcBef>
              <a:spcAft>
                <a:spcPts val="0"/>
              </a:spcAft>
              <a:buClr>
                <a:schemeClr val="dk1"/>
              </a:buClr>
              <a:buSzPts val="3000"/>
              <a:buFont typeface="Noto Sans Symbols"/>
              <a:buChar char="❖"/>
            </a:pPr>
            <a:r>
              <a:rPr lang="en-US" sz="3000" i="1">
                <a:solidFill>
                  <a:schemeClr val="dk1"/>
                </a:solidFill>
                <a:latin typeface="Calibri"/>
                <a:ea typeface="Calibri"/>
                <a:cs typeface="Calibri"/>
                <a:sym typeface="Calibri"/>
              </a:rPr>
              <a:t>Zostera </a:t>
            </a:r>
            <a:r>
              <a:rPr lang="en-US" sz="3000">
                <a:solidFill>
                  <a:schemeClr val="dk1"/>
                </a:solidFill>
                <a:latin typeface="Calibri"/>
                <a:ea typeface="Calibri"/>
                <a:cs typeface="Calibri"/>
                <a:sym typeface="Calibri"/>
              </a:rPr>
              <a:t>supports juvenile organisms, and adds to habitat complexity.</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a:solidFill>
                  <a:schemeClr val="dk1"/>
                </a:solidFill>
                <a:latin typeface="Calibri"/>
                <a:ea typeface="Calibri"/>
                <a:cs typeface="Calibri"/>
                <a:sym typeface="Calibri"/>
              </a:rPr>
              <a:t>Materials &amp; Methods   Results </a:t>
            </a:r>
            <a:endParaRPr sz="3900">
              <a:solidFill>
                <a:schemeClr val="dk1"/>
              </a:solidFill>
              <a:latin typeface="Calibri"/>
              <a:ea typeface="Calibri"/>
              <a:cs typeface="Calibri"/>
              <a:sym typeface="Calibri"/>
            </a:endParaRPr>
          </a:p>
          <a:p>
            <a:pPr marL="0" marR="0" lvl="0" indent="0" algn="l" rtl="0">
              <a:spcBef>
                <a:spcPts val="429"/>
              </a:spcBef>
              <a:spcAft>
                <a:spcPts val="0"/>
              </a:spcAft>
              <a:buNone/>
            </a:pPr>
            <a:endParaRPr sz="3900">
              <a:solidFill>
                <a:schemeClr val="dk1"/>
              </a:solidFill>
              <a:latin typeface="Calibri"/>
              <a:ea typeface="Calibri"/>
              <a:cs typeface="Calibri"/>
              <a:sym typeface="Calibri"/>
            </a:endParaRPr>
          </a:p>
        </p:txBody>
      </p:sp>
      <p:sp>
        <p:nvSpPr>
          <p:cNvPr id="88" name="Shape 88"/>
          <p:cNvSpPr txBox="1"/>
          <p:nvPr/>
        </p:nvSpPr>
        <p:spPr>
          <a:xfrm>
            <a:off x="16727177" y="10225072"/>
            <a:ext cx="14774732" cy="9899405"/>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r>
              <a:rPr lang="en-US" sz="6100" dirty="0">
                <a:solidFill>
                  <a:schemeClr val="dk1"/>
                </a:solidFill>
                <a:latin typeface="Calibri"/>
                <a:ea typeface="Calibri"/>
                <a:cs typeface="Calibri"/>
                <a:sym typeface="Calibri"/>
              </a:rPr>
              <a:t>Discussion </a:t>
            </a:r>
            <a:endParaRPr dirty="0"/>
          </a:p>
          <a:p>
            <a:pPr marL="857250" marR="0" lvl="0" indent="-857250" algn="l" rtl="0">
              <a:spcBef>
                <a:spcPts val="429"/>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 research question was: will there be a higher amount of harmful microbes in sparse sediments? </a:t>
            </a:r>
            <a:endParaRPr sz="3000" dirty="0">
              <a:solidFill>
                <a:schemeClr val="dk1"/>
              </a:solidFill>
              <a:latin typeface="Calibri"/>
              <a:ea typeface="Calibri"/>
              <a:cs typeface="Calibri"/>
              <a:sym typeface="Calibri"/>
            </a:endParaRPr>
          </a:p>
          <a:p>
            <a:pPr marL="857250" marR="0" lvl="0" indent="-857250" algn="l" rtl="0">
              <a:spcBef>
                <a:spcPts val="0"/>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 data indicated that was no clear correlation between bed density and microbes.</a:t>
            </a:r>
            <a:endParaRPr dirty="0"/>
          </a:p>
          <a:p>
            <a:pPr marL="857250" marR="0" lvl="0" indent="-857250" algn="l" rtl="0">
              <a:spcBef>
                <a:spcPts val="0"/>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There appears to be competition between </a:t>
            </a:r>
            <a:r>
              <a:rPr lang="en-US" sz="3000" dirty="0" err="1">
                <a:solidFill>
                  <a:schemeClr val="dk1"/>
                </a:solidFill>
                <a:latin typeface="Calibri"/>
                <a:ea typeface="Calibri"/>
                <a:cs typeface="Calibri"/>
                <a:sym typeface="Calibri"/>
              </a:rPr>
              <a:t>streptophyta</a:t>
            </a:r>
            <a:r>
              <a:rPr lang="en-US" sz="3000" dirty="0">
                <a:solidFill>
                  <a:schemeClr val="dk1"/>
                </a:solidFill>
                <a:latin typeface="Calibri"/>
                <a:ea typeface="Calibri"/>
                <a:cs typeface="Calibri"/>
                <a:sym typeface="Calibri"/>
              </a:rPr>
              <a:t> and </a:t>
            </a:r>
            <a:r>
              <a:rPr lang="en-US" sz="3000" dirty="0" err="1">
                <a:solidFill>
                  <a:schemeClr val="dk1"/>
                </a:solidFill>
                <a:latin typeface="Calibri"/>
                <a:ea typeface="Calibri"/>
                <a:cs typeface="Calibri"/>
                <a:sym typeface="Calibri"/>
              </a:rPr>
              <a:t>stramenopiles</a:t>
            </a:r>
            <a:r>
              <a:rPr lang="en-US" sz="3000" dirty="0">
                <a:solidFill>
                  <a:schemeClr val="dk1"/>
                </a:solidFill>
                <a:latin typeface="Calibri"/>
                <a:ea typeface="Calibri"/>
                <a:cs typeface="Calibri"/>
                <a:sym typeface="Calibri"/>
              </a:rPr>
              <a:t>. </a:t>
            </a:r>
            <a:endParaRPr dirty="0"/>
          </a:p>
          <a:p>
            <a:pPr marL="857250" marR="0" lvl="0" indent="-857250" algn="l" rtl="0">
              <a:spcBef>
                <a:spcPts val="0"/>
              </a:spcBef>
              <a:spcAft>
                <a:spcPts val="0"/>
              </a:spcAft>
              <a:buClr>
                <a:schemeClr val="dk1"/>
              </a:buClr>
              <a:buSzPts val="3000"/>
              <a:buFont typeface="Noto Sans Symbols"/>
              <a:buChar char="❖"/>
            </a:pPr>
            <a:r>
              <a:rPr lang="en-US" sz="3000" dirty="0" err="1">
                <a:solidFill>
                  <a:schemeClr val="dk1"/>
                </a:solidFill>
                <a:latin typeface="Calibri"/>
                <a:ea typeface="Calibri"/>
                <a:cs typeface="Calibri"/>
                <a:sym typeface="Calibri"/>
              </a:rPr>
              <a:t>Stramenopiles</a:t>
            </a:r>
            <a:r>
              <a:rPr lang="en-US" sz="3000" dirty="0">
                <a:solidFill>
                  <a:schemeClr val="dk1"/>
                </a:solidFill>
                <a:latin typeface="Calibri"/>
                <a:ea typeface="Calibri"/>
                <a:cs typeface="Calibri"/>
                <a:sym typeface="Calibri"/>
              </a:rPr>
              <a:t> are associated with eelgrass wasting disease</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References</a:t>
            </a:r>
            <a:endParaRPr dirty="0"/>
          </a:p>
          <a:p>
            <a:pPr marL="0" lvl="0" indent="0" algn="just" rtl="0">
              <a:spcBef>
                <a:spcPts val="0"/>
              </a:spcBef>
              <a:spcAft>
                <a:spcPts val="0"/>
              </a:spcAft>
              <a:buClr>
                <a:schemeClr val="dk1"/>
              </a:buClr>
              <a:buSzPts val="1100"/>
              <a:buFont typeface="Arial"/>
              <a:buNone/>
            </a:pPr>
            <a:r>
              <a:rPr lang="en-US" sz="2000" dirty="0">
                <a:solidFill>
                  <a:schemeClr val="dk1"/>
                </a:solidFill>
                <a:latin typeface="Times New Roman"/>
                <a:ea typeface="Times New Roman"/>
                <a:cs typeface="Times New Roman"/>
                <a:sym typeface="Times New Roman"/>
              </a:rPr>
              <a:t>Carroll, John M., Lisa J. Jackson, and Bradley J. Peterson. "The effect of increasing habitat complexity on bay scallop survival in the presence of different decapod crustacean predators." </a:t>
            </a:r>
            <a:r>
              <a:rPr lang="en-US" sz="2000" i="1" dirty="0">
                <a:solidFill>
                  <a:schemeClr val="dk1"/>
                </a:solidFill>
                <a:latin typeface="Times New Roman"/>
                <a:ea typeface="Times New Roman"/>
                <a:cs typeface="Times New Roman"/>
                <a:sym typeface="Times New Roman"/>
              </a:rPr>
              <a:t>Estuaries and coasts</a:t>
            </a:r>
            <a:r>
              <a:rPr lang="en-US" sz="2000" dirty="0">
                <a:solidFill>
                  <a:schemeClr val="dk1"/>
                </a:solidFill>
                <a:latin typeface="Times New Roman"/>
                <a:ea typeface="Times New Roman"/>
                <a:cs typeface="Times New Roman"/>
                <a:sym typeface="Times New Roman"/>
              </a:rPr>
              <a:t> 38.5 (2015): 1569-1579.</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MIO BIO Laboratories, </a:t>
            </a:r>
            <a:r>
              <a:rPr lang="en-US" sz="2000" dirty="0" err="1">
                <a:solidFill>
                  <a:schemeClr val="dk1"/>
                </a:solidFill>
                <a:latin typeface="Times New Roman"/>
                <a:ea typeface="Times New Roman"/>
                <a:cs typeface="Times New Roman"/>
                <a:sym typeface="Times New Roman"/>
              </a:rPr>
              <a:t>Inc</a:t>
            </a:r>
            <a:r>
              <a:rPr lang="en-US" sz="2000" dirty="0">
                <a:solidFill>
                  <a:schemeClr val="dk1"/>
                </a:solidFill>
                <a:latin typeface="Times New Roman"/>
                <a:ea typeface="Times New Roman"/>
                <a:cs typeface="Times New Roman"/>
                <a:sym typeface="Times New Roman"/>
              </a:rPr>
              <a:t>, 2014</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Orth, Robert J., et al. "A global crisis for seagrass ecosystems." </a:t>
            </a:r>
            <a:r>
              <a:rPr lang="en-US" sz="2000" i="1" dirty="0">
                <a:solidFill>
                  <a:schemeClr val="dk1"/>
                </a:solidFill>
                <a:latin typeface="Times New Roman"/>
                <a:ea typeface="Times New Roman"/>
                <a:cs typeface="Times New Roman"/>
                <a:sym typeface="Times New Roman"/>
              </a:rPr>
              <a:t>Bioscience</a:t>
            </a:r>
            <a:r>
              <a:rPr lang="en-US" sz="2000" dirty="0">
                <a:solidFill>
                  <a:schemeClr val="dk1"/>
                </a:solidFill>
                <a:latin typeface="Times New Roman"/>
                <a:ea typeface="Times New Roman"/>
                <a:cs typeface="Times New Roman"/>
                <a:sym typeface="Times New Roman"/>
              </a:rPr>
              <a:t> 56.12 (2006): 987-996.</a:t>
            </a:r>
            <a:endParaRPr sz="2000" dirty="0">
              <a:solidFill>
                <a:schemeClr val="dk1"/>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000" dirty="0">
                <a:solidFill>
                  <a:schemeClr val="dk1"/>
                </a:solidFill>
                <a:latin typeface="Times New Roman"/>
                <a:ea typeface="Times New Roman"/>
                <a:cs typeface="Times New Roman"/>
                <a:sym typeface="Times New Roman"/>
              </a:rPr>
              <a:t>Jensen, Sheila </a:t>
            </a:r>
            <a:r>
              <a:rPr lang="en-US" sz="2000" dirty="0" err="1">
                <a:solidFill>
                  <a:schemeClr val="dk1"/>
                </a:solidFill>
                <a:latin typeface="Times New Roman"/>
                <a:ea typeface="Times New Roman"/>
                <a:cs typeface="Times New Roman"/>
                <a:sym typeface="Times New Roman"/>
              </a:rPr>
              <a:t>Ingemann</a:t>
            </a:r>
            <a:r>
              <a:rPr lang="en-US" sz="2000" dirty="0">
                <a:solidFill>
                  <a:schemeClr val="dk1"/>
                </a:solidFill>
                <a:latin typeface="Times New Roman"/>
                <a:ea typeface="Times New Roman"/>
                <a:cs typeface="Times New Roman"/>
                <a:sym typeface="Times New Roman"/>
              </a:rPr>
              <a:t>, Michael </a:t>
            </a:r>
            <a:r>
              <a:rPr lang="en-US" sz="2000" dirty="0" err="1">
                <a:solidFill>
                  <a:schemeClr val="dk1"/>
                </a:solidFill>
                <a:latin typeface="Times New Roman"/>
                <a:ea typeface="Times New Roman"/>
                <a:cs typeface="Times New Roman"/>
                <a:sym typeface="Times New Roman"/>
              </a:rPr>
              <a:t>Kühl</a:t>
            </a:r>
            <a:r>
              <a:rPr lang="en-US" sz="2000" dirty="0">
                <a:solidFill>
                  <a:schemeClr val="dk1"/>
                </a:solidFill>
                <a:latin typeface="Times New Roman"/>
                <a:ea typeface="Times New Roman"/>
                <a:cs typeface="Times New Roman"/>
                <a:sym typeface="Times New Roman"/>
              </a:rPr>
              <a:t>, and Anders </a:t>
            </a:r>
            <a:r>
              <a:rPr lang="en-US" sz="2000" dirty="0" err="1">
                <a:solidFill>
                  <a:schemeClr val="dk1"/>
                </a:solidFill>
                <a:latin typeface="Times New Roman"/>
                <a:ea typeface="Times New Roman"/>
                <a:cs typeface="Times New Roman"/>
                <a:sym typeface="Times New Roman"/>
              </a:rPr>
              <a:t>Priemé</a:t>
            </a:r>
            <a:r>
              <a:rPr lang="en-US" sz="2000" dirty="0">
                <a:solidFill>
                  <a:schemeClr val="dk1"/>
                </a:solidFill>
                <a:latin typeface="Times New Roman"/>
                <a:ea typeface="Times New Roman"/>
                <a:cs typeface="Times New Roman"/>
                <a:sym typeface="Times New Roman"/>
              </a:rPr>
              <a:t>. "Different bacterial communities associated with the roots and bulk sediment of the seagrass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marina." </a:t>
            </a:r>
            <a:r>
              <a:rPr lang="en-US" sz="2000" i="1" dirty="0">
                <a:solidFill>
                  <a:schemeClr val="dk1"/>
                </a:solidFill>
                <a:latin typeface="Times New Roman"/>
                <a:ea typeface="Times New Roman"/>
                <a:cs typeface="Times New Roman"/>
                <a:sym typeface="Times New Roman"/>
              </a:rPr>
              <a:t>FEMS microbiology ecology</a:t>
            </a:r>
            <a:r>
              <a:rPr lang="en-US" sz="2000" dirty="0">
                <a:solidFill>
                  <a:schemeClr val="dk1"/>
                </a:solidFill>
                <a:latin typeface="Times New Roman"/>
                <a:ea typeface="Times New Roman"/>
                <a:cs typeface="Times New Roman"/>
                <a:sym typeface="Times New Roman"/>
              </a:rPr>
              <a:t> 62.1 (2007): 108-117</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Sullivan, Brooke K., et al. "The First Isolation and </a:t>
            </a:r>
            <a:r>
              <a:rPr lang="en-US" sz="2000" dirty="0" err="1">
                <a:solidFill>
                  <a:schemeClr val="dk1"/>
                </a:solidFill>
                <a:latin typeface="Times New Roman"/>
                <a:ea typeface="Times New Roman"/>
                <a:cs typeface="Times New Roman"/>
                <a:sym typeface="Times New Roman"/>
              </a:rPr>
              <a:t>Characterisation</a:t>
            </a:r>
            <a:r>
              <a:rPr lang="en-US" sz="2000" dirty="0">
                <a:solidFill>
                  <a:schemeClr val="dk1"/>
                </a:solidFill>
                <a:latin typeface="Times New Roman"/>
                <a:ea typeface="Times New Roman"/>
                <a:cs typeface="Times New Roman"/>
                <a:sym typeface="Times New Roman"/>
              </a:rPr>
              <a:t> of the </a:t>
            </a:r>
            <a:r>
              <a:rPr lang="en-US" sz="2000" dirty="0" err="1">
                <a:solidFill>
                  <a:schemeClr val="dk1"/>
                </a:solidFill>
                <a:latin typeface="Times New Roman"/>
                <a:ea typeface="Times New Roman"/>
                <a:cs typeface="Times New Roman"/>
                <a:sym typeface="Times New Roman"/>
              </a:rPr>
              <a:t>Protist</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Labyrinthula</a:t>
            </a:r>
            <a:r>
              <a:rPr lang="en-US" sz="2000" dirty="0">
                <a:solidFill>
                  <a:schemeClr val="dk1"/>
                </a:solidFill>
                <a:latin typeface="Times New Roman"/>
                <a:ea typeface="Times New Roman"/>
                <a:cs typeface="Times New Roman"/>
                <a:sym typeface="Times New Roman"/>
              </a:rPr>
              <a:t> sp. in Southeastern Australia." </a:t>
            </a:r>
            <a:r>
              <a:rPr lang="en-US" sz="2000" i="1" dirty="0">
                <a:solidFill>
                  <a:schemeClr val="dk1"/>
                </a:solidFill>
                <a:latin typeface="Times New Roman"/>
                <a:ea typeface="Times New Roman"/>
                <a:cs typeface="Times New Roman"/>
                <a:sym typeface="Times New Roman"/>
              </a:rPr>
              <a:t>Journal of Eukaryotic Microbiology </a:t>
            </a:r>
            <a:r>
              <a:rPr lang="en-US" sz="2000" dirty="0">
                <a:solidFill>
                  <a:schemeClr val="dk1"/>
                </a:solidFill>
                <a:latin typeface="Times New Roman"/>
                <a:ea typeface="Times New Roman"/>
                <a:cs typeface="Times New Roman"/>
                <a:sym typeface="Times New Roman"/>
              </a:rPr>
              <a:t>64.4 (2017): 504-513.</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err="1">
                <a:solidFill>
                  <a:schemeClr val="dk1"/>
                </a:solidFill>
                <a:latin typeface="Times New Roman"/>
                <a:ea typeface="Times New Roman"/>
                <a:cs typeface="Times New Roman"/>
                <a:sym typeface="Times New Roman"/>
              </a:rPr>
              <a:t>Wojahn</a:t>
            </a:r>
            <a:r>
              <a:rPr lang="en-US" sz="2000" dirty="0">
                <a:solidFill>
                  <a:schemeClr val="dk1"/>
                </a:solidFill>
                <a:latin typeface="Times New Roman"/>
                <a:ea typeface="Times New Roman"/>
                <a:cs typeface="Times New Roman"/>
                <a:sym typeface="Times New Roman"/>
              </a:rPr>
              <a:t>, John Michael Adrian. "Metagenomics and </a:t>
            </a:r>
            <a:r>
              <a:rPr lang="en-US" sz="2000" dirty="0" err="1">
                <a:solidFill>
                  <a:schemeClr val="dk1"/>
                </a:solidFill>
                <a:latin typeface="Times New Roman"/>
                <a:ea typeface="Times New Roman"/>
                <a:cs typeface="Times New Roman"/>
                <a:sym typeface="Times New Roman"/>
              </a:rPr>
              <a:t>metatranscriptomics</a:t>
            </a:r>
            <a:r>
              <a:rPr lang="en-US" sz="2000" dirty="0">
                <a:solidFill>
                  <a:schemeClr val="dk1"/>
                </a:solidFill>
                <a:latin typeface="Times New Roman"/>
                <a:ea typeface="Times New Roman"/>
                <a:cs typeface="Times New Roman"/>
                <a:sym typeface="Times New Roman"/>
              </a:rPr>
              <a:t> of the leaf-and root-associated microbiomes of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marina and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japonica." (2016)</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endParaRPr sz="2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Acknowledgements</a:t>
            </a:r>
            <a:endParaRPr dirty="0"/>
          </a:p>
          <a:p>
            <a:pPr marL="0" marR="0" lvl="0" indent="0" algn="l" rtl="0">
              <a:spcBef>
                <a:spcPts val="429"/>
              </a:spcBef>
              <a:spcAft>
                <a:spcPts val="0"/>
              </a:spcAft>
              <a:buNone/>
            </a:pPr>
            <a:r>
              <a:rPr lang="en-US" sz="2000" dirty="0">
                <a:solidFill>
                  <a:schemeClr val="dk1"/>
                </a:solidFill>
                <a:latin typeface="Calibri"/>
                <a:ea typeface="Calibri"/>
                <a:cs typeface="Calibri"/>
                <a:sym typeface="Calibri"/>
              </a:rPr>
              <a:t>The authors are thankful for the educational and financial support from the staff at Cold Spring Harbor Laboratory DNA Learning Center.  The authors would also like to thank both Stephen Heck and Amanda </a:t>
            </a:r>
            <a:r>
              <a:rPr lang="en-US" sz="2000" dirty="0" err="1">
                <a:solidFill>
                  <a:schemeClr val="dk1"/>
                </a:solidFill>
                <a:latin typeface="Calibri"/>
                <a:ea typeface="Calibri"/>
                <a:cs typeface="Calibri"/>
                <a:sym typeface="Calibri"/>
              </a:rPr>
              <a:t>Tinoco</a:t>
            </a:r>
            <a:r>
              <a:rPr lang="en-US" sz="2000" dirty="0">
                <a:solidFill>
                  <a:schemeClr val="dk1"/>
                </a:solidFill>
                <a:latin typeface="Calibri"/>
                <a:ea typeface="Calibri"/>
                <a:cs typeface="Calibri"/>
                <a:sym typeface="Calibri"/>
              </a:rPr>
              <a:t> from </a:t>
            </a:r>
            <a:r>
              <a:rPr lang="en-US" sz="2000" dirty="0" err="1">
                <a:solidFill>
                  <a:schemeClr val="dk1"/>
                </a:solidFill>
                <a:latin typeface="Calibri"/>
                <a:ea typeface="Calibri"/>
                <a:cs typeface="Calibri"/>
                <a:sym typeface="Calibri"/>
              </a:rPr>
              <a:t>SoMAS</a:t>
            </a:r>
            <a:r>
              <a:rPr lang="en-US" sz="2000" dirty="0">
                <a:solidFill>
                  <a:schemeClr val="dk1"/>
                </a:solidFill>
                <a:latin typeface="Calibri"/>
                <a:ea typeface="Calibri"/>
                <a:cs typeface="Calibri"/>
                <a:sym typeface="Calibri"/>
              </a:rPr>
              <a:t> for helping to collect samples. The researchers who made significant contributions to the success of this project are: </a:t>
            </a:r>
            <a:r>
              <a:rPr lang="en-US" sz="2000" dirty="0" smtClean="0">
                <a:solidFill>
                  <a:schemeClr val="dk1"/>
                </a:solidFill>
                <a:latin typeface="Calibri"/>
                <a:ea typeface="Calibri"/>
                <a:cs typeface="Calibri"/>
                <a:sym typeface="Calibri"/>
              </a:rPr>
              <a:t>Dr. Bruce Nash, Dr</a:t>
            </a:r>
            <a:r>
              <a:rPr lang="en-US" sz="2000" dirty="0">
                <a:solidFill>
                  <a:schemeClr val="dk1"/>
                </a:solidFill>
                <a:latin typeface="Calibri"/>
                <a:ea typeface="Calibri"/>
                <a:cs typeface="Calibri"/>
                <a:sym typeface="Calibri"/>
              </a:rPr>
              <a:t>. Sharon </a:t>
            </a:r>
            <a:r>
              <a:rPr lang="en-US" sz="2000" dirty="0" err="1">
                <a:solidFill>
                  <a:schemeClr val="dk1"/>
                </a:solidFill>
                <a:latin typeface="Calibri"/>
                <a:ea typeface="Calibri"/>
                <a:cs typeface="Calibri"/>
                <a:sym typeface="Calibri"/>
              </a:rPr>
              <a:t>Pepenella</a:t>
            </a:r>
            <a:r>
              <a:rPr lang="en-US" sz="2000" dirty="0">
                <a:solidFill>
                  <a:schemeClr val="dk1"/>
                </a:solidFill>
                <a:latin typeface="Calibri"/>
                <a:ea typeface="Calibri"/>
                <a:cs typeface="Calibri"/>
                <a:sym typeface="Calibri"/>
              </a:rPr>
              <a:t>, Dr. Cristina Fernandez-Marco, Dr. Joslynn Le, Dr. Cornel </a:t>
            </a:r>
            <a:r>
              <a:rPr lang="en-US" sz="2000" dirty="0" err="1">
                <a:solidFill>
                  <a:schemeClr val="dk1"/>
                </a:solidFill>
                <a:latin typeface="Calibri"/>
                <a:ea typeface="Calibri"/>
                <a:cs typeface="Calibri"/>
                <a:sym typeface="Calibri"/>
              </a:rPr>
              <a:t>Ghiban</a:t>
            </a:r>
            <a:r>
              <a:rPr lang="en-US" sz="2000" dirty="0">
                <a:solidFill>
                  <a:schemeClr val="dk1"/>
                </a:solidFill>
                <a:latin typeface="Calibri"/>
                <a:ea typeface="Calibri"/>
                <a:cs typeface="Calibri"/>
                <a:sym typeface="Calibri"/>
              </a:rPr>
              <a:t>, and Dr. David </a:t>
            </a:r>
            <a:r>
              <a:rPr lang="en-US" sz="2000" dirty="0" err="1">
                <a:solidFill>
                  <a:schemeClr val="dk1"/>
                </a:solidFill>
                <a:latin typeface="Calibri"/>
                <a:ea typeface="Calibri"/>
                <a:cs typeface="Calibri"/>
                <a:sym typeface="Calibri"/>
              </a:rPr>
              <a:t>Micklos</a:t>
            </a:r>
            <a:r>
              <a:rPr lang="en-US" sz="2000" dirty="0">
                <a:solidFill>
                  <a:schemeClr val="dk1"/>
                </a:solidFill>
                <a:latin typeface="Calibri"/>
                <a:ea typeface="Calibri"/>
                <a:cs typeface="Calibri"/>
                <a:sym typeface="Calibri"/>
              </a:rPr>
              <a:t>.  Additionally, without the financial and educational support from William Floyd High School’s Research Program, this project would not have been possible. The authors also like to acknowledge: Mrs. Lisa </a:t>
            </a:r>
            <a:r>
              <a:rPr lang="en-US" sz="2000" dirty="0" err="1">
                <a:solidFill>
                  <a:schemeClr val="dk1"/>
                </a:solidFill>
                <a:latin typeface="Calibri"/>
                <a:ea typeface="Calibri"/>
                <a:cs typeface="Calibri"/>
                <a:sym typeface="Calibri"/>
              </a:rPr>
              <a:t>Lackemann</a:t>
            </a:r>
            <a:r>
              <a:rPr lang="en-US" sz="2000" dirty="0">
                <a:solidFill>
                  <a:schemeClr val="dk1"/>
                </a:solidFill>
                <a:latin typeface="Calibri"/>
                <a:ea typeface="Calibri"/>
                <a:cs typeface="Calibri"/>
                <a:sym typeface="Calibri"/>
              </a:rPr>
              <a:t>, Dr. Donna Watkins, Mr. Philip Scotto, Ms. Lisa Pisano, Mrs. Deborah Gurney, Mr. Kevin </a:t>
            </a:r>
            <a:r>
              <a:rPr lang="en-US" sz="2000" dirty="0" err="1">
                <a:solidFill>
                  <a:schemeClr val="dk1"/>
                </a:solidFill>
                <a:latin typeface="Calibri"/>
                <a:ea typeface="Calibri"/>
                <a:cs typeface="Calibri"/>
                <a:sym typeface="Calibri"/>
              </a:rPr>
              <a:t>Coster</a:t>
            </a:r>
            <a:r>
              <a:rPr lang="en-US" sz="2000" dirty="0">
                <a:solidFill>
                  <a:schemeClr val="dk1"/>
                </a:solidFill>
                <a:latin typeface="Calibri"/>
                <a:ea typeface="Calibri"/>
                <a:cs typeface="Calibri"/>
                <a:sym typeface="Calibri"/>
              </a:rPr>
              <a:t>, and Ms. Kathleen Keane.  </a:t>
            </a:r>
            <a:endParaRPr sz="2000" dirty="0">
              <a:solidFill>
                <a:schemeClr val="dk1"/>
              </a:solidFill>
              <a:latin typeface="Calibri"/>
              <a:ea typeface="Calibri"/>
              <a:cs typeface="Calibri"/>
              <a:sym typeface="Calibri"/>
            </a:endParaRPr>
          </a:p>
        </p:txBody>
      </p:sp>
      <p:pic>
        <p:nvPicPr>
          <p:cNvPr id="89" name="Shape 89" descr="http://www.seplessons.org/files/SEPA_Signage.jpg"/>
          <p:cNvPicPr preferRelativeResize="0"/>
          <p:nvPr/>
        </p:nvPicPr>
        <p:blipFill rotWithShape="1">
          <a:blip r:embed="rId4">
            <a:alphaModFix/>
          </a:blip>
          <a:srcRect/>
          <a:stretch/>
        </p:blipFill>
        <p:spPr>
          <a:xfrm>
            <a:off x="28479678" y="1999726"/>
            <a:ext cx="3428768" cy="798571"/>
          </a:xfrm>
          <a:prstGeom prst="rect">
            <a:avLst/>
          </a:prstGeom>
          <a:noFill/>
          <a:ln>
            <a:noFill/>
          </a:ln>
        </p:spPr>
      </p:pic>
      <p:pic>
        <p:nvPicPr>
          <p:cNvPr id="90" name="Shape 90" descr="BLI-logo-sm.jpg"/>
          <p:cNvPicPr preferRelativeResize="0"/>
          <p:nvPr/>
        </p:nvPicPr>
        <p:blipFill rotWithShape="1">
          <a:blip r:embed="rId5">
            <a:alphaModFix/>
          </a:blip>
          <a:srcRect/>
          <a:stretch/>
        </p:blipFill>
        <p:spPr>
          <a:xfrm>
            <a:off x="1349050" y="506333"/>
            <a:ext cx="4047036" cy="1632777"/>
          </a:xfrm>
          <a:prstGeom prst="rect">
            <a:avLst/>
          </a:prstGeom>
          <a:noFill/>
          <a:ln>
            <a:noFill/>
          </a:ln>
        </p:spPr>
      </p:pic>
      <p:pic>
        <p:nvPicPr>
          <p:cNvPr id="91" name="Shape 91" descr="nih-logo.gif"/>
          <p:cNvPicPr preferRelativeResize="0"/>
          <p:nvPr/>
        </p:nvPicPr>
        <p:blipFill rotWithShape="1">
          <a:blip r:embed="rId6">
            <a:alphaModFix/>
          </a:blip>
          <a:srcRect/>
          <a:stretch/>
        </p:blipFill>
        <p:spPr>
          <a:xfrm>
            <a:off x="27046184" y="1848832"/>
            <a:ext cx="936781" cy="936781"/>
          </a:xfrm>
          <a:prstGeom prst="rect">
            <a:avLst/>
          </a:prstGeom>
          <a:noFill/>
          <a:ln>
            <a:noFill/>
          </a:ln>
        </p:spPr>
      </p:pic>
      <p:pic>
        <p:nvPicPr>
          <p:cNvPr id="92" name="Shape 92" descr="https://lh4.googleusercontent.com/OlbORb6Kk_3vxREUnr9z-sbcB2Vv_7vgJttu8KyeYspUVqelizJMrsQEsA7L93e2rUpFXP488i-E_7sON3WUxtHT-L8UyAovxDrAcNxhctYJQ-bE-rypyy_SXF8lXPY0PiHse9_LP7I"/>
          <p:cNvPicPr preferRelativeResize="0"/>
          <p:nvPr/>
        </p:nvPicPr>
        <p:blipFill rotWithShape="1">
          <a:blip r:embed="rId7">
            <a:alphaModFix/>
          </a:blip>
          <a:srcRect/>
          <a:stretch/>
        </p:blipFill>
        <p:spPr>
          <a:xfrm>
            <a:off x="1012360" y="13327398"/>
            <a:ext cx="6561713" cy="7840732"/>
          </a:xfrm>
          <a:prstGeom prst="rect">
            <a:avLst/>
          </a:prstGeom>
          <a:noFill/>
          <a:ln>
            <a:noFill/>
          </a:ln>
        </p:spPr>
      </p:pic>
      <p:pic>
        <p:nvPicPr>
          <p:cNvPr id="93" name="Shape 93" descr="https://lh3.googleusercontent.com/mnrObXvPunqSQu5xA5fIuotSzFTuaIvhOgzRZ4ajb_ab0_VKecyjiMtlbDOhk7QzgYVHWsQeTdTS5VEEShvltTbdqT7MAwSGouQnPh9BU9UB6pOtlduqr42CpbUZBLauvQG2ffI_dfE"/>
          <p:cNvPicPr preferRelativeResize="0"/>
          <p:nvPr/>
        </p:nvPicPr>
        <p:blipFill rotWithShape="1">
          <a:blip r:embed="rId8">
            <a:alphaModFix/>
          </a:blip>
          <a:srcRect/>
          <a:stretch/>
        </p:blipFill>
        <p:spPr>
          <a:xfrm>
            <a:off x="7962050" y="12062711"/>
            <a:ext cx="8595663" cy="3920365"/>
          </a:xfrm>
          <a:prstGeom prst="rect">
            <a:avLst/>
          </a:prstGeom>
          <a:noFill/>
          <a:ln>
            <a:noFill/>
          </a:ln>
        </p:spPr>
      </p:pic>
      <p:pic>
        <p:nvPicPr>
          <p:cNvPr id="94" name="Shape 94" descr="https://lh6.googleusercontent.com/E42ciH-73PxFsvDGbYy3Rh3UK_QdBUpB5bFos47JLur44ZhSAMnluTIUQkAesy4iCc2wN396zvup8WLb1xqkh6WfKb5fFy5I3JG3ugcsXzZFrhJaLIA3wJ1dKxv5UttRZnOHRtTYjBI"/>
          <p:cNvPicPr preferRelativeResize="0"/>
          <p:nvPr/>
        </p:nvPicPr>
        <p:blipFill rotWithShape="1">
          <a:blip r:embed="rId9">
            <a:alphaModFix/>
          </a:blip>
          <a:srcRect l="27976" t="33480" r="38094" b="35270"/>
          <a:stretch/>
        </p:blipFill>
        <p:spPr>
          <a:xfrm>
            <a:off x="8324910" y="16758129"/>
            <a:ext cx="6697376" cy="4934907"/>
          </a:xfrm>
          <a:prstGeom prst="rect">
            <a:avLst/>
          </a:prstGeom>
          <a:noFill/>
          <a:ln>
            <a:noFill/>
          </a:ln>
        </p:spPr>
      </p:pic>
      <p:pic>
        <p:nvPicPr>
          <p:cNvPr id="95" name="Shape 95" descr="Screenshot (11).png"/>
          <p:cNvPicPr preferRelativeResize="0"/>
          <p:nvPr/>
        </p:nvPicPr>
        <p:blipFill rotWithShape="1">
          <a:blip r:embed="rId10">
            <a:alphaModFix/>
          </a:blip>
          <a:srcRect l="31728" t="28044" r="33466" b="19574"/>
          <a:stretch/>
        </p:blipFill>
        <p:spPr>
          <a:xfrm>
            <a:off x="17563069" y="4740743"/>
            <a:ext cx="6194108" cy="5241168"/>
          </a:xfrm>
          <a:prstGeom prst="rect">
            <a:avLst/>
          </a:prstGeom>
          <a:noFill/>
          <a:ln>
            <a:noFill/>
          </a:ln>
        </p:spPr>
      </p:pic>
      <p:pic>
        <p:nvPicPr>
          <p:cNvPr id="96" name="Shape 96" descr="Chart"/>
          <p:cNvPicPr preferRelativeResize="0"/>
          <p:nvPr/>
        </p:nvPicPr>
        <p:blipFill rotWithShape="1">
          <a:blip r:embed="rId11">
            <a:alphaModFix/>
          </a:blip>
          <a:srcRect/>
          <a:stretch/>
        </p:blipFill>
        <p:spPr>
          <a:xfrm>
            <a:off x="24342473" y="4997378"/>
            <a:ext cx="7037888" cy="4351762"/>
          </a:xfrm>
          <a:prstGeom prst="rect">
            <a:avLst/>
          </a:prstGeom>
          <a:noFill/>
          <a:ln>
            <a:noFill/>
          </a:ln>
        </p:spPr>
      </p:pic>
      <p:sp>
        <p:nvSpPr>
          <p:cNvPr id="97" name="Shape 97"/>
          <p:cNvSpPr txBox="1"/>
          <p:nvPr/>
        </p:nvSpPr>
        <p:spPr>
          <a:xfrm>
            <a:off x="4704226" y="711537"/>
            <a:ext cx="23647459" cy="195032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None/>
            </a:pPr>
            <a:r>
              <a:rPr lang="en-US" sz="6100">
                <a:solidFill>
                  <a:schemeClr val="dk1"/>
                </a:solidFill>
                <a:latin typeface="Calibri"/>
                <a:ea typeface="Calibri"/>
                <a:cs typeface="Calibri"/>
                <a:sym typeface="Calibri"/>
              </a:rPr>
              <a:t>The Microhabitats within </a:t>
            </a:r>
            <a:r>
              <a:rPr lang="en-US" sz="6100" i="1">
                <a:solidFill>
                  <a:schemeClr val="dk1"/>
                </a:solidFill>
                <a:latin typeface="Calibri"/>
                <a:ea typeface="Calibri"/>
                <a:cs typeface="Calibri"/>
                <a:sym typeface="Calibri"/>
              </a:rPr>
              <a:t>Zostera marina </a:t>
            </a:r>
            <a:r>
              <a:rPr lang="en-US" sz="6100">
                <a:solidFill>
                  <a:schemeClr val="dk1"/>
                </a:solidFill>
                <a:latin typeface="Calibri"/>
                <a:ea typeface="Calibri"/>
                <a:cs typeface="Calibri"/>
                <a:sym typeface="Calibri"/>
              </a:rPr>
              <a:t>Patches in the Moriches </a:t>
            </a:r>
            <a:endParaRPr/>
          </a:p>
          <a:p>
            <a:pPr marL="0" marR="0" lvl="0" indent="0" algn="ctr" rtl="0">
              <a:spcBef>
                <a:spcPts val="0"/>
              </a:spcBef>
              <a:spcAft>
                <a:spcPts val="0"/>
              </a:spcAft>
              <a:buNone/>
            </a:pPr>
            <a:r>
              <a:rPr lang="en-US" sz="6100">
                <a:solidFill>
                  <a:schemeClr val="dk1"/>
                </a:solidFill>
                <a:latin typeface="Calibri"/>
                <a:ea typeface="Calibri"/>
                <a:cs typeface="Calibri"/>
                <a:sym typeface="Calibri"/>
              </a:rPr>
              <a:t>Bay, Westhampton Beach, New York</a:t>
            </a:r>
            <a:endParaRPr sz="13200">
              <a:solidFill>
                <a:schemeClr val="dk1"/>
              </a:solidFill>
              <a:latin typeface="Calibri"/>
              <a:ea typeface="Calibri"/>
              <a:cs typeface="Calibri"/>
              <a:sym typeface="Calibri"/>
            </a:endParaRPr>
          </a:p>
        </p:txBody>
      </p:sp>
      <p:pic>
        <p:nvPicPr>
          <p:cNvPr id="98" name="Shape 98"/>
          <p:cNvPicPr preferRelativeResize="0"/>
          <p:nvPr/>
        </p:nvPicPr>
        <p:blipFill>
          <a:blip r:embed="rId12">
            <a:alphaModFix/>
          </a:blip>
          <a:stretch>
            <a:fillRect/>
          </a:stretch>
        </p:blipFill>
        <p:spPr>
          <a:xfrm>
            <a:off x="2210514" y="2180845"/>
            <a:ext cx="2324100" cy="186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5430102" y="2988331"/>
            <a:ext cx="22195709" cy="1673321"/>
          </a:xfrm>
          <a:prstGeom prst="rect">
            <a:avLst/>
          </a:prstGeom>
          <a:noFill/>
          <a:ln>
            <a:noFill/>
          </a:ln>
        </p:spPr>
        <p:txBody>
          <a:bodyPr spcFirstLastPara="1" wrap="square" lIns="72175" tIns="36075" rIns="72175" bIns="36075" anchor="t" anchorCtr="0">
            <a:noAutofit/>
          </a:bodyPr>
          <a:lstStyle/>
          <a:p>
            <a:pPr marL="0" marR="0" lvl="0" indent="0" algn="l" rtl="0">
              <a:spcBef>
                <a:spcPts val="0"/>
              </a:spcBef>
              <a:spcAft>
                <a:spcPts val="0"/>
              </a:spcAft>
              <a:buNone/>
            </a:pPr>
            <a:r>
              <a:rPr lang="en-US" sz="6100">
                <a:solidFill>
                  <a:schemeClr val="dk1"/>
                </a:solidFill>
                <a:latin typeface="Calibri"/>
                <a:ea typeface="Calibri"/>
                <a:cs typeface="Calibri"/>
                <a:sym typeface="Calibri"/>
              </a:rPr>
              <a:t>Angela Ochoa, Philip Oriuwa, Elizabeth Scianno, &amp; Victoria Hernandez</a:t>
            </a:r>
            <a:endParaRPr/>
          </a:p>
          <a:p>
            <a:pPr marL="0" marR="0" lvl="0" indent="0" algn="l" rtl="0">
              <a:spcBef>
                <a:spcPts val="0"/>
              </a:spcBef>
              <a:spcAft>
                <a:spcPts val="0"/>
              </a:spcAft>
              <a:buNone/>
            </a:pPr>
            <a:r>
              <a:rPr lang="en-US" sz="4300" i="1">
                <a:solidFill>
                  <a:srgbClr val="000000"/>
                </a:solidFill>
                <a:latin typeface="Calibri"/>
                <a:ea typeface="Calibri"/>
                <a:cs typeface="Calibri"/>
                <a:sym typeface="Calibri"/>
              </a:rPr>
              <a:t>					William Floyd High School</a:t>
            </a:r>
            <a:endParaRPr sz="4300" i="1">
              <a:solidFill>
                <a:srgbClr val="000000"/>
              </a:solidFill>
              <a:latin typeface="Calibri"/>
              <a:ea typeface="Calibri"/>
              <a:cs typeface="Calibri"/>
              <a:sym typeface="Calibri"/>
            </a:endParaRPr>
          </a:p>
        </p:txBody>
      </p:sp>
      <p:sp>
        <p:nvSpPr>
          <p:cNvPr id="104" name="Shape 104"/>
          <p:cNvSpPr txBox="1"/>
          <p:nvPr/>
        </p:nvSpPr>
        <p:spPr>
          <a:xfrm>
            <a:off x="17095100" y="5389385"/>
            <a:ext cx="14494746" cy="650719"/>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105" name="Shape 105"/>
          <p:cNvPicPr preferRelativeResize="0"/>
          <p:nvPr/>
        </p:nvPicPr>
        <p:blipFill rotWithShape="1">
          <a:blip r:embed="rId3">
            <a:alphaModFix/>
          </a:blip>
          <a:srcRect/>
          <a:stretch/>
        </p:blipFill>
        <p:spPr>
          <a:xfrm>
            <a:off x="27213434" y="1161680"/>
            <a:ext cx="3945194" cy="695695"/>
          </a:xfrm>
          <a:prstGeom prst="rect">
            <a:avLst/>
          </a:prstGeom>
          <a:noFill/>
          <a:ln>
            <a:noFill/>
          </a:ln>
        </p:spPr>
      </p:pic>
      <p:sp>
        <p:nvSpPr>
          <p:cNvPr id="106" name="Shape 106"/>
          <p:cNvSpPr txBox="1"/>
          <p:nvPr/>
        </p:nvSpPr>
        <p:spPr>
          <a:xfrm>
            <a:off x="1924080" y="4678715"/>
            <a:ext cx="14464176" cy="6793426"/>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r>
              <a:rPr lang="en-US" sz="6100">
                <a:solidFill>
                  <a:schemeClr val="dk1"/>
                </a:solidFill>
                <a:latin typeface="Calibri"/>
                <a:ea typeface="Calibri"/>
                <a:cs typeface="Calibri"/>
                <a:sym typeface="Calibri"/>
              </a:rPr>
              <a:t>Abstract</a:t>
            </a:r>
            <a:endParaRPr sz="6100">
              <a:solidFill>
                <a:schemeClr val="dk1"/>
              </a:solidFill>
              <a:latin typeface="Calibri"/>
              <a:ea typeface="Calibri"/>
              <a:cs typeface="Calibri"/>
              <a:sym typeface="Calibri"/>
            </a:endParaRPr>
          </a:p>
          <a:p>
            <a:pPr marL="0" marR="0" lvl="0" indent="0" algn="l" rtl="0">
              <a:spcBef>
                <a:spcPts val="857"/>
              </a:spcBef>
              <a:spcAft>
                <a:spcPts val="0"/>
              </a:spcAft>
              <a:buNone/>
            </a:pPr>
            <a:r>
              <a:rPr lang="en-US" sz="3000" i="1">
                <a:solidFill>
                  <a:schemeClr val="dk1"/>
                </a:solidFill>
                <a:latin typeface="Calibri"/>
                <a:ea typeface="Calibri"/>
                <a:cs typeface="Calibri"/>
                <a:sym typeface="Calibri"/>
              </a:rPr>
              <a:t>Zostera marina </a:t>
            </a:r>
            <a:r>
              <a:rPr lang="en-US" sz="3000">
                <a:solidFill>
                  <a:schemeClr val="dk1"/>
                </a:solidFill>
                <a:latin typeface="Calibri"/>
                <a:ea typeface="Calibri"/>
                <a:cs typeface="Calibri"/>
                <a:sym typeface="Calibri"/>
              </a:rPr>
              <a:t>is a type of eelgrass that provides a habitat for a multitude of organisms. Within Zostera contains a variety of microbes which can influence a bed’s development. Beds with brown and black lesions and beds that appear healthy were sampled and analysis was conducted using qiime with the use of 16S. The hypothesis was refuted since all the beds contained Stramenopiles however several trends were seen in unhealthy and healthy roots systems. </a:t>
            </a:r>
            <a:endParaRPr sz="390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a:solidFill>
                  <a:schemeClr val="dk1"/>
                </a:solidFill>
                <a:latin typeface="Calibri"/>
                <a:ea typeface="Calibri"/>
                <a:cs typeface="Calibri"/>
                <a:sym typeface="Calibri"/>
              </a:rPr>
              <a:t>Introduction</a:t>
            </a:r>
            <a:endParaRPr sz="3000">
              <a:solidFill>
                <a:schemeClr val="dk1"/>
              </a:solidFill>
              <a:latin typeface="Calibri"/>
              <a:ea typeface="Calibri"/>
              <a:cs typeface="Calibri"/>
              <a:sym typeface="Calibri"/>
            </a:endParaRPr>
          </a:p>
          <a:p>
            <a:pPr marL="0" marR="0" lvl="0" indent="0" algn="l" rtl="0">
              <a:spcBef>
                <a:spcPts val="429"/>
              </a:spcBef>
              <a:spcAft>
                <a:spcPts val="0"/>
              </a:spcAft>
              <a:buNone/>
            </a:pPr>
            <a:r>
              <a:rPr lang="en-US" sz="3000">
                <a:solidFill>
                  <a:schemeClr val="dk1"/>
                </a:solidFill>
                <a:latin typeface="Calibri"/>
                <a:ea typeface="Calibri"/>
                <a:cs typeface="Calibri"/>
                <a:sym typeface="Calibri"/>
              </a:rPr>
              <a:t>Q: Will there be a higher sign of wasting disease in unhealthy zostera leaves and roots?</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en-US" sz="3000">
                <a:solidFill>
                  <a:schemeClr val="dk1"/>
                </a:solidFill>
                <a:latin typeface="Calibri"/>
                <a:ea typeface="Calibri"/>
                <a:cs typeface="Calibri"/>
                <a:sym typeface="Calibri"/>
              </a:rPr>
              <a:t>H: There will be a higher counts of stramenopiles in unhealthy zostera leaves and roots.</a:t>
            </a:r>
            <a:endParaRPr sz="3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000"/>
              <a:buFont typeface="Noto Sans Symbols"/>
              <a:buChar char="❖"/>
            </a:pPr>
            <a:r>
              <a:rPr lang="en-US" sz="3000" i="1">
                <a:solidFill>
                  <a:schemeClr val="dk1"/>
                </a:solidFill>
                <a:latin typeface="Calibri"/>
                <a:ea typeface="Calibri"/>
                <a:cs typeface="Calibri"/>
                <a:sym typeface="Calibri"/>
              </a:rPr>
              <a:t>Zostera</a:t>
            </a:r>
            <a:r>
              <a:rPr lang="en-US" sz="3000">
                <a:solidFill>
                  <a:schemeClr val="dk1"/>
                </a:solidFill>
                <a:latin typeface="Calibri"/>
                <a:ea typeface="Calibri"/>
                <a:cs typeface="Calibri"/>
                <a:sym typeface="Calibri"/>
              </a:rPr>
              <a:t> has decreased by 90% off of Long Island.</a:t>
            </a:r>
            <a:endParaRPr/>
          </a:p>
          <a:p>
            <a:pPr marL="457200" marR="0" lvl="0" indent="-457200" algn="l" rtl="0">
              <a:spcBef>
                <a:spcPts val="0"/>
              </a:spcBef>
              <a:spcAft>
                <a:spcPts val="0"/>
              </a:spcAft>
              <a:buClr>
                <a:schemeClr val="dk1"/>
              </a:buClr>
              <a:buSzPts val="3000"/>
              <a:buFont typeface="Noto Sans Symbols"/>
              <a:buChar char="❖"/>
            </a:pPr>
            <a:r>
              <a:rPr lang="en-US" sz="3000" i="1">
                <a:solidFill>
                  <a:schemeClr val="dk1"/>
                </a:solidFill>
                <a:latin typeface="Calibri"/>
                <a:ea typeface="Calibri"/>
                <a:cs typeface="Calibri"/>
                <a:sym typeface="Calibri"/>
              </a:rPr>
              <a:t>Zostera </a:t>
            </a:r>
            <a:r>
              <a:rPr lang="en-US" sz="3000">
                <a:solidFill>
                  <a:schemeClr val="dk1"/>
                </a:solidFill>
                <a:latin typeface="Calibri"/>
                <a:ea typeface="Calibri"/>
                <a:cs typeface="Calibri"/>
                <a:sym typeface="Calibri"/>
              </a:rPr>
              <a:t>supports juvenile organisms, and adds to habitat complexity.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a:p>
            <a:pPr marL="0" marR="0" lvl="0" indent="0" algn="l" rtl="0">
              <a:spcBef>
                <a:spcPts val="429"/>
              </a:spcBef>
              <a:spcAft>
                <a:spcPts val="0"/>
              </a:spcAft>
              <a:buNone/>
            </a:pPr>
            <a:r>
              <a:rPr lang="en-US" sz="6100">
                <a:solidFill>
                  <a:schemeClr val="dk1"/>
                </a:solidFill>
                <a:latin typeface="Calibri"/>
                <a:ea typeface="Calibri"/>
                <a:cs typeface="Calibri"/>
                <a:sym typeface="Calibri"/>
              </a:rPr>
              <a:t>Methodology 		Results </a:t>
            </a:r>
            <a:endParaRPr sz="6100">
              <a:solidFill>
                <a:schemeClr val="dk1"/>
              </a:solidFill>
              <a:latin typeface="Calibri"/>
              <a:ea typeface="Calibri"/>
              <a:cs typeface="Calibri"/>
              <a:sym typeface="Calibri"/>
            </a:endParaRPr>
          </a:p>
        </p:txBody>
      </p:sp>
      <p:sp>
        <p:nvSpPr>
          <p:cNvPr id="107" name="Shape 107"/>
          <p:cNvSpPr txBox="1"/>
          <p:nvPr/>
        </p:nvSpPr>
        <p:spPr>
          <a:xfrm>
            <a:off x="16903684" y="9741403"/>
            <a:ext cx="14617445" cy="9899405"/>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r>
              <a:rPr lang="en-US" sz="6100" dirty="0">
                <a:solidFill>
                  <a:schemeClr val="dk1"/>
                </a:solidFill>
                <a:latin typeface="Calibri"/>
                <a:ea typeface="Calibri"/>
                <a:cs typeface="Calibri"/>
                <a:sym typeface="Calibri"/>
              </a:rPr>
              <a:t>Discussion </a:t>
            </a:r>
            <a:endParaRPr dirty="0"/>
          </a:p>
          <a:p>
            <a:pPr marL="857250" marR="0" lvl="0" indent="-857250" algn="l" rtl="0">
              <a:spcBef>
                <a:spcPts val="429"/>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 research question was: will there be a higher amount of harmful microbes in unhealthy samples? </a:t>
            </a:r>
            <a:endParaRPr dirty="0"/>
          </a:p>
          <a:p>
            <a:pPr marL="857250" marR="0" lvl="0" indent="-857250" algn="l" rtl="0">
              <a:spcBef>
                <a:spcPts val="0"/>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 data indicates that </a:t>
            </a:r>
            <a:r>
              <a:rPr lang="en-US" sz="3000" dirty="0" err="1">
                <a:solidFill>
                  <a:schemeClr val="dk1"/>
                </a:solidFill>
                <a:latin typeface="Calibri"/>
                <a:ea typeface="Calibri"/>
                <a:cs typeface="Calibri"/>
                <a:sym typeface="Calibri"/>
              </a:rPr>
              <a:t>stramenopiles</a:t>
            </a:r>
            <a:r>
              <a:rPr lang="en-US" sz="3000" dirty="0">
                <a:solidFill>
                  <a:schemeClr val="dk1"/>
                </a:solidFill>
                <a:latin typeface="Calibri"/>
                <a:ea typeface="Calibri"/>
                <a:cs typeface="Calibri"/>
                <a:sym typeface="Calibri"/>
              </a:rPr>
              <a:t> were present in almost all samples.</a:t>
            </a:r>
            <a:endParaRPr dirty="0"/>
          </a:p>
          <a:p>
            <a:pPr marL="857250" marR="0" lvl="0" indent="-857250" algn="l" rtl="0">
              <a:spcBef>
                <a:spcPts val="0"/>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There appears to be competition between </a:t>
            </a:r>
            <a:r>
              <a:rPr lang="en-US" sz="3000" dirty="0" err="1">
                <a:solidFill>
                  <a:schemeClr val="dk1"/>
                </a:solidFill>
                <a:latin typeface="Calibri"/>
                <a:ea typeface="Calibri"/>
                <a:cs typeface="Calibri"/>
                <a:sym typeface="Calibri"/>
              </a:rPr>
              <a:t>streptophyta</a:t>
            </a:r>
            <a:r>
              <a:rPr lang="en-US" sz="3000" dirty="0">
                <a:solidFill>
                  <a:schemeClr val="dk1"/>
                </a:solidFill>
                <a:latin typeface="Calibri"/>
                <a:ea typeface="Calibri"/>
                <a:cs typeface="Calibri"/>
                <a:sym typeface="Calibri"/>
              </a:rPr>
              <a:t> and </a:t>
            </a:r>
            <a:r>
              <a:rPr lang="en-US" sz="3000" dirty="0" err="1">
                <a:solidFill>
                  <a:schemeClr val="dk1"/>
                </a:solidFill>
                <a:latin typeface="Calibri"/>
                <a:ea typeface="Calibri"/>
                <a:cs typeface="Calibri"/>
                <a:sym typeface="Calibri"/>
              </a:rPr>
              <a:t>stramenopiles</a:t>
            </a:r>
            <a:r>
              <a:rPr lang="en-US" sz="3000" dirty="0">
                <a:solidFill>
                  <a:schemeClr val="dk1"/>
                </a:solidFill>
                <a:latin typeface="Calibri"/>
                <a:ea typeface="Calibri"/>
                <a:cs typeface="Calibri"/>
                <a:sym typeface="Calibri"/>
              </a:rPr>
              <a:t>. </a:t>
            </a:r>
            <a:endParaRPr dirty="0"/>
          </a:p>
          <a:p>
            <a:pPr marL="857250" marR="0" lvl="0" indent="-857250" algn="l" rtl="0">
              <a:spcBef>
                <a:spcPts val="0"/>
              </a:spcBef>
              <a:spcAft>
                <a:spcPts val="0"/>
              </a:spcAft>
              <a:buClr>
                <a:schemeClr val="dk1"/>
              </a:buClr>
              <a:buSzPts val="3000"/>
              <a:buFont typeface="Noto Sans Symbols"/>
              <a:buChar char="❖"/>
            </a:pPr>
            <a:r>
              <a:rPr lang="en-US" sz="3000" dirty="0">
                <a:solidFill>
                  <a:schemeClr val="dk1"/>
                </a:solidFill>
                <a:latin typeface="Calibri"/>
                <a:ea typeface="Calibri"/>
                <a:cs typeface="Calibri"/>
                <a:sym typeface="Calibri"/>
              </a:rPr>
              <a:t>There appears to be clustering in PCA based on  sample type</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References</a:t>
            </a:r>
            <a:endParaRPr sz="6100" dirty="0">
              <a:solidFill>
                <a:schemeClr val="dk1"/>
              </a:solidFill>
              <a:latin typeface="Calibri"/>
              <a:ea typeface="Calibri"/>
              <a:cs typeface="Calibri"/>
              <a:sym typeface="Calibri"/>
            </a:endParaRPr>
          </a:p>
          <a:p>
            <a:pPr marL="0" lvl="0" indent="0" algn="just" rtl="0">
              <a:spcBef>
                <a:spcPts val="0"/>
              </a:spcBef>
              <a:spcAft>
                <a:spcPts val="0"/>
              </a:spcAft>
              <a:buSzPts val="1100"/>
              <a:buNone/>
            </a:pPr>
            <a:r>
              <a:rPr lang="en-US" sz="2000" dirty="0" err="1">
                <a:solidFill>
                  <a:schemeClr val="dk1"/>
                </a:solidFill>
                <a:latin typeface="Times New Roman"/>
                <a:ea typeface="Times New Roman"/>
                <a:cs typeface="Times New Roman"/>
                <a:sym typeface="Times New Roman"/>
              </a:rPr>
              <a:t>Brakel</a:t>
            </a:r>
            <a:r>
              <a:rPr lang="en-US" sz="2000" dirty="0">
                <a:solidFill>
                  <a:schemeClr val="dk1"/>
                </a:solidFill>
                <a:latin typeface="Times New Roman"/>
                <a:ea typeface="Times New Roman"/>
                <a:cs typeface="Times New Roman"/>
                <a:sym typeface="Times New Roman"/>
              </a:rPr>
              <a:t>, Janina, et al. "Current European </a:t>
            </a:r>
            <a:r>
              <a:rPr lang="en-US" sz="2000" dirty="0" err="1">
                <a:solidFill>
                  <a:schemeClr val="dk1"/>
                </a:solidFill>
                <a:latin typeface="Times New Roman"/>
                <a:ea typeface="Times New Roman"/>
                <a:cs typeface="Times New Roman"/>
                <a:sym typeface="Times New Roman"/>
              </a:rPr>
              <a:t>Labyrinthula</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zosterae</a:t>
            </a:r>
            <a:r>
              <a:rPr lang="en-US" sz="2000" dirty="0">
                <a:solidFill>
                  <a:schemeClr val="dk1"/>
                </a:solidFill>
                <a:latin typeface="Times New Roman"/>
                <a:ea typeface="Times New Roman"/>
                <a:cs typeface="Times New Roman"/>
                <a:sym typeface="Times New Roman"/>
              </a:rPr>
              <a:t> are not virulent and modulate seagrass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marina) defense gene expression." </a:t>
            </a:r>
            <a:r>
              <a:rPr lang="en-US" sz="2000" i="1" dirty="0" err="1">
                <a:solidFill>
                  <a:schemeClr val="dk1"/>
                </a:solidFill>
                <a:latin typeface="Times New Roman"/>
                <a:ea typeface="Times New Roman"/>
                <a:cs typeface="Times New Roman"/>
                <a:sym typeface="Times New Roman"/>
              </a:rPr>
              <a:t>PloS</a:t>
            </a:r>
            <a:r>
              <a:rPr lang="en-US" sz="2000" i="1" dirty="0">
                <a:solidFill>
                  <a:schemeClr val="dk1"/>
                </a:solidFill>
                <a:latin typeface="Times New Roman"/>
                <a:ea typeface="Times New Roman"/>
                <a:cs typeface="Times New Roman"/>
                <a:sym typeface="Times New Roman"/>
              </a:rPr>
              <a:t> one</a:t>
            </a:r>
            <a:r>
              <a:rPr lang="en-US" sz="2000" dirty="0">
                <a:solidFill>
                  <a:schemeClr val="dk1"/>
                </a:solidFill>
                <a:latin typeface="Times New Roman"/>
                <a:ea typeface="Times New Roman"/>
                <a:cs typeface="Times New Roman"/>
                <a:sym typeface="Times New Roman"/>
              </a:rPr>
              <a:t> 9.4 (2014): e92448.</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r>
              <a:rPr lang="en-US" sz="2000" dirty="0">
                <a:solidFill>
                  <a:schemeClr val="dk1"/>
                </a:solidFill>
                <a:latin typeface="Times New Roman"/>
                <a:ea typeface="Times New Roman"/>
                <a:cs typeface="Times New Roman"/>
                <a:sym typeface="Times New Roman"/>
              </a:rPr>
              <a:t>Carroll, John M., Lisa J. Jackson, and Bradley J. Peterson. "The effect of increasing habitat complexity on bay scallop survival in the presence of different decapod crustacean predators." </a:t>
            </a:r>
            <a:r>
              <a:rPr lang="en-US" sz="2000" i="1" dirty="0">
                <a:solidFill>
                  <a:schemeClr val="dk1"/>
                </a:solidFill>
                <a:latin typeface="Times New Roman"/>
                <a:ea typeface="Times New Roman"/>
                <a:cs typeface="Times New Roman"/>
                <a:sym typeface="Times New Roman"/>
              </a:rPr>
              <a:t>Estuaries and coasts</a:t>
            </a:r>
            <a:r>
              <a:rPr lang="en-US" sz="2000" dirty="0">
                <a:solidFill>
                  <a:schemeClr val="dk1"/>
                </a:solidFill>
                <a:latin typeface="Times New Roman"/>
                <a:ea typeface="Times New Roman"/>
                <a:cs typeface="Times New Roman"/>
                <a:sym typeface="Times New Roman"/>
              </a:rPr>
              <a:t> 38.5 (2015): 1569-1579.</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MIO BIO Laboratories, </a:t>
            </a:r>
            <a:r>
              <a:rPr lang="en-US" sz="2000" dirty="0" err="1">
                <a:solidFill>
                  <a:schemeClr val="dk1"/>
                </a:solidFill>
                <a:latin typeface="Times New Roman"/>
                <a:ea typeface="Times New Roman"/>
                <a:cs typeface="Times New Roman"/>
                <a:sym typeface="Times New Roman"/>
              </a:rPr>
              <a:t>Inc</a:t>
            </a:r>
            <a:r>
              <a:rPr lang="en-US" sz="2000" dirty="0">
                <a:solidFill>
                  <a:schemeClr val="dk1"/>
                </a:solidFill>
                <a:latin typeface="Times New Roman"/>
                <a:ea typeface="Times New Roman"/>
                <a:cs typeface="Times New Roman"/>
                <a:sym typeface="Times New Roman"/>
              </a:rPr>
              <a:t>, 2014</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Orth, Robert J., et al. "A global crisis for seagrass ecosystems." </a:t>
            </a:r>
            <a:r>
              <a:rPr lang="en-US" sz="2000" i="1" dirty="0">
                <a:solidFill>
                  <a:schemeClr val="dk1"/>
                </a:solidFill>
                <a:latin typeface="Times New Roman"/>
                <a:ea typeface="Times New Roman"/>
                <a:cs typeface="Times New Roman"/>
                <a:sym typeface="Times New Roman"/>
              </a:rPr>
              <a:t>Bioscience</a:t>
            </a:r>
            <a:r>
              <a:rPr lang="en-US" sz="2000" dirty="0">
                <a:solidFill>
                  <a:schemeClr val="dk1"/>
                </a:solidFill>
                <a:latin typeface="Times New Roman"/>
                <a:ea typeface="Times New Roman"/>
                <a:cs typeface="Times New Roman"/>
                <a:sym typeface="Times New Roman"/>
              </a:rPr>
              <a:t> 56.12 (2006): 987-996.</a:t>
            </a:r>
            <a:endParaRPr sz="2000" dirty="0">
              <a:solidFill>
                <a:schemeClr val="dk1"/>
              </a:solidFill>
              <a:latin typeface="Times New Roman"/>
              <a:ea typeface="Times New Roman"/>
              <a:cs typeface="Times New Roman"/>
              <a:sym typeface="Times New Roman"/>
            </a:endParaRPr>
          </a:p>
          <a:p>
            <a:pPr marL="0" lvl="0" indent="0"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Jensen, Sheila </a:t>
            </a:r>
            <a:r>
              <a:rPr lang="en-US" sz="2000" dirty="0" err="1">
                <a:solidFill>
                  <a:schemeClr val="dk1"/>
                </a:solidFill>
                <a:latin typeface="Times New Roman"/>
                <a:ea typeface="Times New Roman"/>
                <a:cs typeface="Times New Roman"/>
                <a:sym typeface="Times New Roman"/>
              </a:rPr>
              <a:t>Ingemann</a:t>
            </a:r>
            <a:r>
              <a:rPr lang="en-US" sz="2000" dirty="0">
                <a:solidFill>
                  <a:schemeClr val="dk1"/>
                </a:solidFill>
                <a:latin typeface="Times New Roman"/>
                <a:ea typeface="Times New Roman"/>
                <a:cs typeface="Times New Roman"/>
                <a:sym typeface="Times New Roman"/>
              </a:rPr>
              <a:t>, Michael </a:t>
            </a:r>
            <a:r>
              <a:rPr lang="en-US" sz="2000" dirty="0" err="1">
                <a:solidFill>
                  <a:schemeClr val="dk1"/>
                </a:solidFill>
                <a:latin typeface="Times New Roman"/>
                <a:ea typeface="Times New Roman"/>
                <a:cs typeface="Times New Roman"/>
                <a:sym typeface="Times New Roman"/>
              </a:rPr>
              <a:t>Kühl</a:t>
            </a:r>
            <a:r>
              <a:rPr lang="en-US" sz="2000" dirty="0">
                <a:solidFill>
                  <a:schemeClr val="dk1"/>
                </a:solidFill>
                <a:latin typeface="Times New Roman"/>
                <a:ea typeface="Times New Roman"/>
                <a:cs typeface="Times New Roman"/>
                <a:sym typeface="Times New Roman"/>
              </a:rPr>
              <a:t>, and Anders </a:t>
            </a:r>
            <a:r>
              <a:rPr lang="en-US" sz="2000" dirty="0" err="1">
                <a:solidFill>
                  <a:schemeClr val="dk1"/>
                </a:solidFill>
                <a:latin typeface="Times New Roman"/>
                <a:ea typeface="Times New Roman"/>
                <a:cs typeface="Times New Roman"/>
                <a:sym typeface="Times New Roman"/>
              </a:rPr>
              <a:t>Priemé</a:t>
            </a:r>
            <a:r>
              <a:rPr lang="en-US" sz="2000" dirty="0">
                <a:solidFill>
                  <a:schemeClr val="dk1"/>
                </a:solidFill>
                <a:latin typeface="Times New Roman"/>
                <a:ea typeface="Times New Roman"/>
                <a:cs typeface="Times New Roman"/>
                <a:sym typeface="Times New Roman"/>
              </a:rPr>
              <a:t>. "Different bacterial communities associated with the roots and bulk sediment of the seagrass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marina." </a:t>
            </a:r>
            <a:r>
              <a:rPr lang="en-US" sz="2000" i="1" dirty="0">
                <a:solidFill>
                  <a:schemeClr val="dk1"/>
                </a:solidFill>
                <a:latin typeface="Times New Roman"/>
                <a:ea typeface="Times New Roman"/>
                <a:cs typeface="Times New Roman"/>
                <a:sym typeface="Times New Roman"/>
              </a:rPr>
              <a:t>FEMS microbiology ecology</a:t>
            </a:r>
            <a:r>
              <a:rPr lang="en-US" sz="2000" dirty="0">
                <a:solidFill>
                  <a:schemeClr val="dk1"/>
                </a:solidFill>
                <a:latin typeface="Times New Roman"/>
                <a:ea typeface="Times New Roman"/>
                <a:cs typeface="Times New Roman"/>
                <a:sym typeface="Times New Roman"/>
              </a:rPr>
              <a:t> 62.1 (2007): 108-117</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a:solidFill>
                  <a:schemeClr val="dk1"/>
                </a:solidFill>
                <a:latin typeface="Times New Roman"/>
                <a:ea typeface="Times New Roman"/>
                <a:cs typeface="Times New Roman"/>
                <a:sym typeface="Times New Roman"/>
              </a:rPr>
              <a:t>Sullivan, Brooke K., et al. "The First Isolation and </a:t>
            </a:r>
            <a:r>
              <a:rPr lang="en-US" sz="2000" dirty="0" err="1">
                <a:solidFill>
                  <a:schemeClr val="dk1"/>
                </a:solidFill>
                <a:latin typeface="Times New Roman"/>
                <a:ea typeface="Times New Roman"/>
                <a:cs typeface="Times New Roman"/>
                <a:sym typeface="Times New Roman"/>
              </a:rPr>
              <a:t>Characterisation</a:t>
            </a:r>
            <a:r>
              <a:rPr lang="en-US" sz="2000" dirty="0">
                <a:solidFill>
                  <a:schemeClr val="dk1"/>
                </a:solidFill>
                <a:latin typeface="Times New Roman"/>
                <a:ea typeface="Times New Roman"/>
                <a:cs typeface="Times New Roman"/>
                <a:sym typeface="Times New Roman"/>
              </a:rPr>
              <a:t> of the </a:t>
            </a:r>
            <a:r>
              <a:rPr lang="en-US" sz="2000" dirty="0" err="1">
                <a:solidFill>
                  <a:schemeClr val="dk1"/>
                </a:solidFill>
                <a:latin typeface="Times New Roman"/>
                <a:ea typeface="Times New Roman"/>
                <a:cs typeface="Times New Roman"/>
                <a:sym typeface="Times New Roman"/>
              </a:rPr>
              <a:t>Protist</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Labyrinthula</a:t>
            </a:r>
            <a:r>
              <a:rPr lang="en-US" sz="2000" dirty="0">
                <a:solidFill>
                  <a:schemeClr val="dk1"/>
                </a:solidFill>
                <a:latin typeface="Times New Roman"/>
                <a:ea typeface="Times New Roman"/>
                <a:cs typeface="Times New Roman"/>
                <a:sym typeface="Times New Roman"/>
              </a:rPr>
              <a:t> sp. in Southeastern Australia." </a:t>
            </a:r>
            <a:r>
              <a:rPr lang="en-US" sz="2000" i="1" dirty="0">
                <a:solidFill>
                  <a:schemeClr val="dk1"/>
                </a:solidFill>
                <a:latin typeface="Times New Roman"/>
                <a:ea typeface="Times New Roman"/>
                <a:cs typeface="Times New Roman"/>
                <a:sym typeface="Times New Roman"/>
              </a:rPr>
              <a:t>Journal of Eukaryotic Microbiology </a:t>
            </a:r>
            <a:r>
              <a:rPr lang="en-US" sz="2000" dirty="0">
                <a:solidFill>
                  <a:schemeClr val="dk1"/>
                </a:solidFill>
                <a:latin typeface="Times New Roman"/>
                <a:ea typeface="Times New Roman"/>
                <a:cs typeface="Times New Roman"/>
                <a:sym typeface="Times New Roman"/>
              </a:rPr>
              <a:t>64.4 (2017): 504-513.</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r>
              <a:rPr lang="en-US" sz="2000" dirty="0" err="1">
                <a:solidFill>
                  <a:schemeClr val="dk1"/>
                </a:solidFill>
                <a:latin typeface="Times New Roman"/>
                <a:ea typeface="Times New Roman"/>
                <a:cs typeface="Times New Roman"/>
                <a:sym typeface="Times New Roman"/>
              </a:rPr>
              <a:t>Wojahn</a:t>
            </a:r>
            <a:r>
              <a:rPr lang="en-US" sz="2000" dirty="0">
                <a:solidFill>
                  <a:schemeClr val="dk1"/>
                </a:solidFill>
                <a:latin typeface="Times New Roman"/>
                <a:ea typeface="Times New Roman"/>
                <a:cs typeface="Times New Roman"/>
                <a:sym typeface="Times New Roman"/>
              </a:rPr>
              <a:t>, John Michael Adrian. "Metagenomics and </a:t>
            </a:r>
            <a:r>
              <a:rPr lang="en-US" sz="2000" dirty="0" err="1">
                <a:solidFill>
                  <a:schemeClr val="dk1"/>
                </a:solidFill>
                <a:latin typeface="Times New Roman"/>
                <a:ea typeface="Times New Roman"/>
                <a:cs typeface="Times New Roman"/>
                <a:sym typeface="Times New Roman"/>
              </a:rPr>
              <a:t>metatranscriptomics</a:t>
            </a:r>
            <a:r>
              <a:rPr lang="en-US" sz="2000" dirty="0">
                <a:solidFill>
                  <a:schemeClr val="dk1"/>
                </a:solidFill>
                <a:latin typeface="Times New Roman"/>
                <a:ea typeface="Times New Roman"/>
                <a:cs typeface="Times New Roman"/>
                <a:sym typeface="Times New Roman"/>
              </a:rPr>
              <a:t> of the leaf-and root-associated microbiomes of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marina and </a:t>
            </a:r>
            <a:r>
              <a:rPr lang="en-US" sz="2000" dirty="0" err="1">
                <a:solidFill>
                  <a:schemeClr val="dk1"/>
                </a:solidFill>
                <a:latin typeface="Times New Roman"/>
                <a:ea typeface="Times New Roman"/>
                <a:cs typeface="Times New Roman"/>
                <a:sym typeface="Times New Roman"/>
              </a:rPr>
              <a:t>Zostera</a:t>
            </a:r>
            <a:r>
              <a:rPr lang="en-US" sz="2000" dirty="0">
                <a:solidFill>
                  <a:schemeClr val="dk1"/>
                </a:solidFill>
                <a:latin typeface="Times New Roman"/>
                <a:ea typeface="Times New Roman"/>
                <a:cs typeface="Times New Roman"/>
                <a:sym typeface="Times New Roman"/>
              </a:rPr>
              <a:t> japonica." (2016)</a:t>
            </a: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SzPts val="1100"/>
              <a:buNone/>
            </a:pPr>
            <a:endParaRPr sz="2000" dirty="0">
              <a:solidFill>
                <a:schemeClr val="dk1"/>
              </a:solidFill>
              <a:latin typeface="Times New Roman"/>
              <a:ea typeface="Times New Roman"/>
              <a:cs typeface="Times New Roman"/>
              <a:sym typeface="Times New Roman"/>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6100" dirty="0">
                <a:solidFill>
                  <a:schemeClr val="dk1"/>
                </a:solidFill>
                <a:latin typeface="Calibri"/>
                <a:ea typeface="Calibri"/>
                <a:cs typeface="Calibri"/>
                <a:sym typeface="Calibri"/>
              </a:rPr>
              <a:t>Acknowledgements</a:t>
            </a:r>
            <a:endParaRPr dirty="0"/>
          </a:p>
          <a:p>
            <a:pPr marL="0" marR="0" lvl="0" indent="0" algn="l" rtl="0">
              <a:spcBef>
                <a:spcPts val="429"/>
              </a:spcBef>
              <a:spcAft>
                <a:spcPts val="0"/>
              </a:spcAft>
              <a:buNone/>
            </a:pPr>
            <a:r>
              <a:rPr lang="en-US" sz="2000" dirty="0">
                <a:solidFill>
                  <a:schemeClr val="dk1"/>
                </a:solidFill>
                <a:latin typeface="Calibri"/>
                <a:ea typeface="Calibri"/>
                <a:cs typeface="Calibri"/>
                <a:sym typeface="Calibri"/>
              </a:rPr>
              <a:t>The authors are thankful for the educational and financial support from the staff at Cold Spring Harbor Laboratory DNA Learning Center.  The authors would also like to thank both Stephen Heck and Amanda </a:t>
            </a:r>
            <a:r>
              <a:rPr lang="en-US" sz="2000" dirty="0" err="1">
                <a:solidFill>
                  <a:schemeClr val="dk1"/>
                </a:solidFill>
                <a:latin typeface="Calibri"/>
                <a:ea typeface="Calibri"/>
                <a:cs typeface="Calibri"/>
                <a:sym typeface="Calibri"/>
              </a:rPr>
              <a:t>Tinoco</a:t>
            </a:r>
            <a:r>
              <a:rPr lang="en-US" sz="2000" dirty="0">
                <a:solidFill>
                  <a:schemeClr val="dk1"/>
                </a:solidFill>
                <a:latin typeface="Calibri"/>
                <a:ea typeface="Calibri"/>
                <a:cs typeface="Calibri"/>
                <a:sym typeface="Calibri"/>
              </a:rPr>
              <a:t> from </a:t>
            </a:r>
            <a:r>
              <a:rPr lang="en-US" sz="2000" dirty="0" err="1">
                <a:solidFill>
                  <a:schemeClr val="dk1"/>
                </a:solidFill>
                <a:latin typeface="Calibri"/>
                <a:ea typeface="Calibri"/>
                <a:cs typeface="Calibri"/>
                <a:sym typeface="Calibri"/>
              </a:rPr>
              <a:t>SoMAS</a:t>
            </a:r>
            <a:r>
              <a:rPr lang="en-US" sz="2000" dirty="0">
                <a:solidFill>
                  <a:schemeClr val="dk1"/>
                </a:solidFill>
                <a:latin typeface="Calibri"/>
                <a:ea typeface="Calibri"/>
                <a:cs typeface="Calibri"/>
                <a:sym typeface="Calibri"/>
              </a:rPr>
              <a:t> for helping to collect samples. The researchers who made significant contributions to the success of this project are: </a:t>
            </a:r>
            <a:r>
              <a:rPr lang="en-US" sz="2000" dirty="0" smtClean="0">
                <a:solidFill>
                  <a:schemeClr val="dk1"/>
                </a:solidFill>
                <a:latin typeface="Calibri"/>
                <a:ea typeface="Calibri"/>
                <a:cs typeface="Calibri"/>
                <a:sym typeface="Calibri"/>
              </a:rPr>
              <a:t>Dr. Bruce Nash, Dr</a:t>
            </a:r>
            <a:r>
              <a:rPr lang="en-US" sz="2000" dirty="0">
                <a:solidFill>
                  <a:schemeClr val="dk1"/>
                </a:solidFill>
                <a:latin typeface="Calibri"/>
                <a:ea typeface="Calibri"/>
                <a:cs typeface="Calibri"/>
                <a:sym typeface="Calibri"/>
              </a:rPr>
              <a:t>. Sharon </a:t>
            </a:r>
            <a:r>
              <a:rPr lang="en-US" sz="2000" dirty="0" err="1">
                <a:solidFill>
                  <a:schemeClr val="dk1"/>
                </a:solidFill>
                <a:latin typeface="Calibri"/>
                <a:ea typeface="Calibri"/>
                <a:cs typeface="Calibri"/>
                <a:sym typeface="Calibri"/>
              </a:rPr>
              <a:t>Pepenella</a:t>
            </a:r>
            <a:r>
              <a:rPr lang="en-US" sz="2000" dirty="0">
                <a:solidFill>
                  <a:schemeClr val="dk1"/>
                </a:solidFill>
                <a:latin typeface="Calibri"/>
                <a:ea typeface="Calibri"/>
                <a:cs typeface="Calibri"/>
                <a:sym typeface="Calibri"/>
              </a:rPr>
              <a:t>, Dr. Cristina Fernandez-Marco, Dr. Joslynn Le, Dr. Cornel </a:t>
            </a:r>
            <a:r>
              <a:rPr lang="en-US" sz="2000" dirty="0" err="1">
                <a:solidFill>
                  <a:schemeClr val="dk1"/>
                </a:solidFill>
                <a:latin typeface="Calibri"/>
                <a:ea typeface="Calibri"/>
                <a:cs typeface="Calibri"/>
                <a:sym typeface="Calibri"/>
              </a:rPr>
              <a:t>Ghiban</a:t>
            </a:r>
            <a:r>
              <a:rPr lang="en-US" sz="2000" dirty="0">
                <a:solidFill>
                  <a:schemeClr val="dk1"/>
                </a:solidFill>
                <a:latin typeface="Calibri"/>
                <a:ea typeface="Calibri"/>
                <a:cs typeface="Calibri"/>
                <a:sym typeface="Calibri"/>
              </a:rPr>
              <a:t>, and Dr. David </a:t>
            </a:r>
            <a:r>
              <a:rPr lang="en-US" sz="2000" dirty="0" err="1">
                <a:solidFill>
                  <a:schemeClr val="dk1"/>
                </a:solidFill>
                <a:latin typeface="Calibri"/>
                <a:ea typeface="Calibri"/>
                <a:cs typeface="Calibri"/>
                <a:sym typeface="Calibri"/>
              </a:rPr>
              <a:t>Micklos</a:t>
            </a:r>
            <a:r>
              <a:rPr lang="en-US" sz="2000" dirty="0">
                <a:solidFill>
                  <a:schemeClr val="dk1"/>
                </a:solidFill>
                <a:latin typeface="Calibri"/>
                <a:ea typeface="Calibri"/>
                <a:cs typeface="Calibri"/>
                <a:sym typeface="Calibri"/>
              </a:rPr>
              <a:t>.  Additionally, without the financial and educational support from William Floyd High School’s Research Program, this project would not have been possible. The authors also like to acknowledge: Mrs. Lisa </a:t>
            </a:r>
            <a:r>
              <a:rPr lang="en-US" sz="2000" dirty="0" err="1">
                <a:solidFill>
                  <a:schemeClr val="dk1"/>
                </a:solidFill>
                <a:latin typeface="Calibri"/>
                <a:ea typeface="Calibri"/>
                <a:cs typeface="Calibri"/>
                <a:sym typeface="Calibri"/>
              </a:rPr>
              <a:t>Lackemann</a:t>
            </a:r>
            <a:r>
              <a:rPr lang="en-US" sz="2000" dirty="0">
                <a:solidFill>
                  <a:schemeClr val="dk1"/>
                </a:solidFill>
                <a:latin typeface="Calibri"/>
                <a:ea typeface="Calibri"/>
                <a:cs typeface="Calibri"/>
                <a:sym typeface="Calibri"/>
              </a:rPr>
              <a:t>, Dr. Donna Watkins, Mr. Philip Scotto, Ms. Lisa Pisano, Mrs. Deborah Gurney, Mr. Kevin </a:t>
            </a:r>
            <a:r>
              <a:rPr lang="en-US" sz="2000" dirty="0" err="1">
                <a:solidFill>
                  <a:schemeClr val="dk1"/>
                </a:solidFill>
                <a:latin typeface="Calibri"/>
                <a:ea typeface="Calibri"/>
                <a:cs typeface="Calibri"/>
                <a:sym typeface="Calibri"/>
              </a:rPr>
              <a:t>Coster</a:t>
            </a:r>
            <a:r>
              <a:rPr lang="en-US" sz="2000" dirty="0">
                <a:solidFill>
                  <a:schemeClr val="dk1"/>
                </a:solidFill>
                <a:latin typeface="Calibri"/>
                <a:ea typeface="Calibri"/>
                <a:cs typeface="Calibri"/>
                <a:sym typeface="Calibri"/>
              </a:rPr>
              <a:t>, and Ms. Kathleen Keane</a:t>
            </a:r>
            <a:endParaRPr sz="2000" dirty="0">
              <a:solidFill>
                <a:schemeClr val="dk1"/>
              </a:solidFill>
              <a:latin typeface="Calibri"/>
              <a:ea typeface="Calibri"/>
              <a:cs typeface="Calibri"/>
              <a:sym typeface="Calibri"/>
            </a:endParaRPr>
          </a:p>
        </p:txBody>
      </p:sp>
      <p:pic>
        <p:nvPicPr>
          <p:cNvPr id="108" name="Shape 108" descr="http://www.seplessons.org/files/SEPA_Signage.jpg"/>
          <p:cNvPicPr preferRelativeResize="0"/>
          <p:nvPr/>
        </p:nvPicPr>
        <p:blipFill rotWithShape="1">
          <a:blip r:embed="rId4">
            <a:alphaModFix/>
          </a:blip>
          <a:srcRect/>
          <a:stretch/>
        </p:blipFill>
        <p:spPr>
          <a:xfrm>
            <a:off x="27629303" y="2263117"/>
            <a:ext cx="3428768" cy="798571"/>
          </a:xfrm>
          <a:prstGeom prst="rect">
            <a:avLst/>
          </a:prstGeom>
          <a:noFill/>
          <a:ln>
            <a:noFill/>
          </a:ln>
        </p:spPr>
      </p:pic>
      <p:pic>
        <p:nvPicPr>
          <p:cNvPr id="109" name="Shape 109" descr="BLI-logo-sm.jpg"/>
          <p:cNvPicPr preferRelativeResize="0"/>
          <p:nvPr/>
        </p:nvPicPr>
        <p:blipFill rotWithShape="1">
          <a:blip r:embed="rId5">
            <a:alphaModFix/>
          </a:blip>
          <a:srcRect/>
          <a:stretch/>
        </p:blipFill>
        <p:spPr>
          <a:xfrm>
            <a:off x="1349038" y="693146"/>
            <a:ext cx="4047036" cy="1632777"/>
          </a:xfrm>
          <a:prstGeom prst="rect">
            <a:avLst/>
          </a:prstGeom>
          <a:noFill/>
          <a:ln>
            <a:noFill/>
          </a:ln>
        </p:spPr>
      </p:pic>
      <p:pic>
        <p:nvPicPr>
          <p:cNvPr id="110" name="Shape 110" descr="nih-logo.gif"/>
          <p:cNvPicPr preferRelativeResize="0"/>
          <p:nvPr/>
        </p:nvPicPr>
        <p:blipFill rotWithShape="1">
          <a:blip r:embed="rId6">
            <a:alphaModFix/>
          </a:blip>
          <a:srcRect/>
          <a:stretch/>
        </p:blipFill>
        <p:spPr>
          <a:xfrm>
            <a:off x="26576600" y="2180858"/>
            <a:ext cx="936781" cy="936781"/>
          </a:xfrm>
          <a:prstGeom prst="rect">
            <a:avLst/>
          </a:prstGeom>
          <a:noFill/>
          <a:ln>
            <a:noFill/>
          </a:ln>
        </p:spPr>
      </p:pic>
      <p:pic>
        <p:nvPicPr>
          <p:cNvPr id="111" name="Shape 111" descr="https://lh4.googleusercontent.com/OlbORb6Kk_3vxREUnr9z-sbcB2Vv_7vgJttu8KyeYspUVqelizJMrsQEsA7L93e2rUpFXP488i-E_7sON3WUxtHT-L8UyAovxDrAcNxhctYJQ-bE-rypyy_SXF8lXPY0PiHse9_LP7I"/>
          <p:cNvPicPr preferRelativeResize="0"/>
          <p:nvPr/>
        </p:nvPicPr>
        <p:blipFill rotWithShape="1">
          <a:blip r:embed="rId7">
            <a:alphaModFix/>
          </a:blip>
          <a:srcRect/>
          <a:stretch/>
        </p:blipFill>
        <p:spPr>
          <a:xfrm>
            <a:off x="1251002" y="12764404"/>
            <a:ext cx="6561712" cy="7840731"/>
          </a:xfrm>
          <a:prstGeom prst="rect">
            <a:avLst/>
          </a:prstGeom>
          <a:noFill/>
          <a:ln>
            <a:noFill/>
          </a:ln>
        </p:spPr>
      </p:pic>
      <p:pic>
        <p:nvPicPr>
          <p:cNvPr id="112" name="Shape 112" descr="https://lh4.googleusercontent.com/APc884onD5g0SphO9_70JlVnv7Pubwxn6BRIv02UU5zL2_y4_Bx3Ivs1_LVApQDcdW01TPY53tHPjmXAKwHbGgZf8llr5lcbE3ZWgXf8T_loKP07hk4ILU-6t-Yu2eckm7q-LWn31po"/>
          <p:cNvPicPr preferRelativeResize="0"/>
          <p:nvPr/>
        </p:nvPicPr>
        <p:blipFill rotWithShape="1">
          <a:blip r:embed="rId8">
            <a:alphaModFix/>
          </a:blip>
          <a:srcRect l="22307" t="24724" r="22474" b="21109"/>
          <a:stretch/>
        </p:blipFill>
        <p:spPr>
          <a:xfrm>
            <a:off x="8092212" y="17137709"/>
            <a:ext cx="7561677" cy="4170380"/>
          </a:xfrm>
          <a:prstGeom prst="rect">
            <a:avLst/>
          </a:prstGeom>
          <a:noFill/>
          <a:ln>
            <a:noFill/>
          </a:ln>
        </p:spPr>
      </p:pic>
      <p:pic>
        <p:nvPicPr>
          <p:cNvPr id="113" name="Shape 113" descr="https://lh4.googleusercontent.com/TciwzEA9gSL2sgTawdJSk1T9NPU6WNt5zF5OawzyCjc8d8iUoR7GyrXHXjS5CSb5DMESp1CnWfcedVcFSry0gdq8nwRDsqv9SUpWI4OKRRq_AG6iP_BjblckzH7bBrGdRaTtU8-KWDw"/>
          <p:cNvPicPr preferRelativeResize="0"/>
          <p:nvPr/>
        </p:nvPicPr>
        <p:blipFill rotWithShape="1">
          <a:blip r:embed="rId9">
            <a:alphaModFix/>
          </a:blip>
          <a:srcRect t="17284" r="11351" b="18429"/>
          <a:stretch/>
        </p:blipFill>
        <p:spPr>
          <a:xfrm>
            <a:off x="7812732" y="12570873"/>
            <a:ext cx="8646487" cy="4702629"/>
          </a:xfrm>
          <a:prstGeom prst="rect">
            <a:avLst/>
          </a:prstGeom>
          <a:noFill/>
          <a:ln>
            <a:noFill/>
          </a:ln>
        </p:spPr>
      </p:pic>
      <p:pic>
        <p:nvPicPr>
          <p:cNvPr id="114" name="Shape 114" descr="https://lh5.googleusercontent.com/MqFAj4IUFADYvBP38RdRKXd-jZ_5EsqouPjgMNxfeFfJoD86wwPFj5Yen2Tbom9thDi4-ikXrYnCxUc49y6JdXq-ORZjw22L2DEUY3JVVXOxS5W1mBVAzhDD8pXt4owVcjkn5r5UtFs"/>
          <p:cNvPicPr preferRelativeResize="0"/>
          <p:nvPr/>
        </p:nvPicPr>
        <p:blipFill rotWithShape="1">
          <a:blip r:embed="rId10">
            <a:alphaModFix/>
          </a:blip>
          <a:srcRect/>
          <a:stretch/>
        </p:blipFill>
        <p:spPr>
          <a:xfrm>
            <a:off x="24386125" y="5132657"/>
            <a:ext cx="7544465" cy="4664996"/>
          </a:xfrm>
          <a:prstGeom prst="rect">
            <a:avLst/>
          </a:prstGeom>
          <a:noFill/>
          <a:ln>
            <a:noFill/>
          </a:ln>
        </p:spPr>
      </p:pic>
      <p:pic>
        <p:nvPicPr>
          <p:cNvPr id="115" name="Shape 115"/>
          <p:cNvPicPr preferRelativeResize="0"/>
          <p:nvPr/>
        </p:nvPicPr>
        <p:blipFill rotWithShape="1">
          <a:blip r:embed="rId11">
            <a:alphaModFix/>
          </a:blip>
          <a:srcRect l="32589" t="38690" r="11159" b="22618"/>
          <a:stretch/>
        </p:blipFill>
        <p:spPr>
          <a:xfrm>
            <a:off x="16903684" y="5554144"/>
            <a:ext cx="7291025" cy="3761242"/>
          </a:xfrm>
          <a:prstGeom prst="rect">
            <a:avLst/>
          </a:prstGeom>
          <a:noFill/>
          <a:ln>
            <a:noFill/>
          </a:ln>
        </p:spPr>
      </p:pic>
      <p:sp>
        <p:nvSpPr>
          <p:cNvPr id="116" name="Shape 116"/>
          <p:cNvSpPr txBox="1"/>
          <p:nvPr/>
        </p:nvSpPr>
        <p:spPr>
          <a:xfrm>
            <a:off x="4481030" y="933999"/>
            <a:ext cx="23647459" cy="1734876"/>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None/>
            </a:pPr>
            <a:r>
              <a:rPr lang="en-US" sz="5400">
                <a:solidFill>
                  <a:schemeClr val="dk1"/>
                </a:solidFill>
                <a:latin typeface="Calibri"/>
                <a:ea typeface="Calibri"/>
                <a:cs typeface="Calibri"/>
                <a:sym typeface="Calibri"/>
              </a:rPr>
              <a:t>The Microhabitats within Unhealthy </a:t>
            </a:r>
            <a:r>
              <a:rPr lang="en-US" sz="5400" i="1">
                <a:solidFill>
                  <a:schemeClr val="dk1"/>
                </a:solidFill>
                <a:latin typeface="Calibri"/>
                <a:ea typeface="Calibri"/>
                <a:cs typeface="Calibri"/>
                <a:sym typeface="Calibri"/>
              </a:rPr>
              <a:t>Zostera marina </a:t>
            </a:r>
            <a:r>
              <a:rPr lang="en-US" sz="5400">
                <a:solidFill>
                  <a:schemeClr val="dk1"/>
                </a:solidFill>
                <a:latin typeface="Calibri"/>
                <a:ea typeface="Calibri"/>
                <a:cs typeface="Calibri"/>
                <a:sym typeface="Calibri"/>
              </a:rPr>
              <a:t>Patches in the Moriches </a:t>
            </a:r>
            <a:endParaRPr/>
          </a:p>
          <a:p>
            <a:pPr marL="0" marR="0" lvl="0" indent="0" algn="ctr" rtl="0">
              <a:spcBef>
                <a:spcPts val="0"/>
              </a:spcBef>
              <a:spcAft>
                <a:spcPts val="0"/>
              </a:spcAft>
              <a:buNone/>
            </a:pPr>
            <a:r>
              <a:rPr lang="en-US" sz="5400">
                <a:solidFill>
                  <a:schemeClr val="dk1"/>
                </a:solidFill>
                <a:latin typeface="Calibri"/>
                <a:ea typeface="Calibri"/>
                <a:cs typeface="Calibri"/>
                <a:sym typeface="Calibri"/>
              </a:rPr>
              <a:t>Bay, Westhampton Beach, New York</a:t>
            </a:r>
            <a:endParaRPr sz="5400">
              <a:solidFill>
                <a:schemeClr val="dk1"/>
              </a:solidFill>
              <a:latin typeface="Calibri"/>
              <a:ea typeface="Calibri"/>
              <a:cs typeface="Calibri"/>
              <a:sym typeface="Calibri"/>
            </a:endParaRPr>
          </a:p>
        </p:txBody>
      </p:sp>
      <p:pic>
        <p:nvPicPr>
          <p:cNvPr id="117" name="Shape 117"/>
          <p:cNvPicPr preferRelativeResize="0"/>
          <p:nvPr/>
        </p:nvPicPr>
        <p:blipFill>
          <a:blip r:embed="rId12">
            <a:alphaModFix/>
          </a:blip>
          <a:stretch>
            <a:fillRect/>
          </a:stretch>
        </p:blipFill>
        <p:spPr>
          <a:xfrm>
            <a:off x="2210514" y="2180845"/>
            <a:ext cx="2324100" cy="18669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Custom</PresentationFormat>
  <Paragraphs>62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Noto Sans Symbols</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cp:revision>
  <dcterms:modified xsi:type="dcterms:W3CDTF">2018-05-29T11:40:52Z</dcterms:modified>
</cp:coreProperties>
</file>