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Lst>
  <p:sldSz cx="43891200" cy="32918400"/>
  <p:notesSz cx="9144000" cy="6858000"/>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 xmlns:p15="http://schemas.microsoft.com/office/powerpoint/2012/main">
        <p15:guide id="1" orient="horz" pos="27216" userDrawn="1">
          <p15:clr>
            <a:srgbClr val="A4A3A4"/>
          </p15:clr>
        </p15:guide>
        <p15:guide id="2" orient="horz" pos="432" userDrawn="1">
          <p15:clr>
            <a:srgbClr val="A4A3A4"/>
          </p15:clr>
        </p15:guide>
        <p15:guide id="3" pos="383" userDrawn="1">
          <p15:clr>
            <a:srgbClr val="A4A3A4"/>
          </p15:clr>
        </p15:guide>
        <p15:guide id="4" pos="33407" userDrawn="1">
          <p15:clr>
            <a:srgbClr val="A4A3A4"/>
          </p15:clr>
        </p15:guide>
        <p15:guide id="5" orient="horz" pos="20412" userDrawn="1">
          <p15:clr>
            <a:srgbClr val="A4A3A4"/>
          </p15:clr>
        </p15:guide>
        <p15:guide id="6" orient="horz" pos="324" userDrawn="1">
          <p15:clr>
            <a:srgbClr val="A4A3A4"/>
          </p15:clr>
        </p15:guide>
        <p15:guide id="7" pos="313" userDrawn="1">
          <p15:clr>
            <a:srgbClr val="A4A3A4"/>
          </p15:clr>
        </p15:guide>
        <p15:guide id="8" pos="273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EB8C2-E5BB-4FA8-A481-B1ECFBA10754}" v="437" dt="2018-06-03T18:42:27.862"/>
    <p1510:client id="{EAD355FD-D223-4406-AD72-C2A5C50B53BC}" v="24" dt="2018-06-03T15:37:30.256"/>
    <p1510:client id="{541FA0D2-086A-46D1-A72B-5B06B07BD6C8}" v="293" dt="2018-06-03T18:21:05.866"/>
    <p1510:client id="{C7213166-543D-4B5A-85B4-8A95F73A46F7}" v="658" dt="2018-06-04T15:02:44.181"/>
    <p1510:client id="{6271D96C-7FD9-43A8-AF43-DF19BCE32B9A}" v="47" dt="2018-06-04T14:57:22.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7" d="100"/>
          <a:sy n="37" d="100"/>
        </p:scale>
        <p:origin x="4728" y="1096"/>
      </p:cViewPr>
      <p:guideLst>
        <p:guide orient="horz" pos="27216"/>
        <p:guide orient="horz" pos="432"/>
        <p:guide orient="horz" pos="20412"/>
        <p:guide orient="horz" pos="324"/>
        <p:guide pos="383"/>
        <p:guide pos="33407"/>
        <p:guide pos="313"/>
        <p:guide pos="2733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9"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58496-15E3-45FB-AE98-8C1508FBA6E6}"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US"/>
        </a:p>
      </dgm:t>
    </dgm:pt>
    <dgm:pt modelId="{22010152-2DBE-42D1-87C6-06B46D7DA159}">
      <dgm:prSet phldrT="[Text]"/>
      <dgm:spPr/>
      <dgm:t>
        <a:bodyPr/>
        <a:lstStyle/>
        <a:p>
          <a:r>
            <a:rPr lang="en-US" dirty="0"/>
            <a:t>1. Locate and disturb anthill.  Collect ants, document their location and transport them back to the lab.</a:t>
          </a:r>
        </a:p>
      </dgm:t>
    </dgm:pt>
    <dgm:pt modelId="{44A10491-18FF-4355-BA4A-A5EAD2AD4C60}" type="parTrans" cxnId="{A3F166C0-290D-4DFC-8AC6-085DC803DA36}">
      <dgm:prSet/>
      <dgm:spPr/>
      <dgm:t>
        <a:bodyPr/>
        <a:lstStyle/>
        <a:p>
          <a:endParaRPr lang="en-US"/>
        </a:p>
      </dgm:t>
    </dgm:pt>
    <dgm:pt modelId="{9ACD4B8F-E46B-4417-B3E5-38F45B3F286B}" type="sibTrans" cxnId="{A3F166C0-290D-4DFC-8AC6-085DC803DA36}">
      <dgm:prSet/>
      <dgm:spPr/>
      <dgm:t>
        <a:bodyPr/>
        <a:lstStyle/>
        <a:p>
          <a:endParaRPr lang="en-US"/>
        </a:p>
      </dgm:t>
    </dgm:pt>
    <dgm:pt modelId="{5B1DB787-FB50-48D1-A70E-0FA9A64C0AE0}">
      <dgm:prSet phldrT="[Text]"/>
      <dgm:spPr/>
      <dgm:t>
        <a:bodyPr/>
        <a:lstStyle/>
        <a:p>
          <a:r>
            <a:rPr lang="en-US" dirty="0"/>
            <a:t>3. Follow DNALC Barcoding protocol to amplify the CO1 gene DNA of each sample.</a:t>
          </a:r>
        </a:p>
      </dgm:t>
    </dgm:pt>
    <dgm:pt modelId="{1A10FF16-A616-4089-967D-E6B93F30393C}" type="parTrans" cxnId="{78A6B572-50AE-42C4-8450-6C59638C33F5}">
      <dgm:prSet/>
      <dgm:spPr/>
      <dgm:t>
        <a:bodyPr/>
        <a:lstStyle/>
        <a:p>
          <a:endParaRPr lang="en-US"/>
        </a:p>
      </dgm:t>
    </dgm:pt>
    <dgm:pt modelId="{3AE3B1BC-0FB4-4A89-A5B7-000F7497FBE7}" type="sibTrans" cxnId="{78A6B572-50AE-42C4-8450-6C59638C33F5}">
      <dgm:prSet/>
      <dgm:spPr/>
      <dgm:t>
        <a:bodyPr/>
        <a:lstStyle/>
        <a:p>
          <a:endParaRPr lang="en-US"/>
        </a:p>
      </dgm:t>
    </dgm:pt>
    <dgm:pt modelId="{8B1844B1-4FBD-4D99-9B86-96F77839D6D2}">
      <dgm:prSet phldrT="[Text]"/>
      <dgm:spPr/>
      <dgm:t>
        <a:bodyPr/>
        <a:lstStyle/>
        <a:p>
          <a:r>
            <a:rPr lang="en-US"/>
            <a:t>5. Send </a:t>
          </a:r>
          <a:r>
            <a:rPr lang="en-US" dirty="0"/>
            <a:t>amplified DNA to </a:t>
          </a:r>
          <a:r>
            <a:rPr lang="en-US" dirty="0" err="1"/>
            <a:t>Genwiz</a:t>
          </a:r>
          <a:r>
            <a:rPr lang="en-US" dirty="0"/>
            <a:t> for sequencing to identify the specific species of ant collected.</a:t>
          </a:r>
        </a:p>
      </dgm:t>
    </dgm:pt>
    <dgm:pt modelId="{A4477ABA-A3B4-40E5-B464-9AF38C5A93B2}" type="parTrans" cxnId="{EA4E8814-1522-4C9C-A37F-755DB12BBB25}">
      <dgm:prSet/>
      <dgm:spPr/>
      <dgm:t>
        <a:bodyPr/>
        <a:lstStyle/>
        <a:p>
          <a:endParaRPr lang="en-US"/>
        </a:p>
      </dgm:t>
    </dgm:pt>
    <dgm:pt modelId="{35F923CB-9842-4ACD-BC74-B4BA061B06E1}" type="sibTrans" cxnId="{EA4E8814-1522-4C9C-A37F-755DB12BBB25}">
      <dgm:prSet/>
      <dgm:spPr/>
      <dgm:t>
        <a:bodyPr/>
        <a:lstStyle/>
        <a:p>
          <a:endParaRPr lang="en-US"/>
        </a:p>
      </dgm:t>
    </dgm:pt>
    <dgm:pt modelId="{03E95E2A-3D4D-4A46-9C5F-74D5DA898C06}">
      <dgm:prSet phldrT="[Text]"/>
      <dgm:spPr/>
      <dgm:t>
        <a:bodyPr/>
        <a:lstStyle/>
        <a:p>
          <a:r>
            <a:rPr lang="en-US" dirty="0"/>
            <a:t>2. Using grid paper, measure and photograph each collected ant sample.</a:t>
          </a:r>
        </a:p>
      </dgm:t>
    </dgm:pt>
    <dgm:pt modelId="{EF8760EF-BC90-44DB-B480-99FC69D128C2}" type="parTrans" cxnId="{22AB5EC2-0A88-4390-AC3D-5839B8ED4A40}">
      <dgm:prSet/>
      <dgm:spPr/>
      <dgm:t>
        <a:bodyPr/>
        <a:lstStyle/>
        <a:p>
          <a:endParaRPr lang="en-US"/>
        </a:p>
      </dgm:t>
    </dgm:pt>
    <dgm:pt modelId="{4E671D1E-0E83-4094-B76D-A1D33D70D8C0}" type="sibTrans" cxnId="{22AB5EC2-0A88-4390-AC3D-5839B8ED4A40}">
      <dgm:prSet/>
      <dgm:spPr/>
      <dgm:t>
        <a:bodyPr/>
        <a:lstStyle/>
        <a:p>
          <a:endParaRPr lang="en-US"/>
        </a:p>
      </dgm:t>
    </dgm:pt>
    <dgm:pt modelId="{1D4DCE64-9D32-4666-892E-C35124967A22}">
      <dgm:prSet phldrT="[Text]"/>
      <dgm:spPr/>
      <dgm:t>
        <a:bodyPr/>
        <a:lstStyle/>
        <a:p>
          <a:r>
            <a:rPr lang="en-US" dirty="0">
              <a:cs typeface="Calibri"/>
            </a:rPr>
            <a:t>4. Perform gel electrophoresis to confirm that the DNA was amplified correctly.</a:t>
          </a:r>
        </a:p>
      </dgm:t>
    </dgm:pt>
    <dgm:pt modelId="{C8431AFD-2177-474B-B194-F0AE032BD83E}" type="parTrans" cxnId="{2B73EE68-FE51-4FE2-BD20-E90CAD4A1FDB}">
      <dgm:prSet/>
      <dgm:spPr/>
      <dgm:t>
        <a:bodyPr/>
        <a:lstStyle/>
        <a:p>
          <a:endParaRPr lang="en-US"/>
        </a:p>
      </dgm:t>
    </dgm:pt>
    <dgm:pt modelId="{C72D6CED-FB33-42FF-A3B2-1740D5875DC2}" type="sibTrans" cxnId="{2B73EE68-FE51-4FE2-BD20-E90CAD4A1FDB}">
      <dgm:prSet/>
      <dgm:spPr/>
      <dgm:t>
        <a:bodyPr/>
        <a:lstStyle/>
        <a:p>
          <a:endParaRPr lang="en-US"/>
        </a:p>
      </dgm:t>
    </dgm:pt>
    <dgm:pt modelId="{F5857519-5901-4679-A80E-FB53E511F297}" type="pres">
      <dgm:prSet presAssocID="{76E58496-15E3-45FB-AE98-8C1508FBA6E6}" presName="cycle" presStyleCnt="0">
        <dgm:presLayoutVars>
          <dgm:dir/>
          <dgm:resizeHandles val="exact"/>
        </dgm:presLayoutVars>
      </dgm:prSet>
      <dgm:spPr/>
      <dgm:t>
        <a:bodyPr/>
        <a:lstStyle/>
        <a:p>
          <a:endParaRPr lang="en-US"/>
        </a:p>
      </dgm:t>
    </dgm:pt>
    <dgm:pt modelId="{A10EBE93-F270-4738-AB3B-310D7DFC78CD}" type="pres">
      <dgm:prSet presAssocID="{22010152-2DBE-42D1-87C6-06B46D7DA159}" presName="node" presStyleLbl="node1" presStyleIdx="0" presStyleCnt="5">
        <dgm:presLayoutVars>
          <dgm:bulletEnabled val="1"/>
        </dgm:presLayoutVars>
      </dgm:prSet>
      <dgm:spPr/>
      <dgm:t>
        <a:bodyPr/>
        <a:lstStyle/>
        <a:p>
          <a:endParaRPr lang="en-US"/>
        </a:p>
      </dgm:t>
    </dgm:pt>
    <dgm:pt modelId="{24C6E9FD-1FE8-4E5A-B002-827097FD7833}" type="pres">
      <dgm:prSet presAssocID="{22010152-2DBE-42D1-87C6-06B46D7DA159}" presName="spNode" presStyleCnt="0"/>
      <dgm:spPr/>
    </dgm:pt>
    <dgm:pt modelId="{6F16801C-518B-4B34-A700-6CCB7CD11ACF}" type="pres">
      <dgm:prSet presAssocID="{9ACD4B8F-E46B-4417-B3E5-38F45B3F286B}" presName="sibTrans" presStyleLbl="sibTrans1D1" presStyleIdx="0" presStyleCnt="5"/>
      <dgm:spPr/>
      <dgm:t>
        <a:bodyPr/>
        <a:lstStyle/>
        <a:p>
          <a:endParaRPr lang="en-US"/>
        </a:p>
      </dgm:t>
    </dgm:pt>
    <dgm:pt modelId="{78ABDC82-A1CF-41B8-B5AF-1263B213834C}" type="pres">
      <dgm:prSet presAssocID="{03E95E2A-3D4D-4A46-9C5F-74D5DA898C06}" presName="node" presStyleLbl="node1" presStyleIdx="1" presStyleCnt="5">
        <dgm:presLayoutVars>
          <dgm:bulletEnabled val="1"/>
        </dgm:presLayoutVars>
      </dgm:prSet>
      <dgm:spPr/>
      <dgm:t>
        <a:bodyPr/>
        <a:lstStyle/>
        <a:p>
          <a:endParaRPr lang="en-US"/>
        </a:p>
      </dgm:t>
    </dgm:pt>
    <dgm:pt modelId="{BB203F7E-0618-4623-AFF1-818E3C74CFFD}" type="pres">
      <dgm:prSet presAssocID="{03E95E2A-3D4D-4A46-9C5F-74D5DA898C06}" presName="spNode" presStyleCnt="0"/>
      <dgm:spPr/>
    </dgm:pt>
    <dgm:pt modelId="{05D00E26-8018-42BE-9111-BCA7F80F604E}" type="pres">
      <dgm:prSet presAssocID="{4E671D1E-0E83-4094-B76D-A1D33D70D8C0}" presName="sibTrans" presStyleLbl="sibTrans1D1" presStyleIdx="1" presStyleCnt="5"/>
      <dgm:spPr/>
      <dgm:t>
        <a:bodyPr/>
        <a:lstStyle/>
        <a:p>
          <a:endParaRPr lang="en-US"/>
        </a:p>
      </dgm:t>
    </dgm:pt>
    <dgm:pt modelId="{C2A209B1-886C-43CA-85EE-D6C3DCB49EB7}" type="pres">
      <dgm:prSet presAssocID="{5B1DB787-FB50-48D1-A70E-0FA9A64C0AE0}" presName="node" presStyleLbl="node1" presStyleIdx="2" presStyleCnt="5">
        <dgm:presLayoutVars>
          <dgm:bulletEnabled val="1"/>
        </dgm:presLayoutVars>
      </dgm:prSet>
      <dgm:spPr/>
      <dgm:t>
        <a:bodyPr/>
        <a:lstStyle/>
        <a:p>
          <a:endParaRPr lang="en-US"/>
        </a:p>
      </dgm:t>
    </dgm:pt>
    <dgm:pt modelId="{6D131DAF-B87E-4D54-BE9A-B38ED49C0180}" type="pres">
      <dgm:prSet presAssocID="{5B1DB787-FB50-48D1-A70E-0FA9A64C0AE0}" presName="spNode" presStyleCnt="0"/>
      <dgm:spPr/>
    </dgm:pt>
    <dgm:pt modelId="{C137EC95-AFEC-4E09-AA52-E44EC9B3FCA3}" type="pres">
      <dgm:prSet presAssocID="{3AE3B1BC-0FB4-4A89-A5B7-000F7497FBE7}" presName="sibTrans" presStyleLbl="sibTrans1D1" presStyleIdx="2" presStyleCnt="5"/>
      <dgm:spPr/>
      <dgm:t>
        <a:bodyPr/>
        <a:lstStyle/>
        <a:p>
          <a:endParaRPr lang="en-US"/>
        </a:p>
      </dgm:t>
    </dgm:pt>
    <dgm:pt modelId="{81411166-8E73-4E2A-8B0B-BB503EF889DD}" type="pres">
      <dgm:prSet presAssocID="{1D4DCE64-9D32-4666-892E-C35124967A22}" presName="node" presStyleLbl="node1" presStyleIdx="3" presStyleCnt="5">
        <dgm:presLayoutVars>
          <dgm:bulletEnabled val="1"/>
        </dgm:presLayoutVars>
      </dgm:prSet>
      <dgm:spPr/>
      <dgm:t>
        <a:bodyPr/>
        <a:lstStyle/>
        <a:p>
          <a:endParaRPr lang="en-US"/>
        </a:p>
      </dgm:t>
    </dgm:pt>
    <dgm:pt modelId="{755A6442-5BF8-4AB8-BE6F-AF03BB473F9F}" type="pres">
      <dgm:prSet presAssocID="{1D4DCE64-9D32-4666-892E-C35124967A22}" presName="spNode" presStyleCnt="0"/>
      <dgm:spPr/>
    </dgm:pt>
    <dgm:pt modelId="{C49567B7-EC41-42B9-8808-21D9F3E19E36}" type="pres">
      <dgm:prSet presAssocID="{C72D6CED-FB33-42FF-A3B2-1740D5875DC2}" presName="sibTrans" presStyleLbl="sibTrans1D1" presStyleIdx="3" presStyleCnt="5"/>
      <dgm:spPr/>
      <dgm:t>
        <a:bodyPr/>
        <a:lstStyle/>
        <a:p>
          <a:endParaRPr lang="en-US"/>
        </a:p>
      </dgm:t>
    </dgm:pt>
    <dgm:pt modelId="{DE4006D3-CD58-44B7-B841-6E6D4F2FCC50}" type="pres">
      <dgm:prSet presAssocID="{8B1844B1-4FBD-4D99-9B86-96F77839D6D2}" presName="node" presStyleLbl="node1" presStyleIdx="4" presStyleCnt="5">
        <dgm:presLayoutVars>
          <dgm:bulletEnabled val="1"/>
        </dgm:presLayoutVars>
      </dgm:prSet>
      <dgm:spPr/>
      <dgm:t>
        <a:bodyPr/>
        <a:lstStyle/>
        <a:p>
          <a:endParaRPr lang="en-US"/>
        </a:p>
      </dgm:t>
    </dgm:pt>
    <dgm:pt modelId="{6C6DA1F1-7C23-4C03-A6A2-AA3BCCE2EA7F}" type="pres">
      <dgm:prSet presAssocID="{8B1844B1-4FBD-4D99-9B86-96F77839D6D2}" presName="spNode" presStyleCnt="0"/>
      <dgm:spPr/>
    </dgm:pt>
    <dgm:pt modelId="{ABA9165D-17CD-4DE2-820B-2A9B161030EF}" type="pres">
      <dgm:prSet presAssocID="{35F923CB-9842-4ACD-BC74-B4BA061B06E1}" presName="sibTrans" presStyleLbl="sibTrans1D1" presStyleIdx="4" presStyleCnt="5"/>
      <dgm:spPr/>
      <dgm:t>
        <a:bodyPr/>
        <a:lstStyle/>
        <a:p>
          <a:endParaRPr lang="en-US"/>
        </a:p>
      </dgm:t>
    </dgm:pt>
  </dgm:ptLst>
  <dgm:cxnLst>
    <dgm:cxn modelId="{2B73EE68-FE51-4FE2-BD20-E90CAD4A1FDB}" srcId="{76E58496-15E3-45FB-AE98-8C1508FBA6E6}" destId="{1D4DCE64-9D32-4666-892E-C35124967A22}" srcOrd="3" destOrd="0" parTransId="{C8431AFD-2177-474B-B194-F0AE032BD83E}" sibTransId="{C72D6CED-FB33-42FF-A3B2-1740D5875DC2}"/>
    <dgm:cxn modelId="{21A4C965-1037-4D71-BAEE-FD2BBDFD5E9E}" type="presOf" srcId="{9ACD4B8F-E46B-4417-B3E5-38F45B3F286B}" destId="{6F16801C-518B-4B34-A700-6CCB7CD11ACF}" srcOrd="0" destOrd="0" presId="urn:microsoft.com/office/officeart/2005/8/layout/cycle6"/>
    <dgm:cxn modelId="{665DD235-692E-4DDA-99B6-60549394A151}" type="presOf" srcId="{76E58496-15E3-45FB-AE98-8C1508FBA6E6}" destId="{F5857519-5901-4679-A80E-FB53E511F297}" srcOrd="0" destOrd="0" presId="urn:microsoft.com/office/officeart/2005/8/layout/cycle6"/>
    <dgm:cxn modelId="{C8399E97-3852-4414-B64D-0ED42F50C930}" type="presOf" srcId="{03E95E2A-3D4D-4A46-9C5F-74D5DA898C06}" destId="{78ABDC82-A1CF-41B8-B5AF-1263B213834C}" srcOrd="0" destOrd="0" presId="urn:microsoft.com/office/officeart/2005/8/layout/cycle6"/>
    <dgm:cxn modelId="{B099B7B8-02B0-471F-8BEF-464B5991ABCE}" type="presOf" srcId="{8B1844B1-4FBD-4D99-9B86-96F77839D6D2}" destId="{DE4006D3-CD58-44B7-B841-6E6D4F2FCC50}" srcOrd="0" destOrd="0" presId="urn:microsoft.com/office/officeart/2005/8/layout/cycle6"/>
    <dgm:cxn modelId="{FC068B03-42DC-464C-8674-96BE2FFEC86B}" type="presOf" srcId="{5B1DB787-FB50-48D1-A70E-0FA9A64C0AE0}" destId="{C2A209B1-886C-43CA-85EE-D6C3DCB49EB7}" srcOrd="0" destOrd="0" presId="urn:microsoft.com/office/officeart/2005/8/layout/cycle6"/>
    <dgm:cxn modelId="{559B5014-2803-49CF-A0DE-ABE6B21AEEAC}" type="presOf" srcId="{1D4DCE64-9D32-4666-892E-C35124967A22}" destId="{81411166-8E73-4E2A-8B0B-BB503EF889DD}" srcOrd="0" destOrd="0" presId="urn:microsoft.com/office/officeart/2005/8/layout/cycle6"/>
    <dgm:cxn modelId="{78A6B572-50AE-42C4-8450-6C59638C33F5}" srcId="{76E58496-15E3-45FB-AE98-8C1508FBA6E6}" destId="{5B1DB787-FB50-48D1-A70E-0FA9A64C0AE0}" srcOrd="2" destOrd="0" parTransId="{1A10FF16-A616-4089-967D-E6B93F30393C}" sibTransId="{3AE3B1BC-0FB4-4A89-A5B7-000F7497FBE7}"/>
    <dgm:cxn modelId="{3AC2DA62-5C72-4420-A9D6-36E35C913468}" type="presOf" srcId="{4E671D1E-0E83-4094-B76D-A1D33D70D8C0}" destId="{05D00E26-8018-42BE-9111-BCA7F80F604E}" srcOrd="0" destOrd="0" presId="urn:microsoft.com/office/officeart/2005/8/layout/cycle6"/>
    <dgm:cxn modelId="{C7F2F48C-2B3D-4F8F-930E-85ED1C77C14D}" type="presOf" srcId="{35F923CB-9842-4ACD-BC74-B4BA061B06E1}" destId="{ABA9165D-17CD-4DE2-820B-2A9B161030EF}" srcOrd="0" destOrd="0" presId="urn:microsoft.com/office/officeart/2005/8/layout/cycle6"/>
    <dgm:cxn modelId="{8837DD2F-ADD0-4FBC-8837-67BCB61FEBA4}" type="presOf" srcId="{22010152-2DBE-42D1-87C6-06B46D7DA159}" destId="{A10EBE93-F270-4738-AB3B-310D7DFC78CD}" srcOrd="0" destOrd="0" presId="urn:microsoft.com/office/officeart/2005/8/layout/cycle6"/>
    <dgm:cxn modelId="{22AB5EC2-0A88-4390-AC3D-5839B8ED4A40}" srcId="{76E58496-15E3-45FB-AE98-8C1508FBA6E6}" destId="{03E95E2A-3D4D-4A46-9C5F-74D5DA898C06}" srcOrd="1" destOrd="0" parTransId="{EF8760EF-BC90-44DB-B480-99FC69D128C2}" sibTransId="{4E671D1E-0E83-4094-B76D-A1D33D70D8C0}"/>
    <dgm:cxn modelId="{F140D5ED-6D97-4128-8DC2-C45E4BD303D2}" type="presOf" srcId="{C72D6CED-FB33-42FF-A3B2-1740D5875DC2}" destId="{C49567B7-EC41-42B9-8808-21D9F3E19E36}" srcOrd="0" destOrd="0" presId="urn:microsoft.com/office/officeart/2005/8/layout/cycle6"/>
    <dgm:cxn modelId="{A3F166C0-290D-4DFC-8AC6-085DC803DA36}" srcId="{76E58496-15E3-45FB-AE98-8C1508FBA6E6}" destId="{22010152-2DBE-42D1-87C6-06B46D7DA159}" srcOrd="0" destOrd="0" parTransId="{44A10491-18FF-4355-BA4A-A5EAD2AD4C60}" sibTransId="{9ACD4B8F-E46B-4417-B3E5-38F45B3F286B}"/>
    <dgm:cxn modelId="{EA4E8814-1522-4C9C-A37F-755DB12BBB25}" srcId="{76E58496-15E3-45FB-AE98-8C1508FBA6E6}" destId="{8B1844B1-4FBD-4D99-9B86-96F77839D6D2}" srcOrd="4" destOrd="0" parTransId="{A4477ABA-A3B4-40E5-B464-9AF38C5A93B2}" sibTransId="{35F923CB-9842-4ACD-BC74-B4BA061B06E1}"/>
    <dgm:cxn modelId="{24E129F1-7D84-492E-93CC-E44B54784672}" type="presOf" srcId="{3AE3B1BC-0FB4-4A89-A5B7-000F7497FBE7}" destId="{C137EC95-AFEC-4E09-AA52-E44EC9B3FCA3}" srcOrd="0" destOrd="0" presId="urn:microsoft.com/office/officeart/2005/8/layout/cycle6"/>
    <dgm:cxn modelId="{C972D6F2-A1F2-4337-BE70-C05BDA68340D}" type="presParOf" srcId="{F5857519-5901-4679-A80E-FB53E511F297}" destId="{A10EBE93-F270-4738-AB3B-310D7DFC78CD}" srcOrd="0" destOrd="0" presId="urn:microsoft.com/office/officeart/2005/8/layout/cycle6"/>
    <dgm:cxn modelId="{64433DAC-4190-4643-BDF3-8A96073DA72D}" type="presParOf" srcId="{F5857519-5901-4679-A80E-FB53E511F297}" destId="{24C6E9FD-1FE8-4E5A-B002-827097FD7833}" srcOrd="1" destOrd="0" presId="urn:microsoft.com/office/officeart/2005/8/layout/cycle6"/>
    <dgm:cxn modelId="{EB623C18-B785-4A99-8529-0DD46FCDF38E}" type="presParOf" srcId="{F5857519-5901-4679-A80E-FB53E511F297}" destId="{6F16801C-518B-4B34-A700-6CCB7CD11ACF}" srcOrd="2" destOrd="0" presId="urn:microsoft.com/office/officeart/2005/8/layout/cycle6"/>
    <dgm:cxn modelId="{A3A424F3-98E9-450C-B756-EEFA43BA24D3}" type="presParOf" srcId="{F5857519-5901-4679-A80E-FB53E511F297}" destId="{78ABDC82-A1CF-41B8-B5AF-1263B213834C}" srcOrd="3" destOrd="0" presId="urn:microsoft.com/office/officeart/2005/8/layout/cycle6"/>
    <dgm:cxn modelId="{903BA735-EE09-4089-9B74-126FCE7B1CFA}" type="presParOf" srcId="{F5857519-5901-4679-A80E-FB53E511F297}" destId="{BB203F7E-0618-4623-AFF1-818E3C74CFFD}" srcOrd="4" destOrd="0" presId="urn:microsoft.com/office/officeart/2005/8/layout/cycle6"/>
    <dgm:cxn modelId="{23E4C046-D9F7-4AB7-A961-921EC0F579F3}" type="presParOf" srcId="{F5857519-5901-4679-A80E-FB53E511F297}" destId="{05D00E26-8018-42BE-9111-BCA7F80F604E}" srcOrd="5" destOrd="0" presId="urn:microsoft.com/office/officeart/2005/8/layout/cycle6"/>
    <dgm:cxn modelId="{DDB4DD72-5A8F-4BBF-8B6C-F9D1BD9541CF}" type="presParOf" srcId="{F5857519-5901-4679-A80E-FB53E511F297}" destId="{C2A209B1-886C-43CA-85EE-D6C3DCB49EB7}" srcOrd="6" destOrd="0" presId="urn:microsoft.com/office/officeart/2005/8/layout/cycle6"/>
    <dgm:cxn modelId="{E8F30727-454D-4EDA-ACBD-195EEADF1387}" type="presParOf" srcId="{F5857519-5901-4679-A80E-FB53E511F297}" destId="{6D131DAF-B87E-4D54-BE9A-B38ED49C0180}" srcOrd="7" destOrd="0" presId="urn:microsoft.com/office/officeart/2005/8/layout/cycle6"/>
    <dgm:cxn modelId="{D1669C6F-4DCD-49AB-A1EF-1C2DDFEF2088}" type="presParOf" srcId="{F5857519-5901-4679-A80E-FB53E511F297}" destId="{C137EC95-AFEC-4E09-AA52-E44EC9B3FCA3}" srcOrd="8" destOrd="0" presId="urn:microsoft.com/office/officeart/2005/8/layout/cycle6"/>
    <dgm:cxn modelId="{2FCC3A3B-D10A-4AFB-816F-537A153C8241}" type="presParOf" srcId="{F5857519-5901-4679-A80E-FB53E511F297}" destId="{81411166-8E73-4E2A-8B0B-BB503EF889DD}" srcOrd="9" destOrd="0" presId="urn:microsoft.com/office/officeart/2005/8/layout/cycle6"/>
    <dgm:cxn modelId="{91F6BC6E-01A7-462B-BD32-431DEBB360EE}" type="presParOf" srcId="{F5857519-5901-4679-A80E-FB53E511F297}" destId="{755A6442-5BF8-4AB8-BE6F-AF03BB473F9F}" srcOrd="10" destOrd="0" presId="urn:microsoft.com/office/officeart/2005/8/layout/cycle6"/>
    <dgm:cxn modelId="{742EB8E8-BDBB-425F-A067-39AD8FBE0003}" type="presParOf" srcId="{F5857519-5901-4679-A80E-FB53E511F297}" destId="{C49567B7-EC41-42B9-8808-21D9F3E19E36}" srcOrd="11" destOrd="0" presId="urn:microsoft.com/office/officeart/2005/8/layout/cycle6"/>
    <dgm:cxn modelId="{F11434B3-8E91-4281-B4EE-211CDD01B46D}" type="presParOf" srcId="{F5857519-5901-4679-A80E-FB53E511F297}" destId="{DE4006D3-CD58-44B7-B841-6E6D4F2FCC50}" srcOrd="12" destOrd="0" presId="urn:microsoft.com/office/officeart/2005/8/layout/cycle6"/>
    <dgm:cxn modelId="{18CF0AE0-5E1A-44DD-BB54-EBC25EE854F8}" type="presParOf" srcId="{F5857519-5901-4679-A80E-FB53E511F297}" destId="{6C6DA1F1-7C23-4C03-A6A2-AA3BCCE2EA7F}" srcOrd="13" destOrd="0" presId="urn:microsoft.com/office/officeart/2005/8/layout/cycle6"/>
    <dgm:cxn modelId="{3D6E9EDF-85F5-4BDF-AA6C-E86639F2A8E3}" type="presParOf" srcId="{F5857519-5901-4679-A80E-FB53E511F297}" destId="{ABA9165D-17CD-4DE2-820B-2A9B161030EF}" srcOrd="14" destOrd="0" presId="urn:microsoft.com/office/officeart/2005/8/layout/cycle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EBE93-F270-4738-AB3B-310D7DFC78CD}">
      <dsp:nvSpPr>
        <dsp:cNvPr id="0" name=""/>
        <dsp:cNvSpPr/>
      </dsp:nvSpPr>
      <dsp:spPr>
        <a:xfrm>
          <a:off x="4825990" y="718934"/>
          <a:ext cx="3905808" cy="253877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1. Locate and disturb anthill.  Collect ants, document their location and transport them back to the lab.</a:t>
          </a:r>
        </a:p>
      </dsp:txBody>
      <dsp:txXfrm>
        <a:off x="4949923" y="842867"/>
        <a:ext cx="3657942" cy="2290909"/>
      </dsp:txXfrm>
    </dsp:sp>
    <dsp:sp modelId="{6F16801C-518B-4B34-A700-6CCB7CD11ACF}">
      <dsp:nvSpPr>
        <dsp:cNvPr id="0" name=""/>
        <dsp:cNvSpPr/>
      </dsp:nvSpPr>
      <dsp:spPr>
        <a:xfrm>
          <a:off x="1707674" y="1988322"/>
          <a:ext cx="10142440" cy="10142440"/>
        </a:xfrm>
        <a:custGeom>
          <a:avLst/>
          <a:gdLst/>
          <a:ahLst/>
          <a:cxnLst/>
          <a:rect l="0" t="0" r="0" b="0"/>
          <a:pathLst>
            <a:path>
              <a:moveTo>
                <a:pt x="7050943" y="402390"/>
              </a:moveTo>
              <a:arcTo wR="5071220" hR="5071220" stAng="17578704" swAng="1961008"/>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ABDC82-A1CF-41B8-B5AF-1263B213834C}">
      <dsp:nvSpPr>
        <dsp:cNvPr id="0" name=""/>
        <dsp:cNvSpPr/>
      </dsp:nvSpPr>
      <dsp:spPr>
        <a:xfrm>
          <a:off x="9649007" y="4223061"/>
          <a:ext cx="3905808" cy="2538775"/>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2. Using grid paper, measure and photograph each collected ant sample.</a:t>
          </a:r>
        </a:p>
      </dsp:txBody>
      <dsp:txXfrm>
        <a:off x="9772940" y="4346994"/>
        <a:ext cx="3657942" cy="2290909"/>
      </dsp:txXfrm>
    </dsp:sp>
    <dsp:sp modelId="{05D00E26-8018-42BE-9111-BCA7F80F604E}">
      <dsp:nvSpPr>
        <dsp:cNvPr id="0" name=""/>
        <dsp:cNvSpPr/>
      </dsp:nvSpPr>
      <dsp:spPr>
        <a:xfrm>
          <a:off x="1707674" y="1988322"/>
          <a:ext cx="10142440" cy="10142440"/>
        </a:xfrm>
        <a:custGeom>
          <a:avLst/>
          <a:gdLst/>
          <a:ahLst/>
          <a:cxnLst/>
          <a:rect l="0" t="0" r="0" b="0"/>
          <a:pathLst>
            <a:path>
              <a:moveTo>
                <a:pt x="10135496" y="4805925"/>
              </a:moveTo>
              <a:arcTo wR="5071220" hR="5071220" stAng="21420076" swAng="2195896"/>
            </a:path>
          </a:pathLst>
        </a:custGeom>
        <a:noFill/>
        <a:ln w="9525" cap="flat" cmpd="sng" algn="ctr">
          <a:solidFill>
            <a:schemeClr val="accent5">
              <a:hueOff val="-2483469"/>
              <a:satOff val="9953"/>
              <a:lumOff val="2157"/>
              <a:alphaOff val="0"/>
            </a:schemeClr>
          </a:solidFill>
          <a:prstDash val="solid"/>
        </a:ln>
        <a:effectLst/>
      </dsp:spPr>
      <dsp:style>
        <a:lnRef idx="1">
          <a:scrgbClr r="0" g="0" b="0"/>
        </a:lnRef>
        <a:fillRef idx="0">
          <a:scrgbClr r="0" g="0" b="0"/>
        </a:fillRef>
        <a:effectRef idx="0">
          <a:scrgbClr r="0" g="0" b="0"/>
        </a:effectRef>
        <a:fontRef idx="minor"/>
      </dsp:style>
    </dsp:sp>
    <dsp:sp modelId="{C2A209B1-886C-43CA-85EE-D6C3DCB49EB7}">
      <dsp:nvSpPr>
        <dsp:cNvPr id="0" name=""/>
        <dsp:cNvSpPr/>
      </dsp:nvSpPr>
      <dsp:spPr>
        <a:xfrm>
          <a:off x="7806779" y="9892857"/>
          <a:ext cx="3905808" cy="2538775"/>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3. Follow DNALC Barcoding protocol to amplify the CO1 gene DNA of each sample.</a:t>
          </a:r>
        </a:p>
      </dsp:txBody>
      <dsp:txXfrm>
        <a:off x="7930712" y="10016790"/>
        <a:ext cx="3657942" cy="2290909"/>
      </dsp:txXfrm>
    </dsp:sp>
    <dsp:sp modelId="{C137EC95-AFEC-4E09-AA52-E44EC9B3FCA3}">
      <dsp:nvSpPr>
        <dsp:cNvPr id="0" name=""/>
        <dsp:cNvSpPr/>
      </dsp:nvSpPr>
      <dsp:spPr>
        <a:xfrm>
          <a:off x="1707674" y="1988322"/>
          <a:ext cx="10142440" cy="10142440"/>
        </a:xfrm>
        <a:custGeom>
          <a:avLst/>
          <a:gdLst/>
          <a:ahLst/>
          <a:cxnLst/>
          <a:rect l="0" t="0" r="0" b="0"/>
          <a:pathLst>
            <a:path>
              <a:moveTo>
                <a:pt x="6078965" y="10041303"/>
              </a:moveTo>
              <a:arcTo wR="5071220" hR="5071220" stAng="4712279" swAng="1375443"/>
            </a:path>
          </a:pathLst>
        </a:custGeom>
        <a:noFill/>
        <a:ln w="9525" cap="flat" cmpd="sng" algn="ctr">
          <a:solidFill>
            <a:schemeClr val="accent5">
              <a:hueOff val="-4966938"/>
              <a:satOff val="19906"/>
              <a:lumOff val="4314"/>
              <a:alphaOff val="0"/>
            </a:schemeClr>
          </a:solidFill>
          <a:prstDash val="solid"/>
        </a:ln>
        <a:effectLst/>
      </dsp:spPr>
      <dsp:style>
        <a:lnRef idx="1">
          <a:scrgbClr r="0" g="0" b="0"/>
        </a:lnRef>
        <a:fillRef idx="0">
          <a:scrgbClr r="0" g="0" b="0"/>
        </a:fillRef>
        <a:effectRef idx="0">
          <a:scrgbClr r="0" g="0" b="0"/>
        </a:effectRef>
        <a:fontRef idx="minor"/>
      </dsp:style>
    </dsp:sp>
    <dsp:sp modelId="{81411166-8E73-4E2A-8B0B-BB503EF889DD}">
      <dsp:nvSpPr>
        <dsp:cNvPr id="0" name=""/>
        <dsp:cNvSpPr/>
      </dsp:nvSpPr>
      <dsp:spPr>
        <a:xfrm>
          <a:off x="1845202" y="9892857"/>
          <a:ext cx="3905808" cy="2538775"/>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cs typeface="Calibri"/>
            </a:rPr>
            <a:t>4. Perform gel electrophoresis to confirm that the DNA was amplified correctly.</a:t>
          </a:r>
        </a:p>
      </dsp:txBody>
      <dsp:txXfrm>
        <a:off x="1969135" y="10016790"/>
        <a:ext cx="3657942" cy="2290909"/>
      </dsp:txXfrm>
    </dsp:sp>
    <dsp:sp modelId="{C49567B7-EC41-42B9-8808-21D9F3E19E36}">
      <dsp:nvSpPr>
        <dsp:cNvPr id="0" name=""/>
        <dsp:cNvSpPr/>
      </dsp:nvSpPr>
      <dsp:spPr>
        <a:xfrm>
          <a:off x="1707674" y="1988322"/>
          <a:ext cx="10142440" cy="10142440"/>
        </a:xfrm>
        <a:custGeom>
          <a:avLst/>
          <a:gdLst/>
          <a:ahLst/>
          <a:cxnLst/>
          <a:rect l="0" t="0" r="0" b="0"/>
          <a:pathLst>
            <a:path>
              <a:moveTo>
                <a:pt x="847270" y="7877556"/>
              </a:moveTo>
              <a:arcTo wR="5071220" hR="5071220" stAng="8784028" swAng="2195896"/>
            </a:path>
          </a:pathLst>
        </a:custGeom>
        <a:noFill/>
        <a:ln w="9525" cap="flat" cmpd="sng" algn="ctr">
          <a:solidFill>
            <a:schemeClr val="accent5">
              <a:hueOff val="-7450407"/>
              <a:satOff val="29858"/>
              <a:lumOff val="6471"/>
              <a:alphaOff val="0"/>
            </a:schemeClr>
          </a:solidFill>
          <a:prstDash val="solid"/>
        </a:ln>
        <a:effectLst/>
      </dsp:spPr>
      <dsp:style>
        <a:lnRef idx="1">
          <a:scrgbClr r="0" g="0" b="0"/>
        </a:lnRef>
        <a:fillRef idx="0">
          <a:scrgbClr r="0" g="0" b="0"/>
        </a:fillRef>
        <a:effectRef idx="0">
          <a:scrgbClr r="0" g="0" b="0"/>
        </a:effectRef>
        <a:fontRef idx="minor"/>
      </dsp:style>
    </dsp:sp>
    <dsp:sp modelId="{DE4006D3-CD58-44B7-B841-6E6D4F2FCC50}">
      <dsp:nvSpPr>
        <dsp:cNvPr id="0" name=""/>
        <dsp:cNvSpPr/>
      </dsp:nvSpPr>
      <dsp:spPr>
        <a:xfrm>
          <a:off x="2973" y="4223061"/>
          <a:ext cx="3905808" cy="253877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a:t>5. Send </a:t>
          </a:r>
          <a:r>
            <a:rPr lang="en-US" sz="2900" kern="1200" dirty="0"/>
            <a:t>amplified DNA to </a:t>
          </a:r>
          <a:r>
            <a:rPr lang="en-US" sz="2900" kern="1200" dirty="0" err="1"/>
            <a:t>Genwiz</a:t>
          </a:r>
          <a:r>
            <a:rPr lang="en-US" sz="2900" kern="1200" dirty="0"/>
            <a:t> for sequencing to identify the specific species of ant collected.</a:t>
          </a:r>
        </a:p>
      </dsp:txBody>
      <dsp:txXfrm>
        <a:off x="126906" y="4346994"/>
        <a:ext cx="3657942" cy="2290909"/>
      </dsp:txXfrm>
    </dsp:sp>
    <dsp:sp modelId="{ABA9165D-17CD-4DE2-820B-2A9B161030EF}">
      <dsp:nvSpPr>
        <dsp:cNvPr id="0" name=""/>
        <dsp:cNvSpPr/>
      </dsp:nvSpPr>
      <dsp:spPr>
        <a:xfrm>
          <a:off x="1707674" y="1988322"/>
          <a:ext cx="10142440" cy="10142440"/>
        </a:xfrm>
        <a:custGeom>
          <a:avLst/>
          <a:gdLst/>
          <a:ahLst/>
          <a:cxnLst/>
          <a:rect l="0" t="0" r="0" b="0"/>
          <a:pathLst>
            <a:path>
              <a:moveTo>
                <a:pt x="883797" y="2210667"/>
              </a:moveTo>
              <a:arcTo wR="5071220" hR="5071220" stAng="12860288" swAng="1961008"/>
            </a:path>
          </a:pathLst>
        </a:custGeom>
        <a:noFill/>
        <a:ln w="9525" cap="flat" cmpd="sng" algn="ctr">
          <a:solidFill>
            <a:schemeClr val="accent5">
              <a:hueOff val="-9933876"/>
              <a:satOff val="39811"/>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1567245" indent="0" algn="ctr">
              <a:buNone/>
              <a:defRPr>
                <a:solidFill>
                  <a:schemeClr val="tx1">
                    <a:tint val="75000"/>
                  </a:schemeClr>
                </a:solidFill>
              </a:defRPr>
            </a:lvl2pPr>
            <a:lvl3pPr marL="3134489" indent="0" algn="ctr">
              <a:buNone/>
              <a:defRPr>
                <a:solidFill>
                  <a:schemeClr val="tx1">
                    <a:tint val="75000"/>
                  </a:schemeClr>
                </a:solidFill>
              </a:defRPr>
            </a:lvl3pPr>
            <a:lvl4pPr marL="4701734" indent="0" algn="ctr">
              <a:buNone/>
              <a:defRPr>
                <a:solidFill>
                  <a:schemeClr val="tx1">
                    <a:tint val="75000"/>
                  </a:schemeClr>
                </a:solidFill>
              </a:defRPr>
            </a:lvl4pPr>
            <a:lvl5pPr marL="6268978" indent="0" algn="ctr">
              <a:buNone/>
              <a:defRPr>
                <a:solidFill>
                  <a:schemeClr val="tx1">
                    <a:tint val="75000"/>
                  </a:schemeClr>
                </a:solidFill>
              </a:defRPr>
            </a:lvl5pPr>
            <a:lvl6pPr marL="7836223" indent="0" algn="ctr">
              <a:buNone/>
              <a:defRPr>
                <a:solidFill>
                  <a:schemeClr val="tx1">
                    <a:tint val="75000"/>
                  </a:schemeClr>
                </a:solidFill>
              </a:defRPr>
            </a:lvl6pPr>
            <a:lvl7pPr marL="9403467" indent="0" algn="ctr">
              <a:buNone/>
              <a:defRPr>
                <a:solidFill>
                  <a:schemeClr val="tx1">
                    <a:tint val="75000"/>
                  </a:schemeClr>
                </a:solidFill>
              </a:defRPr>
            </a:lvl7pPr>
            <a:lvl8pPr marL="10970712" indent="0" algn="ctr">
              <a:buNone/>
              <a:defRPr>
                <a:solidFill>
                  <a:schemeClr val="tx1">
                    <a:tint val="75000"/>
                  </a:schemeClr>
                </a:solidFill>
              </a:defRPr>
            </a:lvl8pPr>
            <a:lvl9pPr marL="125379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DA9FA-688F-B042-A36A-9CF7AA496E45}" type="datetimeFigureOut">
              <a:rPr lang="en-US" smtClean="0"/>
              <a:pPr/>
              <a:t>6/4/18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6"/>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122"/>
            <a:ext cx="37307520" cy="6537960"/>
          </a:xfrm>
        </p:spPr>
        <p:txBody>
          <a:bodyPr anchor="t"/>
          <a:lstStyle>
            <a:lvl1pPr algn="l">
              <a:defRPr sz="13700" b="1" cap="all"/>
            </a:lvl1pPr>
          </a:lstStyle>
          <a:p>
            <a:r>
              <a:rPr lang="en-US"/>
              <a:t>Click to edit Master title style</a:t>
            </a:r>
          </a:p>
        </p:txBody>
      </p:sp>
      <p:sp>
        <p:nvSpPr>
          <p:cNvPr id="3" name="Text Placeholder 2"/>
          <p:cNvSpPr>
            <a:spLocks noGrp="1"/>
          </p:cNvSpPr>
          <p:nvPr>
            <p:ph type="body" idx="1"/>
          </p:nvPr>
        </p:nvSpPr>
        <p:spPr>
          <a:xfrm>
            <a:off x="3467101" y="13952225"/>
            <a:ext cx="37307520" cy="7200899"/>
          </a:xfrm>
        </p:spPr>
        <p:txBody>
          <a:bodyPr anchor="b"/>
          <a:lstStyle>
            <a:lvl1pPr marL="0" indent="0">
              <a:buNone/>
              <a:defRPr sz="6900">
                <a:solidFill>
                  <a:schemeClr val="tx1">
                    <a:tint val="75000"/>
                  </a:schemeClr>
                </a:solidFill>
              </a:defRPr>
            </a:lvl1pPr>
            <a:lvl2pPr marL="1567245" indent="0">
              <a:buNone/>
              <a:defRPr sz="6100">
                <a:solidFill>
                  <a:schemeClr val="tx1">
                    <a:tint val="75000"/>
                  </a:schemeClr>
                </a:solidFill>
              </a:defRPr>
            </a:lvl2pPr>
            <a:lvl3pPr marL="3134489" indent="0">
              <a:buNone/>
              <a:defRPr sz="5400">
                <a:solidFill>
                  <a:schemeClr val="tx1">
                    <a:tint val="75000"/>
                  </a:schemeClr>
                </a:solidFill>
              </a:defRPr>
            </a:lvl3pPr>
            <a:lvl4pPr marL="4701734" indent="0">
              <a:buNone/>
              <a:defRPr sz="4800">
                <a:solidFill>
                  <a:schemeClr val="tx1">
                    <a:tint val="75000"/>
                  </a:schemeClr>
                </a:solidFill>
              </a:defRPr>
            </a:lvl4pPr>
            <a:lvl5pPr marL="6268978" indent="0">
              <a:buNone/>
              <a:defRPr sz="4800">
                <a:solidFill>
                  <a:schemeClr val="tx1">
                    <a:tint val="75000"/>
                  </a:schemeClr>
                </a:solidFill>
              </a:defRPr>
            </a:lvl5pPr>
            <a:lvl6pPr marL="7836223" indent="0">
              <a:buNone/>
              <a:defRPr sz="4800">
                <a:solidFill>
                  <a:schemeClr val="tx1">
                    <a:tint val="75000"/>
                  </a:schemeClr>
                </a:solidFill>
              </a:defRPr>
            </a:lvl6pPr>
            <a:lvl7pPr marL="9403467" indent="0">
              <a:buNone/>
              <a:defRPr sz="4800">
                <a:solidFill>
                  <a:schemeClr val="tx1">
                    <a:tint val="75000"/>
                  </a:schemeClr>
                </a:solidFill>
              </a:defRPr>
            </a:lvl7pPr>
            <a:lvl8pPr marL="10970712" indent="0">
              <a:buNone/>
              <a:defRPr sz="4800">
                <a:solidFill>
                  <a:schemeClr val="tx1">
                    <a:tint val="75000"/>
                  </a:schemeClr>
                </a:solidFill>
              </a:defRPr>
            </a:lvl8pPr>
            <a:lvl9pPr marL="12537956"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6/4/18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4"/>
            <a:ext cx="19385280" cy="21724622"/>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4"/>
            <a:ext cx="19385280" cy="21724622"/>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DA9FA-688F-B042-A36A-9CF7AA496E45}" type="datetimeFigureOut">
              <a:rPr lang="en-US" smtClean="0"/>
              <a:pPr/>
              <a:t>6/4/18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2" y="7368545"/>
            <a:ext cx="19392903" cy="3070857"/>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a:t>Click to edit Master text styles</a:t>
            </a:r>
          </a:p>
        </p:txBody>
      </p:sp>
      <p:sp>
        <p:nvSpPr>
          <p:cNvPr id="4" name="Content Placeholder 3"/>
          <p:cNvSpPr>
            <a:spLocks noGrp="1"/>
          </p:cNvSpPr>
          <p:nvPr>
            <p:ph sz="half" idx="2"/>
          </p:nvPr>
        </p:nvSpPr>
        <p:spPr>
          <a:xfrm>
            <a:off x="2194562" y="10439402"/>
            <a:ext cx="19392903" cy="18966183"/>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5"/>
            <a:ext cx="19400520" cy="3070857"/>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a:t>Click to edit Master text styles</a:t>
            </a:r>
          </a:p>
        </p:txBody>
      </p:sp>
      <p:sp>
        <p:nvSpPr>
          <p:cNvPr id="6" name="Content Placeholder 5"/>
          <p:cNvSpPr>
            <a:spLocks noGrp="1"/>
          </p:cNvSpPr>
          <p:nvPr>
            <p:ph sz="quarter" idx="4"/>
          </p:nvPr>
        </p:nvSpPr>
        <p:spPr>
          <a:xfrm>
            <a:off x="22296123" y="10439402"/>
            <a:ext cx="19400520" cy="18966183"/>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DA9FA-688F-B042-A36A-9CF7AA496E45}" type="datetimeFigureOut">
              <a:rPr lang="en-US" smtClean="0"/>
              <a:pPr/>
              <a:t>6/4/18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DA9FA-688F-B042-A36A-9CF7AA496E45}" type="datetimeFigureOut">
              <a:rPr lang="en-US" smtClean="0"/>
              <a:pPr/>
              <a:t>6/4/18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6/4/18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6900" b="1"/>
            </a:lvl1pPr>
          </a:lstStyle>
          <a:p>
            <a:r>
              <a:rPr lang="en-US"/>
              <a:t>Click to edit Master title style</a:t>
            </a:r>
          </a:p>
        </p:txBody>
      </p:sp>
      <p:sp>
        <p:nvSpPr>
          <p:cNvPr id="3" name="Content Placeholder 2"/>
          <p:cNvSpPr>
            <a:spLocks noGrp="1"/>
          </p:cNvSpPr>
          <p:nvPr>
            <p:ph idx="1"/>
          </p:nvPr>
        </p:nvSpPr>
        <p:spPr>
          <a:xfrm>
            <a:off x="17160240" y="1310644"/>
            <a:ext cx="24536400" cy="2809494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4"/>
            <a:ext cx="14439903" cy="22517102"/>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2"/>
          </a:xfrm>
        </p:spPr>
        <p:txBody>
          <a:bodyPr anchor="b"/>
          <a:lstStyle>
            <a:lvl1pPr algn="l">
              <a:defRPr sz="6900" b="1"/>
            </a:lvl1pPr>
          </a:lstStyle>
          <a:p>
            <a:r>
              <a:rPr lang="en-US"/>
              <a:t>Click to edit Master title style</a:t>
            </a:r>
          </a:p>
        </p:txBody>
      </p:sp>
      <p:sp>
        <p:nvSpPr>
          <p:cNvPr id="3" name="Picture Placeholder 2"/>
          <p:cNvSpPr>
            <a:spLocks noGrp="1"/>
          </p:cNvSpPr>
          <p:nvPr>
            <p:ph type="pic" idx="1"/>
          </p:nvPr>
        </p:nvSpPr>
        <p:spPr>
          <a:xfrm>
            <a:off x="8602983" y="2941320"/>
            <a:ext cx="26334720" cy="19751040"/>
          </a:xfrm>
        </p:spPr>
        <p:txBody>
          <a:bodyPr/>
          <a:lstStyle>
            <a:lvl1pPr marL="0" indent="0">
              <a:buNone/>
              <a:defRPr sz="11000"/>
            </a:lvl1pPr>
            <a:lvl2pPr marL="1567245" indent="0">
              <a:buNone/>
              <a:defRPr sz="9600"/>
            </a:lvl2pPr>
            <a:lvl3pPr marL="3134489" indent="0">
              <a:buNone/>
              <a:defRPr sz="8200"/>
            </a:lvl3pPr>
            <a:lvl4pPr marL="4701734" indent="0">
              <a:buNone/>
              <a:defRPr sz="6900"/>
            </a:lvl4pPr>
            <a:lvl5pPr marL="6268978" indent="0">
              <a:buNone/>
              <a:defRPr sz="6900"/>
            </a:lvl5pPr>
            <a:lvl6pPr marL="7836223" indent="0">
              <a:buNone/>
              <a:defRPr sz="6900"/>
            </a:lvl6pPr>
            <a:lvl7pPr marL="9403467" indent="0">
              <a:buNone/>
              <a:defRPr sz="6900"/>
            </a:lvl7pPr>
            <a:lvl8pPr marL="10970712" indent="0">
              <a:buNone/>
              <a:defRPr sz="6900"/>
            </a:lvl8pPr>
            <a:lvl9pPr marL="12537956" indent="0">
              <a:buNone/>
              <a:defRPr sz="6900"/>
            </a:lvl9pPr>
          </a:lstStyle>
          <a:p>
            <a:endParaRPr lang="en-US"/>
          </a:p>
        </p:txBody>
      </p:sp>
      <p:sp>
        <p:nvSpPr>
          <p:cNvPr id="4" name="Text Placeholder 3"/>
          <p:cNvSpPr>
            <a:spLocks noGrp="1"/>
          </p:cNvSpPr>
          <p:nvPr>
            <p:ph type="body" sz="half" idx="2"/>
          </p:nvPr>
        </p:nvSpPr>
        <p:spPr>
          <a:xfrm>
            <a:off x="8602983" y="25763222"/>
            <a:ext cx="26334720" cy="3863339"/>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313450" tIns="156725" rIns="313450" bIns="156725" rtlCol="0" anchor="ctr">
            <a:normAutofit/>
          </a:bodyPr>
          <a:lstStyle/>
          <a:p>
            <a:r>
              <a:rPr lang="en-US"/>
              <a:t>Click to edit Master title style</a:t>
            </a:r>
          </a:p>
        </p:txBody>
      </p:sp>
      <p:sp>
        <p:nvSpPr>
          <p:cNvPr id="3" name="Text Placeholder 2"/>
          <p:cNvSpPr>
            <a:spLocks noGrp="1"/>
          </p:cNvSpPr>
          <p:nvPr>
            <p:ph type="body" idx="1"/>
          </p:nvPr>
        </p:nvSpPr>
        <p:spPr>
          <a:xfrm>
            <a:off x="2194560" y="7680964"/>
            <a:ext cx="39502080" cy="21724622"/>
          </a:xfrm>
          <a:prstGeom prst="rect">
            <a:avLst/>
          </a:prstGeom>
        </p:spPr>
        <p:txBody>
          <a:bodyPr vert="horz" lIns="313450" tIns="156725" rIns="313450" bIns="1567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3"/>
            <a:ext cx="10241280" cy="1752600"/>
          </a:xfrm>
          <a:prstGeom prst="rect">
            <a:avLst/>
          </a:prstGeom>
        </p:spPr>
        <p:txBody>
          <a:bodyPr vert="horz" lIns="313450" tIns="156725" rIns="313450" bIns="156725" rtlCol="0" anchor="ctr"/>
          <a:lstStyle>
            <a:lvl1pPr algn="l">
              <a:defRPr sz="4100">
                <a:solidFill>
                  <a:schemeClr val="tx1">
                    <a:tint val="75000"/>
                  </a:schemeClr>
                </a:solidFill>
              </a:defRPr>
            </a:lvl1pPr>
          </a:lstStyle>
          <a:p>
            <a:fld id="{9A8DA9FA-688F-B042-A36A-9CF7AA496E45}" type="datetimeFigureOut">
              <a:rPr lang="en-US" smtClean="0"/>
              <a:pPr/>
              <a:t>6/4/18</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313450" tIns="156725" rIns="313450" bIns="15672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313450" tIns="156725" rIns="313450" bIns="156725" rtlCol="0" anchor="ctr"/>
          <a:lstStyle>
            <a:lvl1pPr algn="r">
              <a:defRPr sz="41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jpeg"/><Relationship Id="rId20" Type="http://schemas.openxmlformats.org/officeDocument/2006/relationships/hyperlink" Target="http://entnemdept.ufl.edu/creatures/MISC/ANTS/pavement_ant.htm" TargetMode="External"/><Relationship Id="rId21" Type="http://schemas.openxmlformats.org/officeDocument/2006/relationships/hyperlink" Target="http://www.berkeleywellness.com/self-care/preventive-care/article/ants" TargetMode="External"/><Relationship Id="rId22" Type="http://schemas.openxmlformats.org/officeDocument/2006/relationships/hyperlink" Target="http://-care/article/ants" TargetMode="External"/><Relationship Id="rId23" Type="http://schemas.openxmlformats.org/officeDocument/2006/relationships/hyperlink" Target="https://www.extension.umn.edu/garden/insects/find/what-to-do-about-household-ants/" TargetMode="External"/><Relationship Id="rId24" Type="http://schemas.openxmlformats.org/officeDocument/2006/relationships/image" Target="../media/image10.png"/><Relationship Id="rId25" Type="http://schemas.openxmlformats.org/officeDocument/2006/relationships/image" Target="../media/image11.jpg"/><Relationship Id="rId10" Type="http://schemas.openxmlformats.org/officeDocument/2006/relationships/diagramData" Target="../diagrams/data1.xml"/><Relationship Id="rId11" Type="http://schemas.openxmlformats.org/officeDocument/2006/relationships/diagramLayout" Target="../diagrams/layout1.xml"/><Relationship Id="rId12" Type="http://schemas.openxmlformats.org/officeDocument/2006/relationships/diagramQuickStyle" Target="../diagrams/quickStyle1.xml"/><Relationship Id="rId13" Type="http://schemas.openxmlformats.org/officeDocument/2006/relationships/diagramColors" Target="../diagrams/colors1.xml"/><Relationship Id="rId14" Type="http://schemas.microsoft.com/office/2007/relationships/diagramDrawing" Target="../diagrams/drawing1.xml"/><Relationship Id="rId15" Type="http://schemas.openxmlformats.org/officeDocument/2006/relationships/image" Target="../media/image9.jpeg"/><Relationship Id="rId16" Type="http://schemas.openxmlformats.org/officeDocument/2006/relationships/hyperlink" Target="http://www.msuturfinsects.net/details/_/ant_8/" TargetMode="External"/><Relationship Id="rId17" Type="http://schemas.openxmlformats.org/officeDocument/2006/relationships/hyperlink" Target="https://sciencing.com/do-ants-protect-themselves-8709450.html" TargetMode="External"/><Relationship Id="rId18" Type="http://schemas.openxmlformats.org/officeDocument/2006/relationships/hyperlink" Target="https://www.orkin.com/other/bed-bugs/do-ants-eat-bed-bugs/" TargetMode="External"/><Relationship Id="rId19" Type="http://schemas.openxmlformats.org/officeDocument/2006/relationships/hyperlink" Target="https://word-edit.officeapps.live.com/we/www.sciencedaily.com/releases/2011/01/110131133227.htm" TargetMode="External"/><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7">
            <a:extLst>
              <a:ext uri="{FF2B5EF4-FFF2-40B4-BE49-F238E27FC236}">
                <a16:creationId xmlns="" xmlns:a16="http://schemas.microsoft.com/office/drawing/2014/main" id="{8DBBE4AA-5764-41F1-AEEF-CC27B2A68075}"/>
              </a:ext>
            </a:extLst>
          </p:cNvPr>
          <p:cNvPicPr>
            <a:picLocks noChangeAspect="1"/>
          </p:cNvPicPr>
          <p:nvPr/>
        </p:nvPicPr>
        <p:blipFill>
          <a:blip r:embed="rId2"/>
          <a:stretch>
            <a:fillRect/>
          </a:stretch>
        </p:blipFill>
        <p:spPr>
          <a:xfrm>
            <a:off x="28831756" y="4811707"/>
            <a:ext cx="14784856" cy="6206862"/>
          </a:xfrm>
          <a:prstGeom prst="rect">
            <a:avLst/>
          </a:prstGeom>
        </p:spPr>
      </p:pic>
      <p:sp>
        <p:nvSpPr>
          <p:cNvPr id="4" name="TextBox 3"/>
          <p:cNvSpPr txBox="1"/>
          <p:nvPr/>
        </p:nvSpPr>
        <p:spPr>
          <a:xfrm>
            <a:off x="9294016" y="0"/>
            <a:ext cx="23647459" cy="2104208"/>
          </a:xfrm>
          <a:prstGeom prst="rect">
            <a:avLst/>
          </a:prstGeom>
          <a:noFill/>
        </p:spPr>
        <p:txBody>
          <a:bodyPr wrap="square" lIns="72176" tIns="36089" rIns="72176" bIns="36089" rtlCol="0" anchor="t">
            <a:spAutoFit/>
          </a:bodyPr>
          <a:lstStyle>
            <a:defPPr>
              <a:defRPr lang="en-US"/>
            </a:defPPr>
            <a:lvl1pPr marL="0" algn="l" defTabSz="2194143" rtl="0" eaLnBrk="1" latinLnBrk="0" hangingPunct="1">
              <a:defRPr sz="8540" kern="1200">
                <a:solidFill>
                  <a:schemeClr val="tx1"/>
                </a:solidFill>
                <a:latin typeface="+mn-lt"/>
                <a:ea typeface="+mn-ea"/>
                <a:cs typeface="+mn-cs"/>
              </a:defRPr>
            </a:lvl1pPr>
            <a:lvl2pPr marL="2194143" algn="l" defTabSz="2194143" rtl="0" eaLnBrk="1" latinLnBrk="0" hangingPunct="1">
              <a:defRPr sz="8540" kern="1200">
                <a:solidFill>
                  <a:schemeClr val="tx1"/>
                </a:solidFill>
                <a:latin typeface="+mn-lt"/>
                <a:ea typeface="+mn-ea"/>
                <a:cs typeface="+mn-cs"/>
              </a:defRPr>
            </a:lvl2pPr>
            <a:lvl3pPr marL="4388285" algn="l" defTabSz="2194143" rtl="0" eaLnBrk="1" latinLnBrk="0" hangingPunct="1">
              <a:defRPr sz="8540" kern="1200">
                <a:solidFill>
                  <a:schemeClr val="tx1"/>
                </a:solidFill>
                <a:latin typeface="+mn-lt"/>
                <a:ea typeface="+mn-ea"/>
                <a:cs typeface="+mn-cs"/>
              </a:defRPr>
            </a:lvl3pPr>
            <a:lvl4pPr marL="6582428" algn="l" defTabSz="2194143" rtl="0" eaLnBrk="1" latinLnBrk="0" hangingPunct="1">
              <a:defRPr sz="8540" kern="1200">
                <a:solidFill>
                  <a:schemeClr val="tx1"/>
                </a:solidFill>
                <a:latin typeface="+mn-lt"/>
                <a:ea typeface="+mn-ea"/>
                <a:cs typeface="+mn-cs"/>
              </a:defRPr>
            </a:lvl4pPr>
            <a:lvl5pPr marL="8776569" algn="l" defTabSz="2194143" rtl="0" eaLnBrk="1" latinLnBrk="0" hangingPunct="1">
              <a:defRPr sz="8540" kern="1200">
                <a:solidFill>
                  <a:schemeClr val="tx1"/>
                </a:solidFill>
                <a:latin typeface="+mn-lt"/>
                <a:ea typeface="+mn-ea"/>
                <a:cs typeface="+mn-cs"/>
              </a:defRPr>
            </a:lvl5pPr>
            <a:lvl6pPr marL="10970712" algn="l" defTabSz="2194143" rtl="0" eaLnBrk="1" latinLnBrk="0" hangingPunct="1">
              <a:defRPr sz="8540" kern="1200">
                <a:solidFill>
                  <a:schemeClr val="tx1"/>
                </a:solidFill>
                <a:latin typeface="+mn-lt"/>
                <a:ea typeface="+mn-ea"/>
                <a:cs typeface="+mn-cs"/>
              </a:defRPr>
            </a:lvl6pPr>
            <a:lvl7pPr marL="13164854" algn="l" defTabSz="2194143" rtl="0" eaLnBrk="1" latinLnBrk="0" hangingPunct="1">
              <a:defRPr sz="8540" kern="1200">
                <a:solidFill>
                  <a:schemeClr val="tx1"/>
                </a:solidFill>
                <a:latin typeface="+mn-lt"/>
                <a:ea typeface="+mn-ea"/>
                <a:cs typeface="+mn-cs"/>
              </a:defRPr>
            </a:lvl7pPr>
            <a:lvl8pPr marL="15358997" algn="l" defTabSz="2194143" rtl="0" eaLnBrk="1" latinLnBrk="0" hangingPunct="1">
              <a:defRPr sz="8540" kern="1200">
                <a:solidFill>
                  <a:schemeClr val="tx1"/>
                </a:solidFill>
                <a:latin typeface="+mn-lt"/>
                <a:ea typeface="+mn-ea"/>
                <a:cs typeface="+mn-cs"/>
              </a:defRPr>
            </a:lvl8pPr>
            <a:lvl9pPr marL="17553138" algn="l" defTabSz="2194143" rtl="0" eaLnBrk="1" latinLnBrk="0" hangingPunct="1">
              <a:defRPr sz="8540" kern="1200">
                <a:solidFill>
                  <a:schemeClr val="tx1"/>
                </a:solidFill>
                <a:latin typeface="+mn-lt"/>
                <a:ea typeface="+mn-ea"/>
                <a:cs typeface="+mn-cs"/>
              </a:defRPr>
            </a:lvl9pPr>
          </a:lstStyle>
          <a:p>
            <a:pPr algn="ctr"/>
            <a:r>
              <a:rPr lang="en-US" sz="13200" dirty="0"/>
              <a:t>A</a:t>
            </a:r>
            <a:r>
              <a:rPr lang="en-US" sz="13200" dirty="0">
                <a:cs typeface="Calibri"/>
              </a:rPr>
              <a:t> Survey of Ants in Nassau County</a:t>
            </a:r>
            <a:endParaRPr lang="en-US" sz="13200" i="1" dirty="0">
              <a:cs typeface="Calibri"/>
            </a:endParaRPr>
          </a:p>
        </p:txBody>
      </p:sp>
      <p:sp>
        <p:nvSpPr>
          <p:cNvPr id="5" name="TextBox 4"/>
          <p:cNvSpPr txBox="1"/>
          <p:nvPr/>
        </p:nvSpPr>
        <p:spPr>
          <a:xfrm>
            <a:off x="11247635" y="1957258"/>
            <a:ext cx="18245128" cy="2904427"/>
          </a:xfrm>
          <a:prstGeom prst="rect">
            <a:avLst/>
          </a:prstGeom>
          <a:noFill/>
        </p:spPr>
        <p:txBody>
          <a:bodyPr wrap="square" lIns="72176" tIns="36089" rIns="72176" bIns="36089" rtlCol="0" anchor="t">
            <a:spAutoFit/>
          </a:bodyPr>
          <a:lstStyle>
            <a:defPPr>
              <a:defRPr lang="en-US"/>
            </a:defPPr>
            <a:lvl1pPr marL="0" algn="l" defTabSz="2194143" rtl="0" eaLnBrk="1" latinLnBrk="0" hangingPunct="1">
              <a:defRPr sz="8540" kern="1200">
                <a:solidFill>
                  <a:schemeClr val="tx1"/>
                </a:solidFill>
                <a:latin typeface="+mn-lt"/>
                <a:ea typeface="+mn-ea"/>
                <a:cs typeface="+mn-cs"/>
              </a:defRPr>
            </a:lvl1pPr>
            <a:lvl2pPr marL="2194143" algn="l" defTabSz="2194143" rtl="0" eaLnBrk="1" latinLnBrk="0" hangingPunct="1">
              <a:defRPr sz="8540" kern="1200">
                <a:solidFill>
                  <a:schemeClr val="tx1"/>
                </a:solidFill>
                <a:latin typeface="+mn-lt"/>
                <a:ea typeface="+mn-ea"/>
                <a:cs typeface="+mn-cs"/>
              </a:defRPr>
            </a:lvl2pPr>
            <a:lvl3pPr marL="4388285" algn="l" defTabSz="2194143" rtl="0" eaLnBrk="1" latinLnBrk="0" hangingPunct="1">
              <a:defRPr sz="8540" kern="1200">
                <a:solidFill>
                  <a:schemeClr val="tx1"/>
                </a:solidFill>
                <a:latin typeface="+mn-lt"/>
                <a:ea typeface="+mn-ea"/>
                <a:cs typeface="+mn-cs"/>
              </a:defRPr>
            </a:lvl3pPr>
            <a:lvl4pPr marL="6582428" algn="l" defTabSz="2194143" rtl="0" eaLnBrk="1" latinLnBrk="0" hangingPunct="1">
              <a:defRPr sz="8540" kern="1200">
                <a:solidFill>
                  <a:schemeClr val="tx1"/>
                </a:solidFill>
                <a:latin typeface="+mn-lt"/>
                <a:ea typeface="+mn-ea"/>
                <a:cs typeface="+mn-cs"/>
              </a:defRPr>
            </a:lvl4pPr>
            <a:lvl5pPr marL="8776569" algn="l" defTabSz="2194143" rtl="0" eaLnBrk="1" latinLnBrk="0" hangingPunct="1">
              <a:defRPr sz="8540" kern="1200">
                <a:solidFill>
                  <a:schemeClr val="tx1"/>
                </a:solidFill>
                <a:latin typeface="+mn-lt"/>
                <a:ea typeface="+mn-ea"/>
                <a:cs typeface="+mn-cs"/>
              </a:defRPr>
            </a:lvl5pPr>
            <a:lvl6pPr marL="10970712" algn="l" defTabSz="2194143" rtl="0" eaLnBrk="1" latinLnBrk="0" hangingPunct="1">
              <a:defRPr sz="8540" kern="1200">
                <a:solidFill>
                  <a:schemeClr val="tx1"/>
                </a:solidFill>
                <a:latin typeface="+mn-lt"/>
                <a:ea typeface="+mn-ea"/>
                <a:cs typeface="+mn-cs"/>
              </a:defRPr>
            </a:lvl6pPr>
            <a:lvl7pPr marL="13164854" algn="l" defTabSz="2194143" rtl="0" eaLnBrk="1" latinLnBrk="0" hangingPunct="1">
              <a:defRPr sz="8540" kern="1200">
                <a:solidFill>
                  <a:schemeClr val="tx1"/>
                </a:solidFill>
                <a:latin typeface="+mn-lt"/>
                <a:ea typeface="+mn-ea"/>
                <a:cs typeface="+mn-cs"/>
              </a:defRPr>
            </a:lvl7pPr>
            <a:lvl8pPr marL="15358997" algn="l" defTabSz="2194143" rtl="0" eaLnBrk="1" latinLnBrk="0" hangingPunct="1">
              <a:defRPr sz="8540" kern="1200">
                <a:solidFill>
                  <a:schemeClr val="tx1"/>
                </a:solidFill>
                <a:latin typeface="+mn-lt"/>
                <a:ea typeface="+mn-ea"/>
                <a:cs typeface="+mn-cs"/>
              </a:defRPr>
            </a:lvl8pPr>
            <a:lvl9pPr marL="17553138" algn="l" defTabSz="2194143" rtl="0" eaLnBrk="1" latinLnBrk="0" hangingPunct="1">
              <a:defRPr sz="8540" kern="1200">
                <a:solidFill>
                  <a:schemeClr val="tx1"/>
                </a:solidFill>
                <a:latin typeface="+mn-lt"/>
                <a:ea typeface="+mn-ea"/>
                <a:cs typeface="+mn-cs"/>
              </a:defRPr>
            </a:lvl9pPr>
          </a:lstStyle>
          <a:p>
            <a:pPr indent="457200" algn="ctr"/>
            <a:r>
              <a:rPr lang="en-US" sz="4800" dirty="0">
                <a:cs typeface="Calibri"/>
              </a:rPr>
              <a:t>Authors: Julia </a:t>
            </a:r>
            <a:r>
              <a:rPr lang="en-US" sz="4800" dirty="0" err="1">
                <a:cs typeface="Calibri"/>
              </a:rPr>
              <a:t>Galante</a:t>
            </a:r>
            <a:r>
              <a:rPr lang="en-US" sz="4800" dirty="0">
                <a:cs typeface="Calibri"/>
              </a:rPr>
              <a:t> and  </a:t>
            </a:r>
            <a:r>
              <a:rPr lang="en-US" sz="4800" dirty="0" err="1">
                <a:cs typeface="Calibri"/>
              </a:rPr>
              <a:t>Onike</a:t>
            </a:r>
            <a:r>
              <a:rPr lang="en-US" sz="4800" dirty="0">
                <a:cs typeface="Calibri"/>
              </a:rPr>
              <a:t> </a:t>
            </a:r>
            <a:r>
              <a:rPr lang="en-US" sz="4800" dirty="0" err="1">
                <a:cs typeface="Calibri"/>
              </a:rPr>
              <a:t>Pinnock</a:t>
            </a:r>
            <a:endParaRPr lang="en-US" sz="4800" b="1" dirty="0">
              <a:cs typeface="Calibri"/>
            </a:endParaRPr>
          </a:p>
          <a:p>
            <a:pPr indent="457200" algn="ctr"/>
            <a:r>
              <a:rPr lang="en-US" sz="4800" dirty="0">
                <a:cs typeface="Calibri"/>
              </a:rPr>
              <a:t>Mentors: Janine </a:t>
            </a:r>
            <a:r>
              <a:rPr lang="en-US" sz="4800" dirty="0" err="1">
                <a:cs typeface="Calibri"/>
              </a:rPr>
              <a:t>Cupo</a:t>
            </a:r>
            <a:r>
              <a:rPr lang="en-US" sz="4800" dirty="0">
                <a:cs typeface="Calibri"/>
              </a:rPr>
              <a:t> and Mary Simons</a:t>
            </a:r>
          </a:p>
          <a:p>
            <a:pPr indent="457200" algn="ctr"/>
            <a:r>
              <a:rPr lang="en-US" sz="4800" i="1" dirty="0">
                <a:cs typeface="Calibri"/>
              </a:rPr>
              <a:t>Seaford High School</a:t>
            </a:r>
          </a:p>
          <a:p>
            <a:endParaRPr lang="en-US" sz="3600" i="1" dirty="0">
              <a:solidFill>
                <a:prstClr val="black"/>
              </a:solidFill>
              <a:cs typeface="Calibri"/>
            </a:endParaRPr>
          </a:p>
        </p:txBody>
      </p:sp>
      <p:sp>
        <p:nvSpPr>
          <p:cNvPr id="30" name="TextBox 29"/>
          <p:cNvSpPr txBox="1"/>
          <p:nvPr/>
        </p:nvSpPr>
        <p:spPr>
          <a:xfrm>
            <a:off x="22581500" y="10875786"/>
            <a:ext cx="14494746" cy="650719"/>
          </a:xfrm>
          <a:prstGeom prst="rect">
            <a:avLst/>
          </a:prstGeom>
          <a:noFill/>
        </p:spPr>
        <p:txBody>
          <a:bodyPr wrap="square" lIns="65306" tIns="32653" rIns="65306" bIns="32653" rtlCol="0">
            <a:spAutoFit/>
          </a:bodyPr>
          <a:lstStyle>
            <a:defPPr>
              <a:defRPr lang="en-US"/>
            </a:defPPr>
            <a:lvl1pPr marL="0" algn="l" defTabSz="2194143" rtl="0" eaLnBrk="1" latinLnBrk="0" hangingPunct="1">
              <a:defRPr sz="8540" kern="1200">
                <a:solidFill>
                  <a:schemeClr val="tx1"/>
                </a:solidFill>
                <a:latin typeface="+mn-lt"/>
                <a:ea typeface="+mn-ea"/>
                <a:cs typeface="+mn-cs"/>
              </a:defRPr>
            </a:lvl1pPr>
            <a:lvl2pPr marL="2194143" algn="l" defTabSz="2194143" rtl="0" eaLnBrk="1" latinLnBrk="0" hangingPunct="1">
              <a:defRPr sz="8540" kern="1200">
                <a:solidFill>
                  <a:schemeClr val="tx1"/>
                </a:solidFill>
                <a:latin typeface="+mn-lt"/>
                <a:ea typeface="+mn-ea"/>
                <a:cs typeface="+mn-cs"/>
              </a:defRPr>
            </a:lvl2pPr>
            <a:lvl3pPr marL="4388285" algn="l" defTabSz="2194143" rtl="0" eaLnBrk="1" latinLnBrk="0" hangingPunct="1">
              <a:defRPr sz="8540" kern="1200">
                <a:solidFill>
                  <a:schemeClr val="tx1"/>
                </a:solidFill>
                <a:latin typeface="+mn-lt"/>
                <a:ea typeface="+mn-ea"/>
                <a:cs typeface="+mn-cs"/>
              </a:defRPr>
            </a:lvl3pPr>
            <a:lvl4pPr marL="6582428" algn="l" defTabSz="2194143" rtl="0" eaLnBrk="1" latinLnBrk="0" hangingPunct="1">
              <a:defRPr sz="8540" kern="1200">
                <a:solidFill>
                  <a:schemeClr val="tx1"/>
                </a:solidFill>
                <a:latin typeface="+mn-lt"/>
                <a:ea typeface="+mn-ea"/>
                <a:cs typeface="+mn-cs"/>
              </a:defRPr>
            </a:lvl4pPr>
            <a:lvl5pPr marL="8776569" algn="l" defTabSz="2194143" rtl="0" eaLnBrk="1" latinLnBrk="0" hangingPunct="1">
              <a:defRPr sz="8540" kern="1200">
                <a:solidFill>
                  <a:schemeClr val="tx1"/>
                </a:solidFill>
                <a:latin typeface="+mn-lt"/>
                <a:ea typeface="+mn-ea"/>
                <a:cs typeface="+mn-cs"/>
              </a:defRPr>
            </a:lvl5pPr>
            <a:lvl6pPr marL="10970712" algn="l" defTabSz="2194143" rtl="0" eaLnBrk="1" latinLnBrk="0" hangingPunct="1">
              <a:defRPr sz="8540" kern="1200">
                <a:solidFill>
                  <a:schemeClr val="tx1"/>
                </a:solidFill>
                <a:latin typeface="+mn-lt"/>
                <a:ea typeface="+mn-ea"/>
                <a:cs typeface="+mn-cs"/>
              </a:defRPr>
            </a:lvl6pPr>
            <a:lvl7pPr marL="13164854" algn="l" defTabSz="2194143" rtl="0" eaLnBrk="1" latinLnBrk="0" hangingPunct="1">
              <a:defRPr sz="8540" kern="1200">
                <a:solidFill>
                  <a:schemeClr val="tx1"/>
                </a:solidFill>
                <a:latin typeface="+mn-lt"/>
                <a:ea typeface="+mn-ea"/>
                <a:cs typeface="+mn-cs"/>
              </a:defRPr>
            </a:lvl7pPr>
            <a:lvl8pPr marL="15358997" algn="l" defTabSz="2194143" rtl="0" eaLnBrk="1" latinLnBrk="0" hangingPunct="1">
              <a:defRPr sz="8540" kern="1200">
                <a:solidFill>
                  <a:schemeClr val="tx1"/>
                </a:solidFill>
                <a:latin typeface="+mn-lt"/>
                <a:ea typeface="+mn-ea"/>
                <a:cs typeface="+mn-cs"/>
              </a:defRPr>
            </a:lvl8pPr>
            <a:lvl9pPr marL="17553138" algn="l" defTabSz="2194143" rtl="0" eaLnBrk="1" latinLnBrk="0" hangingPunct="1">
              <a:defRPr sz="8540" kern="1200">
                <a:solidFill>
                  <a:schemeClr val="tx1"/>
                </a:solidFill>
                <a:latin typeface="+mn-lt"/>
                <a:ea typeface="+mn-ea"/>
                <a:cs typeface="+mn-cs"/>
              </a:defRPr>
            </a:lvl9pPr>
          </a:lstStyle>
          <a:p>
            <a:endParaRPr lang="en-US" sz="3800"/>
          </a:p>
        </p:txBody>
      </p:sp>
      <p:sp>
        <p:nvSpPr>
          <p:cNvPr id="37" name="TextBox 36"/>
          <p:cNvSpPr txBox="1"/>
          <p:nvPr/>
        </p:nvSpPr>
        <p:spPr>
          <a:xfrm>
            <a:off x="377559" y="3656154"/>
            <a:ext cx="12734025" cy="20582335"/>
          </a:xfrm>
          <a:prstGeom prst="rect">
            <a:avLst/>
          </a:prstGeom>
          <a:noFill/>
        </p:spPr>
        <p:txBody>
          <a:bodyPr wrap="square" lIns="65306" tIns="32653" rIns="65306" bIns="32653" rtlCol="0" anchor="t">
            <a:spAutoFit/>
          </a:bodyPr>
          <a:lstStyle>
            <a:defPPr>
              <a:defRPr lang="en-US"/>
            </a:defPPr>
            <a:lvl1pPr marL="0" algn="l" defTabSz="2194143" rtl="0" eaLnBrk="1" latinLnBrk="0" hangingPunct="1">
              <a:defRPr sz="8540" kern="1200">
                <a:solidFill>
                  <a:schemeClr val="tx1"/>
                </a:solidFill>
                <a:latin typeface="+mn-lt"/>
                <a:ea typeface="+mn-ea"/>
                <a:cs typeface="+mn-cs"/>
              </a:defRPr>
            </a:lvl1pPr>
            <a:lvl2pPr marL="2194143" algn="l" defTabSz="2194143" rtl="0" eaLnBrk="1" latinLnBrk="0" hangingPunct="1">
              <a:defRPr sz="8540" kern="1200">
                <a:solidFill>
                  <a:schemeClr val="tx1"/>
                </a:solidFill>
                <a:latin typeface="+mn-lt"/>
                <a:ea typeface="+mn-ea"/>
                <a:cs typeface="+mn-cs"/>
              </a:defRPr>
            </a:lvl2pPr>
            <a:lvl3pPr marL="4388285" algn="l" defTabSz="2194143" rtl="0" eaLnBrk="1" latinLnBrk="0" hangingPunct="1">
              <a:defRPr sz="8540" kern="1200">
                <a:solidFill>
                  <a:schemeClr val="tx1"/>
                </a:solidFill>
                <a:latin typeface="+mn-lt"/>
                <a:ea typeface="+mn-ea"/>
                <a:cs typeface="+mn-cs"/>
              </a:defRPr>
            </a:lvl3pPr>
            <a:lvl4pPr marL="6582428" algn="l" defTabSz="2194143" rtl="0" eaLnBrk="1" latinLnBrk="0" hangingPunct="1">
              <a:defRPr sz="8540" kern="1200">
                <a:solidFill>
                  <a:schemeClr val="tx1"/>
                </a:solidFill>
                <a:latin typeface="+mn-lt"/>
                <a:ea typeface="+mn-ea"/>
                <a:cs typeface="+mn-cs"/>
              </a:defRPr>
            </a:lvl4pPr>
            <a:lvl5pPr marL="8776569" algn="l" defTabSz="2194143" rtl="0" eaLnBrk="1" latinLnBrk="0" hangingPunct="1">
              <a:defRPr sz="8540" kern="1200">
                <a:solidFill>
                  <a:schemeClr val="tx1"/>
                </a:solidFill>
                <a:latin typeface="+mn-lt"/>
                <a:ea typeface="+mn-ea"/>
                <a:cs typeface="+mn-cs"/>
              </a:defRPr>
            </a:lvl5pPr>
            <a:lvl6pPr marL="10970712" algn="l" defTabSz="2194143" rtl="0" eaLnBrk="1" latinLnBrk="0" hangingPunct="1">
              <a:defRPr sz="8540" kern="1200">
                <a:solidFill>
                  <a:schemeClr val="tx1"/>
                </a:solidFill>
                <a:latin typeface="+mn-lt"/>
                <a:ea typeface="+mn-ea"/>
                <a:cs typeface="+mn-cs"/>
              </a:defRPr>
            </a:lvl6pPr>
            <a:lvl7pPr marL="13164854" algn="l" defTabSz="2194143" rtl="0" eaLnBrk="1" latinLnBrk="0" hangingPunct="1">
              <a:defRPr sz="8540" kern="1200">
                <a:solidFill>
                  <a:schemeClr val="tx1"/>
                </a:solidFill>
                <a:latin typeface="+mn-lt"/>
                <a:ea typeface="+mn-ea"/>
                <a:cs typeface="+mn-cs"/>
              </a:defRPr>
            </a:lvl7pPr>
            <a:lvl8pPr marL="15358997" algn="l" defTabSz="2194143" rtl="0" eaLnBrk="1" latinLnBrk="0" hangingPunct="1">
              <a:defRPr sz="8540" kern="1200">
                <a:solidFill>
                  <a:schemeClr val="tx1"/>
                </a:solidFill>
                <a:latin typeface="+mn-lt"/>
                <a:ea typeface="+mn-ea"/>
                <a:cs typeface="+mn-cs"/>
              </a:defRPr>
            </a:lvl8pPr>
            <a:lvl9pPr marL="17553138" algn="l" defTabSz="2194143" rtl="0" eaLnBrk="1" latinLnBrk="0" hangingPunct="1">
              <a:defRPr sz="8540" kern="1200">
                <a:solidFill>
                  <a:schemeClr val="tx1"/>
                </a:solidFill>
                <a:latin typeface="+mn-lt"/>
                <a:ea typeface="+mn-ea"/>
                <a:cs typeface="+mn-cs"/>
              </a:defRPr>
            </a:lvl9pPr>
          </a:lstStyle>
          <a:p>
            <a:pPr algn="ctr">
              <a:spcAft>
                <a:spcPts val="857"/>
              </a:spcAft>
            </a:pPr>
            <a:endParaRPr lang="en-US" sz="4400" b="1" i="1" dirty="0">
              <a:solidFill>
                <a:srgbClr val="FF0000"/>
              </a:solidFill>
            </a:endParaRPr>
          </a:p>
          <a:p>
            <a:pPr algn="ctr"/>
            <a:r>
              <a:rPr lang="en-US" sz="5400" b="1" dirty="0">
                <a:cs typeface="Calibri"/>
              </a:rPr>
              <a:t>Abstract</a:t>
            </a:r>
          </a:p>
          <a:p>
            <a:pPr algn="just"/>
            <a:r>
              <a:rPr lang="en-US" sz="2600" dirty="0">
                <a:cs typeface="Calibri"/>
              </a:rPr>
              <a:t>Ants are able to impact the environments negatively and positively.  Ants control other species that are threats to human health such as bed bugs. (6)  Ants also have the ability to contaminate food and crops. They are able to transmit diseases such as salmonella, staphylococcus, and streptococcus.(2) Our objective is to determine the number of different ant species living in three different regions of Seaford. Our research question was to what extent do the environments that ants are found affect biodiversity. We hypothesized that the area with the greatest access to water would have the greatest diversity of ant species. We collected the ants by disturbing ant hills at Cedar Creek Park and two Seaford neighborhood residences, one very close to the water and the other far from the water. We were able to collect the ants by disturbing their ant hills due to the ants territorial instincts. They come out of their disturbed mounds in order to protect it.(3) After we collected and documented our samples we extracted and isolated the DNA. We then amplified the the CO1 gene by PCR. Amplified DNA was then sequenced and species identified using the bioinformatics program BLAST.  Although our sample size at the residences was low we identified three species of ants in Cedar Creek Park and only one at the residences.  This does not support our initial hypothesis. </a:t>
            </a:r>
            <a:endParaRPr lang="en-US" sz="3900" dirty="0"/>
          </a:p>
          <a:p>
            <a:pPr algn="ctr"/>
            <a:r>
              <a:rPr lang="en-US" sz="5400" b="1" dirty="0"/>
              <a:t>Introduction</a:t>
            </a:r>
            <a:endParaRPr lang="en-US" sz="5400" b="1" dirty="0">
              <a:cs typeface="Calibri"/>
            </a:endParaRPr>
          </a:p>
          <a:p>
            <a:pPr algn="just"/>
            <a:r>
              <a:rPr lang="en-US" sz="2600" dirty="0">
                <a:cs typeface="Calibri"/>
              </a:rPr>
              <a:t>Ants have the potential to impact human health in positive and negative ways. Ants also impact the environment. They help control other insects such as bed bugs. (6) Ants can also be very harmful to human health. Ants that live in houses can contaminate food by leaving traces of feces behind. They transmit diseases such as Salmonella, Staphylococcus, Streptococcus, Shigella, and E-Coli. (2)  Ants ruin houses by nesting in wood cavities of homes such as attic beams and in insulation. They also nest behind bathroom tiles, sinks, tubs, and in hollow spaces. (7) Our project goal is to identify which ant species are living near us and find out how they impact human health. We chose these locations because the house on Willoughby Avenue is close to the water and we wanted to see if this would impact which ants we found. We choose Cedar Creek Park because it is frequently visited. We wanted to see how the frequent presence of humans would impact ants. Lastly, we chose the house on Hudson Avenue as it is farther from the water and on the opposite side of Seaford.</a:t>
            </a:r>
          </a:p>
          <a:p>
            <a:endParaRPr lang="en-US" sz="3900" i="1" dirty="0">
              <a:cs typeface="Calibri"/>
            </a:endParaRPr>
          </a:p>
          <a:p>
            <a:pPr algn="ctr">
              <a:spcAft>
                <a:spcPts val="429"/>
              </a:spcAft>
            </a:pPr>
            <a:r>
              <a:rPr lang="en-US" sz="5400" b="1" dirty="0"/>
              <a:t>Materials &amp; Methods</a:t>
            </a:r>
            <a:r>
              <a:rPr lang="en-US" sz="5400" dirty="0"/>
              <a:t> </a:t>
            </a:r>
          </a:p>
          <a:p>
            <a:pPr>
              <a:spcAft>
                <a:spcPts val="400"/>
              </a:spcAft>
            </a:pPr>
            <a:endParaRPr lang="en-US" sz="8500" dirty="0">
              <a:cs typeface="Calibri"/>
            </a:endParaRPr>
          </a:p>
          <a:p>
            <a:endParaRPr lang="en-US" sz="2600" dirty="0">
              <a:cs typeface="Calibri"/>
            </a:endParaRPr>
          </a:p>
          <a:p>
            <a:pPr>
              <a:spcAft>
                <a:spcPts val="429"/>
              </a:spcAft>
            </a:pPr>
            <a:endParaRPr lang="en-US" sz="3200" dirty="0"/>
          </a:p>
          <a:p>
            <a:pPr>
              <a:spcAft>
                <a:spcPts val="400"/>
              </a:spcAft>
            </a:pPr>
            <a:endParaRPr lang="en-US" sz="3200" dirty="0"/>
          </a:p>
          <a:p>
            <a:pPr>
              <a:spcAft>
                <a:spcPts val="400"/>
              </a:spcAft>
            </a:pPr>
            <a:endParaRPr lang="en-US" sz="3200" dirty="0"/>
          </a:p>
          <a:p>
            <a:pPr>
              <a:spcAft>
                <a:spcPts val="429"/>
              </a:spcAft>
            </a:pPr>
            <a:endParaRPr lang="en-US" sz="3200" dirty="0"/>
          </a:p>
          <a:p>
            <a:pPr>
              <a:spcAft>
                <a:spcPts val="400"/>
              </a:spcAft>
            </a:pPr>
            <a:endParaRPr lang="en-US" sz="3200" dirty="0"/>
          </a:p>
          <a:p>
            <a:pPr>
              <a:spcAft>
                <a:spcPts val="400"/>
              </a:spcAft>
            </a:pPr>
            <a:endParaRPr lang="en-US" sz="3200" dirty="0">
              <a:cs typeface="Calibri"/>
            </a:endParaRPr>
          </a:p>
        </p:txBody>
      </p:sp>
      <p:sp>
        <p:nvSpPr>
          <p:cNvPr id="38" name="TextBox 37"/>
          <p:cNvSpPr txBox="1"/>
          <p:nvPr/>
        </p:nvSpPr>
        <p:spPr>
          <a:xfrm>
            <a:off x="28969050" y="24610583"/>
            <a:ext cx="14587496" cy="8307817"/>
          </a:xfrm>
          <a:prstGeom prst="rect">
            <a:avLst/>
          </a:prstGeom>
          <a:noFill/>
        </p:spPr>
        <p:txBody>
          <a:bodyPr wrap="square" lIns="65306" tIns="32653" rIns="65306" bIns="32653" rtlCol="0" anchor="t">
            <a:spAutoFit/>
          </a:bodyPr>
          <a:lstStyle>
            <a:defPPr>
              <a:defRPr lang="en-US"/>
            </a:defPPr>
            <a:lvl1pPr marL="0" algn="l" defTabSz="2194143" rtl="0" eaLnBrk="1" latinLnBrk="0" hangingPunct="1">
              <a:defRPr sz="8540" kern="1200">
                <a:solidFill>
                  <a:schemeClr val="tx1"/>
                </a:solidFill>
                <a:latin typeface="+mn-lt"/>
                <a:ea typeface="+mn-ea"/>
                <a:cs typeface="+mn-cs"/>
              </a:defRPr>
            </a:lvl1pPr>
            <a:lvl2pPr marL="2194143" algn="l" defTabSz="2194143" rtl="0" eaLnBrk="1" latinLnBrk="0" hangingPunct="1">
              <a:defRPr sz="8540" kern="1200">
                <a:solidFill>
                  <a:schemeClr val="tx1"/>
                </a:solidFill>
                <a:latin typeface="+mn-lt"/>
                <a:ea typeface="+mn-ea"/>
                <a:cs typeface="+mn-cs"/>
              </a:defRPr>
            </a:lvl2pPr>
            <a:lvl3pPr marL="4388285" algn="l" defTabSz="2194143" rtl="0" eaLnBrk="1" latinLnBrk="0" hangingPunct="1">
              <a:defRPr sz="8540" kern="1200">
                <a:solidFill>
                  <a:schemeClr val="tx1"/>
                </a:solidFill>
                <a:latin typeface="+mn-lt"/>
                <a:ea typeface="+mn-ea"/>
                <a:cs typeface="+mn-cs"/>
              </a:defRPr>
            </a:lvl3pPr>
            <a:lvl4pPr marL="6582428" algn="l" defTabSz="2194143" rtl="0" eaLnBrk="1" latinLnBrk="0" hangingPunct="1">
              <a:defRPr sz="8540" kern="1200">
                <a:solidFill>
                  <a:schemeClr val="tx1"/>
                </a:solidFill>
                <a:latin typeface="+mn-lt"/>
                <a:ea typeface="+mn-ea"/>
                <a:cs typeface="+mn-cs"/>
              </a:defRPr>
            </a:lvl4pPr>
            <a:lvl5pPr marL="8776569" algn="l" defTabSz="2194143" rtl="0" eaLnBrk="1" latinLnBrk="0" hangingPunct="1">
              <a:defRPr sz="8540" kern="1200">
                <a:solidFill>
                  <a:schemeClr val="tx1"/>
                </a:solidFill>
                <a:latin typeface="+mn-lt"/>
                <a:ea typeface="+mn-ea"/>
                <a:cs typeface="+mn-cs"/>
              </a:defRPr>
            </a:lvl5pPr>
            <a:lvl6pPr marL="10970712" algn="l" defTabSz="2194143" rtl="0" eaLnBrk="1" latinLnBrk="0" hangingPunct="1">
              <a:defRPr sz="8540" kern="1200">
                <a:solidFill>
                  <a:schemeClr val="tx1"/>
                </a:solidFill>
                <a:latin typeface="+mn-lt"/>
                <a:ea typeface="+mn-ea"/>
                <a:cs typeface="+mn-cs"/>
              </a:defRPr>
            </a:lvl6pPr>
            <a:lvl7pPr marL="13164854" algn="l" defTabSz="2194143" rtl="0" eaLnBrk="1" latinLnBrk="0" hangingPunct="1">
              <a:defRPr sz="8540" kern="1200">
                <a:solidFill>
                  <a:schemeClr val="tx1"/>
                </a:solidFill>
                <a:latin typeface="+mn-lt"/>
                <a:ea typeface="+mn-ea"/>
                <a:cs typeface="+mn-cs"/>
              </a:defRPr>
            </a:lvl7pPr>
            <a:lvl8pPr marL="15358997" algn="l" defTabSz="2194143" rtl="0" eaLnBrk="1" latinLnBrk="0" hangingPunct="1">
              <a:defRPr sz="8540" kern="1200">
                <a:solidFill>
                  <a:schemeClr val="tx1"/>
                </a:solidFill>
                <a:latin typeface="+mn-lt"/>
                <a:ea typeface="+mn-ea"/>
                <a:cs typeface="+mn-cs"/>
              </a:defRPr>
            </a:lvl8pPr>
            <a:lvl9pPr marL="17553138" algn="l" defTabSz="2194143" rtl="0" eaLnBrk="1" latinLnBrk="0" hangingPunct="1">
              <a:defRPr sz="8540" kern="1200">
                <a:solidFill>
                  <a:schemeClr val="tx1"/>
                </a:solidFill>
                <a:latin typeface="+mn-lt"/>
                <a:ea typeface="+mn-ea"/>
                <a:cs typeface="+mn-cs"/>
              </a:defRPr>
            </a:lvl9pPr>
          </a:lstStyle>
          <a:p>
            <a:pPr algn="ctr">
              <a:spcAft>
                <a:spcPts val="429"/>
              </a:spcAft>
            </a:pPr>
            <a:r>
              <a:rPr lang="en-US" sz="5400" b="1" dirty="0"/>
              <a:t>Discussion </a:t>
            </a:r>
          </a:p>
          <a:p>
            <a:pPr algn="just"/>
            <a:r>
              <a:rPr lang="en-US" sz="2600" dirty="0">
                <a:cs typeface="Calibri"/>
              </a:rPr>
              <a:t>The ants that we found were pavement ants, a cornfield ant and a turf grass ant. We hypothesized that there would be greater biodiversity of ants at the residence closest to the water. Due to the difficulty of collecting ants at the houses we were not able to collect enough data to support or refute our hypothesis.  We did observe a greater number of species collected from Cedar Creek Park than at the neighborhood residences. Pavement ants are seen mostly as a nuisance but studies suggest that they defend agricultural aphid pests although they don’t defend these pests as much as other species of ants. (5) This suggests that these ants do not have much impact on human health as hypothesized. Turfgrass ants and cornfield ants are not detrimental to human health although they are considered a pest. They dig small holes into turf grass and golf course tees which damage these structures. (4)  At this point, our data does not support our  hypothesis that the house closest to the water would have the greatest biodiversity because the greatest l biodiversity of any species, 3 distinct species,  was found in Cedar Creek Park.  Possibly the presence of human built structures was more of factor in impacting biodiversity than the presence of water.</a:t>
            </a:r>
            <a:endParaRPr lang="en-US" dirty="0"/>
          </a:p>
          <a:p>
            <a:pPr algn="just"/>
            <a:endParaRPr lang="en-US" sz="1000" dirty="0"/>
          </a:p>
          <a:p>
            <a:pPr marL="1371600" indent="-1371600" algn="just">
              <a:spcBef>
                <a:spcPct val="20000"/>
              </a:spcBef>
              <a:buAutoNum type="arabicPeriod"/>
            </a:pPr>
            <a:endParaRPr lang="en-US" sz="2600" dirty="0">
              <a:cs typeface="Calibri"/>
            </a:endParaRPr>
          </a:p>
          <a:p>
            <a:pPr algn="ctr">
              <a:spcBef>
                <a:spcPct val="20000"/>
              </a:spcBef>
            </a:pPr>
            <a:r>
              <a:rPr lang="en-US" sz="3900" b="1" dirty="0">
                <a:cs typeface="Calibri"/>
              </a:rPr>
              <a:t>Acknowledgments</a:t>
            </a:r>
            <a:endParaRPr lang="en-US" sz="8500" b="1" dirty="0">
              <a:cs typeface="Calibri"/>
            </a:endParaRPr>
          </a:p>
          <a:p>
            <a:pPr algn="just"/>
            <a:r>
              <a:rPr lang="en-US" sz="2600" dirty="0">
                <a:cs typeface="Calibri"/>
              </a:rPr>
              <a:t>A special thanks goes out to Mrs. </a:t>
            </a:r>
            <a:r>
              <a:rPr lang="en-US" sz="2600" dirty="0" err="1">
                <a:cs typeface="Calibri"/>
              </a:rPr>
              <a:t>Cupo</a:t>
            </a:r>
            <a:r>
              <a:rPr lang="en-US" sz="2600" dirty="0">
                <a:cs typeface="Calibri"/>
              </a:rPr>
              <a:t>, Mrs. Simons, Cold Spring Harbor and Seaford High School. We wouldn’t have been able to do this project without the help, support and resources that you all provided.</a:t>
            </a:r>
          </a:p>
          <a:p>
            <a:pPr algn="just"/>
            <a:endParaRPr lang="en-US" sz="2600" dirty="0">
              <a:cs typeface="Calibri"/>
            </a:endParaRPr>
          </a:p>
        </p:txBody>
      </p:sp>
      <p:pic>
        <p:nvPicPr>
          <p:cNvPr id="1026" name="Picture 2" descr="http://www.seplessons.org/files/SEPA_Sign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6402" y="589104"/>
            <a:ext cx="3428768" cy="798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LI-logo-s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476" y="681736"/>
            <a:ext cx="7158613" cy="28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A screen shot of a computer&#10;&#10;Description generated with very high confidence">
            <a:extLst>
              <a:ext uri="{FF2B5EF4-FFF2-40B4-BE49-F238E27FC236}">
                <a16:creationId xmlns="" xmlns:a16="http://schemas.microsoft.com/office/drawing/2014/main" id="{D1958798-F958-446E-810F-D2576461A99E}"/>
              </a:ext>
            </a:extLst>
          </p:cNvPr>
          <p:cNvPicPr>
            <a:picLocks noChangeAspect="1"/>
          </p:cNvPicPr>
          <p:nvPr/>
        </p:nvPicPr>
        <p:blipFill>
          <a:blip r:embed="rId5"/>
          <a:stretch>
            <a:fillRect/>
          </a:stretch>
        </p:blipFill>
        <p:spPr>
          <a:xfrm>
            <a:off x="16578260" y="22827327"/>
            <a:ext cx="8477910" cy="6050567"/>
          </a:xfrm>
          <a:prstGeom prst="rect">
            <a:avLst/>
          </a:prstGeom>
        </p:spPr>
      </p:pic>
      <p:pic>
        <p:nvPicPr>
          <p:cNvPr id="6" name="Picture 6" descr="A close up of a logo&#10;&#10;Description generated with very high confidence">
            <a:extLst>
              <a:ext uri="{FF2B5EF4-FFF2-40B4-BE49-F238E27FC236}">
                <a16:creationId xmlns="" xmlns:a16="http://schemas.microsoft.com/office/drawing/2014/main" id="{E414B7A4-D11B-4C6B-89EC-A161FC21457B}"/>
              </a:ext>
            </a:extLst>
          </p:cNvPr>
          <p:cNvPicPr>
            <a:picLocks noChangeAspect="1"/>
          </p:cNvPicPr>
          <p:nvPr/>
        </p:nvPicPr>
        <p:blipFill rotWithShape="1">
          <a:blip r:embed="rId6"/>
          <a:srcRect r="12544"/>
          <a:stretch/>
        </p:blipFill>
        <p:spPr>
          <a:xfrm rot="10800000" flipH="1" flipV="1">
            <a:off x="28755437" y="11875418"/>
            <a:ext cx="15135764" cy="6036631"/>
          </a:xfrm>
          <a:prstGeom prst="rect">
            <a:avLst/>
          </a:prstGeom>
        </p:spPr>
      </p:pic>
      <p:sp>
        <p:nvSpPr>
          <p:cNvPr id="7" name="TextBox 6">
            <a:extLst>
              <a:ext uri="{FF2B5EF4-FFF2-40B4-BE49-F238E27FC236}">
                <a16:creationId xmlns="" xmlns:a16="http://schemas.microsoft.com/office/drawing/2014/main" id="{9D9E651F-699F-480A-80BA-A52FCE52D2C1}"/>
              </a:ext>
            </a:extLst>
          </p:cNvPr>
          <p:cNvSpPr txBox="1"/>
          <p:nvPr/>
        </p:nvSpPr>
        <p:spPr>
          <a:xfrm rot="10800000" flipV="1">
            <a:off x="28779778" y="11193184"/>
            <a:ext cx="15111422"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cs typeface="Calibri"/>
              </a:rPr>
              <a:t>Figure </a:t>
            </a:r>
            <a:r>
              <a:rPr lang="en-US" sz="4000" dirty="0" smtClean="0">
                <a:cs typeface="Calibri"/>
              </a:rPr>
              <a:t>5: </a:t>
            </a:r>
            <a:r>
              <a:rPr lang="en-US" sz="4000" dirty="0">
                <a:cs typeface="Calibri"/>
              </a:rPr>
              <a:t>Sequence </a:t>
            </a:r>
            <a:r>
              <a:rPr lang="en-US" sz="4000" dirty="0" smtClean="0">
                <a:cs typeface="Calibri"/>
              </a:rPr>
              <a:t>Alignment </a:t>
            </a:r>
            <a:r>
              <a:rPr lang="en-US" sz="4000" dirty="0">
                <a:cs typeface="Calibri"/>
              </a:rPr>
              <a:t>of </a:t>
            </a:r>
            <a:r>
              <a:rPr lang="en-US" sz="4000" dirty="0" smtClean="0">
                <a:cs typeface="Calibri"/>
              </a:rPr>
              <a:t>Ant Species with Other </a:t>
            </a:r>
            <a:r>
              <a:rPr lang="en-US" sz="4000" dirty="0" smtClean="0">
                <a:cs typeface="Calibri"/>
              </a:rPr>
              <a:t>Invertebrates</a:t>
            </a:r>
            <a:endParaRPr lang="en-US" sz="4000" dirty="0">
              <a:cs typeface="Calibri"/>
            </a:endParaRPr>
          </a:p>
        </p:txBody>
      </p:sp>
      <p:pic>
        <p:nvPicPr>
          <p:cNvPr id="12" name="Picture 14" descr="A screenshot of a cell phone&#10;&#10;Description generated with very high confidence">
            <a:extLst>
              <a:ext uri="{FF2B5EF4-FFF2-40B4-BE49-F238E27FC236}">
                <a16:creationId xmlns="" xmlns:a16="http://schemas.microsoft.com/office/drawing/2014/main" id="{3B9FCEA0-093E-4B49-8D2B-0DD5CD8F6B3A}"/>
              </a:ext>
            </a:extLst>
          </p:cNvPr>
          <p:cNvPicPr>
            <a:picLocks noChangeAspect="1"/>
          </p:cNvPicPr>
          <p:nvPr/>
        </p:nvPicPr>
        <p:blipFill>
          <a:blip r:embed="rId7"/>
          <a:stretch>
            <a:fillRect/>
          </a:stretch>
        </p:blipFill>
        <p:spPr>
          <a:xfrm>
            <a:off x="13551821" y="7437828"/>
            <a:ext cx="14524817" cy="7936051"/>
          </a:xfrm>
          <a:prstGeom prst="rect">
            <a:avLst/>
          </a:prstGeom>
        </p:spPr>
      </p:pic>
      <p:pic>
        <p:nvPicPr>
          <p:cNvPr id="16" name="Picture 16" descr="A screenshot of a social media post&#10;&#10;Description generated with very high confidence">
            <a:extLst>
              <a:ext uri="{FF2B5EF4-FFF2-40B4-BE49-F238E27FC236}">
                <a16:creationId xmlns="" xmlns:a16="http://schemas.microsoft.com/office/drawing/2014/main" id="{F144903F-F41F-4105-90A7-0B7FF12733F8}"/>
              </a:ext>
            </a:extLst>
          </p:cNvPr>
          <p:cNvPicPr>
            <a:picLocks noChangeAspect="1"/>
          </p:cNvPicPr>
          <p:nvPr/>
        </p:nvPicPr>
        <p:blipFill>
          <a:blip r:embed="rId8"/>
          <a:stretch>
            <a:fillRect/>
          </a:stretch>
        </p:blipFill>
        <p:spPr>
          <a:xfrm>
            <a:off x="30067403" y="19337528"/>
            <a:ext cx="12313562" cy="5109152"/>
          </a:xfrm>
          <a:prstGeom prst="rect">
            <a:avLst/>
          </a:prstGeom>
        </p:spPr>
      </p:pic>
      <p:sp>
        <p:nvSpPr>
          <p:cNvPr id="20" name="TextBox 19">
            <a:extLst>
              <a:ext uri="{FF2B5EF4-FFF2-40B4-BE49-F238E27FC236}">
                <a16:creationId xmlns="" xmlns:a16="http://schemas.microsoft.com/office/drawing/2014/main" id="{FC1950D2-0530-438D-8E9B-EE10BFB0C5E5}"/>
              </a:ext>
            </a:extLst>
          </p:cNvPr>
          <p:cNvSpPr txBox="1"/>
          <p:nvPr/>
        </p:nvSpPr>
        <p:spPr>
          <a:xfrm>
            <a:off x="14985236" y="22118154"/>
            <a:ext cx="11642132"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cs typeface="Calibri"/>
              </a:rPr>
              <a:t>Figure 3: PCR </a:t>
            </a:r>
            <a:r>
              <a:rPr lang="en-US" sz="4000" dirty="0" smtClean="0">
                <a:cs typeface="Calibri"/>
              </a:rPr>
              <a:t>Gel Electrophoresis Results</a:t>
            </a:r>
            <a:endParaRPr lang="en-US" sz="4000" dirty="0">
              <a:cs typeface="Calibri"/>
            </a:endParaRPr>
          </a:p>
        </p:txBody>
      </p:sp>
      <p:sp>
        <p:nvSpPr>
          <p:cNvPr id="21" name="TextBox 20">
            <a:extLst>
              <a:ext uri="{FF2B5EF4-FFF2-40B4-BE49-F238E27FC236}">
                <a16:creationId xmlns="" xmlns:a16="http://schemas.microsoft.com/office/drawing/2014/main" id="{AFA903EE-E42D-4E11-A57D-C5B0B15DF890}"/>
              </a:ext>
            </a:extLst>
          </p:cNvPr>
          <p:cNvSpPr txBox="1"/>
          <p:nvPr/>
        </p:nvSpPr>
        <p:spPr>
          <a:xfrm>
            <a:off x="16818524" y="6487569"/>
            <a:ext cx="8031703"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cs typeface="Calibri"/>
              </a:rPr>
              <a:t>Data Table 1: Samples Collected </a:t>
            </a:r>
          </a:p>
        </p:txBody>
      </p:sp>
      <p:sp>
        <p:nvSpPr>
          <p:cNvPr id="9" name="TextBox 8">
            <a:extLst>
              <a:ext uri="{FF2B5EF4-FFF2-40B4-BE49-F238E27FC236}">
                <a16:creationId xmlns="" xmlns:a16="http://schemas.microsoft.com/office/drawing/2014/main" id="{AD25EDE8-2F84-4075-BF2B-065DC76772A3}"/>
              </a:ext>
            </a:extLst>
          </p:cNvPr>
          <p:cNvSpPr txBox="1"/>
          <p:nvPr/>
        </p:nvSpPr>
        <p:spPr>
          <a:xfrm rot="10800000" flipV="1">
            <a:off x="12844678" y="7976087"/>
            <a:ext cx="16528844" cy="10926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endParaRPr lang="en-US" sz="3900">
              <a:cs typeface="Calibri"/>
            </a:endParaRPr>
          </a:p>
          <a:p>
            <a:pPr algn="r"/>
            <a:endParaRPr lang="en-US" sz="2600">
              <a:cs typeface="Calibri"/>
            </a:endParaRPr>
          </a:p>
        </p:txBody>
      </p:sp>
      <p:pic>
        <p:nvPicPr>
          <p:cNvPr id="2" name="Picture 9" descr="A picture containing indoor, sitting&#10;&#10;Description generated with high confidence">
            <a:extLst>
              <a:ext uri="{FF2B5EF4-FFF2-40B4-BE49-F238E27FC236}">
                <a16:creationId xmlns="" xmlns:a16="http://schemas.microsoft.com/office/drawing/2014/main" id="{99020D9A-E932-465D-9F80-284474913CC2}"/>
              </a:ext>
            </a:extLst>
          </p:cNvPr>
          <p:cNvPicPr>
            <a:picLocks noChangeAspect="1"/>
          </p:cNvPicPr>
          <p:nvPr/>
        </p:nvPicPr>
        <p:blipFill>
          <a:blip r:embed="rId9"/>
          <a:stretch>
            <a:fillRect/>
          </a:stretch>
        </p:blipFill>
        <p:spPr>
          <a:xfrm>
            <a:off x="14363424" y="16904433"/>
            <a:ext cx="5989575" cy="4892422"/>
          </a:xfrm>
          <a:prstGeom prst="rect">
            <a:avLst/>
          </a:prstGeom>
        </p:spPr>
      </p:pic>
      <p:sp>
        <p:nvSpPr>
          <p:cNvPr id="10" name="TextBox 9">
            <a:extLst>
              <a:ext uri="{FF2B5EF4-FFF2-40B4-BE49-F238E27FC236}">
                <a16:creationId xmlns="" xmlns:a16="http://schemas.microsoft.com/office/drawing/2014/main" id="{9E1DE0B3-500D-44FB-8C1A-497A3FCF8304}"/>
              </a:ext>
            </a:extLst>
          </p:cNvPr>
          <p:cNvSpPr txBox="1"/>
          <p:nvPr/>
        </p:nvSpPr>
        <p:spPr>
          <a:xfrm>
            <a:off x="14823499" y="15988658"/>
            <a:ext cx="5414481"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cs typeface="Calibri"/>
              </a:rPr>
              <a:t>Figure 1: Pavement </a:t>
            </a:r>
            <a:r>
              <a:rPr lang="en-US" sz="4000" dirty="0" smtClean="0">
                <a:cs typeface="Calibri"/>
              </a:rPr>
              <a:t>Ant</a:t>
            </a:r>
            <a:endParaRPr lang="en-US" sz="6600" dirty="0">
              <a:cs typeface="Calibri"/>
            </a:endParaRPr>
          </a:p>
        </p:txBody>
      </p:sp>
      <p:graphicFrame>
        <p:nvGraphicFramePr>
          <p:cNvPr id="11" name="Diagram 3">
            <a:extLst>
              <a:ext uri="{FF2B5EF4-FFF2-40B4-BE49-F238E27FC236}">
                <a16:creationId xmlns="" xmlns:a16="http://schemas.microsoft.com/office/drawing/2014/main" id="{36FDD088-4FA0-477D-A971-7A83B238716D}"/>
              </a:ext>
            </a:extLst>
          </p:cNvPr>
          <p:cNvGraphicFramePr>
            <a:graphicFrameLocks/>
          </p:cNvGraphicFramePr>
          <p:nvPr>
            <p:extLst>
              <p:ext uri="{D42A27DB-BD31-4B8C-83A1-F6EECF244321}">
                <p14:modId xmlns:p14="http://schemas.microsoft.com/office/powerpoint/2010/main" val="3183337003"/>
              </p:ext>
            </p:extLst>
          </p:nvPr>
        </p:nvGraphicFramePr>
        <p:xfrm>
          <a:off x="240266" y="18707537"/>
          <a:ext cx="13557790" cy="1331839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5" name="TextBox 14">
            <a:extLst>
              <a:ext uri="{FF2B5EF4-FFF2-40B4-BE49-F238E27FC236}">
                <a16:creationId xmlns="" xmlns:a16="http://schemas.microsoft.com/office/drawing/2014/main" id="{88E5C67E-EEA3-4E9F-BDB3-ACAEF498249B}"/>
              </a:ext>
            </a:extLst>
          </p:cNvPr>
          <p:cNvSpPr txBox="1"/>
          <p:nvPr/>
        </p:nvSpPr>
        <p:spPr>
          <a:xfrm rot="10800000" flipV="1">
            <a:off x="28772935" y="3940517"/>
            <a:ext cx="11754562"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Figure </a:t>
            </a:r>
            <a:r>
              <a:rPr lang="en-US" sz="3600" dirty="0" smtClean="0">
                <a:cs typeface="Calibri"/>
              </a:rPr>
              <a:t>4: </a:t>
            </a:r>
            <a:r>
              <a:rPr lang="en-US" sz="4000" dirty="0">
                <a:cs typeface="Calibri"/>
              </a:rPr>
              <a:t>Sequence</a:t>
            </a:r>
            <a:r>
              <a:rPr lang="en-US" sz="3600" dirty="0">
                <a:cs typeface="Calibri"/>
              </a:rPr>
              <a:t> </a:t>
            </a:r>
            <a:r>
              <a:rPr lang="en-US" sz="3600" dirty="0" smtClean="0">
                <a:cs typeface="Calibri"/>
              </a:rPr>
              <a:t>Alignment with </a:t>
            </a:r>
            <a:r>
              <a:rPr lang="en-US" sz="3600" dirty="0">
                <a:cs typeface="Calibri"/>
              </a:rPr>
              <a:t>S</a:t>
            </a:r>
            <a:r>
              <a:rPr lang="en-US" sz="3600" dirty="0" smtClean="0">
                <a:cs typeface="Calibri"/>
              </a:rPr>
              <a:t>equence </a:t>
            </a:r>
            <a:r>
              <a:rPr lang="en-US" sz="3600" dirty="0">
                <a:cs typeface="Calibri"/>
              </a:rPr>
              <a:t>S</a:t>
            </a:r>
            <a:r>
              <a:rPr lang="en-US" sz="3600" dirty="0" smtClean="0">
                <a:cs typeface="Calibri"/>
              </a:rPr>
              <a:t>imilarity </a:t>
            </a:r>
            <a:endParaRPr lang="en-US" sz="3600" dirty="0">
              <a:cs typeface="Calibri"/>
            </a:endParaRPr>
          </a:p>
        </p:txBody>
      </p:sp>
      <p:sp>
        <p:nvSpPr>
          <p:cNvPr id="18" name="TextBox 17">
            <a:extLst>
              <a:ext uri="{FF2B5EF4-FFF2-40B4-BE49-F238E27FC236}">
                <a16:creationId xmlns="" xmlns:a16="http://schemas.microsoft.com/office/drawing/2014/main" id="{B1F8A11B-BFAE-4471-9160-3E0099B46FC5}"/>
              </a:ext>
            </a:extLst>
          </p:cNvPr>
          <p:cNvSpPr txBox="1"/>
          <p:nvPr/>
        </p:nvSpPr>
        <p:spPr>
          <a:xfrm>
            <a:off x="28780718" y="18339831"/>
            <a:ext cx="15110482" cy="172354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cs typeface="Calibri"/>
              </a:rPr>
              <a:t>Figure </a:t>
            </a:r>
            <a:r>
              <a:rPr lang="en-US" sz="4000" dirty="0" smtClean="0">
                <a:cs typeface="Calibri"/>
              </a:rPr>
              <a:t>6: </a:t>
            </a:r>
            <a:r>
              <a:rPr lang="en-US" sz="4000" dirty="0">
                <a:cs typeface="Calibri"/>
              </a:rPr>
              <a:t>Phylogenetic </a:t>
            </a:r>
            <a:r>
              <a:rPr lang="en-US" sz="4000" dirty="0" smtClean="0">
                <a:cs typeface="Calibri"/>
              </a:rPr>
              <a:t>Tree </a:t>
            </a:r>
            <a:r>
              <a:rPr lang="en-US" sz="4000" dirty="0">
                <a:cs typeface="Calibri"/>
              </a:rPr>
              <a:t>of </a:t>
            </a:r>
            <a:r>
              <a:rPr lang="en-US" sz="4000" dirty="0" smtClean="0">
                <a:cs typeface="Calibri"/>
              </a:rPr>
              <a:t>Invertebrates </a:t>
            </a:r>
            <a:r>
              <a:rPr lang="en-US" sz="4000" dirty="0">
                <a:cs typeface="Calibri"/>
              </a:rPr>
              <a:t>with </a:t>
            </a:r>
            <a:r>
              <a:rPr lang="en-US" sz="4000" dirty="0" err="1">
                <a:cs typeface="Calibri"/>
              </a:rPr>
              <a:t>O</a:t>
            </a:r>
            <a:r>
              <a:rPr lang="en-US" sz="4000" dirty="0" err="1" smtClean="0">
                <a:cs typeface="Calibri"/>
              </a:rPr>
              <a:t>utgroup</a:t>
            </a:r>
            <a:r>
              <a:rPr lang="en-US" sz="4000" smtClean="0">
                <a:cs typeface="Calibri"/>
              </a:rPr>
              <a:t> </a:t>
            </a:r>
            <a:r>
              <a:rPr lang="en-US" sz="4000" dirty="0">
                <a:cs typeface="Calibri"/>
              </a:rPr>
              <a:t>S</a:t>
            </a:r>
            <a:r>
              <a:rPr lang="en-US" sz="4000" smtClean="0">
                <a:cs typeface="Calibri"/>
              </a:rPr>
              <a:t>pecies</a:t>
            </a:r>
            <a:endParaRPr lang="en-US" sz="4000" dirty="0">
              <a:cs typeface="Calibri"/>
            </a:endParaRPr>
          </a:p>
          <a:p>
            <a:pPr algn="ctr"/>
            <a:endParaRPr lang="en-US" sz="6600" dirty="0">
              <a:cs typeface="Calibri"/>
            </a:endParaRPr>
          </a:p>
        </p:txBody>
      </p:sp>
      <p:pic>
        <p:nvPicPr>
          <p:cNvPr id="8" name="Picture 13" descr="A picture containing indoor&#10;&#10;Description generated with high confidence">
            <a:extLst>
              <a:ext uri="{FF2B5EF4-FFF2-40B4-BE49-F238E27FC236}">
                <a16:creationId xmlns="" xmlns:a16="http://schemas.microsoft.com/office/drawing/2014/main" id="{EFCD0D6E-D3EB-448E-8251-39D2CA378134}"/>
              </a:ext>
            </a:extLst>
          </p:cNvPr>
          <p:cNvPicPr>
            <a:picLocks noChangeAspect="1"/>
          </p:cNvPicPr>
          <p:nvPr/>
        </p:nvPicPr>
        <p:blipFill>
          <a:blip r:embed="rId15"/>
          <a:stretch>
            <a:fillRect/>
          </a:stretch>
        </p:blipFill>
        <p:spPr>
          <a:xfrm>
            <a:off x="21210421" y="16891717"/>
            <a:ext cx="6282717" cy="4947465"/>
          </a:xfrm>
          <a:prstGeom prst="rect">
            <a:avLst/>
          </a:prstGeom>
        </p:spPr>
      </p:pic>
      <p:sp>
        <p:nvSpPr>
          <p:cNvPr id="19" name="TextBox 18">
            <a:extLst>
              <a:ext uri="{FF2B5EF4-FFF2-40B4-BE49-F238E27FC236}">
                <a16:creationId xmlns="" xmlns:a16="http://schemas.microsoft.com/office/drawing/2014/main" id="{CF45FA9A-F5E1-4071-B1B4-FC688CCCC085}"/>
              </a:ext>
            </a:extLst>
          </p:cNvPr>
          <p:cNvSpPr txBox="1"/>
          <p:nvPr/>
        </p:nvSpPr>
        <p:spPr>
          <a:xfrm>
            <a:off x="20820995" y="15934172"/>
            <a:ext cx="7592604"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cs typeface="Calibri"/>
              </a:rPr>
              <a:t>Figure 2: Cornfield Ant</a:t>
            </a:r>
          </a:p>
        </p:txBody>
      </p:sp>
      <p:sp>
        <p:nvSpPr>
          <p:cNvPr id="14" name="TextBox 13"/>
          <p:cNvSpPr txBox="1"/>
          <p:nvPr/>
        </p:nvSpPr>
        <p:spPr>
          <a:xfrm>
            <a:off x="19468878" y="4420878"/>
            <a:ext cx="2257424" cy="923330"/>
          </a:xfrm>
          <a:prstGeom prst="rect">
            <a:avLst/>
          </a:prstGeom>
          <a:noFill/>
        </p:spPr>
        <p:txBody>
          <a:bodyPr wrap="none" rtlCol="0">
            <a:spAutoFit/>
          </a:bodyPr>
          <a:lstStyle/>
          <a:p>
            <a:r>
              <a:rPr lang="en-US" sz="5400" b="1" dirty="0"/>
              <a:t>Results</a:t>
            </a:r>
          </a:p>
        </p:txBody>
      </p:sp>
      <p:sp>
        <p:nvSpPr>
          <p:cNvPr id="26" name="TextBox 25"/>
          <p:cNvSpPr txBox="1"/>
          <p:nvPr/>
        </p:nvSpPr>
        <p:spPr>
          <a:xfrm>
            <a:off x="14019101" y="28956390"/>
            <a:ext cx="14503743" cy="3962010"/>
          </a:xfrm>
          <a:prstGeom prst="rect">
            <a:avLst/>
          </a:prstGeom>
          <a:noFill/>
        </p:spPr>
        <p:txBody>
          <a:bodyPr wrap="square" lIns="65306" tIns="32653" rIns="65306" bIns="32653" rtlCol="0" anchor="t">
            <a:spAutoFit/>
          </a:bodyPr>
          <a:lstStyle>
            <a:defPPr>
              <a:defRPr lang="en-US"/>
            </a:defPPr>
            <a:lvl1pPr marL="0" algn="l" defTabSz="2194143" rtl="0" eaLnBrk="1" latinLnBrk="0" hangingPunct="1">
              <a:defRPr sz="8540" kern="1200">
                <a:solidFill>
                  <a:schemeClr val="tx1"/>
                </a:solidFill>
                <a:latin typeface="+mn-lt"/>
                <a:ea typeface="+mn-ea"/>
                <a:cs typeface="+mn-cs"/>
              </a:defRPr>
            </a:lvl1pPr>
            <a:lvl2pPr marL="2194143" algn="l" defTabSz="2194143" rtl="0" eaLnBrk="1" latinLnBrk="0" hangingPunct="1">
              <a:defRPr sz="8540" kern="1200">
                <a:solidFill>
                  <a:schemeClr val="tx1"/>
                </a:solidFill>
                <a:latin typeface="+mn-lt"/>
                <a:ea typeface="+mn-ea"/>
                <a:cs typeface="+mn-cs"/>
              </a:defRPr>
            </a:lvl2pPr>
            <a:lvl3pPr marL="4388285" algn="l" defTabSz="2194143" rtl="0" eaLnBrk="1" latinLnBrk="0" hangingPunct="1">
              <a:defRPr sz="8540" kern="1200">
                <a:solidFill>
                  <a:schemeClr val="tx1"/>
                </a:solidFill>
                <a:latin typeface="+mn-lt"/>
                <a:ea typeface="+mn-ea"/>
                <a:cs typeface="+mn-cs"/>
              </a:defRPr>
            </a:lvl3pPr>
            <a:lvl4pPr marL="6582428" algn="l" defTabSz="2194143" rtl="0" eaLnBrk="1" latinLnBrk="0" hangingPunct="1">
              <a:defRPr sz="8540" kern="1200">
                <a:solidFill>
                  <a:schemeClr val="tx1"/>
                </a:solidFill>
                <a:latin typeface="+mn-lt"/>
                <a:ea typeface="+mn-ea"/>
                <a:cs typeface="+mn-cs"/>
              </a:defRPr>
            </a:lvl4pPr>
            <a:lvl5pPr marL="8776569" algn="l" defTabSz="2194143" rtl="0" eaLnBrk="1" latinLnBrk="0" hangingPunct="1">
              <a:defRPr sz="8540" kern="1200">
                <a:solidFill>
                  <a:schemeClr val="tx1"/>
                </a:solidFill>
                <a:latin typeface="+mn-lt"/>
                <a:ea typeface="+mn-ea"/>
                <a:cs typeface="+mn-cs"/>
              </a:defRPr>
            </a:lvl5pPr>
            <a:lvl6pPr marL="10970712" algn="l" defTabSz="2194143" rtl="0" eaLnBrk="1" latinLnBrk="0" hangingPunct="1">
              <a:defRPr sz="8540" kern="1200">
                <a:solidFill>
                  <a:schemeClr val="tx1"/>
                </a:solidFill>
                <a:latin typeface="+mn-lt"/>
                <a:ea typeface="+mn-ea"/>
                <a:cs typeface="+mn-cs"/>
              </a:defRPr>
            </a:lvl6pPr>
            <a:lvl7pPr marL="13164854" algn="l" defTabSz="2194143" rtl="0" eaLnBrk="1" latinLnBrk="0" hangingPunct="1">
              <a:defRPr sz="8540" kern="1200">
                <a:solidFill>
                  <a:schemeClr val="tx1"/>
                </a:solidFill>
                <a:latin typeface="+mn-lt"/>
                <a:ea typeface="+mn-ea"/>
                <a:cs typeface="+mn-cs"/>
              </a:defRPr>
            </a:lvl7pPr>
            <a:lvl8pPr marL="15358997" algn="l" defTabSz="2194143" rtl="0" eaLnBrk="1" latinLnBrk="0" hangingPunct="1">
              <a:defRPr sz="8540" kern="1200">
                <a:solidFill>
                  <a:schemeClr val="tx1"/>
                </a:solidFill>
                <a:latin typeface="+mn-lt"/>
                <a:ea typeface="+mn-ea"/>
                <a:cs typeface="+mn-cs"/>
              </a:defRPr>
            </a:lvl8pPr>
            <a:lvl9pPr marL="17553138" algn="l" defTabSz="2194143" rtl="0" eaLnBrk="1" latinLnBrk="0" hangingPunct="1">
              <a:defRPr sz="8540" kern="1200">
                <a:solidFill>
                  <a:schemeClr val="tx1"/>
                </a:solidFill>
                <a:latin typeface="+mn-lt"/>
                <a:ea typeface="+mn-ea"/>
                <a:cs typeface="+mn-cs"/>
              </a:defRPr>
            </a:lvl9pPr>
          </a:lstStyle>
          <a:p>
            <a:endParaRPr lang="en-US" sz="1600" dirty="0"/>
          </a:p>
          <a:p>
            <a:pPr>
              <a:spcAft>
                <a:spcPts val="429"/>
              </a:spcAft>
            </a:pPr>
            <a:r>
              <a:rPr lang="en-US" sz="1600" b="1" dirty="0"/>
              <a:t>References</a:t>
            </a:r>
            <a:endParaRPr lang="en-US" sz="1600" b="1" dirty="0">
              <a:cs typeface="Calibri"/>
            </a:endParaRPr>
          </a:p>
          <a:p>
            <a:pPr marL="457200" indent="-457200">
              <a:spcBef>
                <a:spcPct val="20000"/>
              </a:spcBef>
              <a:buFont typeface="+mj-lt"/>
              <a:buAutoNum type="arabicPeriod"/>
            </a:pPr>
            <a:r>
              <a:rPr lang="en-US" sz="1600" dirty="0">
                <a:cs typeface="Calibri"/>
              </a:rPr>
              <a:t>Ant - </a:t>
            </a:r>
            <a:r>
              <a:rPr lang="en-US" sz="1600" dirty="0" err="1">
                <a:cs typeface="Calibri"/>
              </a:rPr>
              <a:t>Lasius</a:t>
            </a:r>
            <a:r>
              <a:rPr lang="en-US" sz="1600" dirty="0">
                <a:cs typeface="Calibri"/>
              </a:rPr>
              <a:t> </a:t>
            </a:r>
            <a:r>
              <a:rPr lang="en-US" sz="1600" dirty="0" err="1">
                <a:cs typeface="Calibri"/>
              </a:rPr>
              <a:t>Neoniger</a:t>
            </a:r>
            <a:r>
              <a:rPr lang="en-US" sz="1600" dirty="0">
                <a:cs typeface="Calibri"/>
              </a:rPr>
              <a:t>. (</a:t>
            </a:r>
            <a:r>
              <a:rPr lang="en-US" sz="1600" dirty="0" err="1">
                <a:cs typeface="Calibri"/>
              </a:rPr>
              <a:t>n.d.</a:t>
            </a:r>
            <a:r>
              <a:rPr lang="en-US" sz="1600" dirty="0">
                <a:cs typeface="Calibri"/>
              </a:rPr>
              <a:t>). Retrieved June 2, 2018, from </a:t>
            </a:r>
            <a:r>
              <a:rPr lang="en-US" sz="1600" dirty="0">
                <a:cs typeface="Calibri"/>
                <a:hlinkClick r:id="rId16"/>
              </a:rPr>
              <a:t>http://www.msuturfinsects.net/details/_/ant_8/</a:t>
            </a:r>
            <a:endParaRPr lang="en-US" sz="1600" dirty="0">
              <a:cs typeface="Calibri"/>
            </a:endParaRPr>
          </a:p>
          <a:p>
            <a:pPr marL="457200" indent="-457200">
              <a:spcBef>
                <a:spcPct val="20000"/>
              </a:spcBef>
              <a:buFont typeface="+mj-lt"/>
              <a:buAutoNum type="arabicPeriod"/>
            </a:pPr>
            <a:r>
              <a:rPr lang="en-US" sz="1600" dirty="0">
                <a:cs typeface="Calibri"/>
              </a:rPr>
              <a:t>Barry, T. (2017, April 24). How Do Ants Protect Themselves. Retrieved May 29, 2018, from </a:t>
            </a:r>
            <a:r>
              <a:rPr lang="en-US" sz="1600" dirty="0">
                <a:cs typeface="Calibri"/>
                <a:hlinkClick r:id="rId17"/>
              </a:rPr>
              <a:t>https://sciencing.com/do-ants-protect-themselves-8709450.html</a:t>
            </a:r>
            <a:endParaRPr lang="en-US" sz="1600" dirty="0">
              <a:cs typeface="Calibri"/>
            </a:endParaRPr>
          </a:p>
          <a:p>
            <a:pPr marL="457200" indent="-457200">
              <a:spcBef>
                <a:spcPct val="20000"/>
              </a:spcBef>
              <a:buFont typeface="+mj-lt"/>
              <a:buAutoNum type="arabicPeriod"/>
            </a:pPr>
            <a:r>
              <a:rPr lang="en-US" sz="1600" dirty="0">
                <a:cs typeface="Calibri"/>
              </a:rPr>
              <a:t>Do Ants Eat Bed Bugs? Find Out What Eats Bed Bugs. (</a:t>
            </a:r>
            <a:r>
              <a:rPr lang="en-US" sz="1600" dirty="0" err="1">
                <a:cs typeface="Calibri"/>
              </a:rPr>
              <a:t>n.d.</a:t>
            </a:r>
            <a:r>
              <a:rPr lang="en-US" sz="1600" dirty="0">
                <a:cs typeface="Calibri"/>
              </a:rPr>
              <a:t>). Retrieved June 04, 2018, from </a:t>
            </a:r>
            <a:r>
              <a:rPr lang="en-US" sz="1600" dirty="0">
                <a:cs typeface="Calibri"/>
                <a:hlinkClick r:id="rId18"/>
              </a:rPr>
              <a:t>https://www.orkin.com/other/bed-bugs/do-ants-eat-bed-bugs/</a:t>
            </a:r>
            <a:endParaRPr lang="en-US" sz="1600" dirty="0">
              <a:cs typeface="Calibri"/>
            </a:endParaRPr>
          </a:p>
          <a:p>
            <a:pPr marL="457200" indent="-457200">
              <a:spcBef>
                <a:spcPct val="20000"/>
              </a:spcBef>
              <a:buFont typeface="+mj-lt"/>
              <a:buAutoNum type="arabicPeriod"/>
            </a:pPr>
            <a:r>
              <a:rPr lang="en-US" sz="1600" dirty="0">
                <a:cs typeface="Calibri"/>
              </a:rPr>
              <a:t>University of Exeter. (2011, February 4). Ants have big impact on environment as 'ecosystem engineers'. </a:t>
            </a:r>
            <a:r>
              <a:rPr lang="en-US" sz="1600" i="1" dirty="0">
                <a:cs typeface="Calibri"/>
              </a:rPr>
              <a:t>ScienceDaily</a:t>
            </a:r>
            <a:r>
              <a:rPr lang="en-US" sz="1600" dirty="0">
                <a:cs typeface="Calibri"/>
              </a:rPr>
              <a:t>. Retrieved June 2, 2018 from </a:t>
            </a:r>
            <a:r>
              <a:rPr lang="en-US" sz="1600" dirty="0">
                <a:cs typeface="Calibri"/>
                <a:hlinkClick r:id="rId19"/>
              </a:rPr>
              <a:t>www.sciencedaily.com/releases/2011/01/110131133227.htm</a:t>
            </a:r>
            <a:endParaRPr lang="en-US" sz="1600" dirty="0">
              <a:cs typeface="Calibri"/>
            </a:endParaRPr>
          </a:p>
          <a:p>
            <a:pPr marL="457200" indent="-457200">
              <a:spcBef>
                <a:spcPct val="20000"/>
              </a:spcBef>
              <a:buFont typeface="+mj-lt"/>
              <a:buAutoNum type="arabicPeriod"/>
            </a:pPr>
            <a:r>
              <a:rPr lang="en-US" sz="1600" dirty="0" err="1">
                <a:cs typeface="Calibri"/>
              </a:rPr>
              <a:t>Vitone</a:t>
            </a:r>
            <a:r>
              <a:rPr lang="en-US" sz="1600" dirty="0">
                <a:cs typeface="Calibri"/>
              </a:rPr>
              <a:t>, T., &amp; Lucky, A. (2014, September). Pavement ant - </a:t>
            </a:r>
            <a:r>
              <a:rPr lang="en-US" sz="1600" dirty="0" err="1">
                <a:cs typeface="Calibri"/>
              </a:rPr>
              <a:t>Tetramorium</a:t>
            </a:r>
            <a:r>
              <a:rPr lang="en-US" sz="1600" dirty="0">
                <a:cs typeface="Calibri"/>
              </a:rPr>
              <a:t> </a:t>
            </a:r>
            <a:r>
              <a:rPr lang="en-US" sz="1600" dirty="0" err="1">
                <a:cs typeface="Calibri"/>
              </a:rPr>
              <a:t>caespitum</a:t>
            </a:r>
            <a:r>
              <a:rPr lang="en-US" sz="1600" dirty="0">
                <a:cs typeface="Calibri"/>
              </a:rPr>
              <a:t> (Linnaeus). Retrieved June 2, 2018, from </a:t>
            </a:r>
            <a:r>
              <a:rPr lang="en-US" sz="1600" dirty="0">
                <a:cs typeface="Calibri"/>
                <a:hlinkClick r:id="rId20"/>
              </a:rPr>
              <a:t>http://entnemdept.ufl.edu/creatures/MISC/ANTS/pavement_ant.htm</a:t>
            </a:r>
            <a:endParaRPr lang="en-US" sz="1600" dirty="0">
              <a:cs typeface="Calibri"/>
            </a:endParaRPr>
          </a:p>
          <a:p>
            <a:pPr marL="457200" indent="-457200">
              <a:spcBef>
                <a:spcPct val="20000"/>
              </a:spcBef>
              <a:buFont typeface="+mj-lt"/>
              <a:buAutoNum type="arabicPeriod"/>
            </a:pPr>
            <a:r>
              <a:rPr lang="en-US" sz="1600" dirty="0">
                <a:cs typeface="Calibri"/>
              </a:rPr>
              <a:t>Wellness, B. (2011, October 1). Can Ants Harm Health. Retrieved May 29, 2018, from </a:t>
            </a:r>
            <a:r>
              <a:rPr lang="en-US" sz="1600" dirty="0">
                <a:cs typeface="Calibri"/>
                <a:hlinkClick r:id="rId21"/>
              </a:rPr>
              <a:t>http://www.berkeleywellness.com/self-care/preventive</a:t>
            </a:r>
            <a:r>
              <a:rPr lang="en-US" sz="1600" dirty="0">
                <a:cs typeface="Calibri"/>
                <a:hlinkClick r:id="rId22"/>
              </a:rPr>
              <a:t>-care/article/ants</a:t>
            </a:r>
            <a:endParaRPr lang="en-US" sz="1600" dirty="0">
              <a:hlinkClick r:id="rId22"/>
            </a:endParaRPr>
          </a:p>
          <a:p>
            <a:pPr marL="514350" indent="-514350">
              <a:spcBef>
                <a:spcPct val="20000"/>
              </a:spcBef>
              <a:buFont typeface="+mj-lt"/>
              <a:buAutoNum type="arabicPeriod"/>
            </a:pPr>
            <a:r>
              <a:rPr lang="en-US" sz="1600" dirty="0">
                <a:cs typeface="Calibri"/>
              </a:rPr>
              <a:t>Hahn, J., &amp; Pellitteri, P. (</a:t>
            </a:r>
            <a:r>
              <a:rPr lang="en-US" sz="1600" dirty="0" err="1">
                <a:cs typeface="Calibri"/>
              </a:rPr>
              <a:t>n.d.</a:t>
            </a:r>
            <a:r>
              <a:rPr lang="en-US" sz="1600" dirty="0">
                <a:cs typeface="Calibri"/>
              </a:rPr>
              <a:t>). What to do about household ants. Retrieved from </a:t>
            </a:r>
            <a:r>
              <a:rPr lang="en-US" sz="1600" dirty="0">
                <a:cs typeface="Calibri"/>
                <a:hlinkClick r:id="rId23"/>
              </a:rPr>
              <a:t>https://www.extension.umn.edu/garden/insects/find/what-to-do-about-household-ants/</a:t>
            </a:r>
            <a:endParaRPr lang="en-US" sz="1600" dirty="0">
              <a:cs typeface="Calibri"/>
            </a:endParaRPr>
          </a:p>
          <a:p>
            <a:pPr marL="1371600" indent="-1371600">
              <a:spcBef>
                <a:spcPct val="20000"/>
              </a:spcBef>
              <a:buAutoNum type="arabicPeriod"/>
            </a:pPr>
            <a:endParaRPr lang="en-US" sz="1600" dirty="0">
              <a:cs typeface="Calibri"/>
            </a:endParaRPr>
          </a:p>
          <a:p>
            <a:endParaRPr lang="en-US" sz="1600" dirty="0">
              <a:cs typeface="Calibri"/>
            </a:endParaRPr>
          </a:p>
        </p:txBody>
      </p:sp>
      <p:pic>
        <p:nvPicPr>
          <p:cNvPr id="27" name="Picture 5" descr="nih-logo.gif"/>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36095650" y="385563"/>
            <a:ext cx="1477409" cy="166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Shape 243"/>
          <p:cNvPicPr preferRelativeResize="0"/>
          <p:nvPr/>
        </p:nvPicPr>
        <p:blipFill rotWithShape="1">
          <a:blip r:embed="rId25">
            <a:alphaModFix/>
          </a:blip>
          <a:srcRect/>
          <a:stretch/>
        </p:blipFill>
        <p:spPr>
          <a:xfrm>
            <a:off x="38922872" y="1534484"/>
            <a:ext cx="4338178" cy="1108600"/>
          </a:xfrm>
          <a:prstGeom prst="rect">
            <a:avLst/>
          </a:prstGeom>
          <a:noFill/>
          <a:ln>
            <a:noFill/>
          </a:ln>
        </p:spPr>
      </p:pic>
    </p:spTree>
    <p:extLst>
      <p:ext uri="{BB962C8B-B14F-4D97-AF65-F5344CB8AC3E}">
        <p14:creationId xmlns:p14="http://schemas.microsoft.com/office/powerpoint/2010/main" val="36500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TotalTime>
  <Words>163</Words>
  <Application>Microsoft Macintosh PowerPoint</Application>
  <PresentationFormat>Custom</PresentationFormat>
  <Paragraphs>45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janine</cp:lastModifiedBy>
  <cp:revision>22</cp:revision>
  <cp:lastPrinted>2018-06-04T17:54:14Z</cp:lastPrinted>
  <dcterms:modified xsi:type="dcterms:W3CDTF">2018-06-04T19:19:48Z</dcterms:modified>
</cp:coreProperties>
</file>