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Lst>
  <p:sldSz cx="32918400" cy="21945600"/>
  <p:notesSz cx="9144000" cy="6858000"/>
  <p:defaultText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5"/>
          </p14:sldIdLst>
        </p14:section>
      </p14:sectionLst>
    </p:ext>
    <p:ext uri="{EFAFB233-063F-42B5-8137-9DF3F51BA10A}">
      <p15:sldGuideLst xmlns:p15="http://schemas.microsoft.com/office/powerpoint/2012/main">
        <p15:guide id="1" orient="horz" pos="27216" userDrawn="1">
          <p15:clr>
            <a:srgbClr val="A4A3A4"/>
          </p15:clr>
        </p15:guide>
        <p15:guide id="2" orient="horz" pos="432" userDrawn="1">
          <p15:clr>
            <a:srgbClr val="A4A3A4"/>
          </p15:clr>
        </p15:guide>
        <p15:guide id="3" pos="383" userDrawn="1">
          <p15:clr>
            <a:srgbClr val="A4A3A4"/>
          </p15:clr>
        </p15:guide>
        <p15:guide id="4" pos="33407" userDrawn="1">
          <p15:clr>
            <a:srgbClr val="A4A3A4"/>
          </p15:clr>
        </p15:guide>
        <p15:guide id="5" orient="horz" pos="20412" userDrawn="1">
          <p15:clr>
            <a:srgbClr val="A4A3A4"/>
          </p15:clr>
        </p15:guide>
        <p15:guide id="6" orient="horz" pos="324" userDrawn="1">
          <p15:clr>
            <a:srgbClr val="A4A3A4"/>
          </p15:clr>
        </p15:guide>
        <p15:guide id="7" pos="313" userDrawn="1">
          <p15:clr>
            <a:srgbClr val="A4A3A4"/>
          </p15:clr>
        </p15:guide>
        <p15:guide id="8" pos="2733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A6C0A2-9B19-4818-BE98-3D9EA5ED8BB9}" v="60" dt="2018-06-04T14:48:40.393"/>
    <p1510:client id="{C1F4192E-6867-4D7F-BD94-EFAE972CA215}" v="15" dt="2018-06-03T18:00:41.427"/>
    <p1510:client id="{C57719D8-8D16-47C0-AE60-9622D636C7AE}" v="21" dt="2018-06-04T14:31:33.867"/>
    <p1510:client id="{119FBBCA-29A4-48BA-8252-A7F753E3060C}" v="31" dt="2018-06-03T18:14:00.127"/>
    <p1510:client id="{21B76027-F54A-49D5-A930-78E02E2FFC3D}" v="171" dt="2018-06-04T14:41:09.503"/>
    <p1510:client id="{14BEB6C4-0FEA-499B-90C5-D8D470F9D7A4}" v="274" dt="2018-06-04T14:49:49.0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7216"/>
        <p:guide orient="horz" pos="432"/>
        <p:guide pos="383"/>
        <p:guide pos="33407"/>
        <p:guide orient="horz" pos="20412"/>
        <p:guide orient="horz" pos="324"/>
        <p:guide pos="313"/>
        <p:guide pos="27333"/>
      </p:guideLst>
    </p:cSldViewPr>
  </p:slide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46AA3F-71BD-4223-8933-F45454D0B3F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20AE7D0-4732-42FD-96AB-5D43263F5444}">
      <dgm:prSet phldrT="[Text]"/>
      <dgm:spPr/>
      <dgm:t>
        <a:bodyPr/>
        <a:lstStyle/>
        <a:p>
          <a:r>
            <a:rPr lang="en-US" sz="2000"/>
            <a:t>Sample Collection</a:t>
          </a:r>
          <a:endParaRPr lang="en-US" sz="2000">
            <a:solidFill>
              <a:srgbClr val="010000"/>
            </a:solidFill>
            <a:latin typeface="Calibri"/>
            <a:cs typeface="Calibri"/>
          </a:endParaRPr>
        </a:p>
      </dgm:t>
    </dgm:pt>
    <dgm:pt modelId="{F41DC1B4-A085-4896-847D-CD38D39D249A}" type="parTrans" cxnId="{ABDC01B2-AC67-471A-A685-E883142E0BF4}">
      <dgm:prSet/>
      <dgm:spPr/>
      <dgm:t>
        <a:bodyPr/>
        <a:lstStyle/>
        <a:p>
          <a:endParaRPr lang="en-US"/>
        </a:p>
      </dgm:t>
    </dgm:pt>
    <dgm:pt modelId="{65F67CF8-22F6-4FB0-9FD9-3C5C70496C80}" type="sibTrans" cxnId="{ABDC01B2-AC67-471A-A685-E883142E0BF4}">
      <dgm:prSet/>
      <dgm:spPr/>
      <dgm:t>
        <a:bodyPr/>
        <a:lstStyle/>
        <a:p>
          <a:endParaRPr lang="en-US"/>
        </a:p>
      </dgm:t>
    </dgm:pt>
    <dgm:pt modelId="{37FC1EED-4BE8-401B-87E9-9D5959C6E96C}">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a:t>The use of a 150 micron plankton net to collect marine invertebrates</a:t>
          </a:r>
        </a:p>
      </dgm:t>
    </dgm:pt>
    <dgm:pt modelId="{C9CBDB66-BBE3-46A0-91EF-407B67897724}" type="parTrans" cxnId="{456444D7-BE3D-4480-802A-FF19CC6D58BA}">
      <dgm:prSet/>
      <dgm:spPr/>
      <dgm:t>
        <a:bodyPr/>
        <a:lstStyle/>
        <a:p>
          <a:endParaRPr lang="en-US"/>
        </a:p>
      </dgm:t>
    </dgm:pt>
    <dgm:pt modelId="{F269B3DB-DCF7-4A17-A133-9FAD50FAFFD8}" type="sibTrans" cxnId="{456444D7-BE3D-4480-802A-FF19CC6D58BA}">
      <dgm:prSet/>
      <dgm:spPr/>
      <dgm:t>
        <a:bodyPr/>
        <a:lstStyle/>
        <a:p>
          <a:endParaRPr lang="en-US"/>
        </a:p>
      </dgm:t>
    </dgm:pt>
    <dgm:pt modelId="{7EDF39B7-5B50-4054-B1F9-A50B5DE90C1A}">
      <dgm:prSet phldrT="[Text]" custT="1"/>
      <dgm:spPr/>
      <dgm:t>
        <a:bodyPr/>
        <a:lstStyle/>
        <a:p>
          <a:pPr marL="285750" lvl="1" indent="0" defTabSz="1422400">
            <a:lnSpc>
              <a:spcPct val="90000"/>
            </a:lnSpc>
            <a:spcBef>
              <a:spcPct val="0"/>
            </a:spcBef>
            <a:spcAft>
              <a:spcPct val="15000"/>
            </a:spcAft>
          </a:pPr>
          <a:endParaRPr lang="en-US" sz="2000"/>
        </a:p>
      </dgm:t>
    </dgm:pt>
    <dgm:pt modelId="{6107BC3E-64F6-47D4-9460-84C50221462A}" type="parTrans" cxnId="{4B7C65E2-5034-4C6D-B239-23A45A23F9AE}">
      <dgm:prSet/>
      <dgm:spPr/>
      <dgm:t>
        <a:bodyPr/>
        <a:lstStyle/>
        <a:p>
          <a:endParaRPr lang="en-US"/>
        </a:p>
      </dgm:t>
    </dgm:pt>
    <dgm:pt modelId="{65FB8871-2942-432E-BBE6-E526477E1402}" type="sibTrans" cxnId="{4B7C65E2-5034-4C6D-B239-23A45A23F9AE}">
      <dgm:prSet/>
      <dgm:spPr/>
      <dgm:t>
        <a:bodyPr/>
        <a:lstStyle/>
        <a:p>
          <a:endParaRPr lang="en-US"/>
        </a:p>
      </dgm:t>
    </dgm:pt>
    <dgm:pt modelId="{BE94A515-2C64-45F4-891D-F1B6366C4861}">
      <dgm:prSet phldrT="[Text]"/>
      <dgm:spPr/>
      <dgm:t>
        <a:bodyPr/>
        <a:lstStyle/>
        <a:p>
          <a:r>
            <a:rPr lang="en-US" sz="2000"/>
            <a:t>DNA Extraction</a:t>
          </a:r>
        </a:p>
      </dgm:t>
    </dgm:pt>
    <dgm:pt modelId="{BEA1816A-4251-4818-AA06-4DC5D2D00E73}" type="parTrans" cxnId="{D6C7CC5B-1EDD-424E-B1E7-9E341E6232C2}">
      <dgm:prSet/>
      <dgm:spPr/>
      <dgm:t>
        <a:bodyPr/>
        <a:lstStyle/>
        <a:p>
          <a:endParaRPr lang="en-US"/>
        </a:p>
      </dgm:t>
    </dgm:pt>
    <dgm:pt modelId="{4A06F606-5B62-42B4-AB30-A00A6B331CDF}" type="sibTrans" cxnId="{D6C7CC5B-1EDD-424E-B1E7-9E341E6232C2}">
      <dgm:prSet/>
      <dgm:spPr/>
      <dgm:t>
        <a:bodyPr/>
        <a:lstStyle/>
        <a:p>
          <a:endParaRPr lang="en-US"/>
        </a:p>
      </dgm:t>
    </dgm:pt>
    <dgm:pt modelId="{0EA4C88B-41B2-42CB-8466-C0CB3F33B3C1}">
      <dgm:prSet phldrT="[Text]" custT="1"/>
      <dgm:spPr/>
      <dgm:t>
        <a:bodyPr/>
        <a:lstStyle/>
        <a:p>
          <a:r>
            <a:rPr lang="en-US" sz="2000"/>
            <a:t>Specimen were grinded so DNA is easily released</a:t>
          </a:r>
        </a:p>
      </dgm:t>
    </dgm:pt>
    <dgm:pt modelId="{2C9A8BC2-9A04-45EB-A39B-D210B9908EDD}" type="parTrans" cxnId="{08EC4B4B-D10A-4427-B7A5-A65081101584}">
      <dgm:prSet/>
      <dgm:spPr/>
      <dgm:t>
        <a:bodyPr/>
        <a:lstStyle/>
        <a:p>
          <a:endParaRPr lang="en-US"/>
        </a:p>
      </dgm:t>
    </dgm:pt>
    <dgm:pt modelId="{08ABD939-A61F-4C29-A385-9DAC1A3A8DCF}" type="sibTrans" cxnId="{08EC4B4B-D10A-4427-B7A5-A65081101584}">
      <dgm:prSet/>
      <dgm:spPr/>
      <dgm:t>
        <a:bodyPr/>
        <a:lstStyle/>
        <a:p>
          <a:endParaRPr lang="en-US"/>
        </a:p>
      </dgm:t>
    </dgm:pt>
    <dgm:pt modelId="{A88E1740-5BB7-44D3-A3D3-C4CBBF22869C}">
      <dgm:prSet phldrT="[Text]"/>
      <dgm:spPr/>
      <dgm:t>
        <a:bodyPr/>
        <a:lstStyle/>
        <a:p>
          <a:r>
            <a:rPr lang="en-US" sz="2000"/>
            <a:t>PCR</a:t>
          </a:r>
        </a:p>
      </dgm:t>
    </dgm:pt>
    <dgm:pt modelId="{7AA006AE-BD22-4EDC-844C-EF97BF1E605B}" type="parTrans" cxnId="{F1D723B5-62C3-4975-B302-BD0E0F2A9DBE}">
      <dgm:prSet/>
      <dgm:spPr/>
      <dgm:t>
        <a:bodyPr/>
        <a:lstStyle/>
        <a:p>
          <a:endParaRPr lang="en-US"/>
        </a:p>
      </dgm:t>
    </dgm:pt>
    <dgm:pt modelId="{81218410-C75B-4EBD-AC43-09174ED196B9}" type="sibTrans" cxnId="{F1D723B5-62C3-4975-B302-BD0E0F2A9DBE}">
      <dgm:prSet/>
      <dgm:spPr/>
      <dgm:t>
        <a:bodyPr/>
        <a:lstStyle/>
        <a:p>
          <a:endParaRPr lang="en-US"/>
        </a:p>
      </dgm:t>
    </dgm:pt>
    <dgm:pt modelId="{872E7FEA-6122-4636-AA23-5E6AC64D945E}">
      <dgm:prSet phldrT="[Text]" custT="1"/>
      <dgm:spPr/>
      <dgm:t>
        <a:bodyPr/>
        <a:lstStyle/>
        <a:p>
          <a:r>
            <a:rPr lang="en-US" sz="2000"/>
            <a:t>After the addition of PCR reagents(DNA polymerase, buffers, nucleotides, primers), samples were then added o another tube</a:t>
          </a:r>
        </a:p>
      </dgm:t>
    </dgm:pt>
    <dgm:pt modelId="{4A35CC1F-6F7D-4456-B951-5B2A924DFF93}" type="parTrans" cxnId="{524DCC41-A2FB-41A8-8C54-C24B4B7DD909}">
      <dgm:prSet/>
      <dgm:spPr/>
      <dgm:t>
        <a:bodyPr/>
        <a:lstStyle/>
        <a:p>
          <a:endParaRPr lang="en-US"/>
        </a:p>
      </dgm:t>
    </dgm:pt>
    <dgm:pt modelId="{7AC0BA2F-F6CA-4D98-9CCE-576939571D12}" type="sibTrans" cxnId="{524DCC41-A2FB-41A8-8C54-C24B4B7DD909}">
      <dgm:prSet/>
      <dgm:spPr/>
      <dgm:t>
        <a:bodyPr/>
        <a:lstStyle/>
        <a:p>
          <a:endParaRPr lang="en-US"/>
        </a:p>
      </dgm:t>
    </dgm:pt>
    <dgm:pt modelId="{4AF14ED2-BFEA-4732-8D7B-12A167620D68}">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a:t>Water quality tests were taken at each site</a:t>
          </a:r>
        </a:p>
      </dgm:t>
    </dgm:pt>
    <dgm:pt modelId="{0DB3FB5E-F4DA-4E50-9F85-70721C9B4DA5}" type="parTrans" cxnId="{901057C6-15A6-4EEE-8622-79438745C0BB}">
      <dgm:prSet/>
      <dgm:spPr/>
      <dgm:t>
        <a:bodyPr/>
        <a:lstStyle/>
        <a:p>
          <a:endParaRPr lang="en-US"/>
        </a:p>
      </dgm:t>
    </dgm:pt>
    <dgm:pt modelId="{E6D1CD07-612B-46E4-9975-3AE931FE4705}" type="sibTrans" cxnId="{901057C6-15A6-4EEE-8622-79438745C0BB}">
      <dgm:prSet/>
      <dgm:spPr/>
      <dgm:t>
        <a:bodyPr/>
        <a:lstStyle/>
        <a:p>
          <a:endParaRPr lang="en-US"/>
        </a:p>
      </dgm:t>
    </dgm:pt>
    <dgm:pt modelId="{6245CCD7-42CB-45B3-BAA4-10A022C190E5}">
      <dgm:prSet phldrT="[Text]" custT="1"/>
      <dgm:spPr/>
      <dgm:t>
        <a:bodyPr/>
        <a:lstStyle/>
        <a:p>
          <a:r>
            <a:rPr lang="en-US" sz="2000"/>
            <a:t>A series of solutions such as a lysis solution, buffers, PCR reagents and distilled water were added to purify DNA</a:t>
          </a:r>
        </a:p>
      </dgm:t>
    </dgm:pt>
    <dgm:pt modelId="{05F78BE8-DFE0-4AA7-86AF-50E40806BFAA}" type="parTrans" cxnId="{F8ED2661-5E86-4D7A-878B-7ED06A605FA2}">
      <dgm:prSet/>
      <dgm:spPr/>
      <dgm:t>
        <a:bodyPr/>
        <a:lstStyle/>
        <a:p>
          <a:endParaRPr lang="en-US"/>
        </a:p>
      </dgm:t>
    </dgm:pt>
    <dgm:pt modelId="{1A123B69-AC95-43CC-A7FC-1F68AD09826D}" type="sibTrans" cxnId="{F8ED2661-5E86-4D7A-878B-7ED06A605FA2}">
      <dgm:prSet/>
      <dgm:spPr/>
      <dgm:t>
        <a:bodyPr/>
        <a:lstStyle/>
        <a:p>
          <a:endParaRPr lang="en-US"/>
        </a:p>
      </dgm:t>
    </dgm:pt>
    <dgm:pt modelId="{8E7C71CF-5681-4B9F-B123-009F9C146385}">
      <dgm:prSet phldrT="[Text]" custT="1"/>
      <dgm:spPr/>
      <dgm:t>
        <a:bodyPr/>
        <a:lstStyle/>
        <a:p>
          <a:r>
            <a:rPr lang="en-US" sz="2000"/>
            <a:t>Samples also underwent multiple centrifugal rotations and supernatant/pellet disposals to purify and isolate DNA</a:t>
          </a:r>
        </a:p>
      </dgm:t>
    </dgm:pt>
    <dgm:pt modelId="{228A7B87-6859-4DEB-A36D-CB16493881CE}" type="parTrans" cxnId="{F2E364C9-4C29-42D1-95F9-B52A16B892EC}">
      <dgm:prSet/>
      <dgm:spPr/>
      <dgm:t>
        <a:bodyPr/>
        <a:lstStyle/>
        <a:p>
          <a:endParaRPr lang="en-US"/>
        </a:p>
      </dgm:t>
    </dgm:pt>
    <dgm:pt modelId="{82E62598-DDA4-408B-A842-B8E4C1F9DD43}" type="sibTrans" cxnId="{F2E364C9-4C29-42D1-95F9-B52A16B892EC}">
      <dgm:prSet/>
      <dgm:spPr/>
      <dgm:t>
        <a:bodyPr/>
        <a:lstStyle/>
        <a:p>
          <a:endParaRPr lang="en-US"/>
        </a:p>
      </dgm:t>
    </dgm:pt>
    <dgm:pt modelId="{96CE4897-3200-4495-97EE-7655066F29FF}">
      <dgm:prSet phldrT="[Text]" custT="1"/>
      <dgm:spPr/>
      <dgm:t>
        <a:bodyPr/>
        <a:lstStyle/>
        <a:p>
          <a:r>
            <a:rPr lang="en-US" sz="2000"/>
            <a:t>The tubes were then transferred to an incubator, exposed to many cycles of temperatures to duplicate the CO1 gene</a:t>
          </a:r>
        </a:p>
      </dgm:t>
    </dgm:pt>
    <dgm:pt modelId="{FE849024-982E-431D-9AC8-297D0D256A44}" type="parTrans" cxnId="{564F6E0C-6514-4388-A5ED-3B92D4491B96}">
      <dgm:prSet/>
      <dgm:spPr/>
      <dgm:t>
        <a:bodyPr/>
        <a:lstStyle/>
        <a:p>
          <a:endParaRPr lang="en-US"/>
        </a:p>
      </dgm:t>
    </dgm:pt>
    <dgm:pt modelId="{9B900929-10F5-418A-A412-7FAF4CDB462C}" type="sibTrans" cxnId="{564F6E0C-6514-4388-A5ED-3B92D4491B96}">
      <dgm:prSet/>
      <dgm:spPr/>
      <dgm:t>
        <a:bodyPr/>
        <a:lstStyle/>
        <a:p>
          <a:endParaRPr lang="en-US"/>
        </a:p>
      </dgm:t>
    </dgm:pt>
    <dgm:pt modelId="{C6F1877C-C5F7-4DFD-A6DE-931ED248A041}">
      <dgm:prSet phldrT="[Text]" custT="1"/>
      <dgm:spPr/>
      <dgm:t>
        <a:bodyPr/>
        <a:lstStyle/>
        <a:p>
          <a:endParaRPr lang="en-US" sz="2000"/>
        </a:p>
      </dgm:t>
    </dgm:pt>
    <dgm:pt modelId="{424B0742-5C69-4A61-AFC3-9BFB541149F8}" type="parTrans" cxnId="{9B348B22-F5A3-4739-AB1D-1590C3F3354D}">
      <dgm:prSet/>
      <dgm:spPr/>
      <dgm:t>
        <a:bodyPr/>
        <a:lstStyle/>
        <a:p>
          <a:endParaRPr lang="en-US"/>
        </a:p>
      </dgm:t>
    </dgm:pt>
    <dgm:pt modelId="{E397EE53-A602-4ACC-8D28-465007DEC981}" type="sibTrans" cxnId="{9B348B22-F5A3-4739-AB1D-1590C3F3354D}">
      <dgm:prSet/>
      <dgm:spPr/>
      <dgm:t>
        <a:bodyPr/>
        <a:lstStyle/>
        <a:p>
          <a:endParaRPr lang="en-US"/>
        </a:p>
      </dgm:t>
    </dgm:pt>
    <dgm:pt modelId="{447BCD57-1D0A-46CD-BA35-3724C175065F}">
      <dgm:prSet phldrT="[Text]" custT="1"/>
      <dgm:spPr/>
      <dgm:t>
        <a:bodyPr/>
        <a:lstStyle/>
        <a:p>
          <a:r>
            <a:rPr lang="en-US" sz="2000"/>
            <a:t>After PCR, the samples were then sequenced and loaded on to DNA subway</a:t>
          </a:r>
          <a:br>
            <a:rPr lang="en-US" sz="2000">
              <a:solidFill>
                <a:srgbClr val="010000"/>
              </a:solidFill>
            </a:rPr>
          </a:br>
          <a:endParaRPr lang="en-US" sz="2000">
            <a:solidFill>
              <a:srgbClr val="010000"/>
            </a:solidFill>
          </a:endParaRPr>
        </a:p>
      </dgm:t>
    </dgm:pt>
    <dgm:pt modelId="{EAF77B0A-11B2-45C7-99CC-50380EE30C70}" type="parTrans" cxnId="{88E3FCA1-6DC1-4BBB-960B-4AA2EEE08BF9}">
      <dgm:prSet/>
      <dgm:spPr/>
      <dgm:t>
        <a:bodyPr/>
        <a:lstStyle/>
        <a:p>
          <a:endParaRPr lang="en-US"/>
        </a:p>
      </dgm:t>
    </dgm:pt>
    <dgm:pt modelId="{5539623D-E316-4C05-BA06-2C97798C1404}" type="sibTrans" cxnId="{88E3FCA1-6DC1-4BBB-960B-4AA2EEE08BF9}">
      <dgm:prSet/>
      <dgm:spPr/>
      <dgm:t>
        <a:bodyPr/>
        <a:lstStyle/>
        <a:p>
          <a:endParaRPr lang="en-US"/>
        </a:p>
      </dgm:t>
    </dgm:pt>
    <dgm:pt modelId="{30142BCF-C59E-4339-8894-B9BD6CE916D2}" type="pres">
      <dgm:prSet presAssocID="{D946AA3F-71BD-4223-8933-F45454D0B3F8}" presName="linearFlow" presStyleCnt="0">
        <dgm:presLayoutVars>
          <dgm:dir/>
          <dgm:animLvl val="lvl"/>
          <dgm:resizeHandles val="exact"/>
        </dgm:presLayoutVars>
      </dgm:prSet>
      <dgm:spPr/>
    </dgm:pt>
    <dgm:pt modelId="{76B6FD5A-4EB5-461D-BD76-74EFFEBECE62}" type="pres">
      <dgm:prSet presAssocID="{120AE7D0-4732-42FD-96AB-5D43263F5444}" presName="composite" presStyleCnt="0"/>
      <dgm:spPr/>
    </dgm:pt>
    <dgm:pt modelId="{7B482B73-4C2A-4EF4-B51B-CA02EA890BE6}" type="pres">
      <dgm:prSet presAssocID="{120AE7D0-4732-42FD-96AB-5D43263F5444}" presName="parentText" presStyleLbl="alignNode1" presStyleIdx="0" presStyleCnt="3">
        <dgm:presLayoutVars>
          <dgm:chMax val="1"/>
          <dgm:bulletEnabled val="1"/>
        </dgm:presLayoutVars>
      </dgm:prSet>
      <dgm:spPr/>
    </dgm:pt>
    <dgm:pt modelId="{FBCE887B-7A8B-4E28-818C-F5B5FB933634}" type="pres">
      <dgm:prSet presAssocID="{120AE7D0-4732-42FD-96AB-5D43263F5444}" presName="descendantText" presStyleLbl="alignAcc1" presStyleIdx="0" presStyleCnt="3" custLinFactNeighborX="-1889" custLinFactNeighborY="-301">
        <dgm:presLayoutVars>
          <dgm:bulletEnabled val="1"/>
        </dgm:presLayoutVars>
      </dgm:prSet>
      <dgm:spPr/>
    </dgm:pt>
    <dgm:pt modelId="{C6962316-9FA1-4711-BB6E-83AB155404E0}" type="pres">
      <dgm:prSet presAssocID="{65F67CF8-22F6-4FB0-9FD9-3C5C70496C80}" presName="sp" presStyleCnt="0"/>
      <dgm:spPr/>
    </dgm:pt>
    <dgm:pt modelId="{9EED4519-588B-4F3D-BD6F-F8AB320D4593}" type="pres">
      <dgm:prSet presAssocID="{BE94A515-2C64-45F4-891D-F1B6366C4861}" presName="composite" presStyleCnt="0"/>
      <dgm:spPr/>
    </dgm:pt>
    <dgm:pt modelId="{18E37CE0-D2D0-4355-A3B8-49EAF33DF754}" type="pres">
      <dgm:prSet presAssocID="{BE94A515-2C64-45F4-891D-F1B6366C4861}" presName="parentText" presStyleLbl="alignNode1" presStyleIdx="1" presStyleCnt="3">
        <dgm:presLayoutVars>
          <dgm:chMax val="1"/>
          <dgm:bulletEnabled val="1"/>
        </dgm:presLayoutVars>
      </dgm:prSet>
      <dgm:spPr/>
    </dgm:pt>
    <dgm:pt modelId="{B2852E7B-9902-4A03-B59E-66E329DD4AAF}" type="pres">
      <dgm:prSet presAssocID="{BE94A515-2C64-45F4-891D-F1B6366C4861}" presName="descendantText" presStyleLbl="alignAcc1" presStyleIdx="1" presStyleCnt="3">
        <dgm:presLayoutVars>
          <dgm:bulletEnabled val="1"/>
        </dgm:presLayoutVars>
      </dgm:prSet>
      <dgm:spPr/>
    </dgm:pt>
    <dgm:pt modelId="{77E0A227-E688-4265-A2B5-00AC111C73DD}" type="pres">
      <dgm:prSet presAssocID="{4A06F606-5B62-42B4-AB30-A00A6B331CDF}" presName="sp" presStyleCnt="0"/>
      <dgm:spPr/>
    </dgm:pt>
    <dgm:pt modelId="{C1247302-2FCB-4912-B93E-F19AEF0B42B8}" type="pres">
      <dgm:prSet presAssocID="{A88E1740-5BB7-44D3-A3D3-C4CBBF22869C}" presName="composite" presStyleCnt="0"/>
      <dgm:spPr/>
    </dgm:pt>
    <dgm:pt modelId="{C71E8A45-BCDC-4ED5-908D-C66E8504B3A7}" type="pres">
      <dgm:prSet presAssocID="{A88E1740-5BB7-44D3-A3D3-C4CBBF22869C}" presName="parentText" presStyleLbl="alignNode1" presStyleIdx="2" presStyleCnt="3">
        <dgm:presLayoutVars>
          <dgm:chMax val="1"/>
          <dgm:bulletEnabled val="1"/>
        </dgm:presLayoutVars>
      </dgm:prSet>
      <dgm:spPr/>
    </dgm:pt>
    <dgm:pt modelId="{1F778F4B-38F7-464F-919E-B055860EA0B3}" type="pres">
      <dgm:prSet presAssocID="{A88E1740-5BB7-44D3-A3D3-C4CBBF22869C}" presName="descendantText" presStyleLbl="alignAcc1" presStyleIdx="2" presStyleCnt="3">
        <dgm:presLayoutVars>
          <dgm:bulletEnabled val="1"/>
        </dgm:presLayoutVars>
      </dgm:prSet>
      <dgm:spPr/>
    </dgm:pt>
  </dgm:ptLst>
  <dgm:cxnLst>
    <dgm:cxn modelId="{564F6E0C-6514-4388-A5ED-3B92D4491B96}" srcId="{A88E1740-5BB7-44D3-A3D3-C4CBBF22869C}" destId="{96CE4897-3200-4495-97EE-7655066F29FF}" srcOrd="2" destOrd="0" parTransId="{FE849024-982E-431D-9AC8-297D0D256A44}" sibTransId="{9B900929-10F5-418A-A412-7FAF4CDB462C}"/>
    <dgm:cxn modelId="{1066280D-D616-4DC2-B40D-774BBA276174}" type="presOf" srcId="{872E7FEA-6122-4636-AA23-5E6AC64D945E}" destId="{1F778F4B-38F7-464F-919E-B055860EA0B3}" srcOrd="0" destOrd="1" presId="urn:microsoft.com/office/officeart/2005/8/layout/chevron2"/>
    <dgm:cxn modelId="{4C56E418-9BFF-4517-97A3-1C40E9F840E2}" type="presOf" srcId="{D946AA3F-71BD-4223-8933-F45454D0B3F8}" destId="{30142BCF-C59E-4339-8894-B9BD6CE916D2}" srcOrd="0" destOrd="0" presId="urn:microsoft.com/office/officeart/2005/8/layout/chevron2"/>
    <dgm:cxn modelId="{6565E721-B96F-47B1-BBBC-3D12BD6B5A71}" type="presOf" srcId="{447BCD57-1D0A-46CD-BA35-3724C175065F}" destId="{1F778F4B-38F7-464F-919E-B055860EA0B3}" srcOrd="0" destOrd="3" presId="urn:microsoft.com/office/officeart/2005/8/layout/chevron2"/>
    <dgm:cxn modelId="{9B348B22-F5A3-4739-AB1D-1590C3F3354D}" srcId="{A88E1740-5BB7-44D3-A3D3-C4CBBF22869C}" destId="{C6F1877C-C5F7-4DFD-A6DE-931ED248A041}" srcOrd="0" destOrd="0" parTransId="{424B0742-5C69-4A61-AFC3-9BFB541149F8}" sibTransId="{E397EE53-A602-4ACC-8D28-465007DEC981}"/>
    <dgm:cxn modelId="{1E30AD2D-200E-4ADB-AD64-DE62099B6ACD}" type="presOf" srcId="{6245CCD7-42CB-45B3-BAA4-10A022C190E5}" destId="{B2852E7B-9902-4A03-B59E-66E329DD4AAF}" srcOrd="0" destOrd="1" presId="urn:microsoft.com/office/officeart/2005/8/layout/chevron2"/>
    <dgm:cxn modelId="{D6C7CC5B-1EDD-424E-B1E7-9E341E6232C2}" srcId="{D946AA3F-71BD-4223-8933-F45454D0B3F8}" destId="{BE94A515-2C64-45F4-891D-F1B6366C4861}" srcOrd="1" destOrd="0" parTransId="{BEA1816A-4251-4818-AA06-4DC5D2D00E73}" sibTransId="{4A06F606-5B62-42B4-AB30-A00A6B331CDF}"/>
    <dgm:cxn modelId="{F8ED2661-5E86-4D7A-878B-7ED06A605FA2}" srcId="{BE94A515-2C64-45F4-891D-F1B6366C4861}" destId="{6245CCD7-42CB-45B3-BAA4-10A022C190E5}" srcOrd="1" destOrd="0" parTransId="{05F78BE8-DFE0-4AA7-86AF-50E40806BFAA}" sibTransId="{1A123B69-AC95-43CC-A7FC-1F68AD09826D}"/>
    <dgm:cxn modelId="{524DCC41-A2FB-41A8-8C54-C24B4B7DD909}" srcId="{A88E1740-5BB7-44D3-A3D3-C4CBBF22869C}" destId="{872E7FEA-6122-4636-AA23-5E6AC64D945E}" srcOrd="1" destOrd="0" parTransId="{4A35CC1F-6F7D-4456-B951-5B2A924DFF93}" sibTransId="{7AC0BA2F-F6CA-4D98-9CCE-576939571D12}"/>
    <dgm:cxn modelId="{9A727346-244D-43E6-A331-5F6CAE5294F8}" type="presOf" srcId="{37FC1EED-4BE8-401B-87E9-9D5959C6E96C}" destId="{FBCE887B-7A8B-4E28-818C-F5B5FB933634}" srcOrd="0" destOrd="0" presId="urn:microsoft.com/office/officeart/2005/8/layout/chevron2"/>
    <dgm:cxn modelId="{08EC4B4B-D10A-4427-B7A5-A65081101584}" srcId="{BE94A515-2C64-45F4-891D-F1B6366C4861}" destId="{0EA4C88B-41B2-42CB-8466-C0CB3F33B3C1}" srcOrd="0" destOrd="0" parTransId="{2C9A8BC2-9A04-45EB-A39B-D210B9908EDD}" sibTransId="{08ABD939-A61F-4C29-A385-9DAC1A3A8DCF}"/>
    <dgm:cxn modelId="{8B0EF151-4AE3-426C-BB36-E5C627B1B5EA}" type="presOf" srcId="{120AE7D0-4732-42FD-96AB-5D43263F5444}" destId="{7B482B73-4C2A-4EF4-B51B-CA02EA890BE6}" srcOrd="0" destOrd="0" presId="urn:microsoft.com/office/officeart/2005/8/layout/chevron2"/>
    <dgm:cxn modelId="{3D9A3E54-0EAB-4462-98A7-6EC30C465AC3}" type="presOf" srcId="{A88E1740-5BB7-44D3-A3D3-C4CBBF22869C}" destId="{C71E8A45-BCDC-4ED5-908D-C66E8504B3A7}" srcOrd="0" destOrd="0" presId="urn:microsoft.com/office/officeart/2005/8/layout/chevron2"/>
    <dgm:cxn modelId="{5C4F3B9C-27C6-49FF-93A8-8E715FC87FC4}" type="presOf" srcId="{8E7C71CF-5681-4B9F-B123-009F9C146385}" destId="{B2852E7B-9902-4A03-B59E-66E329DD4AAF}" srcOrd="0" destOrd="2" presId="urn:microsoft.com/office/officeart/2005/8/layout/chevron2"/>
    <dgm:cxn modelId="{88E3FCA1-6DC1-4BBB-960B-4AA2EEE08BF9}" srcId="{A88E1740-5BB7-44D3-A3D3-C4CBBF22869C}" destId="{447BCD57-1D0A-46CD-BA35-3724C175065F}" srcOrd="3" destOrd="0" parTransId="{EAF77B0A-11B2-45C7-99CC-50380EE30C70}" sibTransId="{5539623D-E316-4C05-BA06-2C97798C1404}"/>
    <dgm:cxn modelId="{0A90E2A9-0974-4980-879D-8AFDD723DADC}" type="presOf" srcId="{96CE4897-3200-4495-97EE-7655066F29FF}" destId="{1F778F4B-38F7-464F-919E-B055860EA0B3}" srcOrd="0" destOrd="2" presId="urn:microsoft.com/office/officeart/2005/8/layout/chevron2"/>
    <dgm:cxn modelId="{ABDC01B2-AC67-471A-A685-E883142E0BF4}" srcId="{D946AA3F-71BD-4223-8933-F45454D0B3F8}" destId="{120AE7D0-4732-42FD-96AB-5D43263F5444}" srcOrd="0" destOrd="0" parTransId="{F41DC1B4-A085-4896-847D-CD38D39D249A}" sibTransId="{65F67CF8-22F6-4FB0-9FD9-3C5C70496C80}"/>
    <dgm:cxn modelId="{F1D723B5-62C3-4975-B302-BD0E0F2A9DBE}" srcId="{D946AA3F-71BD-4223-8933-F45454D0B3F8}" destId="{A88E1740-5BB7-44D3-A3D3-C4CBBF22869C}" srcOrd="2" destOrd="0" parTransId="{7AA006AE-BD22-4EDC-844C-EF97BF1E605B}" sibTransId="{81218410-C75B-4EBD-AC43-09174ED196B9}"/>
    <dgm:cxn modelId="{6504BFB9-B578-48F7-B361-A6F731029A08}" type="presOf" srcId="{7EDF39B7-5B50-4054-B1F9-A50B5DE90C1A}" destId="{FBCE887B-7A8B-4E28-818C-F5B5FB933634}" srcOrd="0" destOrd="2" presId="urn:microsoft.com/office/officeart/2005/8/layout/chevron2"/>
    <dgm:cxn modelId="{901057C6-15A6-4EEE-8622-79438745C0BB}" srcId="{120AE7D0-4732-42FD-96AB-5D43263F5444}" destId="{4AF14ED2-BFEA-4732-8D7B-12A167620D68}" srcOrd="1" destOrd="0" parTransId="{0DB3FB5E-F4DA-4E50-9F85-70721C9B4DA5}" sibTransId="{E6D1CD07-612B-46E4-9975-3AE931FE4705}"/>
    <dgm:cxn modelId="{F2E364C9-4C29-42D1-95F9-B52A16B892EC}" srcId="{BE94A515-2C64-45F4-891D-F1B6366C4861}" destId="{8E7C71CF-5681-4B9F-B123-009F9C146385}" srcOrd="2" destOrd="0" parTransId="{228A7B87-6859-4DEB-A36D-CB16493881CE}" sibTransId="{82E62598-DDA4-408B-A842-B8E4C1F9DD43}"/>
    <dgm:cxn modelId="{6D7914D5-C540-4E74-8A3E-1B02AD7BD27F}" type="presOf" srcId="{BE94A515-2C64-45F4-891D-F1B6366C4861}" destId="{18E37CE0-D2D0-4355-A3B8-49EAF33DF754}" srcOrd="0" destOrd="0" presId="urn:microsoft.com/office/officeart/2005/8/layout/chevron2"/>
    <dgm:cxn modelId="{456444D7-BE3D-4480-802A-FF19CC6D58BA}" srcId="{120AE7D0-4732-42FD-96AB-5D43263F5444}" destId="{37FC1EED-4BE8-401B-87E9-9D5959C6E96C}" srcOrd="0" destOrd="0" parTransId="{C9CBDB66-BBE3-46A0-91EF-407B67897724}" sibTransId="{F269B3DB-DCF7-4A17-A133-9FAD50FAFFD8}"/>
    <dgm:cxn modelId="{AB185ED8-F766-4F6A-9F76-C8445F5243C8}" type="presOf" srcId="{0EA4C88B-41B2-42CB-8466-C0CB3F33B3C1}" destId="{B2852E7B-9902-4A03-B59E-66E329DD4AAF}" srcOrd="0" destOrd="0" presId="urn:microsoft.com/office/officeart/2005/8/layout/chevron2"/>
    <dgm:cxn modelId="{4F4489D8-9596-479D-80BB-C349B8EB7F66}" type="presOf" srcId="{C6F1877C-C5F7-4DFD-A6DE-931ED248A041}" destId="{1F778F4B-38F7-464F-919E-B055860EA0B3}" srcOrd="0" destOrd="0" presId="urn:microsoft.com/office/officeart/2005/8/layout/chevron2"/>
    <dgm:cxn modelId="{4B7C65E2-5034-4C6D-B239-23A45A23F9AE}" srcId="{120AE7D0-4732-42FD-96AB-5D43263F5444}" destId="{7EDF39B7-5B50-4054-B1F9-A50B5DE90C1A}" srcOrd="2" destOrd="0" parTransId="{6107BC3E-64F6-47D4-9460-84C50221462A}" sibTransId="{65FB8871-2942-432E-BBE6-E526477E1402}"/>
    <dgm:cxn modelId="{939B64EC-B942-46E9-AFDC-158C81658BD0}" type="presOf" srcId="{4AF14ED2-BFEA-4732-8D7B-12A167620D68}" destId="{FBCE887B-7A8B-4E28-818C-F5B5FB933634}" srcOrd="0" destOrd="1" presId="urn:microsoft.com/office/officeart/2005/8/layout/chevron2"/>
    <dgm:cxn modelId="{B8D366FC-826E-4B4B-9697-CC19922DCFC6}" type="presParOf" srcId="{30142BCF-C59E-4339-8894-B9BD6CE916D2}" destId="{76B6FD5A-4EB5-461D-BD76-74EFFEBECE62}" srcOrd="0" destOrd="0" presId="urn:microsoft.com/office/officeart/2005/8/layout/chevron2"/>
    <dgm:cxn modelId="{8361254A-C0DA-44C9-8952-A93F4A93229A}" type="presParOf" srcId="{76B6FD5A-4EB5-461D-BD76-74EFFEBECE62}" destId="{7B482B73-4C2A-4EF4-B51B-CA02EA890BE6}" srcOrd="0" destOrd="0" presId="urn:microsoft.com/office/officeart/2005/8/layout/chevron2"/>
    <dgm:cxn modelId="{400629FE-C31C-42EE-9946-09870695DA9F}" type="presParOf" srcId="{76B6FD5A-4EB5-461D-BD76-74EFFEBECE62}" destId="{FBCE887B-7A8B-4E28-818C-F5B5FB933634}" srcOrd="1" destOrd="0" presId="urn:microsoft.com/office/officeart/2005/8/layout/chevron2"/>
    <dgm:cxn modelId="{7AA80C4F-FBD1-4C58-B9BD-BC72EDFF0B8D}" type="presParOf" srcId="{30142BCF-C59E-4339-8894-B9BD6CE916D2}" destId="{C6962316-9FA1-4711-BB6E-83AB155404E0}" srcOrd="1" destOrd="0" presId="urn:microsoft.com/office/officeart/2005/8/layout/chevron2"/>
    <dgm:cxn modelId="{2F3DE6DD-F215-48C7-A9BA-6BD4FB6AD0E9}" type="presParOf" srcId="{30142BCF-C59E-4339-8894-B9BD6CE916D2}" destId="{9EED4519-588B-4F3D-BD6F-F8AB320D4593}" srcOrd="2" destOrd="0" presId="urn:microsoft.com/office/officeart/2005/8/layout/chevron2"/>
    <dgm:cxn modelId="{B9E233B8-1D1F-464E-8668-E1113DCEF56F}" type="presParOf" srcId="{9EED4519-588B-4F3D-BD6F-F8AB320D4593}" destId="{18E37CE0-D2D0-4355-A3B8-49EAF33DF754}" srcOrd="0" destOrd="0" presId="urn:microsoft.com/office/officeart/2005/8/layout/chevron2"/>
    <dgm:cxn modelId="{45793FAE-2352-4ED7-9EA8-2838B21DEF38}" type="presParOf" srcId="{9EED4519-588B-4F3D-BD6F-F8AB320D4593}" destId="{B2852E7B-9902-4A03-B59E-66E329DD4AAF}" srcOrd="1" destOrd="0" presId="urn:microsoft.com/office/officeart/2005/8/layout/chevron2"/>
    <dgm:cxn modelId="{D5EA6790-FF9C-46F6-A322-BF484C431908}" type="presParOf" srcId="{30142BCF-C59E-4339-8894-B9BD6CE916D2}" destId="{77E0A227-E688-4265-A2B5-00AC111C73DD}" srcOrd="3" destOrd="0" presId="urn:microsoft.com/office/officeart/2005/8/layout/chevron2"/>
    <dgm:cxn modelId="{8122BA22-259F-4BD5-AC71-48CFA7408B6C}" type="presParOf" srcId="{30142BCF-C59E-4339-8894-B9BD6CE916D2}" destId="{C1247302-2FCB-4912-B93E-F19AEF0B42B8}" srcOrd="4" destOrd="0" presId="urn:microsoft.com/office/officeart/2005/8/layout/chevron2"/>
    <dgm:cxn modelId="{B9C7510E-DC26-4C53-8B72-E918F6AE6342}" type="presParOf" srcId="{C1247302-2FCB-4912-B93E-F19AEF0B42B8}" destId="{C71E8A45-BCDC-4ED5-908D-C66E8504B3A7}" srcOrd="0" destOrd="0" presId="urn:microsoft.com/office/officeart/2005/8/layout/chevron2"/>
    <dgm:cxn modelId="{7C689591-7EDA-44BA-BD16-A789893F76BE}" type="presParOf" srcId="{C1247302-2FCB-4912-B93E-F19AEF0B42B8}" destId="{1F778F4B-38F7-464F-919E-B055860EA0B3}" srcOrd="1" destOrd="0" presId="urn:microsoft.com/office/officeart/2005/8/layout/chevron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82B73-4C2A-4EF4-B51B-CA02EA890BE6}">
      <dsp:nvSpPr>
        <dsp:cNvPr id="0" name=""/>
        <dsp:cNvSpPr/>
      </dsp:nvSpPr>
      <dsp:spPr>
        <a:xfrm rot="5400000">
          <a:off x="-312347" y="318494"/>
          <a:ext cx="2082316" cy="145762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Sample Collection</a:t>
          </a:r>
          <a:endParaRPr lang="en-US" sz="2100" kern="1200">
            <a:solidFill>
              <a:srgbClr val="010000"/>
            </a:solidFill>
            <a:latin typeface="Calibri"/>
            <a:cs typeface="Calibri"/>
          </a:endParaRPr>
        </a:p>
      </dsp:txBody>
      <dsp:txXfrm rot="-5400000">
        <a:off x="1" y="734958"/>
        <a:ext cx="1457621" cy="624695"/>
      </dsp:txXfrm>
    </dsp:sp>
    <dsp:sp modelId="{FBCE887B-7A8B-4E28-818C-F5B5FB933634}">
      <dsp:nvSpPr>
        <dsp:cNvPr id="0" name=""/>
        <dsp:cNvSpPr/>
      </dsp:nvSpPr>
      <dsp:spPr>
        <a:xfrm rot="5400000">
          <a:off x="5494564" y="-4219946"/>
          <a:ext cx="1353505" cy="979754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kern="1200"/>
            <a:t>The use of a 150 micron plankton net to collect marine invertebrates</a:t>
          </a:r>
        </a:p>
        <a:p>
          <a:pPr marL="0" marR="0" lvl="0" indent="0" algn="l" defTabSz="914400" eaLnBrk="1" fontAlgn="auto" latinLnBrk="0" hangingPunct="1">
            <a:lnSpc>
              <a:spcPct val="100000"/>
            </a:lnSpc>
            <a:spcBef>
              <a:spcPct val="0"/>
            </a:spcBef>
            <a:spcAft>
              <a:spcPts val="0"/>
            </a:spcAft>
            <a:buClrTx/>
            <a:buSzTx/>
            <a:buFontTx/>
            <a:buNone/>
            <a:tabLst/>
            <a:defRPr/>
          </a:pPr>
          <a:r>
            <a:rPr lang="en-US" sz="2000" kern="1200"/>
            <a:t>Water quality tests were taken at each site</a:t>
          </a:r>
        </a:p>
        <a:p>
          <a:pPr marL="285750" lvl="1" indent="0" algn="l" defTabSz="1422400">
            <a:lnSpc>
              <a:spcPct val="90000"/>
            </a:lnSpc>
            <a:spcBef>
              <a:spcPct val="0"/>
            </a:spcBef>
            <a:spcAft>
              <a:spcPct val="15000"/>
            </a:spcAft>
            <a:buChar char="•"/>
          </a:pPr>
          <a:endParaRPr lang="en-US" sz="2000" kern="1200"/>
        </a:p>
      </dsp:txBody>
      <dsp:txXfrm rot="-5400000">
        <a:off x="1272546" y="68145"/>
        <a:ext cx="9731470" cy="1221359"/>
      </dsp:txXfrm>
    </dsp:sp>
    <dsp:sp modelId="{18E37CE0-D2D0-4355-A3B8-49EAF33DF754}">
      <dsp:nvSpPr>
        <dsp:cNvPr id="0" name=""/>
        <dsp:cNvSpPr/>
      </dsp:nvSpPr>
      <dsp:spPr>
        <a:xfrm rot="5400000">
          <a:off x="-312347" y="2211101"/>
          <a:ext cx="2082316" cy="145762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DNA Extraction</a:t>
          </a:r>
        </a:p>
      </dsp:txBody>
      <dsp:txXfrm rot="-5400000">
        <a:off x="1" y="2627565"/>
        <a:ext cx="1457621" cy="624695"/>
      </dsp:txXfrm>
    </dsp:sp>
    <dsp:sp modelId="{B2852E7B-9902-4A03-B59E-66E329DD4AAF}">
      <dsp:nvSpPr>
        <dsp:cNvPr id="0" name=""/>
        <dsp:cNvSpPr/>
      </dsp:nvSpPr>
      <dsp:spPr>
        <a:xfrm rot="5400000">
          <a:off x="5679640" y="-2323265"/>
          <a:ext cx="1353505" cy="979754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Specimen were grinded so DNA is easily released</a:t>
          </a:r>
        </a:p>
        <a:p>
          <a:pPr marL="228600" lvl="1" indent="-228600" algn="l" defTabSz="889000">
            <a:lnSpc>
              <a:spcPct val="90000"/>
            </a:lnSpc>
            <a:spcBef>
              <a:spcPct val="0"/>
            </a:spcBef>
            <a:spcAft>
              <a:spcPct val="15000"/>
            </a:spcAft>
            <a:buChar char="•"/>
          </a:pPr>
          <a:r>
            <a:rPr lang="en-US" sz="2000" kern="1200"/>
            <a:t>A series of solutions such as a lysis solution, buffers, PCR reagents and distilled water were added to purify DNA</a:t>
          </a:r>
        </a:p>
        <a:p>
          <a:pPr marL="228600" lvl="1" indent="-228600" algn="l" defTabSz="889000">
            <a:lnSpc>
              <a:spcPct val="90000"/>
            </a:lnSpc>
            <a:spcBef>
              <a:spcPct val="0"/>
            </a:spcBef>
            <a:spcAft>
              <a:spcPct val="15000"/>
            </a:spcAft>
            <a:buChar char="•"/>
          </a:pPr>
          <a:r>
            <a:rPr lang="en-US" sz="2000" kern="1200"/>
            <a:t>Samples also underwent multiple centrifugal rotations and supernatant/pellet disposals to purify and isolate DNA</a:t>
          </a:r>
        </a:p>
      </dsp:txBody>
      <dsp:txXfrm rot="-5400000">
        <a:off x="1457622" y="1964826"/>
        <a:ext cx="9731470" cy="1221359"/>
      </dsp:txXfrm>
    </dsp:sp>
    <dsp:sp modelId="{C71E8A45-BCDC-4ED5-908D-C66E8504B3A7}">
      <dsp:nvSpPr>
        <dsp:cNvPr id="0" name=""/>
        <dsp:cNvSpPr/>
      </dsp:nvSpPr>
      <dsp:spPr>
        <a:xfrm rot="5400000">
          <a:off x="-312347" y="4103708"/>
          <a:ext cx="2082316" cy="145762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PCR</a:t>
          </a:r>
        </a:p>
      </dsp:txBody>
      <dsp:txXfrm rot="-5400000">
        <a:off x="1" y="4520172"/>
        <a:ext cx="1457621" cy="624695"/>
      </dsp:txXfrm>
    </dsp:sp>
    <dsp:sp modelId="{1F778F4B-38F7-464F-919E-B055860EA0B3}">
      <dsp:nvSpPr>
        <dsp:cNvPr id="0" name=""/>
        <dsp:cNvSpPr/>
      </dsp:nvSpPr>
      <dsp:spPr>
        <a:xfrm rot="5400000">
          <a:off x="5679640" y="-430657"/>
          <a:ext cx="1353505" cy="979754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After the addition of PCR reagents(DNA polymerase, buffers, nucleotides, primers), samples were then added o another tube</a:t>
          </a:r>
        </a:p>
        <a:p>
          <a:pPr marL="228600" lvl="1" indent="-228600" algn="l" defTabSz="889000">
            <a:lnSpc>
              <a:spcPct val="90000"/>
            </a:lnSpc>
            <a:spcBef>
              <a:spcPct val="0"/>
            </a:spcBef>
            <a:spcAft>
              <a:spcPct val="15000"/>
            </a:spcAft>
            <a:buChar char="•"/>
          </a:pPr>
          <a:r>
            <a:rPr lang="en-US" sz="2000" kern="1200"/>
            <a:t>The tubes were then transferred to an incubator, exposed to many cycles of temperatures to duplicate the CO1 gene</a:t>
          </a:r>
        </a:p>
        <a:p>
          <a:pPr marL="228600" lvl="1" indent="-228600" algn="l" defTabSz="889000">
            <a:lnSpc>
              <a:spcPct val="90000"/>
            </a:lnSpc>
            <a:spcBef>
              <a:spcPct val="0"/>
            </a:spcBef>
            <a:spcAft>
              <a:spcPct val="15000"/>
            </a:spcAft>
            <a:buChar char="•"/>
          </a:pPr>
          <a:r>
            <a:rPr lang="en-US" sz="2000" kern="1200"/>
            <a:t>After PCR, the samples were then sequenced and loaded on to DNA subway</a:t>
          </a:r>
          <a:br>
            <a:rPr lang="en-US" sz="2000" kern="1200">
              <a:solidFill>
                <a:srgbClr val="010000"/>
              </a:solidFill>
            </a:rPr>
          </a:br>
          <a:endParaRPr lang="en-US" sz="2000" kern="1200">
            <a:solidFill>
              <a:srgbClr val="010000"/>
            </a:solidFill>
          </a:endParaRPr>
        </a:p>
      </dsp:txBody>
      <dsp:txXfrm rot="-5400000">
        <a:off x="1457622" y="3857434"/>
        <a:ext cx="9731470" cy="122135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a:t>Click to edit Master title style</a:t>
            </a:r>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393142" indent="0" algn="ctr">
              <a:buNone/>
              <a:defRPr>
                <a:solidFill>
                  <a:schemeClr val="tx1">
                    <a:tint val="75000"/>
                  </a:schemeClr>
                </a:solidFill>
              </a:defRPr>
            </a:lvl2pPr>
            <a:lvl3pPr marL="2786282" indent="0" algn="ctr">
              <a:buNone/>
              <a:defRPr>
                <a:solidFill>
                  <a:schemeClr val="tx1">
                    <a:tint val="75000"/>
                  </a:schemeClr>
                </a:solidFill>
              </a:defRPr>
            </a:lvl3pPr>
            <a:lvl4pPr marL="4179424" indent="0" algn="ctr">
              <a:buNone/>
              <a:defRPr>
                <a:solidFill>
                  <a:schemeClr val="tx1">
                    <a:tint val="75000"/>
                  </a:schemeClr>
                </a:solidFill>
              </a:defRPr>
            </a:lvl4pPr>
            <a:lvl5pPr marL="5572564" indent="0" algn="ctr">
              <a:buNone/>
              <a:defRPr>
                <a:solidFill>
                  <a:schemeClr val="tx1">
                    <a:tint val="75000"/>
                  </a:schemeClr>
                </a:solidFill>
              </a:defRPr>
            </a:lvl5pPr>
            <a:lvl6pPr marL="6965706" indent="0" algn="ctr">
              <a:buNone/>
              <a:defRPr>
                <a:solidFill>
                  <a:schemeClr val="tx1">
                    <a:tint val="75000"/>
                  </a:schemeClr>
                </a:solidFill>
              </a:defRPr>
            </a:lvl6pPr>
            <a:lvl7pPr marL="8358847" indent="0" algn="ctr">
              <a:buNone/>
              <a:defRPr>
                <a:solidFill>
                  <a:schemeClr val="tx1">
                    <a:tint val="75000"/>
                  </a:schemeClr>
                </a:solidFill>
              </a:defRPr>
            </a:lvl7pPr>
            <a:lvl8pPr marL="9751988" indent="0" algn="ctr">
              <a:buNone/>
              <a:defRPr>
                <a:solidFill>
                  <a:schemeClr val="tx1">
                    <a:tint val="75000"/>
                  </a:schemeClr>
                </a:solidFill>
              </a:defRPr>
            </a:lvl8pPr>
            <a:lvl9pPr marL="1114512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878844"/>
            <a:ext cx="7406640" cy="18724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5920" y="878844"/>
            <a:ext cx="21671280" cy="18724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081"/>
            <a:ext cx="27980640" cy="4358640"/>
          </a:xfrm>
        </p:spPr>
        <p:txBody>
          <a:bodyPr anchor="t"/>
          <a:lstStyle>
            <a:lvl1pPr algn="l">
              <a:defRPr sz="12178" b="1" cap="all"/>
            </a:lvl1pPr>
          </a:lstStyle>
          <a:p>
            <a:r>
              <a:rPr lang="en-US"/>
              <a:t>Click to edit Master title style</a:t>
            </a:r>
          </a:p>
        </p:txBody>
      </p:sp>
      <p:sp>
        <p:nvSpPr>
          <p:cNvPr id="3" name="Text Placeholder 2"/>
          <p:cNvSpPr>
            <a:spLocks noGrp="1"/>
          </p:cNvSpPr>
          <p:nvPr>
            <p:ph type="body" idx="1"/>
          </p:nvPr>
        </p:nvSpPr>
        <p:spPr>
          <a:xfrm>
            <a:off x="2600326" y="9301484"/>
            <a:ext cx="27980640" cy="4800599"/>
          </a:xfrm>
        </p:spPr>
        <p:txBody>
          <a:bodyPr anchor="b"/>
          <a:lstStyle>
            <a:lvl1pPr marL="0" indent="0">
              <a:buNone/>
              <a:defRPr sz="6134">
                <a:solidFill>
                  <a:schemeClr val="tx1">
                    <a:tint val="75000"/>
                  </a:schemeClr>
                </a:solidFill>
              </a:defRPr>
            </a:lvl1pPr>
            <a:lvl2pPr marL="1393142" indent="0">
              <a:buNone/>
              <a:defRPr sz="5422">
                <a:solidFill>
                  <a:schemeClr val="tx1">
                    <a:tint val="75000"/>
                  </a:schemeClr>
                </a:solidFill>
              </a:defRPr>
            </a:lvl2pPr>
            <a:lvl3pPr marL="2786282" indent="0">
              <a:buNone/>
              <a:defRPr sz="4800">
                <a:solidFill>
                  <a:schemeClr val="tx1">
                    <a:tint val="75000"/>
                  </a:schemeClr>
                </a:solidFill>
              </a:defRPr>
            </a:lvl3pPr>
            <a:lvl4pPr marL="4179424" indent="0">
              <a:buNone/>
              <a:defRPr sz="4267">
                <a:solidFill>
                  <a:schemeClr val="tx1">
                    <a:tint val="75000"/>
                  </a:schemeClr>
                </a:solidFill>
              </a:defRPr>
            </a:lvl4pPr>
            <a:lvl5pPr marL="5572564" indent="0">
              <a:buNone/>
              <a:defRPr sz="4267">
                <a:solidFill>
                  <a:schemeClr val="tx1">
                    <a:tint val="75000"/>
                  </a:schemeClr>
                </a:solidFill>
              </a:defRPr>
            </a:lvl5pPr>
            <a:lvl6pPr marL="6965706" indent="0">
              <a:buNone/>
              <a:defRPr sz="4267">
                <a:solidFill>
                  <a:schemeClr val="tx1">
                    <a:tint val="75000"/>
                  </a:schemeClr>
                </a:solidFill>
              </a:defRPr>
            </a:lvl6pPr>
            <a:lvl7pPr marL="8358847" indent="0">
              <a:buNone/>
              <a:defRPr sz="4267">
                <a:solidFill>
                  <a:schemeClr val="tx1">
                    <a:tint val="75000"/>
                  </a:schemeClr>
                </a:solidFill>
              </a:defRPr>
            </a:lvl7pPr>
            <a:lvl8pPr marL="9751988" indent="0">
              <a:buNone/>
              <a:defRPr sz="4267">
                <a:solidFill>
                  <a:schemeClr val="tx1">
                    <a:tint val="75000"/>
                  </a:schemeClr>
                </a:solidFill>
              </a:defRPr>
            </a:lvl8pPr>
            <a:lvl9pPr marL="11145129" indent="0">
              <a:buNone/>
              <a:defRPr sz="42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5920" y="5120643"/>
            <a:ext cx="14538960" cy="14483081"/>
          </a:xfrm>
        </p:spPr>
        <p:txBody>
          <a:bodyPr/>
          <a:lstStyle>
            <a:lvl1pPr>
              <a:defRPr sz="8534"/>
            </a:lvl1pPr>
            <a:lvl2pPr>
              <a:defRPr sz="7289"/>
            </a:lvl2pPr>
            <a:lvl3pPr>
              <a:defRPr sz="6134"/>
            </a:lvl3pPr>
            <a:lvl4pPr>
              <a:defRPr sz="5422"/>
            </a:lvl4pPr>
            <a:lvl5pPr>
              <a:defRPr sz="5422"/>
            </a:lvl5pPr>
            <a:lvl6pPr>
              <a:defRPr sz="5422"/>
            </a:lvl6pPr>
            <a:lvl7pPr>
              <a:defRPr sz="5422"/>
            </a:lvl7pPr>
            <a:lvl8pPr>
              <a:defRPr sz="5422"/>
            </a:lvl8pPr>
            <a:lvl9pPr>
              <a:defRPr sz="5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733520" y="5120643"/>
            <a:ext cx="14538960" cy="14483081"/>
          </a:xfrm>
        </p:spPr>
        <p:txBody>
          <a:bodyPr/>
          <a:lstStyle>
            <a:lvl1pPr>
              <a:defRPr sz="8534"/>
            </a:lvl1pPr>
            <a:lvl2pPr>
              <a:defRPr sz="7289"/>
            </a:lvl2pPr>
            <a:lvl3pPr>
              <a:defRPr sz="6134"/>
            </a:lvl3pPr>
            <a:lvl4pPr>
              <a:defRPr sz="5422"/>
            </a:lvl4pPr>
            <a:lvl5pPr>
              <a:defRPr sz="5422"/>
            </a:lvl5pPr>
            <a:lvl6pPr>
              <a:defRPr sz="5422"/>
            </a:lvl6pPr>
            <a:lvl7pPr>
              <a:defRPr sz="5422"/>
            </a:lvl7pPr>
            <a:lvl8pPr>
              <a:defRPr sz="5422"/>
            </a:lvl8pPr>
            <a:lvl9pPr>
              <a:defRPr sz="5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8DA9FA-688F-B042-A36A-9CF7AA496E45}" type="datetimeFigureOut">
              <a:rPr lang="en-US" smtClean="0"/>
              <a:pPr/>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2" y="4912364"/>
            <a:ext cx="14544677" cy="2047238"/>
          </a:xfrm>
        </p:spPr>
        <p:txBody>
          <a:bodyPr anchor="b"/>
          <a:lstStyle>
            <a:lvl1pPr marL="0" indent="0">
              <a:buNone/>
              <a:defRPr sz="7289" b="1"/>
            </a:lvl1pPr>
            <a:lvl2pPr marL="1393142" indent="0">
              <a:buNone/>
              <a:defRPr sz="6134" b="1"/>
            </a:lvl2pPr>
            <a:lvl3pPr marL="2786282" indent="0">
              <a:buNone/>
              <a:defRPr sz="5422" b="1"/>
            </a:lvl3pPr>
            <a:lvl4pPr marL="4179424" indent="0">
              <a:buNone/>
              <a:defRPr sz="4800" b="1"/>
            </a:lvl4pPr>
            <a:lvl5pPr marL="5572564" indent="0">
              <a:buNone/>
              <a:defRPr sz="4800" b="1"/>
            </a:lvl5pPr>
            <a:lvl6pPr marL="6965706" indent="0">
              <a:buNone/>
              <a:defRPr sz="4800" b="1"/>
            </a:lvl6pPr>
            <a:lvl7pPr marL="8358847" indent="0">
              <a:buNone/>
              <a:defRPr sz="4800" b="1"/>
            </a:lvl7pPr>
            <a:lvl8pPr marL="9751988" indent="0">
              <a:buNone/>
              <a:defRPr sz="4800" b="1"/>
            </a:lvl8pPr>
            <a:lvl9pPr marL="11145129" indent="0">
              <a:buNone/>
              <a:defRPr sz="4800" b="1"/>
            </a:lvl9pPr>
          </a:lstStyle>
          <a:p>
            <a:pPr lvl="0"/>
            <a:r>
              <a:rPr lang="en-US"/>
              <a:t>Click to edit Master text styles</a:t>
            </a:r>
          </a:p>
        </p:txBody>
      </p:sp>
      <p:sp>
        <p:nvSpPr>
          <p:cNvPr id="4" name="Content Placeholder 3"/>
          <p:cNvSpPr>
            <a:spLocks noGrp="1"/>
          </p:cNvSpPr>
          <p:nvPr>
            <p:ph sz="half" idx="2"/>
          </p:nvPr>
        </p:nvSpPr>
        <p:spPr>
          <a:xfrm>
            <a:off x="1645922" y="6959602"/>
            <a:ext cx="14544677" cy="12644122"/>
          </a:xfrm>
        </p:spPr>
        <p:txBody>
          <a:bodyPr/>
          <a:lstStyle>
            <a:lvl1pPr>
              <a:defRPr sz="7289"/>
            </a:lvl1pPr>
            <a:lvl2pPr>
              <a:defRPr sz="6134"/>
            </a:lvl2pPr>
            <a:lvl3pPr>
              <a:defRPr sz="5422"/>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2" y="4912364"/>
            <a:ext cx="14550390" cy="2047238"/>
          </a:xfrm>
        </p:spPr>
        <p:txBody>
          <a:bodyPr anchor="b"/>
          <a:lstStyle>
            <a:lvl1pPr marL="0" indent="0">
              <a:buNone/>
              <a:defRPr sz="7289" b="1"/>
            </a:lvl1pPr>
            <a:lvl2pPr marL="1393142" indent="0">
              <a:buNone/>
              <a:defRPr sz="6134" b="1"/>
            </a:lvl2pPr>
            <a:lvl3pPr marL="2786282" indent="0">
              <a:buNone/>
              <a:defRPr sz="5422" b="1"/>
            </a:lvl3pPr>
            <a:lvl4pPr marL="4179424" indent="0">
              <a:buNone/>
              <a:defRPr sz="4800" b="1"/>
            </a:lvl4pPr>
            <a:lvl5pPr marL="5572564" indent="0">
              <a:buNone/>
              <a:defRPr sz="4800" b="1"/>
            </a:lvl5pPr>
            <a:lvl6pPr marL="6965706" indent="0">
              <a:buNone/>
              <a:defRPr sz="4800" b="1"/>
            </a:lvl6pPr>
            <a:lvl7pPr marL="8358847" indent="0">
              <a:buNone/>
              <a:defRPr sz="4800" b="1"/>
            </a:lvl7pPr>
            <a:lvl8pPr marL="9751988" indent="0">
              <a:buNone/>
              <a:defRPr sz="4800" b="1"/>
            </a:lvl8pPr>
            <a:lvl9pPr marL="11145129" indent="0">
              <a:buNone/>
              <a:defRPr sz="4800" b="1"/>
            </a:lvl9pPr>
          </a:lstStyle>
          <a:p>
            <a:pPr lvl="0"/>
            <a:r>
              <a:rPr lang="en-US"/>
              <a:t>Click to edit Master text styles</a:t>
            </a:r>
          </a:p>
        </p:txBody>
      </p:sp>
      <p:sp>
        <p:nvSpPr>
          <p:cNvPr id="6" name="Content Placeholder 5"/>
          <p:cNvSpPr>
            <a:spLocks noGrp="1"/>
          </p:cNvSpPr>
          <p:nvPr>
            <p:ph sz="quarter" idx="4"/>
          </p:nvPr>
        </p:nvSpPr>
        <p:spPr>
          <a:xfrm>
            <a:off x="16722092" y="6959602"/>
            <a:ext cx="14550390" cy="12644122"/>
          </a:xfrm>
        </p:spPr>
        <p:txBody>
          <a:bodyPr/>
          <a:lstStyle>
            <a:lvl1pPr>
              <a:defRPr sz="7289"/>
            </a:lvl1pPr>
            <a:lvl2pPr>
              <a:defRPr sz="6134"/>
            </a:lvl2pPr>
            <a:lvl3pPr>
              <a:defRPr sz="5422"/>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DA9FA-688F-B042-A36A-9CF7AA496E45}" type="datetimeFigureOut">
              <a:rPr lang="en-US" smtClean="0"/>
              <a:pPr/>
              <a:t>6/4/2018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8DA9FA-688F-B042-A36A-9CF7AA496E45}" type="datetimeFigureOut">
              <a:rPr lang="en-US" smtClean="0"/>
              <a:pPr/>
              <a:t>6/4/2018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6/4/2018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3" y="873760"/>
            <a:ext cx="10829927" cy="3718560"/>
          </a:xfrm>
        </p:spPr>
        <p:txBody>
          <a:bodyPr anchor="b"/>
          <a:lstStyle>
            <a:lvl1pPr algn="l">
              <a:defRPr sz="6134" b="1"/>
            </a:lvl1pPr>
          </a:lstStyle>
          <a:p>
            <a:r>
              <a:rPr lang="en-US"/>
              <a:t>Click to edit Master title style</a:t>
            </a:r>
          </a:p>
        </p:txBody>
      </p:sp>
      <p:sp>
        <p:nvSpPr>
          <p:cNvPr id="3" name="Content Placeholder 2"/>
          <p:cNvSpPr>
            <a:spLocks noGrp="1"/>
          </p:cNvSpPr>
          <p:nvPr>
            <p:ph idx="1"/>
          </p:nvPr>
        </p:nvSpPr>
        <p:spPr>
          <a:xfrm>
            <a:off x="12870180" y="873763"/>
            <a:ext cx="18402300" cy="18729961"/>
          </a:xfrm>
        </p:spPr>
        <p:txBody>
          <a:bodyPr/>
          <a:lstStyle>
            <a:lvl1pPr>
              <a:defRPr sz="9778"/>
            </a:lvl1pPr>
            <a:lvl2pPr>
              <a:defRPr sz="8534"/>
            </a:lvl2pPr>
            <a:lvl3pPr>
              <a:defRPr sz="7289"/>
            </a:lvl3pPr>
            <a:lvl4pPr>
              <a:defRPr sz="6134"/>
            </a:lvl4pPr>
            <a:lvl5pPr>
              <a:defRPr sz="6134"/>
            </a:lvl5pPr>
            <a:lvl6pPr>
              <a:defRPr sz="6134"/>
            </a:lvl6pPr>
            <a:lvl7pPr>
              <a:defRPr sz="6134"/>
            </a:lvl7pPr>
            <a:lvl8pPr>
              <a:defRPr sz="6134"/>
            </a:lvl8pPr>
            <a:lvl9pPr>
              <a:defRPr sz="61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3" y="4592323"/>
            <a:ext cx="10829927" cy="15011401"/>
          </a:xfrm>
        </p:spPr>
        <p:txBody>
          <a:bodyPr/>
          <a:lstStyle>
            <a:lvl1pPr marL="0" indent="0">
              <a:buNone/>
              <a:defRPr sz="4267"/>
            </a:lvl1pPr>
            <a:lvl2pPr marL="1393142" indent="0">
              <a:buNone/>
              <a:defRPr sz="3645"/>
            </a:lvl2pPr>
            <a:lvl3pPr marL="2786282" indent="0">
              <a:buNone/>
              <a:defRPr sz="3022"/>
            </a:lvl3pPr>
            <a:lvl4pPr marL="4179424" indent="0">
              <a:buNone/>
              <a:defRPr sz="2755"/>
            </a:lvl4pPr>
            <a:lvl5pPr marL="5572564" indent="0">
              <a:buNone/>
              <a:defRPr sz="2755"/>
            </a:lvl5pPr>
            <a:lvl6pPr marL="6965706" indent="0">
              <a:buNone/>
              <a:defRPr sz="2755"/>
            </a:lvl6pPr>
            <a:lvl7pPr marL="8358847" indent="0">
              <a:buNone/>
              <a:defRPr sz="2755"/>
            </a:lvl7pPr>
            <a:lvl8pPr marL="9751988" indent="0">
              <a:buNone/>
              <a:defRPr sz="2755"/>
            </a:lvl8pPr>
            <a:lvl9pPr marL="11145129" indent="0">
              <a:buNone/>
              <a:defRPr sz="2755"/>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1"/>
            <a:ext cx="19751040" cy="1813561"/>
          </a:xfrm>
        </p:spPr>
        <p:txBody>
          <a:bodyPr anchor="b"/>
          <a:lstStyle>
            <a:lvl1pPr algn="l">
              <a:defRPr sz="6134" b="1"/>
            </a:lvl1pPr>
          </a:lstStyle>
          <a:p>
            <a:r>
              <a:rPr lang="en-US"/>
              <a:t>Click to edit Master title style</a:t>
            </a:r>
          </a:p>
        </p:txBody>
      </p:sp>
      <p:sp>
        <p:nvSpPr>
          <p:cNvPr id="3" name="Picture Placeholder 2"/>
          <p:cNvSpPr>
            <a:spLocks noGrp="1"/>
          </p:cNvSpPr>
          <p:nvPr>
            <p:ph type="pic" idx="1"/>
          </p:nvPr>
        </p:nvSpPr>
        <p:spPr>
          <a:xfrm>
            <a:off x="6452237" y="1960880"/>
            <a:ext cx="19751040" cy="13167360"/>
          </a:xfrm>
        </p:spPr>
        <p:txBody>
          <a:bodyPr/>
          <a:lstStyle>
            <a:lvl1pPr marL="0" indent="0">
              <a:buNone/>
              <a:defRPr sz="9778"/>
            </a:lvl1pPr>
            <a:lvl2pPr marL="1393142" indent="0">
              <a:buNone/>
              <a:defRPr sz="8534"/>
            </a:lvl2pPr>
            <a:lvl3pPr marL="2786282" indent="0">
              <a:buNone/>
              <a:defRPr sz="7289"/>
            </a:lvl3pPr>
            <a:lvl4pPr marL="4179424" indent="0">
              <a:buNone/>
              <a:defRPr sz="6134"/>
            </a:lvl4pPr>
            <a:lvl5pPr marL="5572564" indent="0">
              <a:buNone/>
              <a:defRPr sz="6134"/>
            </a:lvl5pPr>
            <a:lvl6pPr marL="6965706" indent="0">
              <a:buNone/>
              <a:defRPr sz="6134"/>
            </a:lvl6pPr>
            <a:lvl7pPr marL="8358847" indent="0">
              <a:buNone/>
              <a:defRPr sz="6134"/>
            </a:lvl7pPr>
            <a:lvl8pPr marL="9751988" indent="0">
              <a:buNone/>
              <a:defRPr sz="6134"/>
            </a:lvl8pPr>
            <a:lvl9pPr marL="11145129" indent="0">
              <a:buNone/>
              <a:defRPr sz="6134"/>
            </a:lvl9pPr>
          </a:lstStyle>
          <a:p>
            <a:endParaRPr lang="en-US"/>
          </a:p>
        </p:txBody>
      </p:sp>
      <p:sp>
        <p:nvSpPr>
          <p:cNvPr id="4" name="Text Placeholder 3"/>
          <p:cNvSpPr>
            <a:spLocks noGrp="1"/>
          </p:cNvSpPr>
          <p:nvPr>
            <p:ph type="body" sz="half" idx="2"/>
          </p:nvPr>
        </p:nvSpPr>
        <p:spPr>
          <a:xfrm>
            <a:off x="6452237" y="17175482"/>
            <a:ext cx="19751040" cy="2575559"/>
          </a:xfrm>
        </p:spPr>
        <p:txBody>
          <a:bodyPr/>
          <a:lstStyle>
            <a:lvl1pPr marL="0" indent="0">
              <a:buNone/>
              <a:defRPr sz="4267"/>
            </a:lvl1pPr>
            <a:lvl2pPr marL="1393142" indent="0">
              <a:buNone/>
              <a:defRPr sz="3645"/>
            </a:lvl2pPr>
            <a:lvl3pPr marL="2786282" indent="0">
              <a:buNone/>
              <a:defRPr sz="3022"/>
            </a:lvl3pPr>
            <a:lvl4pPr marL="4179424" indent="0">
              <a:buNone/>
              <a:defRPr sz="2755"/>
            </a:lvl4pPr>
            <a:lvl5pPr marL="5572564" indent="0">
              <a:buNone/>
              <a:defRPr sz="2755"/>
            </a:lvl5pPr>
            <a:lvl6pPr marL="6965706" indent="0">
              <a:buNone/>
              <a:defRPr sz="2755"/>
            </a:lvl6pPr>
            <a:lvl7pPr marL="8358847" indent="0">
              <a:buNone/>
              <a:defRPr sz="2755"/>
            </a:lvl7pPr>
            <a:lvl8pPr marL="9751988" indent="0">
              <a:buNone/>
              <a:defRPr sz="2755"/>
            </a:lvl8pPr>
            <a:lvl9pPr marL="11145129" indent="0">
              <a:buNone/>
              <a:defRPr sz="2755"/>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450" tIns="156725" rIns="313450" bIns="156725" rtlCol="0" anchor="ctr">
            <a:normAutofit/>
          </a:bodyPr>
          <a:lstStyle/>
          <a:p>
            <a:r>
              <a:rPr lang="en-US"/>
              <a:t>Click to edit Master title style</a:t>
            </a:r>
          </a:p>
        </p:txBody>
      </p:sp>
      <p:sp>
        <p:nvSpPr>
          <p:cNvPr id="3" name="Text Placeholder 2"/>
          <p:cNvSpPr>
            <a:spLocks noGrp="1"/>
          </p:cNvSpPr>
          <p:nvPr>
            <p:ph type="body" idx="1"/>
          </p:nvPr>
        </p:nvSpPr>
        <p:spPr>
          <a:xfrm>
            <a:off x="1645920" y="5120643"/>
            <a:ext cx="29626560" cy="14483081"/>
          </a:xfrm>
          <a:prstGeom prst="rect">
            <a:avLst/>
          </a:prstGeom>
        </p:spPr>
        <p:txBody>
          <a:bodyPr vert="horz" lIns="313450" tIns="156725" rIns="313450" bIns="1567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450" tIns="156725" rIns="313450" bIns="156725" rtlCol="0" anchor="ctr"/>
          <a:lstStyle>
            <a:lvl1pPr algn="l">
              <a:defRPr sz="3645">
                <a:solidFill>
                  <a:schemeClr val="tx1">
                    <a:tint val="75000"/>
                  </a:schemeClr>
                </a:solidFill>
              </a:defRPr>
            </a:lvl1pPr>
          </a:lstStyle>
          <a:p>
            <a:fld id="{9A8DA9FA-688F-B042-A36A-9CF7AA496E45}" type="datetimeFigureOut">
              <a:rPr lang="en-US" smtClean="0"/>
              <a:pPr/>
              <a:t>6/4/2018</a:t>
            </a:fld>
            <a:endParaRPr lang="en-US"/>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450" tIns="156725" rIns="313450" bIns="156725" rtlCol="0" anchor="ctr"/>
          <a:lstStyle>
            <a:lvl1pPr algn="ctr">
              <a:defRPr sz="364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450" tIns="156725" rIns="313450" bIns="156725" rtlCol="0" anchor="ctr"/>
          <a:lstStyle>
            <a:lvl1pPr algn="r">
              <a:defRPr sz="3645">
                <a:solidFill>
                  <a:schemeClr val="tx1">
                    <a:tint val="75000"/>
                  </a:schemeClr>
                </a:solidFill>
              </a:defRPr>
            </a:lvl1pPr>
          </a:lstStyle>
          <a:p>
            <a:fld id="{872285E6-2BB0-0B48-8A73-14014F791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245" rtl="0" eaLnBrk="1" latinLnBrk="0" hangingPunct="1">
        <a:spcBef>
          <a:spcPct val="0"/>
        </a:spcBef>
        <a:buNone/>
        <a:defRPr sz="15100" kern="1200">
          <a:solidFill>
            <a:schemeClr val="tx1"/>
          </a:solidFill>
          <a:latin typeface="+mj-lt"/>
          <a:ea typeface="+mj-ea"/>
          <a:cs typeface="+mj-cs"/>
        </a:defRPr>
      </a:lvl1pPr>
    </p:titleStyle>
    <p:bodyStyle>
      <a:lvl1pPr marL="1175433" indent="-1175433" algn="l" defTabSz="1567245" rtl="0" eaLnBrk="1" latinLnBrk="0" hangingPunct="1">
        <a:spcBef>
          <a:spcPct val="20000"/>
        </a:spcBef>
        <a:buFont typeface="Arial"/>
        <a:buChar char="•"/>
        <a:defRPr sz="11000" kern="1200">
          <a:solidFill>
            <a:schemeClr val="tx1"/>
          </a:solidFill>
          <a:latin typeface="+mn-lt"/>
          <a:ea typeface="+mn-ea"/>
          <a:cs typeface="+mn-cs"/>
        </a:defRPr>
      </a:lvl1pPr>
      <a:lvl2pPr marL="2546772" indent="-979527" algn="l" defTabSz="1567245" rtl="0" eaLnBrk="1" latinLnBrk="0" hangingPunct="1">
        <a:spcBef>
          <a:spcPct val="20000"/>
        </a:spcBef>
        <a:buFont typeface="Arial"/>
        <a:buChar char="–"/>
        <a:defRPr sz="9600" kern="1200">
          <a:solidFill>
            <a:schemeClr val="tx1"/>
          </a:solidFill>
          <a:latin typeface="+mn-lt"/>
          <a:ea typeface="+mn-ea"/>
          <a:cs typeface="+mn-cs"/>
        </a:defRPr>
      </a:lvl2pPr>
      <a:lvl3pPr marL="3918111" indent="-783622" algn="l" defTabSz="1567245" rtl="0" eaLnBrk="1" latinLnBrk="0" hangingPunct="1">
        <a:spcBef>
          <a:spcPct val="20000"/>
        </a:spcBef>
        <a:buFont typeface="Arial"/>
        <a:buChar char="•"/>
        <a:defRPr sz="8200" kern="1200">
          <a:solidFill>
            <a:schemeClr val="tx1"/>
          </a:solidFill>
          <a:latin typeface="+mn-lt"/>
          <a:ea typeface="+mn-ea"/>
          <a:cs typeface="+mn-cs"/>
        </a:defRPr>
      </a:lvl3pPr>
      <a:lvl4pPr marL="5485357" indent="-783622" algn="l" defTabSz="1567245" rtl="0" eaLnBrk="1" latinLnBrk="0" hangingPunct="1">
        <a:spcBef>
          <a:spcPct val="20000"/>
        </a:spcBef>
        <a:buFont typeface="Arial"/>
        <a:buChar char="–"/>
        <a:defRPr sz="6900" kern="1200">
          <a:solidFill>
            <a:schemeClr val="tx1"/>
          </a:solidFill>
          <a:latin typeface="+mn-lt"/>
          <a:ea typeface="+mn-ea"/>
          <a:cs typeface="+mn-cs"/>
        </a:defRPr>
      </a:lvl4pPr>
      <a:lvl5pPr marL="7052601" indent="-783622" algn="l" defTabSz="1567245" rtl="0" eaLnBrk="1" latinLnBrk="0" hangingPunct="1">
        <a:spcBef>
          <a:spcPct val="20000"/>
        </a:spcBef>
        <a:buFont typeface="Arial"/>
        <a:buChar char="»"/>
        <a:defRPr sz="6900" kern="1200">
          <a:solidFill>
            <a:schemeClr val="tx1"/>
          </a:solidFill>
          <a:latin typeface="+mn-lt"/>
          <a:ea typeface="+mn-ea"/>
          <a:cs typeface="+mn-cs"/>
        </a:defRPr>
      </a:lvl5pPr>
      <a:lvl6pPr marL="8619845" indent="-783622" algn="l" defTabSz="1567245" rtl="0" eaLnBrk="1" latinLnBrk="0" hangingPunct="1">
        <a:spcBef>
          <a:spcPct val="20000"/>
        </a:spcBef>
        <a:buFont typeface="Arial"/>
        <a:buChar char="•"/>
        <a:defRPr sz="6900" kern="1200">
          <a:solidFill>
            <a:schemeClr val="tx1"/>
          </a:solidFill>
          <a:latin typeface="+mn-lt"/>
          <a:ea typeface="+mn-ea"/>
          <a:cs typeface="+mn-cs"/>
        </a:defRPr>
      </a:lvl6pPr>
      <a:lvl7pPr marL="10187090" indent="-783622" algn="l" defTabSz="1567245" rtl="0" eaLnBrk="1" latinLnBrk="0" hangingPunct="1">
        <a:spcBef>
          <a:spcPct val="20000"/>
        </a:spcBef>
        <a:buFont typeface="Arial"/>
        <a:buChar char="•"/>
        <a:defRPr sz="6900" kern="1200">
          <a:solidFill>
            <a:schemeClr val="tx1"/>
          </a:solidFill>
          <a:latin typeface="+mn-lt"/>
          <a:ea typeface="+mn-ea"/>
          <a:cs typeface="+mn-cs"/>
        </a:defRPr>
      </a:lvl7pPr>
      <a:lvl8pPr marL="11754334" indent="-783622" algn="l" defTabSz="1567245" rtl="0" eaLnBrk="1" latinLnBrk="0" hangingPunct="1">
        <a:spcBef>
          <a:spcPct val="20000"/>
        </a:spcBef>
        <a:buFont typeface="Arial"/>
        <a:buChar char="•"/>
        <a:defRPr sz="6900" kern="1200">
          <a:solidFill>
            <a:schemeClr val="tx1"/>
          </a:solidFill>
          <a:latin typeface="+mn-lt"/>
          <a:ea typeface="+mn-ea"/>
          <a:cs typeface="+mn-cs"/>
        </a:defRPr>
      </a:lvl8pPr>
      <a:lvl9pPr marL="13321578" indent="-783622" algn="l" defTabSz="1567245"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diagramLayout" Target="../diagrams/layout1.xml"/><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diagramData" Target="../diagrams/data1.xml"/><Relationship Id="rId17" Type="http://schemas.openxmlformats.org/officeDocument/2006/relationships/image" Target="../media/image11.png"/><Relationship Id="rId2" Type="http://schemas.openxmlformats.org/officeDocument/2006/relationships/image" Target="../media/image1.jpg"/><Relationship Id="rId16" Type="http://schemas.microsoft.com/office/2007/relationships/diagramDrawing" Target="../diagrams/drawing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diagramColors" Target="../diagrams/colors1.xml"/><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34730" y="221160"/>
            <a:ext cx="22084987" cy="1419001"/>
          </a:xfrm>
          <a:prstGeom prst="rect">
            <a:avLst/>
          </a:prstGeom>
        </p:spPr>
        <p:style>
          <a:lnRef idx="1">
            <a:schemeClr val="accent3"/>
          </a:lnRef>
          <a:fillRef idx="2">
            <a:schemeClr val="accent3"/>
          </a:fillRef>
          <a:effectRef idx="1">
            <a:schemeClr val="accent3"/>
          </a:effectRef>
          <a:fontRef idx="minor">
            <a:schemeClr val="dk1"/>
          </a:fontRef>
        </p:style>
        <p:txBody>
          <a:bodyPr wrap="square" lIns="64157" tIns="32079" rIns="64157" bIns="32079" rtlCol="0" anchor="t">
            <a:spAutoFit/>
          </a:bodyPr>
          <a:lstStyle>
            <a:defPPr>
              <a:defRPr lang="en-US"/>
            </a:defPPr>
            <a:lvl1pPr marL="0" algn="l" defTabSz="1119326" rtl="0" eaLnBrk="1" latinLnBrk="0" hangingPunct="1">
              <a:defRPr sz="4357" kern="1200">
                <a:solidFill>
                  <a:schemeClr val="tx1"/>
                </a:solidFill>
                <a:latin typeface="+mn-lt"/>
                <a:ea typeface="+mn-ea"/>
                <a:cs typeface="+mn-cs"/>
              </a:defRPr>
            </a:lvl1pPr>
            <a:lvl2pPr marL="1119326" algn="l" defTabSz="1119326" rtl="0" eaLnBrk="1" latinLnBrk="0" hangingPunct="1">
              <a:defRPr sz="4357" kern="1200">
                <a:solidFill>
                  <a:schemeClr val="tx1"/>
                </a:solidFill>
                <a:latin typeface="+mn-lt"/>
                <a:ea typeface="+mn-ea"/>
                <a:cs typeface="+mn-cs"/>
              </a:defRPr>
            </a:lvl2pPr>
            <a:lvl3pPr marL="2238652" algn="l" defTabSz="1119326" rtl="0" eaLnBrk="1" latinLnBrk="0" hangingPunct="1">
              <a:defRPr sz="4357" kern="1200">
                <a:solidFill>
                  <a:schemeClr val="tx1"/>
                </a:solidFill>
                <a:latin typeface="+mn-lt"/>
                <a:ea typeface="+mn-ea"/>
                <a:cs typeface="+mn-cs"/>
              </a:defRPr>
            </a:lvl3pPr>
            <a:lvl4pPr marL="3357978" algn="l" defTabSz="1119326" rtl="0" eaLnBrk="1" latinLnBrk="0" hangingPunct="1">
              <a:defRPr sz="4357" kern="1200">
                <a:solidFill>
                  <a:schemeClr val="tx1"/>
                </a:solidFill>
                <a:latin typeface="+mn-lt"/>
                <a:ea typeface="+mn-ea"/>
                <a:cs typeface="+mn-cs"/>
              </a:defRPr>
            </a:lvl4pPr>
            <a:lvl5pPr marL="4477304" algn="l" defTabSz="1119326" rtl="0" eaLnBrk="1" latinLnBrk="0" hangingPunct="1">
              <a:defRPr sz="4357" kern="1200">
                <a:solidFill>
                  <a:schemeClr val="tx1"/>
                </a:solidFill>
                <a:latin typeface="+mn-lt"/>
                <a:ea typeface="+mn-ea"/>
                <a:cs typeface="+mn-cs"/>
              </a:defRPr>
            </a:lvl5pPr>
            <a:lvl6pPr marL="5596630" algn="l" defTabSz="1119326" rtl="0" eaLnBrk="1" latinLnBrk="0" hangingPunct="1">
              <a:defRPr sz="4357" kern="1200">
                <a:solidFill>
                  <a:schemeClr val="tx1"/>
                </a:solidFill>
                <a:latin typeface="+mn-lt"/>
                <a:ea typeface="+mn-ea"/>
                <a:cs typeface="+mn-cs"/>
              </a:defRPr>
            </a:lvl6pPr>
            <a:lvl7pPr marL="6715956" algn="l" defTabSz="1119326" rtl="0" eaLnBrk="1" latinLnBrk="0" hangingPunct="1">
              <a:defRPr sz="4357" kern="1200">
                <a:solidFill>
                  <a:schemeClr val="tx1"/>
                </a:solidFill>
                <a:latin typeface="+mn-lt"/>
                <a:ea typeface="+mn-ea"/>
                <a:cs typeface="+mn-cs"/>
              </a:defRPr>
            </a:lvl7pPr>
            <a:lvl8pPr marL="7835283" algn="l" defTabSz="1119326" rtl="0" eaLnBrk="1" latinLnBrk="0" hangingPunct="1">
              <a:defRPr sz="4357" kern="1200">
                <a:solidFill>
                  <a:schemeClr val="tx1"/>
                </a:solidFill>
                <a:latin typeface="+mn-lt"/>
                <a:ea typeface="+mn-ea"/>
                <a:cs typeface="+mn-cs"/>
              </a:defRPr>
            </a:lvl8pPr>
            <a:lvl9pPr marL="8954608" algn="l" defTabSz="1119326" rtl="0" eaLnBrk="1" latinLnBrk="0" hangingPunct="1">
              <a:defRPr sz="4357" kern="1200">
                <a:solidFill>
                  <a:schemeClr val="tx1"/>
                </a:solidFill>
                <a:latin typeface="+mn-lt"/>
                <a:ea typeface="+mn-ea"/>
                <a:cs typeface="+mn-cs"/>
              </a:defRPr>
            </a:lvl9pPr>
          </a:lstStyle>
          <a:p>
            <a:pPr algn="ctr"/>
            <a:r>
              <a:rPr lang="en-US" sz="4400" b="1"/>
              <a:t>The Effect of Commercial and Recreational Boating on the Invertebrate Biodiversity of Aquatic Environments in The Greater New York Area</a:t>
            </a:r>
          </a:p>
        </p:txBody>
      </p:sp>
      <p:pic>
        <p:nvPicPr>
          <p:cNvPr id="35" name="Shape 243"/>
          <p:cNvPicPr preferRelativeResize="0"/>
          <p:nvPr/>
        </p:nvPicPr>
        <p:blipFill rotWithShape="1">
          <a:blip r:embed="rId2">
            <a:alphaModFix/>
          </a:blip>
          <a:srcRect/>
          <a:stretch/>
        </p:blipFill>
        <p:spPr>
          <a:xfrm>
            <a:off x="28976625" y="470384"/>
            <a:ext cx="3506839" cy="618395"/>
          </a:xfrm>
          <a:prstGeom prst="rect">
            <a:avLst/>
          </a:prstGeom>
          <a:noFill/>
          <a:ln>
            <a:noFill/>
          </a:ln>
        </p:spPr>
      </p:pic>
      <p:sp>
        <p:nvSpPr>
          <p:cNvPr id="37" name="TextBox 36"/>
          <p:cNvSpPr txBox="1"/>
          <p:nvPr/>
        </p:nvSpPr>
        <p:spPr>
          <a:xfrm>
            <a:off x="5485" y="2766800"/>
            <a:ext cx="11362244" cy="21194211"/>
          </a:xfrm>
          <a:prstGeom prst="rect">
            <a:avLst/>
          </a:prstGeom>
        </p:spPr>
        <p:style>
          <a:lnRef idx="1">
            <a:schemeClr val="accent3"/>
          </a:lnRef>
          <a:fillRef idx="2">
            <a:schemeClr val="accent3"/>
          </a:fillRef>
          <a:effectRef idx="1">
            <a:schemeClr val="accent3"/>
          </a:effectRef>
          <a:fontRef idx="minor">
            <a:schemeClr val="dk1"/>
          </a:fontRef>
        </p:style>
        <p:txBody>
          <a:bodyPr wrap="square" lIns="58050" tIns="29025" rIns="58050" bIns="29025" rtlCol="0" anchor="t">
            <a:spAutoFit/>
          </a:bodyPr>
          <a:lstStyle>
            <a:defPPr>
              <a:defRPr lang="en-US"/>
            </a:defPPr>
            <a:lvl1pPr marL="0" algn="l" defTabSz="1119326" rtl="0" eaLnBrk="1" latinLnBrk="0" hangingPunct="1">
              <a:defRPr sz="4357" kern="1200">
                <a:solidFill>
                  <a:schemeClr val="tx1"/>
                </a:solidFill>
                <a:latin typeface="+mn-lt"/>
                <a:ea typeface="+mn-ea"/>
                <a:cs typeface="+mn-cs"/>
              </a:defRPr>
            </a:lvl1pPr>
            <a:lvl2pPr marL="1119326" algn="l" defTabSz="1119326" rtl="0" eaLnBrk="1" latinLnBrk="0" hangingPunct="1">
              <a:defRPr sz="4357" kern="1200">
                <a:solidFill>
                  <a:schemeClr val="tx1"/>
                </a:solidFill>
                <a:latin typeface="+mn-lt"/>
                <a:ea typeface="+mn-ea"/>
                <a:cs typeface="+mn-cs"/>
              </a:defRPr>
            </a:lvl2pPr>
            <a:lvl3pPr marL="2238652" algn="l" defTabSz="1119326" rtl="0" eaLnBrk="1" latinLnBrk="0" hangingPunct="1">
              <a:defRPr sz="4357" kern="1200">
                <a:solidFill>
                  <a:schemeClr val="tx1"/>
                </a:solidFill>
                <a:latin typeface="+mn-lt"/>
                <a:ea typeface="+mn-ea"/>
                <a:cs typeface="+mn-cs"/>
              </a:defRPr>
            </a:lvl3pPr>
            <a:lvl4pPr marL="3357978" algn="l" defTabSz="1119326" rtl="0" eaLnBrk="1" latinLnBrk="0" hangingPunct="1">
              <a:defRPr sz="4357" kern="1200">
                <a:solidFill>
                  <a:schemeClr val="tx1"/>
                </a:solidFill>
                <a:latin typeface="+mn-lt"/>
                <a:ea typeface="+mn-ea"/>
                <a:cs typeface="+mn-cs"/>
              </a:defRPr>
            </a:lvl4pPr>
            <a:lvl5pPr marL="4477304" algn="l" defTabSz="1119326" rtl="0" eaLnBrk="1" latinLnBrk="0" hangingPunct="1">
              <a:defRPr sz="4357" kern="1200">
                <a:solidFill>
                  <a:schemeClr val="tx1"/>
                </a:solidFill>
                <a:latin typeface="+mn-lt"/>
                <a:ea typeface="+mn-ea"/>
                <a:cs typeface="+mn-cs"/>
              </a:defRPr>
            </a:lvl5pPr>
            <a:lvl6pPr marL="5596630" algn="l" defTabSz="1119326" rtl="0" eaLnBrk="1" latinLnBrk="0" hangingPunct="1">
              <a:defRPr sz="4357" kern="1200">
                <a:solidFill>
                  <a:schemeClr val="tx1"/>
                </a:solidFill>
                <a:latin typeface="+mn-lt"/>
                <a:ea typeface="+mn-ea"/>
                <a:cs typeface="+mn-cs"/>
              </a:defRPr>
            </a:lvl6pPr>
            <a:lvl7pPr marL="6715956" algn="l" defTabSz="1119326" rtl="0" eaLnBrk="1" latinLnBrk="0" hangingPunct="1">
              <a:defRPr sz="4357" kern="1200">
                <a:solidFill>
                  <a:schemeClr val="tx1"/>
                </a:solidFill>
                <a:latin typeface="+mn-lt"/>
                <a:ea typeface="+mn-ea"/>
                <a:cs typeface="+mn-cs"/>
              </a:defRPr>
            </a:lvl7pPr>
            <a:lvl8pPr marL="7835283" algn="l" defTabSz="1119326" rtl="0" eaLnBrk="1" latinLnBrk="0" hangingPunct="1">
              <a:defRPr sz="4357" kern="1200">
                <a:solidFill>
                  <a:schemeClr val="tx1"/>
                </a:solidFill>
                <a:latin typeface="+mn-lt"/>
                <a:ea typeface="+mn-ea"/>
                <a:cs typeface="+mn-cs"/>
              </a:defRPr>
            </a:lvl8pPr>
            <a:lvl9pPr marL="8954608" algn="l" defTabSz="1119326" rtl="0" eaLnBrk="1" latinLnBrk="0" hangingPunct="1">
              <a:defRPr sz="4357" kern="1200">
                <a:solidFill>
                  <a:schemeClr val="tx1"/>
                </a:solidFill>
                <a:latin typeface="+mn-lt"/>
                <a:ea typeface="+mn-ea"/>
                <a:cs typeface="+mn-cs"/>
              </a:defRPr>
            </a:lvl9pPr>
          </a:lstStyle>
          <a:p>
            <a:pPr algn="ctr">
              <a:spcAft>
                <a:spcPts val="762"/>
              </a:spcAft>
            </a:pPr>
            <a:r>
              <a:rPr lang="en-US" sz="6000" b="1"/>
              <a:t>Abstract</a:t>
            </a:r>
          </a:p>
          <a:p>
            <a:pPr indent="457200"/>
            <a:r>
              <a:rPr lang="en-US" sz="2400">
                <a:cs typeface="Calibri"/>
              </a:rPr>
              <a:t>Boating has tremendous effects on surrounding ecosystems and the organisms inhabiting those ecosystems. Chemicals emitted by boats, as well as the fact that boats can transport organisms to and from aquatic area, can impact the biodiversity of that ecosystem. We hypothesized that commercial boating would have the greatest impact on the aquatic biodiversity. Local boating, we believed would still have an impact, just not as drastic as commercial boating. We then tested for pollutants as well as the invertebrate species present in the water. We collected invertebrates from areas with high recreational boating activity, high commercial boating activity, both recreational and commercial activity, and no boating activity at all. These places were Tanner Park, Brooklyn Bridge Park, Silver Point County Park, and Salt Marsh Nature Preserve, respectively. We collected two samples from each area, along with conducting test</a:t>
            </a:r>
            <a:r>
              <a:rPr lang="en-US" sz="2400" b="1">
                <a:cs typeface="Calibri"/>
              </a:rPr>
              <a:t>s </a:t>
            </a:r>
            <a:r>
              <a:rPr lang="en-US" sz="2400">
                <a:cs typeface="Calibri"/>
              </a:rPr>
              <a:t>on the water for Nitrates, Ammonia, Phosphates, Dissolved Oxygen, and </a:t>
            </a:r>
            <a:r>
              <a:rPr lang="en-US" sz="2400" err="1">
                <a:cs typeface="Calibri"/>
              </a:rPr>
              <a:t>pH.</a:t>
            </a:r>
            <a:r>
              <a:rPr lang="en-US" sz="2400">
                <a:cs typeface="Calibri"/>
              </a:rPr>
              <a:t> We then isolated DNA from our samples, ran a PCR with our purified samples, and sequenced the samples that were successful. </a:t>
            </a:r>
          </a:p>
          <a:p>
            <a:pPr algn="ctr">
              <a:spcAft>
                <a:spcPts val="381"/>
              </a:spcAft>
            </a:pPr>
            <a:r>
              <a:rPr lang="en-US" sz="6000" b="1"/>
              <a:t>Introduction</a:t>
            </a:r>
            <a:endParaRPr lang="en-US" sz="6000" b="1">
              <a:cs typeface="Calibri"/>
            </a:endParaRPr>
          </a:p>
          <a:p>
            <a:r>
              <a:rPr lang="en-US" sz="2400">
                <a:solidFill>
                  <a:srgbClr val="000000"/>
                </a:solidFill>
                <a:ea typeface="+mn-lt"/>
                <a:cs typeface="+mn-lt"/>
              </a:rPr>
              <a:t>Boating impacts biodiversity by introducing nonnative, and possibly invasive, species. According to Nonindigenous Aquatic Species (NAS), many of the nonnative introductions were a result of actions done after the colonization of North America. Species can be brought over from the Old World to North America as well as being brought to areas outside their native ranges within North America. An example of a species brought from Europe is the Brown Trout, </a:t>
            </a:r>
            <a:r>
              <a:rPr lang="en-US" sz="2400" i="1">
                <a:solidFill>
                  <a:srgbClr val="000000"/>
                </a:solidFill>
                <a:ea typeface="+mn-lt"/>
                <a:cs typeface="+mn-lt"/>
              </a:rPr>
              <a:t>Salmo </a:t>
            </a:r>
            <a:r>
              <a:rPr lang="en-US" sz="2400" i="1" err="1">
                <a:solidFill>
                  <a:srgbClr val="000000"/>
                </a:solidFill>
                <a:ea typeface="+mn-lt"/>
                <a:cs typeface="+mn-lt"/>
              </a:rPr>
              <a:t>trutta</a:t>
            </a:r>
            <a:r>
              <a:rPr lang="en-US" sz="2400" i="1">
                <a:solidFill>
                  <a:srgbClr val="000000"/>
                </a:solidFill>
                <a:ea typeface="+mn-lt"/>
                <a:cs typeface="+mn-lt"/>
              </a:rPr>
              <a:t>.</a:t>
            </a:r>
            <a:r>
              <a:rPr lang="en-US" sz="2400">
                <a:solidFill>
                  <a:srgbClr val="000000"/>
                </a:solidFill>
                <a:ea typeface="+mn-lt"/>
                <a:cs typeface="+mn-lt"/>
              </a:rPr>
              <a:t> The Brown Trout was first introduced into the United States in 1883 from Germany. Another example of a species brought to a different area is be the Coho Salmon, </a:t>
            </a:r>
            <a:r>
              <a:rPr lang="en-US" sz="2400" i="1">
                <a:solidFill>
                  <a:srgbClr val="000000"/>
                </a:solidFill>
                <a:ea typeface="+mn-lt"/>
                <a:cs typeface="+mn-lt"/>
              </a:rPr>
              <a:t>Oncorhynchus kisutch.</a:t>
            </a:r>
            <a:r>
              <a:rPr lang="en-US" sz="2400">
                <a:solidFill>
                  <a:srgbClr val="000000"/>
                </a:solidFill>
                <a:ea typeface="+mn-lt"/>
                <a:cs typeface="+mn-lt"/>
              </a:rPr>
              <a:t> This Salmon, native to the Pacific coast from northern California to Alaska, was introduced into the Great Lakes as early as 1920(6). The article then stated that boating was a main cause in transferring nonindigenous species into a different habitat. In addition to the introduction of non-native species, boating can affect the biodiversity of environments through the pollutants they emit and the change to water quality they cause. This can be seen in the presence of certain bioindicators due to the heavy metals emitted by boating (2). These pollutants can cause the composition of the water to change which results in certain species not being able to survive there or other species now being able to live there and out-competing the native species. We hypothesized that boating has had an effect on the biodiversity present in the aquatic environments of the Greater New York area, international commercial boating more so than local recreational boating.</a:t>
            </a:r>
            <a:endParaRPr lang="en-US" sz="2400">
              <a:solidFill>
                <a:srgbClr val="000000"/>
              </a:solidFill>
              <a:cs typeface="Calibri"/>
            </a:endParaRPr>
          </a:p>
          <a:p>
            <a:pPr>
              <a:lnSpc>
                <a:spcPct val="90000"/>
              </a:lnSpc>
              <a:spcBef>
                <a:spcPts val="889"/>
              </a:spcBef>
            </a:pPr>
            <a:endParaRPr lang="en-US" sz="1600">
              <a:cs typeface="Calibri"/>
            </a:endParaRPr>
          </a:p>
          <a:p>
            <a:pPr>
              <a:spcAft>
                <a:spcPts val="381"/>
              </a:spcAft>
            </a:pPr>
            <a:endParaRPr lang="en-US" sz="7550">
              <a:cs typeface="Calibri"/>
            </a:endParaRPr>
          </a:p>
          <a:p>
            <a:pPr>
              <a:spcAft>
                <a:spcPts val="300"/>
              </a:spcAft>
            </a:pPr>
            <a:endParaRPr lang="en-US" sz="7550"/>
          </a:p>
          <a:p>
            <a:pPr>
              <a:spcAft>
                <a:spcPts val="300"/>
              </a:spcAft>
            </a:pPr>
            <a:endParaRPr lang="en-US" sz="7550"/>
          </a:p>
          <a:p>
            <a:pPr>
              <a:spcAft>
                <a:spcPts val="300"/>
              </a:spcAft>
            </a:pPr>
            <a:endParaRPr lang="en-US" sz="7550"/>
          </a:p>
          <a:p>
            <a:pPr>
              <a:spcAft>
                <a:spcPts val="300"/>
              </a:spcAft>
            </a:pPr>
            <a:endParaRPr lang="en-US" sz="7550">
              <a:cs typeface="Calibri"/>
            </a:endParaRPr>
          </a:p>
          <a:p>
            <a:pPr>
              <a:lnSpc>
                <a:spcPct val="90000"/>
              </a:lnSpc>
              <a:spcBef>
                <a:spcPts val="889"/>
              </a:spcBef>
            </a:pPr>
            <a:endParaRPr lang="en-US" sz="3467">
              <a:cs typeface="Calibri"/>
            </a:endParaRPr>
          </a:p>
        </p:txBody>
      </p:sp>
      <p:sp>
        <p:nvSpPr>
          <p:cNvPr id="38" name="TextBox 37"/>
          <p:cNvSpPr txBox="1"/>
          <p:nvPr/>
        </p:nvSpPr>
        <p:spPr>
          <a:xfrm>
            <a:off x="23085775" y="11999753"/>
            <a:ext cx="9985863" cy="11579846"/>
          </a:xfrm>
          <a:prstGeom prst="rect">
            <a:avLst/>
          </a:prstGeom>
        </p:spPr>
        <p:style>
          <a:lnRef idx="1">
            <a:schemeClr val="accent3"/>
          </a:lnRef>
          <a:fillRef idx="2">
            <a:schemeClr val="accent3"/>
          </a:fillRef>
          <a:effectRef idx="1">
            <a:schemeClr val="accent3"/>
          </a:effectRef>
          <a:fontRef idx="minor">
            <a:schemeClr val="dk1"/>
          </a:fontRef>
        </p:style>
        <p:txBody>
          <a:bodyPr wrap="square" lIns="58050" tIns="29025" rIns="58050" bIns="29025" rtlCol="0" anchor="t">
            <a:spAutoFit/>
          </a:bodyPr>
          <a:lstStyle>
            <a:defPPr>
              <a:defRPr lang="en-US"/>
            </a:defPPr>
            <a:lvl1pPr marL="0" algn="l" defTabSz="1119326" rtl="0" eaLnBrk="1" latinLnBrk="0" hangingPunct="1">
              <a:defRPr sz="4357" kern="1200">
                <a:solidFill>
                  <a:schemeClr val="tx1"/>
                </a:solidFill>
                <a:latin typeface="+mn-lt"/>
                <a:ea typeface="+mn-ea"/>
                <a:cs typeface="+mn-cs"/>
              </a:defRPr>
            </a:lvl1pPr>
            <a:lvl2pPr marL="1119326" algn="l" defTabSz="1119326" rtl="0" eaLnBrk="1" latinLnBrk="0" hangingPunct="1">
              <a:defRPr sz="4357" kern="1200">
                <a:solidFill>
                  <a:schemeClr val="tx1"/>
                </a:solidFill>
                <a:latin typeface="+mn-lt"/>
                <a:ea typeface="+mn-ea"/>
                <a:cs typeface="+mn-cs"/>
              </a:defRPr>
            </a:lvl2pPr>
            <a:lvl3pPr marL="2238652" algn="l" defTabSz="1119326" rtl="0" eaLnBrk="1" latinLnBrk="0" hangingPunct="1">
              <a:defRPr sz="4357" kern="1200">
                <a:solidFill>
                  <a:schemeClr val="tx1"/>
                </a:solidFill>
                <a:latin typeface="+mn-lt"/>
                <a:ea typeface="+mn-ea"/>
                <a:cs typeface="+mn-cs"/>
              </a:defRPr>
            </a:lvl3pPr>
            <a:lvl4pPr marL="3357978" algn="l" defTabSz="1119326" rtl="0" eaLnBrk="1" latinLnBrk="0" hangingPunct="1">
              <a:defRPr sz="4357" kern="1200">
                <a:solidFill>
                  <a:schemeClr val="tx1"/>
                </a:solidFill>
                <a:latin typeface="+mn-lt"/>
                <a:ea typeface="+mn-ea"/>
                <a:cs typeface="+mn-cs"/>
              </a:defRPr>
            </a:lvl4pPr>
            <a:lvl5pPr marL="4477304" algn="l" defTabSz="1119326" rtl="0" eaLnBrk="1" latinLnBrk="0" hangingPunct="1">
              <a:defRPr sz="4357" kern="1200">
                <a:solidFill>
                  <a:schemeClr val="tx1"/>
                </a:solidFill>
                <a:latin typeface="+mn-lt"/>
                <a:ea typeface="+mn-ea"/>
                <a:cs typeface="+mn-cs"/>
              </a:defRPr>
            </a:lvl5pPr>
            <a:lvl6pPr marL="5596630" algn="l" defTabSz="1119326" rtl="0" eaLnBrk="1" latinLnBrk="0" hangingPunct="1">
              <a:defRPr sz="4357" kern="1200">
                <a:solidFill>
                  <a:schemeClr val="tx1"/>
                </a:solidFill>
                <a:latin typeface="+mn-lt"/>
                <a:ea typeface="+mn-ea"/>
                <a:cs typeface="+mn-cs"/>
              </a:defRPr>
            </a:lvl6pPr>
            <a:lvl7pPr marL="6715956" algn="l" defTabSz="1119326" rtl="0" eaLnBrk="1" latinLnBrk="0" hangingPunct="1">
              <a:defRPr sz="4357" kern="1200">
                <a:solidFill>
                  <a:schemeClr val="tx1"/>
                </a:solidFill>
                <a:latin typeface="+mn-lt"/>
                <a:ea typeface="+mn-ea"/>
                <a:cs typeface="+mn-cs"/>
              </a:defRPr>
            </a:lvl7pPr>
            <a:lvl8pPr marL="7835283" algn="l" defTabSz="1119326" rtl="0" eaLnBrk="1" latinLnBrk="0" hangingPunct="1">
              <a:defRPr sz="4357" kern="1200">
                <a:solidFill>
                  <a:schemeClr val="tx1"/>
                </a:solidFill>
                <a:latin typeface="+mn-lt"/>
                <a:ea typeface="+mn-ea"/>
                <a:cs typeface="+mn-cs"/>
              </a:defRPr>
            </a:lvl8pPr>
            <a:lvl9pPr marL="8954608" algn="l" defTabSz="1119326" rtl="0" eaLnBrk="1" latinLnBrk="0" hangingPunct="1">
              <a:defRPr sz="4357" kern="1200">
                <a:solidFill>
                  <a:schemeClr val="tx1"/>
                </a:solidFill>
                <a:latin typeface="+mn-lt"/>
                <a:ea typeface="+mn-ea"/>
                <a:cs typeface="+mn-cs"/>
              </a:defRPr>
            </a:lvl9pPr>
          </a:lstStyle>
          <a:p>
            <a:pPr>
              <a:spcAft>
                <a:spcPts val="381"/>
              </a:spcAft>
            </a:pPr>
            <a:endParaRPr lang="en-US" sz="6000"/>
          </a:p>
          <a:p>
            <a:pPr>
              <a:spcAft>
                <a:spcPts val="300"/>
              </a:spcAft>
            </a:pPr>
            <a:endParaRPr lang="en-US" sz="6000"/>
          </a:p>
          <a:p>
            <a:pPr>
              <a:spcAft>
                <a:spcPts val="300"/>
              </a:spcAft>
            </a:pPr>
            <a:endParaRPr lang="en-US" sz="6000"/>
          </a:p>
          <a:p>
            <a:pPr algn="ctr">
              <a:spcAft>
                <a:spcPts val="300"/>
              </a:spcAft>
            </a:pPr>
            <a:r>
              <a:rPr lang="en-US" sz="6000" b="1"/>
              <a:t>Discussion</a:t>
            </a:r>
            <a:r>
              <a:rPr lang="en-US" sz="7550"/>
              <a:t> </a:t>
            </a:r>
            <a:endParaRPr lang="en-US" sz="4350">
              <a:cs typeface="Calibri"/>
            </a:endParaRPr>
          </a:p>
          <a:p>
            <a:pPr indent="457200"/>
            <a:r>
              <a:rPr lang="en-US" sz="2400">
                <a:cs typeface="Calibri"/>
              </a:rPr>
              <a:t>Due to the poor quality of the few results produced at the end of our research, we cannot determine the invertebrate biodiversity on the aquatic environments in the areas sampled. Our hypothesis is neither supported nor rejected by the results of our study. Cleaner, more sanitary and cautious approaches when doing lab work may result in better results from each sample. Also, the very small size of the invertebrates made it very hard to isolate and purify our samples. In the future, larger organisms and a larger sample size will be present to continue this research.</a:t>
            </a:r>
          </a:p>
          <a:p>
            <a:pPr indent="457200"/>
            <a:endParaRPr lang="en-US" sz="2400">
              <a:cs typeface="Calibri"/>
            </a:endParaRPr>
          </a:p>
          <a:p>
            <a:pPr indent="457200" algn="ctr"/>
            <a:endParaRPr lang="en-US" sz="2400">
              <a:cs typeface="Calibri"/>
            </a:endParaRPr>
          </a:p>
          <a:p>
            <a:pPr algn="ctr">
              <a:spcAft>
                <a:spcPts val="300"/>
              </a:spcAft>
            </a:pPr>
            <a:r>
              <a:rPr lang="en-US" sz="4000" b="1"/>
              <a:t>Acknowledgements</a:t>
            </a:r>
            <a:endParaRPr lang="en-US" sz="4000" b="1">
              <a:cs typeface="Calibri"/>
            </a:endParaRPr>
          </a:p>
          <a:p>
            <a:r>
              <a:rPr lang="en-US" sz="2400"/>
              <a:t>Special dedication to Cold Spring Harbor laboratories for the supplies they gave to us and the procedure that they provided, our mentors for their continued support and guidance and our school for allowing us to continue our research. </a:t>
            </a:r>
            <a:endParaRPr lang="en-US" sz="2400">
              <a:cs typeface="Calibri"/>
            </a:endParaRPr>
          </a:p>
          <a:p>
            <a:endParaRPr lang="en-US" sz="2000"/>
          </a:p>
          <a:p>
            <a:pPr indent="457200"/>
            <a:endParaRPr lang="en-US" sz="2400">
              <a:cs typeface="Calibri"/>
            </a:endParaRPr>
          </a:p>
          <a:p>
            <a:pPr indent="457200"/>
            <a:endParaRPr lang="en-US" sz="6000">
              <a:cs typeface="Calibri"/>
            </a:endParaRPr>
          </a:p>
        </p:txBody>
      </p:sp>
      <p:pic>
        <p:nvPicPr>
          <p:cNvPr id="1026" name="Picture 2" descr="http://www.seplessons.org/files/SEPA_Sign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24253" y="1365432"/>
            <a:ext cx="3047794" cy="709841"/>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533" y="548753"/>
            <a:ext cx="5147604" cy="2209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5" descr="nih-logo.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343153" y="419890"/>
            <a:ext cx="1477409" cy="166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descr="A close up of a map&#10;&#10;Description generated with high confidence">
            <a:extLst>
              <a:ext uri="{FF2B5EF4-FFF2-40B4-BE49-F238E27FC236}">
                <a16:creationId xmlns:a16="http://schemas.microsoft.com/office/drawing/2014/main" id="{B7377C4C-408A-43A3-AE2B-0E8115D7CB94}"/>
              </a:ext>
            </a:extLst>
          </p:cNvPr>
          <p:cNvPicPr>
            <a:picLocks noChangeAspect="1"/>
          </p:cNvPicPr>
          <p:nvPr/>
        </p:nvPicPr>
        <p:blipFill>
          <a:blip r:embed="rId6"/>
          <a:stretch>
            <a:fillRect/>
          </a:stretch>
        </p:blipFill>
        <p:spPr>
          <a:xfrm>
            <a:off x="448548" y="17782615"/>
            <a:ext cx="6610485" cy="2753972"/>
          </a:xfrm>
          <a:prstGeom prst="rect">
            <a:avLst/>
          </a:prstGeom>
        </p:spPr>
      </p:pic>
      <p:pic>
        <p:nvPicPr>
          <p:cNvPr id="8" name="Picture 8" descr="A screenshot of a cell phone&#10;&#10;Description generated with very high confidence">
            <a:extLst>
              <a:ext uri="{FF2B5EF4-FFF2-40B4-BE49-F238E27FC236}">
                <a16:creationId xmlns:a16="http://schemas.microsoft.com/office/drawing/2014/main" id="{24DDE1C1-27BC-4FF3-8A42-3F015083BD99}"/>
              </a:ext>
            </a:extLst>
          </p:cNvPr>
          <p:cNvPicPr>
            <a:picLocks noChangeAspect="1"/>
          </p:cNvPicPr>
          <p:nvPr/>
        </p:nvPicPr>
        <p:blipFill>
          <a:blip r:embed="rId7"/>
          <a:stretch>
            <a:fillRect/>
          </a:stretch>
        </p:blipFill>
        <p:spPr>
          <a:xfrm>
            <a:off x="11489477" y="16333924"/>
            <a:ext cx="11455208" cy="3515507"/>
          </a:xfrm>
          <a:prstGeom prst="rect">
            <a:avLst/>
          </a:prstGeom>
        </p:spPr>
      </p:pic>
      <p:sp>
        <p:nvSpPr>
          <p:cNvPr id="10" name="TextBox 9">
            <a:extLst>
              <a:ext uri="{FF2B5EF4-FFF2-40B4-BE49-F238E27FC236}">
                <a16:creationId xmlns:a16="http://schemas.microsoft.com/office/drawing/2014/main" id="{6E52B7EA-D702-4F8A-9826-1A66455AA62A}"/>
              </a:ext>
            </a:extLst>
          </p:cNvPr>
          <p:cNvSpPr txBox="1"/>
          <p:nvPr/>
        </p:nvSpPr>
        <p:spPr>
          <a:xfrm>
            <a:off x="10788328" y="18872002"/>
            <a:ext cx="2743200" cy="3385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600">
              <a:cs typeface="Calibri"/>
            </a:endParaRPr>
          </a:p>
        </p:txBody>
      </p:sp>
      <p:pic>
        <p:nvPicPr>
          <p:cNvPr id="11" name="Picture 11" descr="A screenshot of a cell phone&#10;&#10;Description generated with very high confidence">
            <a:extLst>
              <a:ext uri="{FF2B5EF4-FFF2-40B4-BE49-F238E27FC236}">
                <a16:creationId xmlns:a16="http://schemas.microsoft.com/office/drawing/2014/main" id="{0E1EF416-B9C3-4711-B77E-C1190D6BB75F}"/>
              </a:ext>
            </a:extLst>
          </p:cNvPr>
          <p:cNvPicPr>
            <a:picLocks noChangeAspect="1"/>
          </p:cNvPicPr>
          <p:nvPr/>
        </p:nvPicPr>
        <p:blipFill rotWithShape="1">
          <a:blip r:embed="rId8"/>
          <a:srcRect b="52448"/>
          <a:stretch/>
        </p:blipFill>
        <p:spPr>
          <a:xfrm>
            <a:off x="23275063" y="8428839"/>
            <a:ext cx="9946413" cy="2600718"/>
          </a:xfrm>
          <a:prstGeom prst="rect">
            <a:avLst/>
          </a:prstGeom>
        </p:spPr>
      </p:pic>
      <p:pic>
        <p:nvPicPr>
          <p:cNvPr id="9" name="Picture 15" descr="A picture containing indoor, black, device, meter&#10;&#10;Description generated with high confidence">
            <a:extLst>
              <a:ext uri="{FF2B5EF4-FFF2-40B4-BE49-F238E27FC236}">
                <a16:creationId xmlns:a16="http://schemas.microsoft.com/office/drawing/2014/main" id="{1EC06E3D-82D6-4F48-BBB3-EF3FE8122CEA}"/>
              </a:ext>
            </a:extLst>
          </p:cNvPr>
          <p:cNvPicPr>
            <a:picLocks noChangeAspect="1"/>
          </p:cNvPicPr>
          <p:nvPr/>
        </p:nvPicPr>
        <p:blipFill>
          <a:blip r:embed="rId9"/>
          <a:stretch>
            <a:fillRect/>
          </a:stretch>
        </p:blipFill>
        <p:spPr>
          <a:xfrm>
            <a:off x="7522441" y="17788705"/>
            <a:ext cx="3658562" cy="3729529"/>
          </a:xfrm>
          <a:prstGeom prst="rect">
            <a:avLst/>
          </a:prstGeom>
        </p:spPr>
      </p:pic>
      <p:sp>
        <p:nvSpPr>
          <p:cNvPr id="17" name="TextBox 16">
            <a:extLst>
              <a:ext uri="{FF2B5EF4-FFF2-40B4-BE49-F238E27FC236}">
                <a16:creationId xmlns:a16="http://schemas.microsoft.com/office/drawing/2014/main" id="{3B03EF90-9B75-43AF-84CD-6DD04012EEAC}"/>
              </a:ext>
            </a:extLst>
          </p:cNvPr>
          <p:cNvSpPr txBox="1"/>
          <p:nvPr/>
        </p:nvSpPr>
        <p:spPr>
          <a:xfrm rot="10800000" flipV="1">
            <a:off x="16416933" y="17326557"/>
            <a:ext cx="3070536" cy="3385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cs typeface="Calibri"/>
              </a:rPr>
              <a:t>Figure 5</a:t>
            </a:r>
          </a:p>
        </p:txBody>
      </p:sp>
      <p:pic>
        <p:nvPicPr>
          <p:cNvPr id="12" name="Picture 15" descr="A screen shot of a computer&#10;&#10;Description generated with high confidence">
            <a:extLst>
              <a:ext uri="{FF2B5EF4-FFF2-40B4-BE49-F238E27FC236}">
                <a16:creationId xmlns:a16="http://schemas.microsoft.com/office/drawing/2014/main" id="{2B308C04-F994-4F9A-9594-FE6EED07C0F1}"/>
              </a:ext>
            </a:extLst>
          </p:cNvPr>
          <p:cNvPicPr>
            <a:picLocks noChangeAspect="1"/>
          </p:cNvPicPr>
          <p:nvPr/>
        </p:nvPicPr>
        <p:blipFill>
          <a:blip r:embed="rId10"/>
          <a:stretch>
            <a:fillRect/>
          </a:stretch>
        </p:blipFill>
        <p:spPr>
          <a:xfrm rot="16200000">
            <a:off x="28929573" y="3566456"/>
            <a:ext cx="3959780" cy="3917155"/>
          </a:xfrm>
          <a:prstGeom prst="rect">
            <a:avLst/>
          </a:prstGeom>
        </p:spPr>
      </p:pic>
      <p:pic>
        <p:nvPicPr>
          <p:cNvPr id="18" name="Picture 18" descr="A picture containing clock, indoor, building, green&#10;&#10;Description generated with high confidence">
            <a:extLst>
              <a:ext uri="{FF2B5EF4-FFF2-40B4-BE49-F238E27FC236}">
                <a16:creationId xmlns:a16="http://schemas.microsoft.com/office/drawing/2014/main" id="{ED2577F4-03B1-48F8-BA86-D04940EC8FBA}"/>
              </a:ext>
            </a:extLst>
          </p:cNvPr>
          <p:cNvPicPr>
            <a:picLocks noChangeAspect="1"/>
          </p:cNvPicPr>
          <p:nvPr/>
        </p:nvPicPr>
        <p:blipFill>
          <a:blip r:embed="rId11"/>
          <a:stretch>
            <a:fillRect/>
          </a:stretch>
        </p:blipFill>
        <p:spPr>
          <a:xfrm>
            <a:off x="23503281" y="3554293"/>
            <a:ext cx="5460336" cy="3931001"/>
          </a:xfrm>
          <a:prstGeom prst="rect">
            <a:avLst/>
          </a:prstGeom>
        </p:spPr>
      </p:pic>
      <p:sp>
        <p:nvSpPr>
          <p:cNvPr id="20" name="TextBox 19">
            <a:extLst>
              <a:ext uri="{FF2B5EF4-FFF2-40B4-BE49-F238E27FC236}">
                <a16:creationId xmlns:a16="http://schemas.microsoft.com/office/drawing/2014/main" id="{DF43072C-A026-46F3-BD8C-89886092B413}"/>
              </a:ext>
            </a:extLst>
          </p:cNvPr>
          <p:cNvSpPr txBox="1"/>
          <p:nvPr/>
        </p:nvSpPr>
        <p:spPr>
          <a:xfrm>
            <a:off x="7668218" y="16705420"/>
            <a:ext cx="2743200" cy="10772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cs typeface="Calibri"/>
              </a:rPr>
              <a:t>Figure 2: PCE-004</a:t>
            </a:r>
            <a:endParaRPr lang="en-US" sz="1600" b="1">
              <a:cs typeface="Calibri"/>
            </a:endParaRPr>
          </a:p>
        </p:txBody>
      </p:sp>
      <p:graphicFrame>
        <p:nvGraphicFramePr>
          <p:cNvPr id="15" name="Content Placeholder 5">
            <a:extLst>
              <a:ext uri="{FF2B5EF4-FFF2-40B4-BE49-F238E27FC236}">
                <a16:creationId xmlns:a16="http://schemas.microsoft.com/office/drawing/2014/main" id="{75A4D1AE-4292-45F4-B5F5-4AEC4E52225B}"/>
              </a:ext>
            </a:extLst>
          </p:cNvPr>
          <p:cNvGraphicFramePr>
            <a:graphicFrameLocks/>
          </p:cNvGraphicFramePr>
          <p:nvPr>
            <p:extLst>
              <p:ext uri="{D42A27DB-BD31-4B8C-83A1-F6EECF244321}">
                <p14:modId xmlns:p14="http://schemas.microsoft.com/office/powerpoint/2010/main" val="3017744841"/>
              </p:ext>
            </p:extLst>
          </p:nvPr>
        </p:nvGraphicFramePr>
        <p:xfrm>
          <a:off x="11832348" y="4806459"/>
          <a:ext cx="11255165" cy="587982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25" name="Picture 14" descr="A screenshot of a cell phone&#10;&#10;Description generated with very high confidence">
            <a:extLst>
              <a:ext uri="{FF2B5EF4-FFF2-40B4-BE49-F238E27FC236}">
                <a16:creationId xmlns:a16="http://schemas.microsoft.com/office/drawing/2014/main" id="{FA605BDF-17FB-41C5-8A77-75C2DA6FC0C9}"/>
              </a:ext>
            </a:extLst>
          </p:cNvPr>
          <p:cNvPicPr>
            <a:picLocks noChangeAspect="1"/>
          </p:cNvPicPr>
          <p:nvPr/>
        </p:nvPicPr>
        <p:blipFill>
          <a:blip r:embed="rId17"/>
          <a:stretch>
            <a:fillRect/>
          </a:stretch>
        </p:blipFill>
        <p:spPr>
          <a:xfrm>
            <a:off x="23293018" y="12019925"/>
            <a:ext cx="9328652" cy="2900485"/>
          </a:xfrm>
          <a:prstGeom prst="rect">
            <a:avLst/>
          </a:prstGeom>
        </p:spPr>
      </p:pic>
      <p:sp>
        <p:nvSpPr>
          <p:cNvPr id="19" name="Rectangle 18"/>
          <p:cNvSpPr/>
          <p:nvPr/>
        </p:nvSpPr>
        <p:spPr>
          <a:xfrm>
            <a:off x="14027701" y="3681925"/>
            <a:ext cx="6969280" cy="1015663"/>
          </a:xfrm>
          <a:prstGeom prst="rect">
            <a:avLst/>
          </a:prstGeom>
        </p:spPr>
        <p:style>
          <a:lnRef idx="1">
            <a:schemeClr val="accent3"/>
          </a:lnRef>
          <a:fillRef idx="2">
            <a:schemeClr val="accent3"/>
          </a:fillRef>
          <a:effectRef idx="1">
            <a:schemeClr val="accent3"/>
          </a:effectRef>
          <a:fontRef idx="minor">
            <a:schemeClr val="dk1"/>
          </a:fontRef>
        </p:style>
        <p:txBody>
          <a:bodyPr wrap="none" anchor="t">
            <a:spAutoFit/>
          </a:bodyPr>
          <a:lstStyle/>
          <a:p>
            <a:pPr algn="ctr">
              <a:spcAft>
                <a:spcPts val="381"/>
              </a:spcAft>
            </a:pPr>
            <a:r>
              <a:rPr lang="en-US" sz="6000" b="1"/>
              <a:t>Materials &amp; Methods</a:t>
            </a:r>
            <a:endParaRPr lang="en-US" sz="6000" b="1">
              <a:cs typeface="Calibri"/>
            </a:endParaRPr>
          </a:p>
        </p:txBody>
      </p:sp>
      <p:sp>
        <p:nvSpPr>
          <p:cNvPr id="28" name="Rectangle 27"/>
          <p:cNvSpPr/>
          <p:nvPr/>
        </p:nvSpPr>
        <p:spPr>
          <a:xfrm>
            <a:off x="15788053" y="10230480"/>
            <a:ext cx="2700227" cy="2174954"/>
          </a:xfrm>
          <a:prstGeom prst="rect">
            <a:avLst/>
          </a:prstGeom>
        </p:spPr>
        <p:style>
          <a:lnRef idx="1">
            <a:schemeClr val="accent3"/>
          </a:lnRef>
          <a:fillRef idx="2">
            <a:schemeClr val="accent3"/>
          </a:fillRef>
          <a:effectRef idx="1">
            <a:schemeClr val="accent3"/>
          </a:effectRef>
          <a:fontRef idx="minor">
            <a:schemeClr val="dk1"/>
          </a:fontRef>
        </p:style>
        <p:txBody>
          <a:bodyPr wrap="none" anchor="t">
            <a:spAutoFit/>
          </a:bodyPr>
          <a:lstStyle/>
          <a:p>
            <a:pPr algn="ctr">
              <a:spcAft>
                <a:spcPts val="381"/>
              </a:spcAft>
            </a:pPr>
            <a:r>
              <a:rPr lang="en-US" sz="6600" b="1"/>
              <a:t>Results</a:t>
            </a:r>
            <a:endParaRPr lang="en-US" sz="6600" b="1">
              <a:cs typeface="Calibri"/>
            </a:endParaRPr>
          </a:p>
          <a:p>
            <a:pPr algn="ctr">
              <a:spcAft>
                <a:spcPts val="381"/>
              </a:spcAft>
            </a:pPr>
            <a:endParaRPr lang="en-US" sz="6600">
              <a:cs typeface="Calibri"/>
            </a:endParaRPr>
          </a:p>
        </p:txBody>
      </p:sp>
      <p:sp>
        <p:nvSpPr>
          <p:cNvPr id="21" name="Rectangle 20"/>
          <p:cNvSpPr/>
          <p:nvPr/>
        </p:nvSpPr>
        <p:spPr>
          <a:xfrm>
            <a:off x="11373567" y="11312480"/>
            <a:ext cx="11579036" cy="452431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57200" algn="just"/>
            <a:r>
              <a:rPr lang="en-US" sz="2400">
                <a:cs typeface="Calibri"/>
              </a:rPr>
              <a:t>A survey of the species in the Greater New York area allowed us to see the effects of boating on the biodiversity.  For our water quality tests, much of the data was constant, as seen in Figure 2.0. The only variance was seen in pH, where Brooklyn Bridge had a lower pH of 6. We also created a table to display the number of different species collected in the two areas.  We collected a total of 18 samples, with only 4 being sent for sequencing; PCE 001, 003, 004, and 007. Of the four samples that were sent, three were considered low quality, with only one having a good quality sequence. Those considered to be low quality, where the average error rate was greater than 1%, were samples PCE 001, 003, and 007. For PCE 004, the quality was still very low, which was most likely because it was the wrong </a:t>
            </a:r>
            <a:r>
              <a:rPr lang="en-US" sz="2400" err="1">
                <a:cs typeface="Calibri"/>
              </a:rPr>
              <a:t>amplicon</a:t>
            </a:r>
            <a:r>
              <a:rPr lang="en-US" sz="2400">
                <a:cs typeface="Calibri"/>
              </a:rPr>
              <a:t> size, but it was able to be sequenced. Due to its poor quality, there were many mismatches in our search. Given that, it would be very hard to find evolutionary relatedness for PCE 004 due to its poor quality, as seen in Figure 4.0.</a:t>
            </a:r>
          </a:p>
        </p:txBody>
      </p:sp>
      <p:sp>
        <p:nvSpPr>
          <p:cNvPr id="22" name="TextBox 21"/>
          <p:cNvSpPr txBox="1"/>
          <p:nvPr/>
        </p:nvSpPr>
        <p:spPr>
          <a:xfrm>
            <a:off x="11357744" y="19937358"/>
            <a:ext cx="11744033" cy="200824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spcAft>
                <a:spcPts val="300"/>
              </a:spcAft>
            </a:pPr>
            <a:r>
              <a:rPr lang="en-US" sz="2800"/>
              <a:t>References</a:t>
            </a:r>
            <a:endParaRPr lang="en-US" sz="2800">
              <a:cs typeface="Calibri"/>
            </a:endParaRPr>
          </a:p>
          <a:p>
            <a:r>
              <a:rPr lang="en-US" sz="1400"/>
              <a:t>1</a:t>
            </a:r>
            <a:r>
              <a:rPr lang="en-US" sz="1600"/>
              <a:t>. </a:t>
            </a:r>
            <a:r>
              <a:rPr lang="en-US" sz="1600" err="1"/>
              <a:t>Chiarelli</a:t>
            </a:r>
            <a:r>
              <a:rPr lang="en-US" sz="1600"/>
              <a:t>, R. and </a:t>
            </a:r>
            <a:r>
              <a:rPr lang="en-US" sz="1600" err="1"/>
              <a:t>Roccheri</a:t>
            </a:r>
            <a:r>
              <a:rPr lang="en-US" sz="1600"/>
              <a:t>, M.C. (2014) Marine Invertebrates as </a:t>
            </a:r>
            <a:r>
              <a:rPr lang="en-US" sz="1600" err="1"/>
              <a:t>Bioindicators</a:t>
            </a:r>
            <a:r>
              <a:rPr lang="en-US" sz="1600"/>
              <a:t> of Heavy Metal Pollution. Open Journal of Metal, 4, 93-106. http://</a:t>
            </a:r>
            <a:r>
              <a:rPr lang="en-US" sz="1600" err="1"/>
              <a:t>dx.doi.org</a:t>
            </a:r>
            <a:r>
              <a:rPr lang="en-US" sz="1600"/>
              <a:t>/10.4236/ojmetal.</a:t>
            </a:r>
            <a:r>
              <a:rPr lang="en-US" sz="1600">
                <a:cs typeface="Calibri"/>
              </a:rPr>
              <a:t>2014.44011</a:t>
            </a:r>
            <a:r>
              <a:rPr lang="en-US" sz="1600" b="1">
                <a:cs typeface="Calibri"/>
              </a:rPr>
              <a:t> </a:t>
            </a:r>
            <a:endParaRPr lang="en-US" sz="1600">
              <a:cs typeface="Calibri"/>
            </a:endParaRPr>
          </a:p>
          <a:p>
            <a:r>
              <a:rPr lang="en-US" sz="1600" b="1">
                <a:cs typeface="Calibri"/>
              </a:rPr>
              <a:t>2.</a:t>
            </a:r>
            <a:r>
              <a:rPr lang="en-US" sz="1600">
                <a:cs typeface="Calibri"/>
              </a:rPr>
              <a:t>Klein, Richard. "The Effects Of Marinas &amp; Boating Activity Upon Tidal Water Ways." (2007): 1-18. </a:t>
            </a:r>
            <a:r>
              <a:rPr lang="en-US" sz="1600" u="sng" err="1">
                <a:cs typeface="Calibri"/>
              </a:rPr>
              <a:t>Www.ceds.org</a:t>
            </a:r>
            <a:r>
              <a:rPr lang="en-US" sz="1600">
                <a:cs typeface="Calibri"/>
              </a:rPr>
              <a:t>. Web. 26 Oct. 2016. </a:t>
            </a:r>
          </a:p>
          <a:p>
            <a:r>
              <a:rPr lang="en-US" sz="1600">
                <a:cs typeface="Calibri"/>
              </a:rPr>
              <a:t>3. Reuter, J.E., B.C. Allen, R.C. Richards, J.F. </a:t>
            </a:r>
            <a:r>
              <a:rPr lang="en-US" sz="1600" err="1">
                <a:cs typeface="Calibri"/>
              </a:rPr>
              <a:t>Pankow</a:t>
            </a:r>
            <a:r>
              <a:rPr lang="en-US" sz="1600">
                <a:cs typeface="Calibri"/>
              </a:rPr>
              <a:t>, C.R. Goldman, R.L. Scholl and J.S. </a:t>
            </a:r>
            <a:r>
              <a:rPr lang="en-US" sz="1600" err="1">
                <a:cs typeface="Calibri"/>
              </a:rPr>
              <a:t>Seyfried</a:t>
            </a:r>
            <a:r>
              <a:rPr lang="en-US" sz="1600">
                <a:cs typeface="Calibri"/>
              </a:rPr>
              <a:t>, 1998. Concentrations, sources and fate of the gasoline oxygenate </a:t>
            </a:r>
            <a:r>
              <a:rPr lang="en-US" sz="1600" err="1">
                <a:cs typeface="Calibri"/>
              </a:rPr>
              <a:t>methyle</a:t>
            </a:r>
            <a:r>
              <a:rPr lang="en-US" sz="1600">
                <a:cs typeface="Calibri"/>
              </a:rPr>
              <a:t>-</a:t>
            </a:r>
            <a:r>
              <a:rPr lang="en-US" sz="1600" err="1">
                <a:cs typeface="Calibri"/>
              </a:rPr>
              <a:t>tert</a:t>
            </a:r>
            <a:r>
              <a:rPr lang="en-US" sz="1600">
                <a:cs typeface="Calibri"/>
              </a:rPr>
              <a:t>-butyl ether (MTBE) in the multiple-use lake. Environ. Sci. Technol., 32: 3666-3672.</a:t>
            </a:r>
          </a:p>
          <a:p>
            <a:endParaRPr lang="en-US" sz="1400"/>
          </a:p>
        </p:txBody>
      </p:sp>
      <p:sp>
        <p:nvSpPr>
          <p:cNvPr id="5" name="TextBox 4"/>
          <p:cNvSpPr txBox="1"/>
          <p:nvPr/>
        </p:nvSpPr>
        <p:spPr>
          <a:xfrm>
            <a:off x="11372942" y="1651950"/>
            <a:ext cx="12006464" cy="1757428"/>
          </a:xfrm>
          <a:prstGeom prst="rect">
            <a:avLst/>
          </a:prstGeom>
        </p:spPr>
        <p:style>
          <a:lnRef idx="1">
            <a:schemeClr val="accent3"/>
          </a:lnRef>
          <a:fillRef idx="2">
            <a:schemeClr val="accent3"/>
          </a:fillRef>
          <a:effectRef idx="1">
            <a:schemeClr val="accent3"/>
          </a:effectRef>
          <a:fontRef idx="minor">
            <a:schemeClr val="dk1"/>
          </a:fontRef>
        </p:style>
        <p:txBody>
          <a:bodyPr wrap="square" lIns="64157" tIns="32079" rIns="64157" bIns="32079" rtlCol="0" anchor="t">
            <a:spAutoFit/>
          </a:bodyPr>
          <a:lstStyle>
            <a:defPPr>
              <a:defRPr lang="en-US"/>
            </a:defPPr>
            <a:lvl1pPr marL="0" algn="l" defTabSz="1119326" rtl="0" eaLnBrk="1" latinLnBrk="0" hangingPunct="1">
              <a:defRPr sz="4357" kern="1200">
                <a:solidFill>
                  <a:schemeClr val="tx1"/>
                </a:solidFill>
                <a:latin typeface="+mn-lt"/>
                <a:ea typeface="+mn-ea"/>
                <a:cs typeface="+mn-cs"/>
              </a:defRPr>
            </a:lvl1pPr>
            <a:lvl2pPr marL="1119326" algn="l" defTabSz="1119326" rtl="0" eaLnBrk="1" latinLnBrk="0" hangingPunct="1">
              <a:defRPr sz="4357" kern="1200">
                <a:solidFill>
                  <a:schemeClr val="tx1"/>
                </a:solidFill>
                <a:latin typeface="+mn-lt"/>
                <a:ea typeface="+mn-ea"/>
                <a:cs typeface="+mn-cs"/>
              </a:defRPr>
            </a:lvl2pPr>
            <a:lvl3pPr marL="2238652" algn="l" defTabSz="1119326" rtl="0" eaLnBrk="1" latinLnBrk="0" hangingPunct="1">
              <a:defRPr sz="4357" kern="1200">
                <a:solidFill>
                  <a:schemeClr val="tx1"/>
                </a:solidFill>
                <a:latin typeface="+mn-lt"/>
                <a:ea typeface="+mn-ea"/>
                <a:cs typeface="+mn-cs"/>
              </a:defRPr>
            </a:lvl3pPr>
            <a:lvl4pPr marL="3357978" algn="l" defTabSz="1119326" rtl="0" eaLnBrk="1" latinLnBrk="0" hangingPunct="1">
              <a:defRPr sz="4357" kern="1200">
                <a:solidFill>
                  <a:schemeClr val="tx1"/>
                </a:solidFill>
                <a:latin typeface="+mn-lt"/>
                <a:ea typeface="+mn-ea"/>
                <a:cs typeface="+mn-cs"/>
              </a:defRPr>
            </a:lvl4pPr>
            <a:lvl5pPr marL="4477304" algn="l" defTabSz="1119326" rtl="0" eaLnBrk="1" latinLnBrk="0" hangingPunct="1">
              <a:defRPr sz="4357" kern="1200">
                <a:solidFill>
                  <a:schemeClr val="tx1"/>
                </a:solidFill>
                <a:latin typeface="+mn-lt"/>
                <a:ea typeface="+mn-ea"/>
                <a:cs typeface="+mn-cs"/>
              </a:defRPr>
            </a:lvl5pPr>
            <a:lvl6pPr marL="5596630" algn="l" defTabSz="1119326" rtl="0" eaLnBrk="1" latinLnBrk="0" hangingPunct="1">
              <a:defRPr sz="4357" kern="1200">
                <a:solidFill>
                  <a:schemeClr val="tx1"/>
                </a:solidFill>
                <a:latin typeface="+mn-lt"/>
                <a:ea typeface="+mn-ea"/>
                <a:cs typeface="+mn-cs"/>
              </a:defRPr>
            </a:lvl6pPr>
            <a:lvl7pPr marL="6715956" algn="l" defTabSz="1119326" rtl="0" eaLnBrk="1" latinLnBrk="0" hangingPunct="1">
              <a:defRPr sz="4357" kern="1200">
                <a:solidFill>
                  <a:schemeClr val="tx1"/>
                </a:solidFill>
                <a:latin typeface="+mn-lt"/>
                <a:ea typeface="+mn-ea"/>
                <a:cs typeface="+mn-cs"/>
              </a:defRPr>
            </a:lvl7pPr>
            <a:lvl8pPr marL="7835283" algn="l" defTabSz="1119326" rtl="0" eaLnBrk="1" latinLnBrk="0" hangingPunct="1">
              <a:defRPr sz="4357" kern="1200">
                <a:solidFill>
                  <a:schemeClr val="tx1"/>
                </a:solidFill>
                <a:latin typeface="+mn-lt"/>
                <a:ea typeface="+mn-ea"/>
                <a:cs typeface="+mn-cs"/>
              </a:defRPr>
            </a:lvl8pPr>
            <a:lvl9pPr marL="8954608" algn="l" defTabSz="1119326" rtl="0" eaLnBrk="1" latinLnBrk="0" hangingPunct="1">
              <a:defRPr sz="4357" kern="1200">
                <a:solidFill>
                  <a:schemeClr val="tx1"/>
                </a:solidFill>
                <a:latin typeface="+mn-lt"/>
                <a:ea typeface="+mn-ea"/>
                <a:cs typeface="+mn-cs"/>
              </a:defRPr>
            </a:lvl9pPr>
          </a:lstStyle>
          <a:p>
            <a:pPr algn="ctr"/>
            <a:r>
              <a:rPr lang="en-US" sz="3600"/>
              <a:t>Authors: </a:t>
            </a:r>
            <a:r>
              <a:rPr lang="en-US" sz="3600" err="1"/>
              <a:t>Turaj</a:t>
            </a:r>
            <a:r>
              <a:rPr lang="en-US" sz="3600"/>
              <a:t> </a:t>
            </a:r>
            <a:r>
              <a:rPr lang="en-US" sz="3600" err="1"/>
              <a:t>Mahadan</a:t>
            </a:r>
            <a:r>
              <a:rPr lang="en-US" sz="3600"/>
              <a:t>,</a:t>
            </a:r>
            <a:r>
              <a:rPr lang="en-US" sz="3600">
                <a:cs typeface="Calibri"/>
              </a:rPr>
              <a:t> Chris Schneider and Eric Schneider</a:t>
            </a:r>
          </a:p>
          <a:p>
            <a:pPr algn="ctr"/>
            <a:r>
              <a:rPr lang="en-US" sz="3600"/>
              <a:t>Mentors: Janine</a:t>
            </a:r>
            <a:r>
              <a:rPr lang="en-US" sz="3600">
                <a:solidFill>
                  <a:prstClr val="black"/>
                </a:solidFill>
                <a:cs typeface="Calibri"/>
              </a:rPr>
              <a:t> </a:t>
            </a:r>
            <a:r>
              <a:rPr lang="en-US" sz="3600" err="1">
                <a:solidFill>
                  <a:prstClr val="black"/>
                </a:solidFill>
                <a:cs typeface="Calibri"/>
              </a:rPr>
              <a:t>Cupo</a:t>
            </a:r>
            <a:r>
              <a:rPr lang="en-US" sz="3600">
                <a:solidFill>
                  <a:prstClr val="black"/>
                </a:solidFill>
                <a:cs typeface="Calibri"/>
              </a:rPr>
              <a:t> and Mary Simons</a:t>
            </a:r>
            <a:endParaRPr lang="en-US" sz="3600" i="1">
              <a:solidFill>
                <a:prstClr val="black"/>
              </a:solidFill>
              <a:cs typeface="Calibri"/>
            </a:endParaRPr>
          </a:p>
          <a:p>
            <a:pPr algn="ctr"/>
            <a:r>
              <a:rPr lang="en-US" sz="3600">
                <a:solidFill>
                  <a:prstClr val="black"/>
                </a:solidFill>
                <a:cs typeface="Calibri"/>
              </a:rPr>
              <a:t>Seaford High School</a:t>
            </a:r>
            <a:endParaRPr lang="en-US" sz="3600" i="1">
              <a:solidFill>
                <a:prstClr val="black"/>
              </a:solidFill>
              <a:cs typeface="Calibri"/>
            </a:endParaRPr>
          </a:p>
        </p:txBody>
      </p:sp>
      <p:sp>
        <p:nvSpPr>
          <p:cNvPr id="3" name="TextBox 2">
            <a:extLst>
              <a:ext uri="{FF2B5EF4-FFF2-40B4-BE49-F238E27FC236}">
                <a16:creationId xmlns:a16="http://schemas.microsoft.com/office/drawing/2014/main" id="{75FC869D-6366-4C1C-A311-EEFB8FC924E0}"/>
              </a:ext>
            </a:extLst>
          </p:cNvPr>
          <p:cNvSpPr txBox="1"/>
          <p:nvPr/>
        </p:nvSpPr>
        <p:spPr>
          <a:xfrm>
            <a:off x="23395861" y="8124079"/>
            <a:ext cx="9384630"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cs typeface="Calibri"/>
              </a:rPr>
              <a:t>Figure 4: Blast results</a:t>
            </a:r>
          </a:p>
        </p:txBody>
      </p:sp>
      <p:sp>
        <p:nvSpPr>
          <p:cNvPr id="6" name="TextBox 5">
            <a:extLst>
              <a:ext uri="{FF2B5EF4-FFF2-40B4-BE49-F238E27FC236}">
                <a16:creationId xmlns:a16="http://schemas.microsoft.com/office/drawing/2014/main" id="{F3F0D7AA-E1D2-4345-BB84-4C0DD11D1E70}"/>
              </a:ext>
            </a:extLst>
          </p:cNvPr>
          <p:cNvSpPr txBox="1"/>
          <p:nvPr/>
        </p:nvSpPr>
        <p:spPr>
          <a:xfrm>
            <a:off x="11385181" y="15783626"/>
            <a:ext cx="6136105"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cs typeface="Calibri"/>
              </a:rPr>
              <a:t>Table 1: Water Quality Tests</a:t>
            </a:r>
          </a:p>
        </p:txBody>
      </p:sp>
      <p:sp>
        <p:nvSpPr>
          <p:cNvPr id="23" name="TextBox 22">
            <a:extLst>
              <a:ext uri="{FF2B5EF4-FFF2-40B4-BE49-F238E27FC236}">
                <a16:creationId xmlns:a16="http://schemas.microsoft.com/office/drawing/2014/main" id="{155755CC-A7F0-40F1-A46B-BC995BE2D8B9}"/>
              </a:ext>
            </a:extLst>
          </p:cNvPr>
          <p:cNvSpPr txBox="1"/>
          <p:nvPr/>
        </p:nvSpPr>
        <p:spPr>
          <a:xfrm>
            <a:off x="1528744" y="17313715"/>
            <a:ext cx="4475747"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cs typeface="Calibri"/>
              </a:rPr>
              <a:t> </a:t>
            </a:r>
            <a:r>
              <a:rPr lang="en-US" sz="3200" b="1">
                <a:cs typeface="Calibri"/>
              </a:rPr>
              <a:t>Figure 1: Collection Sites</a:t>
            </a:r>
            <a:endParaRPr lang="en-US" b="1">
              <a:cs typeface="Calibri"/>
            </a:endParaRPr>
          </a:p>
        </p:txBody>
      </p:sp>
      <p:sp>
        <p:nvSpPr>
          <p:cNvPr id="24" name="TextBox 23">
            <a:extLst>
              <a:ext uri="{FF2B5EF4-FFF2-40B4-BE49-F238E27FC236}">
                <a16:creationId xmlns:a16="http://schemas.microsoft.com/office/drawing/2014/main" id="{3D7A74D7-D6F8-4C1B-871B-9DD16DD4E5F0}"/>
              </a:ext>
            </a:extLst>
          </p:cNvPr>
          <p:cNvSpPr txBox="1"/>
          <p:nvPr/>
        </p:nvSpPr>
        <p:spPr>
          <a:xfrm>
            <a:off x="28654124" y="2236083"/>
            <a:ext cx="3826042" cy="103105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Calibri"/>
              </a:rPr>
              <a:t> </a:t>
            </a:r>
            <a:r>
              <a:rPr lang="en-US" sz="3200" b="1">
                <a:cs typeface="Calibri"/>
              </a:rPr>
              <a:t>Figure 3.2: Gel 2</a:t>
            </a:r>
            <a:endParaRPr lang="en-US" sz="3200" b="1"/>
          </a:p>
        </p:txBody>
      </p:sp>
      <p:sp>
        <p:nvSpPr>
          <p:cNvPr id="26" name="TextBox 25">
            <a:extLst>
              <a:ext uri="{FF2B5EF4-FFF2-40B4-BE49-F238E27FC236}">
                <a16:creationId xmlns:a16="http://schemas.microsoft.com/office/drawing/2014/main" id="{F52DE271-DEC7-4D89-8511-8EAE58DB8A6A}"/>
              </a:ext>
            </a:extLst>
          </p:cNvPr>
          <p:cNvSpPr txBox="1"/>
          <p:nvPr/>
        </p:nvSpPr>
        <p:spPr>
          <a:xfrm>
            <a:off x="24109435" y="2529211"/>
            <a:ext cx="3970418"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cs typeface="Calibri"/>
              </a:rPr>
              <a:t>Figure 3.1: Gel 1</a:t>
            </a:r>
            <a:endParaRPr lang="en-US" b="1">
              <a:cs typeface="Calibri"/>
            </a:endParaRPr>
          </a:p>
        </p:txBody>
      </p:sp>
      <p:sp>
        <p:nvSpPr>
          <p:cNvPr id="16" name="TextBox 15">
            <a:extLst>
              <a:ext uri="{FF2B5EF4-FFF2-40B4-BE49-F238E27FC236}">
                <a16:creationId xmlns:a16="http://schemas.microsoft.com/office/drawing/2014/main" id="{AB400999-FE2A-4C96-BF06-6CCE9F83A903}"/>
              </a:ext>
            </a:extLst>
          </p:cNvPr>
          <p:cNvSpPr txBox="1"/>
          <p:nvPr/>
        </p:nvSpPr>
        <p:spPr>
          <a:xfrm>
            <a:off x="25170241" y="11329727"/>
            <a:ext cx="5197641"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cs typeface="Calibri"/>
              </a:rPr>
              <a:t>Figure 5: Sequence Results</a:t>
            </a:r>
            <a:endParaRPr lang="en-US">
              <a:cs typeface="Calibri"/>
            </a:endParaRPr>
          </a:p>
        </p:txBody>
      </p:sp>
    </p:spTree>
    <p:extLst>
      <p:ext uri="{BB962C8B-B14F-4D97-AF65-F5344CB8AC3E}">
        <p14:creationId xmlns:p14="http://schemas.microsoft.com/office/powerpoint/2010/main" val="365002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2</cp:revision>
  <dcterms:modified xsi:type="dcterms:W3CDTF">2018-06-04T18:03:48Z</dcterms:modified>
</cp:coreProperties>
</file>