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37441188" cy="5120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than Park"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D96CBF-0FBF-4820-B0A1-B7C9F1A3490D}">
  <a:tblStyle styleId="{E9D96CBF-0FBF-4820-B0A1-B7C9F1A349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679"/>
    <p:restoredTop sz="93155"/>
  </p:normalViewPr>
  <p:slideViewPr>
    <p:cSldViewPr snapToGrid="0" snapToObjects="1">
      <p:cViewPr varScale="1">
        <p:scale>
          <a:sx n="18" d="100"/>
          <a:sy n="18" d="100"/>
        </p:scale>
        <p:origin x="1805"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16224250" cy="28273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21207413" y="0"/>
            <a:ext cx="16225837" cy="282733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583113" y="4241800"/>
            <a:ext cx="28274963" cy="212058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3744913" y="26860500"/>
            <a:ext cx="29952950" cy="25447626"/>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53713063"/>
            <a:ext cx="16224250" cy="28273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7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21207413" y="53713063"/>
            <a:ext cx="16225837" cy="2827337"/>
          </a:xfrm>
          <a:prstGeom prst="rect">
            <a:avLst/>
          </a:prstGeom>
          <a:noFill/>
          <a:ln>
            <a:noFill/>
          </a:ln>
        </p:spPr>
        <p:txBody>
          <a:bodyPr spcFirstLastPara="1" wrap="square" lIns="539225" tIns="269600" rIns="539225" bIns="269600" anchor="b" anchorCtr="0">
            <a:noAutofit/>
          </a:bodyPr>
          <a:lstStyle/>
          <a:p>
            <a:pPr marL="0" marR="0" lvl="0" indent="0" algn="r" rtl="0">
              <a:spcBef>
                <a:spcPts val="0"/>
              </a:spcBef>
              <a:spcAft>
                <a:spcPts val="0"/>
              </a:spcAft>
              <a:buNone/>
            </a:pPr>
            <a:fld id="{00000000-1234-1234-1234-123412341234}" type="slidenum">
              <a:rPr lang="en-US" sz="7100" b="0" i="0" u="none" strike="noStrike" cap="none">
                <a:solidFill>
                  <a:schemeClr val="dk1"/>
                </a:solidFill>
                <a:latin typeface="Arial"/>
                <a:ea typeface="Arial"/>
                <a:cs typeface="Arial"/>
                <a:sym typeface="Arial"/>
              </a:rPr>
              <a:t>‹#›</a:t>
            </a:fld>
            <a:endParaRPr sz="7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4289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21207413" y="53713063"/>
            <a:ext cx="16225837" cy="2827337"/>
          </a:xfrm>
          <a:prstGeom prst="rect">
            <a:avLst/>
          </a:prstGeom>
          <a:noFill/>
          <a:ln>
            <a:noFill/>
          </a:ln>
        </p:spPr>
        <p:txBody>
          <a:bodyPr spcFirstLastPara="1" wrap="square" lIns="539225" tIns="269600" rIns="539225" bIns="269600" anchor="b" anchorCtr="0">
            <a:noAutofit/>
          </a:bodyPr>
          <a:lstStyle/>
          <a:p>
            <a:pPr marL="0" marR="0" lvl="0" indent="0" algn="r" rtl="0">
              <a:spcBef>
                <a:spcPts val="0"/>
              </a:spcBef>
              <a:spcAft>
                <a:spcPts val="0"/>
              </a:spcAft>
              <a:buNone/>
            </a:pPr>
            <a:fld id="{00000000-1234-1234-1234-123412341234}" type="slidenum">
              <a:rPr lang="en-US" sz="7100" b="0" i="0" u="none" strike="noStrike" cap="none">
                <a:solidFill>
                  <a:schemeClr val="dk1"/>
                </a:solidFill>
                <a:latin typeface="Arial"/>
                <a:ea typeface="Arial"/>
                <a:cs typeface="Arial"/>
                <a:sym typeface="Arial"/>
              </a:rPr>
              <a:t>1</a:t>
            </a:fld>
            <a:endParaRPr sz="7100" b="0" i="0" u="none" strike="noStrike" cap="none">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4583113" y="4241800"/>
            <a:ext cx="28274962" cy="21205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3744913" y="26860500"/>
            <a:ext cx="29952950" cy="25447626"/>
          </a:xfrm>
          <a:prstGeom prst="rect">
            <a:avLst/>
          </a:prstGeom>
          <a:noFill/>
          <a:ln>
            <a:noFill/>
          </a:ln>
        </p:spPr>
        <p:txBody>
          <a:bodyPr spcFirstLastPara="1" wrap="square" lIns="539225" tIns="269600" rIns="539225" bIns="2696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693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292475" y="10226675"/>
            <a:ext cx="37306249" cy="70548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6583363" y="18653125"/>
            <a:ext cx="30724474" cy="8413750"/>
          </a:xfrm>
          <a:prstGeom prst="rect">
            <a:avLst/>
          </a:prstGeom>
          <a:noFill/>
          <a:ln>
            <a:noFill/>
          </a:ln>
        </p:spPr>
        <p:txBody>
          <a:bodyPr spcFirstLastPara="1" wrap="square" lIns="91425" tIns="91425" rIns="91425" bIns="91425" anchor="t" anchorCtr="0"/>
          <a:lstStyle>
            <a:lvl1pPr marR="0" lvl="0" algn="ctr" rtl="0">
              <a:spcBef>
                <a:spcPts val="3300"/>
              </a:spcBef>
              <a:spcAft>
                <a:spcPts val="0"/>
              </a:spcAft>
              <a:buClr>
                <a:schemeClr val="dk1"/>
              </a:buClr>
              <a:buSzPts val="16500"/>
              <a:buFont typeface="Arial"/>
              <a:buNone/>
              <a:defRPr sz="16500" b="0" i="0" u="none" strike="noStrike" cap="none">
                <a:solidFill>
                  <a:schemeClr val="dk1"/>
                </a:solidFill>
                <a:latin typeface="Arial"/>
                <a:ea typeface="Arial"/>
                <a:cs typeface="Arial"/>
                <a:sym typeface="Arial"/>
              </a:defRPr>
            </a:lvl1pPr>
            <a:lvl2pPr marR="0" lvl="1" algn="ctr" rtl="0">
              <a:spcBef>
                <a:spcPts val="288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2pPr>
            <a:lvl3pPr marR="0" lvl="2" algn="ctr" rtl="0">
              <a:spcBef>
                <a:spcPts val="246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3pPr>
            <a:lvl4pPr marR="0" lvl="3"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4pPr>
            <a:lvl5pPr marR="0" lvl="4"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5pPr>
            <a:lvl6pPr marR="0" lvl="5"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6pPr>
            <a:lvl7pPr marR="0" lvl="6"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7pPr>
            <a:lvl8pPr marR="0" lvl="7"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8pPr>
            <a:lvl9pPr marR="0" lvl="8"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195513" y="1319213"/>
            <a:ext cx="39501763"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11083925" y="-1206500"/>
            <a:ext cx="21724937" cy="39501763"/>
          </a:xfrm>
          <a:prstGeom prst="rect">
            <a:avLst/>
          </a:prstGeom>
          <a:noFill/>
          <a:ln>
            <a:noFill/>
          </a:ln>
        </p:spPr>
        <p:txBody>
          <a:bodyPr spcFirstLastPara="1" wrap="square" lIns="91425" tIns="91425" rIns="91425" bIns="91425" anchor="t" anchorCtr="0"/>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22716331" y="10425907"/>
            <a:ext cx="28087638" cy="9874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2889251" y="625476"/>
            <a:ext cx="28087638" cy="29475111"/>
          </a:xfrm>
          <a:prstGeom prst="rect">
            <a:avLst/>
          </a:prstGeom>
          <a:noFill/>
          <a:ln>
            <a:noFill/>
          </a:ln>
        </p:spPr>
        <p:txBody>
          <a:bodyPr spcFirstLastPara="1" wrap="square" lIns="91425" tIns="91425" rIns="91425" bIns="91425" anchor="t" anchorCtr="0"/>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195513" y="1319213"/>
            <a:ext cx="39501763"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2195513" y="7681913"/>
            <a:ext cx="39501763" cy="21724937"/>
          </a:xfrm>
          <a:prstGeom prst="rect">
            <a:avLst/>
          </a:prstGeom>
          <a:noFill/>
          <a:ln>
            <a:noFill/>
          </a:ln>
        </p:spPr>
        <p:txBody>
          <a:bodyPr spcFirstLastPara="1" wrap="square" lIns="91425" tIns="91425" rIns="91425" bIns="91425" anchor="t" anchorCtr="0"/>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467100" y="21153438"/>
            <a:ext cx="37307839" cy="65373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3467100" y="13952538"/>
            <a:ext cx="37307839" cy="72009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195513" y="1319213"/>
            <a:ext cx="39501763"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2195513" y="7681913"/>
            <a:ext cx="19673887" cy="21724937"/>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22021800" y="7681913"/>
            <a:ext cx="19675475" cy="21724937"/>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93925" y="1317625"/>
            <a:ext cx="3950335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2193925" y="7369175"/>
            <a:ext cx="19392900" cy="3070225"/>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2193925" y="10439400"/>
            <a:ext cx="19392900" cy="1896586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22296438" y="7369175"/>
            <a:ext cx="19400837" cy="3070225"/>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22296438" y="10439400"/>
            <a:ext cx="19400837" cy="1896586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95513" y="1319213"/>
            <a:ext cx="39501763"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3925" y="1311275"/>
            <a:ext cx="14439900" cy="557688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17160875" y="1311275"/>
            <a:ext cx="24536399" cy="28093989"/>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2193925" y="6888163"/>
            <a:ext cx="14439900" cy="22517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602663" y="23042563"/>
            <a:ext cx="26335038" cy="27209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67" name="Shape 67"/>
          <p:cNvSpPr>
            <a:spLocks noGrp="1"/>
          </p:cNvSpPr>
          <p:nvPr>
            <p:ph type="pic" idx="2"/>
          </p:nvPr>
        </p:nvSpPr>
        <p:spPr>
          <a:xfrm>
            <a:off x="8602663" y="2941638"/>
            <a:ext cx="26335038" cy="19750086"/>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8602663" y="25763538"/>
            <a:ext cx="26335038" cy="386238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BF"/>
            </a:gs>
            <a:gs pos="100000">
              <a:srgbClr val="FFFFE5"/>
            </a:gs>
          </a:gsLst>
          <a:lin ang="54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95513" y="1319213"/>
            <a:ext cx="39501763"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2195513" y="7681913"/>
            <a:ext cx="39501763" cy="21724937"/>
          </a:xfrm>
          <a:prstGeom prst="rect">
            <a:avLst/>
          </a:prstGeom>
          <a:noFill/>
          <a:ln>
            <a:noFill/>
          </a:ln>
        </p:spPr>
        <p:txBody>
          <a:bodyPr spcFirstLastPara="1" wrap="square" lIns="91425" tIns="91425" rIns="91425" bIns="91425" anchor="t" anchorCtr="0"/>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2195513" y="29978350"/>
            <a:ext cx="10240962" cy="2286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4997113" y="29978350"/>
            <a:ext cx="13898562" cy="2286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31456313" y="29978350"/>
            <a:ext cx="10240962" cy="2286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89" name="Shape 89"/>
          <p:cNvSpPr txBox="1"/>
          <p:nvPr/>
        </p:nvSpPr>
        <p:spPr>
          <a:xfrm>
            <a:off x="33590688" y="4502796"/>
            <a:ext cx="9872700" cy="9065954"/>
          </a:xfrm>
          <a:prstGeom prst="rect">
            <a:avLst/>
          </a:prstGeom>
          <a:noFill/>
          <a:ln>
            <a:noFill/>
          </a:ln>
        </p:spPr>
        <p:txBody>
          <a:bodyPr spcFirstLastPara="1" wrap="square" lIns="91425" tIns="45700" rIns="91425" bIns="45700" anchor="t" anchorCtr="0">
            <a:noAutofit/>
          </a:bodyPr>
          <a:lstStyle/>
          <a:p>
            <a:pPr marL="0" marR="0" lvl="0" indent="0" algn="just" rtl="0">
              <a:spcBef>
                <a:spcPts val="720"/>
              </a:spcBef>
              <a:spcAft>
                <a:spcPts val="0"/>
              </a:spcAft>
              <a:buNone/>
            </a:pPr>
            <a:r>
              <a:rPr lang="en-US" sz="3600" dirty="0">
                <a:solidFill>
                  <a:schemeClr val="dk1"/>
                </a:solidFill>
                <a:latin typeface="Times New Roman"/>
                <a:ea typeface="Times New Roman"/>
                <a:cs typeface="Times New Roman"/>
                <a:sym typeface="Times New Roman"/>
              </a:rPr>
              <a:t>As the project was split into two parts, we will write about them in the conclusion accordingly</a:t>
            </a:r>
            <a:r>
              <a:rPr lang="en-US" sz="3600" dirty="0" smtClean="0">
                <a:solidFill>
                  <a:schemeClr val="dk1"/>
                </a:solidFill>
                <a:latin typeface="Times New Roman"/>
                <a:ea typeface="Times New Roman"/>
                <a:cs typeface="Times New Roman"/>
                <a:sym typeface="Times New Roman"/>
              </a:rPr>
              <a:t>.</a:t>
            </a:r>
          </a:p>
          <a:p>
            <a:pPr marL="0" marR="0" lvl="0" indent="0" algn="just" rtl="0">
              <a:spcBef>
                <a:spcPts val="720"/>
              </a:spcBef>
              <a:spcAft>
                <a:spcPts val="0"/>
              </a:spcAft>
              <a:buNone/>
            </a:pPr>
            <a:r>
              <a:rPr lang="en-US" sz="3600" dirty="0" smtClean="0">
                <a:solidFill>
                  <a:schemeClr val="dk1"/>
                </a:solidFill>
                <a:latin typeface="Times New Roman"/>
                <a:ea typeface="Times New Roman"/>
                <a:cs typeface="Times New Roman"/>
                <a:sym typeface="Times New Roman"/>
              </a:rPr>
              <a:t>The </a:t>
            </a:r>
            <a:r>
              <a:rPr lang="en-US" sz="3600" dirty="0">
                <a:solidFill>
                  <a:schemeClr val="dk1"/>
                </a:solidFill>
                <a:latin typeface="Times New Roman"/>
                <a:ea typeface="Times New Roman"/>
                <a:cs typeface="Times New Roman"/>
                <a:sym typeface="Times New Roman"/>
              </a:rPr>
              <a:t>first part of the experimentation was through DNA barcoding. While we were able to pinpoint the species, with two of the three samples turning out to be non-algal, the one algae sample did not have data on it from the databases we searched through. This means that the first part of our experimentation is inconclusive and would require more data to be provided. </a:t>
            </a:r>
            <a:r>
              <a:rPr lang="en-US" sz="3600" dirty="0" smtClean="0">
                <a:solidFill>
                  <a:schemeClr val="dk1"/>
                </a:solidFill>
                <a:latin typeface="Times New Roman"/>
                <a:ea typeface="Times New Roman"/>
                <a:cs typeface="Times New Roman"/>
                <a:sym typeface="Times New Roman"/>
              </a:rPr>
              <a:t>The </a:t>
            </a:r>
            <a:r>
              <a:rPr lang="en-US" sz="3600" dirty="0">
                <a:solidFill>
                  <a:schemeClr val="dk1"/>
                </a:solidFill>
                <a:latin typeface="Times New Roman"/>
                <a:ea typeface="Times New Roman"/>
                <a:cs typeface="Times New Roman"/>
                <a:sym typeface="Times New Roman"/>
              </a:rPr>
              <a:t>second part, however, provided more conclusive results. After matching the sample with its family, we were able to find the nitrate and phosphate levels. These levels matched with the levels of the water, thus proving that the algae can be used as an indicator species, assuming that there is data behind the algae readily available</a:t>
            </a:r>
            <a:r>
              <a:rPr lang="en-US" sz="3600" dirty="0" smtClean="0">
                <a:solidFill>
                  <a:schemeClr val="dk1"/>
                </a:solidFill>
                <a:latin typeface="Times New Roman"/>
                <a:ea typeface="Times New Roman"/>
                <a:cs typeface="Times New Roman"/>
                <a:sym typeface="Times New Roman"/>
              </a:rPr>
              <a:t>.</a:t>
            </a:r>
          </a:p>
          <a:p>
            <a:pPr marL="0" marR="0" lvl="0" indent="0" algn="just" rtl="0">
              <a:spcBef>
                <a:spcPts val="720"/>
              </a:spcBef>
              <a:spcAft>
                <a:spcPts val="0"/>
              </a:spcAft>
              <a:buNone/>
            </a:pPr>
            <a:endParaRPr sz="3600" dirty="0">
              <a:solidFill>
                <a:schemeClr val="dk1"/>
              </a:solidFill>
              <a:latin typeface="Times New Roman"/>
              <a:ea typeface="Times New Roman"/>
              <a:cs typeface="Times New Roman"/>
              <a:sym typeface="Times New Roman"/>
            </a:endParaRPr>
          </a:p>
          <a:p>
            <a:pPr marL="0" marR="0" lvl="0" indent="0" algn="just" rtl="0">
              <a:spcBef>
                <a:spcPts val="720"/>
              </a:spcBef>
              <a:spcAft>
                <a:spcPts val="0"/>
              </a:spcAft>
              <a:buNone/>
            </a:pPr>
            <a:endParaRPr lang="en-US" sz="3600" dirty="0" smtClean="0">
              <a:solidFill>
                <a:schemeClr val="dk1"/>
              </a:solidFill>
              <a:latin typeface="Times New Roman"/>
              <a:ea typeface="Times New Roman"/>
              <a:cs typeface="Times New Roman"/>
              <a:sym typeface="Times New Roman"/>
            </a:endParaRPr>
          </a:p>
        </p:txBody>
      </p:sp>
      <p:sp>
        <p:nvSpPr>
          <p:cNvPr id="90" name="Shape 90"/>
          <p:cNvSpPr/>
          <p:nvPr/>
        </p:nvSpPr>
        <p:spPr>
          <a:xfrm>
            <a:off x="0" y="-10632"/>
            <a:ext cx="43891199" cy="3405710"/>
          </a:xfrm>
          <a:prstGeom prst="rect">
            <a:avLst/>
          </a:prstGeom>
          <a:gradFill>
            <a:gsLst>
              <a:gs pos="0">
                <a:srgbClr val="681316"/>
              </a:gs>
              <a:gs pos="50000">
                <a:schemeClr val="dk2"/>
              </a:gs>
              <a:gs pos="100000">
                <a:srgbClr val="681316"/>
              </a:gs>
            </a:gsLst>
            <a:lin ang="5400000" scaled="0"/>
          </a:gradFill>
          <a:ln>
            <a:noFill/>
          </a:ln>
        </p:spPr>
        <p:txBody>
          <a:bodyPr spcFirstLastPara="1" wrap="square" lIns="109700" tIns="54850" rIns="109700" bIns="54850" anchor="ctr" anchorCtr="0">
            <a:noAutofit/>
          </a:bodyPr>
          <a:lstStyle/>
          <a:p>
            <a:pPr marL="0" marR="0" lvl="0" indent="0" algn="ctr" rtl="0">
              <a:spcBef>
                <a:spcPts val="0"/>
              </a:spcBef>
              <a:spcAft>
                <a:spcPts val="0"/>
              </a:spcAft>
              <a:buClr>
                <a:schemeClr val="dk1"/>
              </a:buClr>
              <a:buSzPts val="1100"/>
              <a:buFont typeface="Arial"/>
              <a:buNone/>
            </a:pPr>
            <a:endParaRPr lang="en-US" sz="2800" b="1" dirty="0" smtClean="0">
              <a:solidFill>
                <a:srgbClr val="FFF3CA"/>
              </a:solidFill>
            </a:endParaRPr>
          </a:p>
          <a:p>
            <a:pPr marL="0" marR="0" lvl="0" indent="0" algn="ctr" rtl="0">
              <a:spcBef>
                <a:spcPts val="0"/>
              </a:spcBef>
              <a:spcAft>
                <a:spcPts val="0"/>
              </a:spcAft>
              <a:buClr>
                <a:schemeClr val="dk1"/>
              </a:buClr>
              <a:buSzPts val="1100"/>
              <a:buFont typeface="Arial"/>
              <a:buNone/>
            </a:pPr>
            <a:r>
              <a:rPr lang="en-US" sz="6500" b="1" dirty="0" smtClean="0">
                <a:solidFill>
                  <a:srgbClr val="FFF3CA"/>
                </a:solidFill>
              </a:rPr>
              <a:t>Effects </a:t>
            </a:r>
            <a:r>
              <a:rPr lang="en-US" sz="6500" b="1" dirty="0">
                <a:solidFill>
                  <a:srgbClr val="FFF3CA"/>
                </a:solidFill>
              </a:rPr>
              <a:t>of Pollution on Biodiversity of Algae in Bodies </a:t>
            </a:r>
            <a:endParaRPr sz="6500" b="1" dirty="0">
              <a:solidFill>
                <a:srgbClr val="FFF3CA"/>
              </a:solidFill>
            </a:endParaRPr>
          </a:p>
          <a:p>
            <a:pPr marL="0" marR="0" lvl="0" indent="0" algn="ctr" rtl="0">
              <a:spcBef>
                <a:spcPts val="0"/>
              </a:spcBef>
              <a:spcAft>
                <a:spcPts val="0"/>
              </a:spcAft>
              <a:buClr>
                <a:schemeClr val="dk1"/>
              </a:buClr>
              <a:buSzPts val="1100"/>
              <a:buFont typeface="Arial"/>
              <a:buNone/>
            </a:pPr>
            <a:r>
              <a:rPr lang="en-US" sz="6500" b="1" dirty="0">
                <a:solidFill>
                  <a:srgbClr val="FFF3CA"/>
                </a:solidFill>
              </a:rPr>
              <a:t>of Water in Central Park and Northern New </a:t>
            </a:r>
            <a:r>
              <a:rPr lang="en-US" sz="6500" b="1" dirty="0" smtClean="0">
                <a:solidFill>
                  <a:srgbClr val="FFF3CA"/>
                </a:solidFill>
              </a:rPr>
              <a:t>Jersey</a:t>
            </a:r>
          </a:p>
          <a:p>
            <a:pPr lvl="0" algn="ctr">
              <a:buClr>
                <a:schemeClr val="dk1"/>
              </a:buClr>
              <a:buSzPts val="1100"/>
            </a:pPr>
            <a:r>
              <a:rPr lang="en-US" sz="4000" dirty="0" smtClean="0">
                <a:solidFill>
                  <a:schemeClr val="bg2">
                    <a:lumMod val="20000"/>
                    <a:lumOff val="80000"/>
                  </a:schemeClr>
                </a:solidFill>
              </a:rPr>
              <a:t>(Work </a:t>
            </a:r>
            <a:r>
              <a:rPr lang="en-US" sz="4000" dirty="0">
                <a:solidFill>
                  <a:schemeClr val="bg2">
                    <a:lumMod val="20000"/>
                    <a:lumOff val="80000"/>
                  </a:schemeClr>
                </a:solidFill>
              </a:rPr>
              <a:t>performed </a:t>
            </a:r>
            <a:r>
              <a:rPr lang="en-US" sz="4000" dirty="0" smtClean="0">
                <a:solidFill>
                  <a:schemeClr val="bg2">
                    <a:lumMod val="20000"/>
                    <a:lumOff val="80000"/>
                  </a:schemeClr>
                </a:solidFill>
              </a:rPr>
              <a:t>in part at an independent laboratory.)</a:t>
            </a:r>
            <a:endParaRPr sz="4000" b="1" dirty="0">
              <a:solidFill>
                <a:schemeClr val="bg2">
                  <a:lumMod val="20000"/>
                  <a:lumOff val="80000"/>
                </a:schemeClr>
              </a:solidFill>
            </a:endParaRPr>
          </a:p>
          <a:p>
            <a:pPr marL="0" marR="0" lvl="0" indent="0" algn="ctr" rtl="0">
              <a:spcBef>
                <a:spcPts val="0"/>
              </a:spcBef>
              <a:spcAft>
                <a:spcPts val="0"/>
              </a:spcAft>
              <a:buNone/>
            </a:pPr>
            <a:r>
              <a:rPr lang="en-US" sz="4000" b="1" dirty="0">
                <a:solidFill>
                  <a:srgbClr val="FFF3CA"/>
                </a:solidFill>
              </a:rPr>
              <a:t>Ethan Park and </a:t>
            </a:r>
            <a:r>
              <a:rPr lang="en-US" sz="4000" b="1" dirty="0" err="1">
                <a:solidFill>
                  <a:srgbClr val="FFF3CA"/>
                </a:solidFill>
              </a:rPr>
              <a:t>Subin</a:t>
            </a:r>
            <a:r>
              <a:rPr lang="en-US" sz="4000" b="1" dirty="0">
                <a:solidFill>
                  <a:srgbClr val="FFF3CA"/>
                </a:solidFill>
              </a:rPr>
              <a:t> (Emily) </a:t>
            </a:r>
            <a:r>
              <a:rPr lang="en-US" sz="4000" b="1" dirty="0" err="1" smtClean="0">
                <a:solidFill>
                  <a:srgbClr val="FFF3CA"/>
                </a:solidFill>
              </a:rPr>
              <a:t>Kwen</a:t>
            </a:r>
            <a:r>
              <a:rPr lang="en-US" sz="4000" b="1" dirty="0" smtClean="0">
                <a:solidFill>
                  <a:srgbClr val="FFF3CA"/>
                </a:solidFill>
              </a:rPr>
              <a:t>             3-8-18    </a:t>
            </a:r>
            <a:endParaRPr sz="4000" b="1" dirty="0">
              <a:solidFill>
                <a:srgbClr val="FFF3CA"/>
              </a:solidFill>
            </a:endParaRPr>
          </a:p>
          <a:p>
            <a:pPr marL="0" marR="0" lvl="0" indent="0" algn="l" rtl="0">
              <a:spcBef>
                <a:spcPts val="0"/>
              </a:spcBef>
              <a:spcAft>
                <a:spcPts val="0"/>
              </a:spcAft>
              <a:buNone/>
            </a:pPr>
            <a:endParaRPr sz="4000" b="1" dirty="0">
              <a:solidFill>
                <a:srgbClr val="FFF3CA"/>
              </a:solidFill>
            </a:endParaRPr>
          </a:p>
        </p:txBody>
      </p:sp>
      <p:sp>
        <p:nvSpPr>
          <p:cNvPr id="91" name="Shape 91"/>
          <p:cNvSpPr/>
          <p:nvPr/>
        </p:nvSpPr>
        <p:spPr>
          <a:xfrm>
            <a:off x="157163" y="3573780"/>
            <a:ext cx="10358437"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b="0" i="0" u="none" strike="noStrike" cap="none" dirty="0" smtClean="0">
                <a:solidFill>
                  <a:schemeClr val="lt1"/>
                </a:solidFill>
                <a:latin typeface="Arial"/>
                <a:ea typeface="Arial"/>
                <a:cs typeface="Arial"/>
                <a:sym typeface="Arial"/>
              </a:rPr>
              <a:t>Background</a:t>
            </a:r>
            <a:endParaRPr dirty="0"/>
          </a:p>
        </p:txBody>
      </p:sp>
      <p:sp>
        <p:nvSpPr>
          <p:cNvPr id="92" name="Shape 92"/>
          <p:cNvSpPr/>
          <p:nvPr/>
        </p:nvSpPr>
        <p:spPr>
          <a:xfrm>
            <a:off x="117488" y="21968019"/>
            <a:ext cx="10358400"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a:solidFill>
                  <a:srgbClr val="F3F3F3"/>
                </a:solidFill>
              </a:rPr>
              <a:t>Methodology I</a:t>
            </a:r>
            <a:endParaRPr sz="5700">
              <a:solidFill>
                <a:srgbClr val="F3F3F3"/>
              </a:solidFill>
            </a:endParaRPr>
          </a:p>
        </p:txBody>
      </p:sp>
      <p:sp>
        <p:nvSpPr>
          <p:cNvPr id="93" name="Shape 93"/>
          <p:cNvSpPr/>
          <p:nvPr/>
        </p:nvSpPr>
        <p:spPr>
          <a:xfrm>
            <a:off x="33392838" y="26147231"/>
            <a:ext cx="10358400"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dirty="0">
                <a:solidFill>
                  <a:schemeClr val="lt1"/>
                </a:solidFill>
              </a:rPr>
              <a:t>Acknowledgements</a:t>
            </a:r>
            <a:r>
              <a:rPr lang="en-US" sz="5700" b="0" i="0" u="none" strike="noStrike" cap="none" dirty="0">
                <a:solidFill>
                  <a:schemeClr val="lt1"/>
                </a:solidFill>
                <a:latin typeface="Arial"/>
                <a:ea typeface="Arial"/>
                <a:cs typeface="Arial"/>
                <a:sym typeface="Arial"/>
              </a:rPr>
              <a:t> </a:t>
            </a:r>
            <a:endParaRPr dirty="0"/>
          </a:p>
        </p:txBody>
      </p:sp>
      <p:sp>
        <p:nvSpPr>
          <p:cNvPr id="94" name="Shape 94"/>
          <p:cNvSpPr/>
          <p:nvPr/>
        </p:nvSpPr>
        <p:spPr>
          <a:xfrm>
            <a:off x="117463" y="15845401"/>
            <a:ext cx="10358400"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b="0" i="0" u="none" strike="noStrike" cap="none">
                <a:solidFill>
                  <a:schemeClr val="lt1"/>
                </a:solidFill>
                <a:latin typeface="Arial"/>
                <a:ea typeface="Arial"/>
                <a:cs typeface="Arial"/>
                <a:sym typeface="Arial"/>
              </a:rPr>
              <a:t>Objectives</a:t>
            </a:r>
            <a:endParaRPr/>
          </a:p>
        </p:txBody>
      </p:sp>
      <p:sp>
        <p:nvSpPr>
          <p:cNvPr id="95" name="Shape 95"/>
          <p:cNvSpPr/>
          <p:nvPr/>
        </p:nvSpPr>
        <p:spPr>
          <a:xfrm>
            <a:off x="33392838" y="17973130"/>
            <a:ext cx="10358400"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dirty="0" smtClean="0">
                <a:solidFill>
                  <a:schemeClr val="lt1"/>
                </a:solidFill>
              </a:rPr>
              <a:t>References</a:t>
            </a:r>
            <a:endParaRPr dirty="0"/>
          </a:p>
        </p:txBody>
      </p:sp>
      <p:sp>
        <p:nvSpPr>
          <p:cNvPr id="96" name="Shape 96"/>
          <p:cNvSpPr txBox="1"/>
          <p:nvPr/>
        </p:nvSpPr>
        <p:spPr>
          <a:xfrm>
            <a:off x="609600" y="5669280"/>
            <a:ext cx="9144000"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sp>
        <p:nvSpPr>
          <p:cNvPr id="97" name="Shape 97"/>
          <p:cNvSpPr txBox="1"/>
          <p:nvPr/>
        </p:nvSpPr>
        <p:spPr>
          <a:xfrm>
            <a:off x="117500" y="16747194"/>
            <a:ext cx="10358400" cy="5535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3400" dirty="0">
                <a:solidFill>
                  <a:schemeClr val="dk1"/>
                </a:solidFill>
                <a:latin typeface="Times New Roman"/>
                <a:ea typeface="Times New Roman"/>
                <a:cs typeface="Times New Roman"/>
                <a:sym typeface="Times New Roman"/>
              </a:rPr>
              <a:t>The goal of our experiment was to find a correlation between the biodiversity of algae and the amount of pollutants in the environment surrounding the body of water. We expected that the pollution present at Central Park’s pond </a:t>
            </a:r>
            <a:r>
              <a:rPr lang="en-US" sz="3400" dirty="0" smtClean="0">
                <a:solidFill>
                  <a:schemeClr val="dk1"/>
                </a:solidFill>
                <a:latin typeface="Times New Roman"/>
                <a:ea typeface="Times New Roman"/>
                <a:cs typeface="Times New Roman"/>
                <a:sym typeface="Times New Roman"/>
              </a:rPr>
              <a:t>would greatly </a:t>
            </a:r>
            <a:r>
              <a:rPr lang="en-US" sz="3400" dirty="0">
                <a:solidFill>
                  <a:schemeClr val="dk1"/>
                </a:solidFill>
                <a:latin typeface="Times New Roman"/>
                <a:ea typeface="Times New Roman"/>
                <a:cs typeface="Times New Roman"/>
                <a:sym typeface="Times New Roman"/>
              </a:rPr>
              <a:t>impact the biodiversity of the algae, as certain species have a higher tolerance to toxins than others. Compared to New York, northern New Jersey is far less polluted; therefore, we expected that the biodiversity of algae in bodies of water would be substantially greater than those of New York City’s [5]. </a:t>
            </a:r>
            <a:endParaRPr sz="3400" b="0" i="0" u="none" strike="noStrike" cap="none" dirty="0">
              <a:solidFill>
                <a:schemeClr val="dk1"/>
              </a:solidFill>
              <a:latin typeface="Arial"/>
              <a:ea typeface="Arial"/>
              <a:cs typeface="Arial"/>
              <a:sym typeface="Arial"/>
            </a:endParaRPr>
          </a:p>
        </p:txBody>
      </p:sp>
      <p:sp>
        <p:nvSpPr>
          <p:cNvPr id="98" name="Shape 98"/>
          <p:cNvSpPr/>
          <p:nvPr/>
        </p:nvSpPr>
        <p:spPr>
          <a:xfrm>
            <a:off x="33416069" y="3594458"/>
            <a:ext cx="10358437" cy="9906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b="0" i="0" u="none" strike="noStrike" cap="none" dirty="0" smtClean="0">
                <a:solidFill>
                  <a:schemeClr val="lt1"/>
                </a:solidFill>
                <a:latin typeface="Arial"/>
                <a:ea typeface="Arial"/>
                <a:cs typeface="Arial"/>
                <a:sym typeface="Arial"/>
              </a:rPr>
              <a:t>Discussion/Conclusion</a:t>
            </a:r>
            <a:endParaRPr sz="5700" b="0" i="0" u="none" strike="noStrike" cap="none" dirty="0">
              <a:solidFill>
                <a:schemeClr val="dk2"/>
              </a:solidFill>
              <a:latin typeface="Times New Roman"/>
              <a:ea typeface="Times New Roman"/>
              <a:cs typeface="Times New Roman"/>
              <a:sym typeface="Times New Roman"/>
            </a:endParaRPr>
          </a:p>
        </p:txBody>
      </p:sp>
      <p:sp>
        <p:nvSpPr>
          <p:cNvPr id="99" name="Shape 99"/>
          <p:cNvSpPr/>
          <p:nvPr/>
        </p:nvSpPr>
        <p:spPr>
          <a:xfrm>
            <a:off x="11272875" y="3573780"/>
            <a:ext cx="10358400"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a:solidFill>
                  <a:schemeClr val="lt1"/>
                </a:solidFill>
              </a:rPr>
              <a:t>Methodology II</a:t>
            </a:r>
            <a:endParaRPr/>
          </a:p>
        </p:txBody>
      </p:sp>
      <p:sp>
        <p:nvSpPr>
          <p:cNvPr id="100" name="Shape 100"/>
          <p:cNvSpPr/>
          <p:nvPr/>
        </p:nvSpPr>
        <p:spPr>
          <a:xfrm>
            <a:off x="22174200" y="3573780"/>
            <a:ext cx="10358438"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b="0" i="0" u="none" strike="noStrike" cap="none">
                <a:solidFill>
                  <a:schemeClr val="lt1"/>
                </a:solidFill>
                <a:latin typeface="Arial"/>
                <a:ea typeface="Arial"/>
                <a:cs typeface="Arial"/>
                <a:sym typeface="Arial"/>
              </a:rPr>
              <a:t>Results</a:t>
            </a:r>
            <a:endParaRPr/>
          </a:p>
        </p:txBody>
      </p:sp>
      <p:sp>
        <p:nvSpPr>
          <p:cNvPr id="101" name="Shape 101"/>
          <p:cNvSpPr txBox="1"/>
          <p:nvPr/>
        </p:nvSpPr>
        <p:spPr>
          <a:xfrm>
            <a:off x="33616188" y="27303980"/>
            <a:ext cx="9821700" cy="5121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4000" dirty="0">
                <a:solidFill>
                  <a:schemeClr val="dk1"/>
                </a:solidFill>
                <a:latin typeface="Times New Roman"/>
                <a:ea typeface="Times New Roman"/>
                <a:cs typeface="Times New Roman"/>
                <a:sym typeface="Times New Roman"/>
              </a:rPr>
              <a:t>We would like to thank the Harlem DNA Lab in New York, especially Dr. Melissa Lee and Dr. Christine </a:t>
            </a:r>
            <a:r>
              <a:rPr lang="en-US" sz="4000" dirty="0" err="1">
                <a:solidFill>
                  <a:schemeClr val="dk1"/>
                </a:solidFill>
                <a:latin typeface="Times New Roman"/>
                <a:ea typeface="Times New Roman"/>
                <a:cs typeface="Times New Roman"/>
                <a:sym typeface="Times New Roman"/>
              </a:rPr>
              <a:t>Marizzi</a:t>
            </a:r>
            <a:r>
              <a:rPr lang="en-US" sz="4000" dirty="0">
                <a:solidFill>
                  <a:schemeClr val="dk1"/>
                </a:solidFill>
                <a:latin typeface="Times New Roman"/>
                <a:ea typeface="Times New Roman"/>
                <a:cs typeface="Times New Roman"/>
                <a:sym typeface="Times New Roman"/>
              </a:rPr>
              <a:t> for their generous help. We would also like to thank Dr. Kennedy for his help and the use of </a:t>
            </a:r>
            <a:r>
              <a:rPr lang="en-US" sz="4000" dirty="0" smtClean="0">
                <a:solidFill>
                  <a:schemeClr val="dk1"/>
                </a:solidFill>
                <a:latin typeface="Times New Roman"/>
                <a:ea typeface="Times New Roman"/>
                <a:cs typeface="Times New Roman"/>
                <a:sym typeface="Times New Roman"/>
              </a:rPr>
              <a:t>his high powered microscope. </a:t>
            </a:r>
            <a:r>
              <a:rPr lang="en-US" sz="4000" dirty="0">
                <a:solidFill>
                  <a:schemeClr val="dk1"/>
                </a:solidFill>
                <a:latin typeface="Times New Roman"/>
                <a:ea typeface="Times New Roman"/>
                <a:cs typeface="Times New Roman"/>
                <a:sym typeface="Times New Roman"/>
              </a:rPr>
              <a:t>Finally, we would like to thank our Science Research teacher Mrs. Coyle for all of her guidance.</a:t>
            </a:r>
            <a:endParaRPr sz="4000" dirty="0">
              <a:solidFill>
                <a:schemeClr val="dk1"/>
              </a:solidFill>
              <a:latin typeface="Times New Roman"/>
              <a:ea typeface="Times New Roman"/>
              <a:cs typeface="Times New Roman"/>
              <a:sym typeface="Times New Roman"/>
            </a:endParaRPr>
          </a:p>
        </p:txBody>
      </p:sp>
      <p:sp>
        <p:nvSpPr>
          <p:cNvPr id="102" name="Shape 102"/>
          <p:cNvSpPr txBox="1"/>
          <p:nvPr/>
        </p:nvSpPr>
        <p:spPr>
          <a:xfrm>
            <a:off x="157175" y="22923731"/>
            <a:ext cx="10318500" cy="100629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3400" dirty="0">
                <a:solidFill>
                  <a:schemeClr val="dk1"/>
                </a:solidFill>
                <a:latin typeface="Times New Roman"/>
                <a:ea typeface="Times New Roman"/>
                <a:cs typeface="Times New Roman"/>
                <a:sym typeface="Times New Roman"/>
              </a:rPr>
              <a:t>Macroscopic algae samples were collected, after obtaining permission from both Central Park and the </a:t>
            </a:r>
            <a:r>
              <a:rPr lang="en-US" sz="3400" dirty="0" smtClean="0">
                <a:solidFill>
                  <a:schemeClr val="dk1"/>
                </a:solidFill>
                <a:latin typeface="Times New Roman"/>
                <a:ea typeface="Times New Roman"/>
                <a:cs typeface="Times New Roman"/>
                <a:sym typeface="Times New Roman"/>
              </a:rPr>
              <a:t>Tenafly Nature Center in </a:t>
            </a:r>
            <a:r>
              <a:rPr lang="en-US" sz="3400" dirty="0">
                <a:solidFill>
                  <a:schemeClr val="dk1"/>
                </a:solidFill>
                <a:latin typeface="Times New Roman"/>
                <a:ea typeface="Times New Roman"/>
                <a:cs typeface="Times New Roman"/>
                <a:sym typeface="Times New Roman"/>
              </a:rPr>
              <a:t>Tenafly, New Jersey, through the use of plastic bags and gloves. Using these, we took algae from the pond and preserved the samples in the plastic bags until we brought them into the lab for testing. These were divided into the separate areas they were collected from and we proceeded to the process of getting the barcodes, as follows: First we used a chemical in order to lyse the cells of algae and destroy </a:t>
            </a:r>
            <a:r>
              <a:rPr lang="en-US" sz="3400" dirty="0" smtClean="0">
                <a:solidFill>
                  <a:schemeClr val="dk1"/>
                </a:solidFill>
                <a:latin typeface="Times New Roman"/>
                <a:ea typeface="Times New Roman"/>
                <a:cs typeface="Times New Roman"/>
                <a:sym typeface="Times New Roman"/>
              </a:rPr>
              <a:t>all of the parts </a:t>
            </a:r>
            <a:r>
              <a:rPr lang="en-US" sz="3400" dirty="0">
                <a:solidFill>
                  <a:schemeClr val="dk1"/>
                </a:solidFill>
                <a:latin typeface="Times New Roman"/>
                <a:ea typeface="Times New Roman"/>
                <a:cs typeface="Times New Roman"/>
                <a:sym typeface="Times New Roman"/>
              </a:rPr>
              <a:t>of the cell except for the DNA. This DNA was then put into the PCR, which amplified the DNA to the point in which we could put it through gel electrophoresis and get the barcode [6]. Using this barcode, we identified the species of algae through the DNA Subway and then found the levels of nitrates and phosphates that they can survive in. Once we had found the types of species of all of our samples, we could see at which level of each pollutant each species could survive in, that level being the level of each pollutant in the area.</a:t>
            </a:r>
            <a:endParaRPr sz="3400" dirty="0"/>
          </a:p>
        </p:txBody>
      </p:sp>
      <p:sp>
        <p:nvSpPr>
          <p:cNvPr id="103" name="Shape 103"/>
          <p:cNvSpPr txBox="1"/>
          <p:nvPr/>
        </p:nvSpPr>
        <p:spPr>
          <a:xfrm>
            <a:off x="22417813" y="13925120"/>
            <a:ext cx="9871200" cy="76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u="sng">
                <a:solidFill>
                  <a:schemeClr val="dk1"/>
                </a:solidFill>
              </a:rPr>
              <a:t>DNA Gel Electrophoresis Results</a:t>
            </a:r>
            <a:endParaRPr sz="4400" b="1" i="0" u="sng" strike="noStrike" cap="none">
              <a:solidFill>
                <a:schemeClr val="dk1"/>
              </a:solidFill>
              <a:latin typeface="Arial"/>
              <a:ea typeface="Arial"/>
              <a:cs typeface="Arial"/>
              <a:sym typeface="Arial"/>
            </a:endParaRPr>
          </a:p>
        </p:txBody>
      </p:sp>
      <p:sp>
        <p:nvSpPr>
          <p:cNvPr id="104" name="Shape 104"/>
          <p:cNvSpPr txBox="1"/>
          <p:nvPr/>
        </p:nvSpPr>
        <p:spPr>
          <a:xfrm>
            <a:off x="11520488" y="19340830"/>
            <a:ext cx="9871200" cy="76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u="sng">
                <a:solidFill>
                  <a:schemeClr val="dk1"/>
                </a:solidFill>
              </a:rPr>
              <a:t>Origins of Samples</a:t>
            </a:r>
            <a:endParaRPr sz="4400" b="1" i="0" u="sng" strike="noStrike" cap="none">
              <a:solidFill>
                <a:schemeClr val="dk1"/>
              </a:solidFill>
              <a:latin typeface="Arial"/>
              <a:ea typeface="Arial"/>
              <a:cs typeface="Arial"/>
              <a:sym typeface="Arial"/>
            </a:endParaRPr>
          </a:p>
        </p:txBody>
      </p:sp>
      <p:sp>
        <p:nvSpPr>
          <p:cNvPr id="105" name="Shape 105"/>
          <p:cNvSpPr txBox="1"/>
          <p:nvPr/>
        </p:nvSpPr>
        <p:spPr>
          <a:xfrm>
            <a:off x="22418675" y="4623262"/>
            <a:ext cx="9871200" cy="745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dirty="0">
                <a:solidFill>
                  <a:schemeClr val="dk1"/>
                </a:solidFill>
                <a:latin typeface="Times New Roman"/>
                <a:ea typeface="Times New Roman"/>
                <a:cs typeface="Times New Roman"/>
                <a:sym typeface="Times New Roman"/>
              </a:rPr>
              <a:t>Our PCR results were run through the gel electrophoresis five times using different primers: </a:t>
            </a:r>
            <a:r>
              <a:rPr lang="en-US" sz="3600" dirty="0" err="1">
                <a:solidFill>
                  <a:schemeClr val="dk1"/>
                </a:solidFill>
                <a:latin typeface="Times New Roman"/>
                <a:ea typeface="Times New Roman"/>
                <a:cs typeface="Times New Roman"/>
                <a:sym typeface="Times New Roman"/>
              </a:rPr>
              <a:t>TufA</a:t>
            </a:r>
            <a:r>
              <a:rPr lang="en-US" sz="3600" dirty="0">
                <a:solidFill>
                  <a:schemeClr val="dk1"/>
                </a:solidFill>
                <a:latin typeface="Times New Roman"/>
                <a:ea typeface="Times New Roman"/>
                <a:cs typeface="Times New Roman"/>
                <a:sym typeface="Times New Roman"/>
              </a:rPr>
              <a:t>, plant ITS, fungal ITS, and </a:t>
            </a:r>
            <a:r>
              <a:rPr lang="en-US" sz="3600" dirty="0" err="1">
                <a:solidFill>
                  <a:schemeClr val="dk1"/>
                </a:solidFill>
                <a:latin typeface="Times New Roman"/>
                <a:ea typeface="Times New Roman"/>
                <a:cs typeface="Times New Roman"/>
                <a:sym typeface="Times New Roman"/>
              </a:rPr>
              <a:t>rbcL</a:t>
            </a:r>
            <a:r>
              <a:rPr lang="en-US" sz="3600" dirty="0">
                <a:solidFill>
                  <a:schemeClr val="dk1"/>
                </a:solidFill>
                <a:latin typeface="Times New Roman"/>
                <a:ea typeface="Times New Roman"/>
                <a:cs typeface="Times New Roman"/>
                <a:sym typeface="Times New Roman"/>
              </a:rPr>
              <a:t>. The gel electrophoresis worked for two of the five runs. We put the results of the fungal ITS and </a:t>
            </a:r>
            <a:r>
              <a:rPr lang="en-US" sz="3600" dirty="0" err="1">
                <a:solidFill>
                  <a:schemeClr val="dk1"/>
                </a:solidFill>
                <a:latin typeface="Times New Roman"/>
                <a:ea typeface="Times New Roman"/>
                <a:cs typeface="Times New Roman"/>
                <a:sym typeface="Times New Roman"/>
              </a:rPr>
              <a:t>rbcL</a:t>
            </a:r>
            <a:r>
              <a:rPr lang="en-US" sz="3600" dirty="0">
                <a:solidFill>
                  <a:schemeClr val="dk1"/>
                </a:solidFill>
                <a:latin typeface="Times New Roman"/>
                <a:ea typeface="Times New Roman"/>
                <a:cs typeface="Times New Roman"/>
                <a:sym typeface="Times New Roman"/>
              </a:rPr>
              <a:t> through the DNA Subway and got a 98% match using </a:t>
            </a:r>
            <a:r>
              <a:rPr lang="en-US" sz="3600" dirty="0" err="1">
                <a:solidFill>
                  <a:schemeClr val="dk1"/>
                </a:solidFill>
                <a:latin typeface="Times New Roman"/>
                <a:ea typeface="Times New Roman"/>
                <a:cs typeface="Times New Roman"/>
                <a:sym typeface="Times New Roman"/>
              </a:rPr>
              <a:t>rbcL</a:t>
            </a:r>
            <a:r>
              <a:rPr lang="en-US" sz="3600" dirty="0">
                <a:solidFill>
                  <a:schemeClr val="dk1"/>
                </a:solidFill>
                <a:latin typeface="Times New Roman"/>
                <a:ea typeface="Times New Roman"/>
                <a:cs typeface="Times New Roman"/>
                <a:sym typeface="Times New Roman"/>
              </a:rPr>
              <a:t> for the species </a:t>
            </a:r>
            <a:r>
              <a:rPr lang="en-US" sz="3600" i="1" dirty="0" err="1">
                <a:solidFill>
                  <a:schemeClr val="dk1"/>
                </a:solidFill>
                <a:latin typeface="Times New Roman"/>
                <a:ea typeface="Times New Roman"/>
                <a:cs typeface="Times New Roman"/>
                <a:sym typeface="Times New Roman"/>
              </a:rPr>
              <a:t>Staurastrum</a:t>
            </a:r>
            <a:r>
              <a:rPr lang="en-US" sz="3600" i="1" dirty="0">
                <a:solidFill>
                  <a:schemeClr val="dk1"/>
                </a:solidFill>
                <a:latin typeface="Times New Roman"/>
                <a:ea typeface="Times New Roman"/>
                <a:cs typeface="Times New Roman"/>
                <a:sym typeface="Times New Roman"/>
              </a:rPr>
              <a:t> </a:t>
            </a:r>
            <a:r>
              <a:rPr lang="en-US" sz="3600" i="1" dirty="0" err="1">
                <a:solidFill>
                  <a:schemeClr val="dk1"/>
                </a:solidFill>
                <a:latin typeface="Times New Roman"/>
                <a:ea typeface="Times New Roman"/>
                <a:cs typeface="Times New Roman"/>
                <a:sym typeface="Times New Roman"/>
              </a:rPr>
              <a:t>crenulatum</a:t>
            </a:r>
            <a:r>
              <a:rPr lang="en-US" sz="3600" dirty="0">
                <a:solidFill>
                  <a:schemeClr val="dk1"/>
                </a:solidFill>
                <a:latin typeface="Times New Roman"/>
                <a:ea typeface="Times New Roman"/>
                <a:cs typeface="Times New Roman"/>
                <a:sym typeface="Times New Roman"/>
              </a:rPr>
              <a:t>. By using a classification </a:t>
            </a:r>
            <a:r>
              <a:rPr lang="en-US" sz="3600" dirty="0" smtClean="0">
                <a:solidFill>
                  <a:schemeClr val="dk1"/>
                </a:solidFill>
                <a:latin typeface="Times New Roman"/>
                <a:ea typeface="Times New Roman"/>
                <a:cs typeface="Times New Roman"/>
                <a:sym typeface="Times New Roman"/>
              </a:rPr>
              <a:t>guide, </a:t>
            </a:r>
            <a:r>
              <a:rPr lang="en-US" sz="3600" dirty="0" err="1" smtClean="0">
                <a:solidFill>
                  <a:schemeClr val="dk1"/>
                </a:solidFill>
                <a:latin typeface="Times New Roman"/>
                <a:ea typeface="Times New Roman"/>
                <a:cs typeface="Times New Roman"/>
                <a:sym typeface="Times New Roman"/>
              </a:rPr>
              <a:t>Manaaki</a:t>
            </a:r>
            <a:r>
              <a:rPr lang="en-US" sz="3600" dirty="0" smtClean="0">
                <a:solidFill>
                  <a:schemeClr val="dk1"/>
                </a:solidFill>
                <a:latin typeface="Times New Roman"/>
                <a:ea typeface="Times New Roman"/>
                <a:cs typeface="Times New Roman"/>
                <a:sym typeface="Times New Roman"/>
              </a:rPr>
              <a:t> Whenua </a:t>
            </a:r>
            <a:r>
              <a:rPr lang="en-US" sz="3600" dirty="0" err="1" smtClean="0">
                <a:solidFill>
                  <a:schemeClr val="dk1"/>
                </a:solidFill>
                <a:latin typeface="Times New Roman"/>
                <a:ea typeface="Times New Roman"/>
                <a:cs typeface="Times New Roman"/>
                <a:sym typeface="Times New Roman"/>
              </a:rPr>
              <a:t>Landcare</a:t>
            </a:r>
            <a:r>
              <a:rPr lang="en-US" sz="3600" dirty="0" smtClean="0">
                <a:solidFill>
                  <a:schemeClr val="dk1"/>
                </a:solidFill>
                <a:latin typeface="Times New Roman"/>
                <a:ea typeface="Times New Roman"/>
                <a:cs typeface="Times New Roman"/>
                <a:sym typeface="Times New Roman"/>
              </a:rPr>
              <a:t> Research [7], </a:t>
            </a:r>
            <a:r>
              <a:rPr lang="en-US" sz="3600" dirty="0">
                <a:solidFill>
                  <a:schemeClr val="dk1"/>
                </a:solidFill>
                <a:latin typeface="Times New Roman"/>
                <a:ea typeface="Times New Roman"/>
                <a:cs typeface="Times New Roman"/>
                <a:sym typeface="Times New Roman"/>
              </a:rPr>
              <a:t>for algae based on their characteristics, we were able to find that the samples from the Tenafly Nature Center belonged to the </a:t>
            </a:r>
            <a:r>
              <a:rPr lang="en-US" sz="3600" i="1" dirty="0" err="1">
                <a:solidFill>
                  <a:schemeClr val="dk1"/>
                </a:solidFill>
                <a:latin typeface="Times New Roman"/>
                <a:ea typeface="Times New Roman"/>
                <a:cs typeface="Times New Roman"/>
                <a:sym typeface="Times New Roman"/>
              </a:rPr>
              <a:t>Microcystaceae</a:t>
            </a:r>
            <a:r>
              <a:rPr lang="en-US" sz="3600" dirty="0">
                <a:solidFill>
                  <a:schemeClr val="dk1"/>
                </a:solidFill>
                <a:latin typeface="Times New Roman"/>
                <a:ea typeface="Times New Roman"/>
                <a:cs typeface="Times New Roman"/>
                <a:sym typeface="Times New Roman"/>
              </a:rPr>
              <a:t> family. By using an online </a:t>
            </a:r>
            <a:r>
              <a:rPr lang="en-US" sz="3600" dirty="0" smtClean="0">
                <a:solidFill>
                  <a:schemeClr val="dk1"/>
                </a:solidFill>
                <a:latin typeface="Times New Roman"/>
                <a:ea typeface="Times New Roman"/>
                <a:cs typeface="Times New Roman"/>
                <a:sym typeface="Times New Roman"/>
              </a:rPr>
              <a:t>database, the Encyclopedia of Life [8], </a:t>
            </a:r>
            <a:r>
              <a:rPr lang="en-US" sz="3600" dirty="0">
                <a:solidFill>
                  <a:schemeClr val="dk1"/>
                </a:solidFill>
                <a:latin typeface="Times New Roman"/>
                <a:ea typeface="Times New Roman"/>
                <a:cs typeface="Times New Roman"/>
                <a:sym typeface="Times New Roman"/>
              </a:rPr>
              <a:t>we searched up these organisms to find the levels of each pollutant they can survive in. We were not able to find the data for </a:t>
            </a:r>
            <a:r>
              <a:rPr lang="en-US" sz="3600" i="1" dirty="0" err="1">
                <a:solidFill>
                  <a:schemeClr val="dk1"/>
                </a:solidFill>
                <a:latin typeface="Times New Roman"/>
                <a:ea typeface="Times New Roman"/>
                <a:cs typeface="Times New Roman"/>
                <a:sym typeface="Times New Roman"/>
              </a:rPr>
              <a:t>Staurastrum</a:t>
            </a:r>
            <a:r>
              <a:rPr lang="en-US" sz="3600" i="1" dirty="0">
                <a:solidFill>
                  <a:schemeClr val="dk1"/>
                </a:solidFill>
                <a:latin typeface="Times New Roman"/>
                <a:ea typeface="Times New Roman"/>
                <a:cs typeface="Times New Roman"/>
                <a:sym typeface="Times New Roman"/>
              </a:rPr>
              <a:t> </a:t>
            </a:r>
            <a:r>
              <a:rPr lang="en-US" sz="3600" i="1" dirty="0" err="1">
                <a:solidFill>
                  <a:schemeClr val="dk1"/>
                </a:solidFill>
                <a:latin typeface="Times New Roman"/>
                <a:ea typeface="Times New Roman"/>
                <a:cs typeface="Times New Roman"/>
                <a:sym typeface="Times New Roman"/>
              </a:rPr>
              <a:t>crenulatum</a:t>
            </a:r>
            <a:r>
              <a:rPr lang="en-US" sz="3600" dirty="0">
                <a:solidFill>
                  <a:schemeClr val="dk1"/>
                </a:solidFill>
                <a:latin typeface="Times New Roman"/>
                <a:ea typeface="Times New Roman"/>
                <a:cs typeface="Times New Roman"/>
                <a:sym typeface="Times New Roman"/>
              </a:rPr>
              <a:t>, but we were able to get results for </a:t>
            </a:r>
            <a:r>
              <a:rPr lang="en-US" sz="3600" i="1" dirty="0" err="1">
                <a:solidFill>
                  <a:schemeClr val="dk1"/>
                </a:solidFill>
                <a:latin typeface="Times New Roman"/>
                <a:ea typeface="Times New Roman"/>
                <a:cs typeface="Times New Roman"/>
                <a:sym typeface="Times New Roman"/>
              </a:rPr>
              <a:t>Microcystaceae</a:t>
            </a:r>
            <a:r>
              <a:rPr lang="en-US" sz="3600" dirty="0" smtClean="0">
                <a:solidFill>
                  <a:schemeClr val="dk1"/>
                </a:solidFill>
                <a:latin typeface="Times New Roman"/>
                <a:ea typeface="Times New Roman"/>
                <a:cs typeface="Times New Roman"/>
                <a:sym typeface="Times New Roman"/>
              </a:rPr>
              <a:t>. </a:t>
            </a:r>
            <a:endParaRPr sz="36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3600" dirty="0">
              <a:solidFill>
                <a:schemeClr val="dk1"/>
              </a:solidFill>
              <a:latin typeface="Times New Roman"/>
              <a:ea typeface="Times New Roman"/>
              <a:cs typeface="Times New Roman"/>
              <a:sym typeface="Times New Roman"/>
            </a:endParaRPr>
          </a:p>
        </p:txBody>
      </p:sp>
      <p:sp>
        <p:nvSpPr>
          <p:cNvPr id="106" name="Shape 106"/>
          <p:cNvSpPr txBox="1"/>
          <p:nvPr/>
        </p:nvSpPr>
        <p:spPr>
          <a:xfrm>
            <a:off x="11272875" y="4650971"/>
            <a:ext cx="10358400" cy="6992100"/>
          </a:xfrm>
          <a:prstGeom prst="rect">
            <a:avLst/>
          </a:prstGeom>
          <a:noFill/>
          <a:ln>
            <a:noFill/>
          </a:ln>
        </p:spPr>
        <p:txBody>
          <a:bodyPr spcFirstLastPara="1" wrap="square" lIns="91425" tIns="45700" rIns="91425" bIns="45700" anchor="t" anchorCtr="0">
            <a:noAutofit/>
          </a:bodyPr>
          <a:lstStyle/>
          <a:p>
            <a:pPr marL="0" marR="0" lvl="0" indent="0" algn="just" rtl="0">
              <a:spcBef>
                <a:spcPts val="720"/>
              </a:spcBef>
              <a:spcAft>
                <a:spcPts val="0"/>
              </a:spcAft>
              <a:buNone/>
            </a:pPr>
            <a:r>
              <a:rPr lang="en-US" sz="3400">
                <a:latin typeface="Times New Roman"/>
                <a:ea typeface="Times New Roman"/>
                <a:cs typeface="Times New Roman"/>
                <a:sym typeface="Times New Roman"/>
              </a:rPr>
              <a:t>To support our DNA sequencing results, we identified our algae samples by microscope. We also tested water samples from both locations to figure out the nitrate and phosphate level of the bodies of water. We first mounted our samples on wet slides and viewed them under a high-powered microscope. We then used these images to identify the species of each of our samples using an online algae identification guide. We also tested our water samples from both locations to get the nitrate and phosphate levels of the individual bodies of water. With this information, we were able to compare the levels of nitrates and phosphates that each species will be able to survive in with the levels present in the water.</a:t>
            </a:r>
            <a:endParaRPr sz="3400">
              <a:latin typeface="Times New Roman"/>
              <a:ea typeface="Times New Roman"/>
              <a:cs typeface="Times New Roman"/>
              <a:sym typeface="Times New Roman"/>
            </a:endParaRPr>
          </a:p>
        </p:txBody>
      </p:sp>
      <p:sp>
        <p:nvSpPr>
          <p:cNvPr id="107" name="Shape 107"/>
          <p:cNvSpPr txBox="1"/>
          <p:nvPr/>
        </p:nvSpPr>
        <p:spPr>
          <a:xfrm>
            <a:off x="33699425" y="19133016"/>
            <a:ext cx="9872700" cy="44862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[1] Sources and Solutions. (2017, March 10). Retrieved October 21, 2017, from https://</a:t>
            </a:r>
            <a:r>
              <a:rPr lang="en-US" sz="2400" dirty="0" err="1" smtClean="0">
                <a:solidFill>
                  <a:schemeClr val="dk1"/>
                </a:solidFill>
                <a:latin typeface="Times New Roman"/>
                <a:ea typeface="Times New Roman"/>
                <a:cs typeface="Times New Roman"/>
                <a:sym typeface="Times New Roman"/>
              </a:rPr>
              <a:t>www.epa.gov</a:t>
            </a:r>
            <a:r>
              <a:rPr lang="en-US" sz="2400" dirty="0" smtClean="0">
                <a:solidFill>
                  <a:schemeClr val="dk1"/>
                </a:solidFill>
                <a:latin typeface="Times New Roman"/>
                <a:ea typeface="Times New Roman"/>
                <a:cs typeface="Times New Roman"/>
                <a:sym typeface="Times New Roman"/>
              </a:rPr>
              <a:t>/</a:t>
            </a:r>
            <a:r>
              <a:rPr lang="en-US" sz="2400" dirty="0" err="1" smtClean="0">
                <a:solidFill>
                  <a:schemeClr val="dk1"/>
                </a:solidFill>
                <a:latin typeface="Times New Roman"/>
                <a:ea typeface="Times New Roman"/>
                <a:cs typeface="Times New Roman"/>
                <a:sym typeface="Times New Roman"/>
              </a:rPr>
              <a:t>nutrientpollution</a:t>
            </a:r>
            <a:r>
              <a:rPr lang="en-US" sz="2400" dirty="0" smtClean="0">
                <a:solidFill>
                  <a:schemeClr val="dk1"/>
                </a:solidFill>
                <a:latin typeface="Times New Roman"/>
                <a:ea typeface="Times New Roman"/>
                <a:cs typeface="Times New Roman"/>
                <a:sym typeface="Times New Roman"/>
              </a:rPr>
              <a:t>/sources-and-solutions</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[2] </a:t>
            </a:r>
            <a:r>
              <a:rPr lang="en-US" sz="2400" dirty="0" err="1">
                <a:solidFill>
                  <a:schemeClr val="dk1"/>
                </a:solidFill>
                <a:latin typeface="Times New Roman"/>
                <a:ea typeface="Times New Roman"/>
                <a:cs typeface="Times New Roman"/>
                <a:sym typeface="Times New Roman"/>
              </a:rPr>
              <a:t>Lewin</a:t>
            </a:r>
            <a:r>
              <a:rPr lang="en-US" sz="2400" dirty="0">
                <a:solidFill>
                  <a:schemeClr val="dk1"/>
                </a:solidFill>
                <a:latin typeface="Times New Roman"/>
                <a:ea typeface="Times New Roman"/>
                <a:cs typeface="Times New Roman"/>
                <a:sym typeface="Times New Roman"/>
              </a:rPr>
              <a:t>, R. A., &amp; Andersen, R. A. (2017, July 12). Algae. Retrieved October 17, 2017, from https://</a:t>
            </a:r>
            <a:r>
              <a:rPr lang="en-US" sz="2400" dirty="0" err="1" smtClean="0">
                <a:solidFill>
                  <a:schemeClr val="dk1"/>
                </a:solidFill>
                <a:latin typeface="Times New Roman"/>
                <a:ea typeface="Times New Roman"/>
                <a:cs typeface="Times New Roman"/>
                <a:sym typeface="Times New Roman"/>
              </a:rPr>
              <a:t>www.britannica.com</a:t>
            </a:r>
            <a:r>
              <a:rPr lang="en-US" sz="2400" dirty="0" smtClean="0">
                <a:solidFill>
                  <a:schemeClr val="dk1"/>
                </a:solidFill>
                <a:latin typeface="Times New Roman"/>
                <a:ea typeface="Times New Roman"/>
                <a:cs typeface="Times New Roman"/>
                <a:sym typeface="Times New Roman"/>
              </a:rPr>
              <a:t>/science/algae</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[3] BRUUN, K. (</a:t>
            </a:r>
            <a:r>
              <a:rPr lang="en-US" sz="2400" dirty="0" err="1">
                <a:solidFill>
                  <a:schemeClr val="dk1"/>
                </a:solidFill>
                <a:latin typeface="Times New Roman"/>
                <a:ea typeface="Times New Roman"/>
                <a:cs typeface="Times New Roman"/>
                <a:sym typeface="Times New Roman"/>
              </a:rPr>
              <a:t>n.d.</a:t>
            </a:r>
            <a:r>
              <a:rPr lang="en-US" sz="2400" dirty="0">
                <a:solidFill>
                  <a:schemeClr val="dk1"/>
                </a:solidFill>
                <a:latin typeface="Times New Roman"/>
                <a:ea typeface="Times New Roman"/>
                <a:cs typeface="Times New Roman"/>
                <a:sym typeface="Times New Roman"/>
              </a:rPr>
              <a:t>). Algae can function as indicators of water pollution. Retrieved October 17, 2017, from</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http://</a:t>
            </a:r>
            <a:r>
              <a:rPr lang="en-US" sz="2400" dirty="0" err="1">
                <a:solidFill>
                  <a:schemeClr val="dk1"/>
                </a:solidFill>
                <a:latin typeface="Times New Roman"/>
                <a:ea typeface="Times New Roman"/>
                <a:cs typeface="Times New Roman"/>
                <a:sym typeface="Times New Roman"/>
              </a:rPr>
              <a:t>www.walpa.org</a:t>
            </a:r>
            <a:r>
              <a:rPr lang="en-US" sz="2400" dirty="0">
                <a:solidFill>
                  <a:schemeClr val="dk1"/>
                </a:solidFill>
                <a:latin typeface="Times New Roman"/>
                <a:ea typeface="Times New Roman"/>
                <a:cs typeface="Times New Roman"/>
                <a:sym typeface="Times New Roman"/>
              </a:rPr>
              <a:t>/waterline/june-2012/algae-can-function-as-indicators-of-water-pollution</a:t>
            </a:r>
            <a:r>
              <a:rPr lang="en-US" sz="2400" dirty="0" smtClean="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[4] </a:t>
            </a:r>
            <a:r>
              <a:rPr lang="en-US" sz="2400" dirty="0" err="1">
                <a:solidFill>
                  <a:schemeClr val="dk1"/>
                </a:solidFill>
                <a:latin typeface="Times New Roman"/>
                <a:ea typeface="Times New Roman"/>
                <a:cs typeface="Times New Roman"/>
                <a:sym typeface="Times New Roman"/>
              </a:rPr>
              <a:t>Chlorophyta</a:t>
            </a:r>
            <a:r>
              <a:rPr lang="en-US" sz="2400" dirty="0">
                <a:solidFill>
                  <a:schemeClr val="dk1"/>
                </a:solidFill>
                <a:latin typeface="Times New Roman"/>
                <a:ea typeface="Times New Roman"/>
                <a:cs typeface="Times New Roman"/>
                <a:sym typeface="Times New Roman"/>
              </a:rPr>
              <a:t>. (2017, June 10). Retrieved October 21, 2017, from http://</a:t>
            </a:r>
            <a:r>
              <a:rPr lang="en-US" sz="2400" dirty="0" err="1" smtClean="0">
                <a:solidFill>
                  <a:schemeClr val="dk1"/>
                </a:solidFill>
                <a:latin typeface="Times New Roman"/>
                <a:ea typeface="Times New Roman"/>
                <a:cs typeface="Times New Roman"/>
                <a:sym typeface="Times New Roman"/>
              </a:rPr>
              <a:t>eol.org</a:t>
            </a:r>
            <a:r>
              <a:rPr lang="en-US" sz="2400" dirty="0" smtClean="0">
                <a:solidFill>
                  <a:schemeClr val="dk1"/>
                </a:solidFill>
                <a:latin typeface="Times New Roman"/>
                <a:ea typeface="Times New Roman"/>
                <a:cs typeface="Times New Roman"/>
                <a:sym typeface="Times New Roman"/>
              </a:rPr>
              <a:t>/pages/3893/data</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[5] Air Pollution. (</a:t>
            </a:r>
            <a:r>
              <a:rPr lang="en-US" sz="2400" dirty="0" err="1">
                <a:solidFill>
                  <a:schemeClr val="dk1"/>
                </a:solidFill>
                <a:latin typeface="Times New Roman"/>
                <a:ea typeface="Times New Roman"/>
                <a:cs typeface="Times New Roman"/>
                <a:sym typeface="Times New Roman"/>
              </a:rPr>
              <a:t>n.d.</a:t>
            </a:r>
            <a:r>
              <a:rPr lang="en-US" sz="2400" dirty="0">
                <a:solidFill>
                  <a:schemeClr val="dk1"/>
                </a:solidFill>
                <a:latin typeface="Times New Roman"/>
                <a:ea typeface="Times New Roman"/>
                <a:cs typeface="Times New Roman"/>
                <a:sym typeface="Times New Roman"/>
              </a:rPr>
              <a:t>). Retrieved October 17, 2017, from http://</a:t>
            </a:r>
            <a:r>
              <a:rPr lang="en-US" sz="2400" dirty="0" err="1" smtClean="0">
                <a:solidFill>
                  <a:schemeClr val="dk1"/>
                </a:solidFill>
                <a:latin typeface="Times New Roman"/>
                <a:ea typeface="Times New Roman"/>
                <a:cs typeface="Times New Roman"/>
                <a:sym typeface="Times New Roman"/>
              </a:rPr>
              <a:t>www.nyc.gov</a:t>
            </a:r>
            <a:r>
              <a:rPr lang="en-US" sz="2400" dirty="0" smtClean="0">
                <a:solidFill>
                  <a:schemeClr val="dk1"/>
                </a:solidFill>
                <a:latin typeface="Times New Roman"/>
                <a:ea typeface="Times New Roman"/>
                <a:cs typeface="Times New Roman"/>
                <a:sym typeface="Times New Roman"/>
              </a:rPr>
              <a:t>/html/</a:t>
            </a:r>
            <a:r>
              <a:rPr lang="en-US" sz="2400" dirty="0" err="1" smtClean="0">
                <a:solidFill>
                  <a:schemeClr val="dk1"/>
                </a:solidFill>
                <a:latin typeface="Times New Roman"/>
                <a:ea typeface="Times New Roman"/>
                <a:cs typeface="Times New Roman"/>
                <a:sym typeface="Times New Roman"/>
              </a:rPr>
              <a:t>dep</a:t>
            </a:r>
            <a:r>
              <a:rPr lang="en-US" sz="2400" dirty="0" smtClean="0">
                <a:solidFill>
                  <a:schemeClr val="dk1"/>
                </a:solidFill>
                <a:latin typeface="Times New Roman"/>
                <a:ea typeface="Times New Roman"/>
                <a:cs typeface="Times New Roman"/>
                <a:sym typeface="Times New Roman"/>
              </a:rPr>
              <a:t>/html/air/</a:t>
            </a:r>
            <a:r>
              <a:rPr lang="en-US" sz="2400" dirty="0" err="1" smtClean="0">
                <a:solidFill>
                  <a:schemeClr val="dk1"/>
                </a:solidFill>
                <a:latin typeface="Times New Roman"/>
                <a:ea typeface="Times New Roman"/>
                <a:cs typeface="Times New Roman"/>
                <a:sym typeface="Times New Roman"/>
              </a:rPr>
              <a:t>index.shtml</a:t>
            </a:r>
            <a:endParaRPr sz="2400" b="1"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[6] Using DNA Barcodes to Identify and Classify Living Things: INTRODUCTION. (</a:t>
            </a:r>
            <a:r>
              <a:rPr lang="en-US" sz="2400" dirty="0" err="1">
                <a:solidFill>
                  <a:schemeClr val="dk1"/>
                </a:solidFill>
                <a:latin typeface="Times New Roman"/>
                <a:ea typeface="Times New Roman"/>
                <a:cs typeface="Times New Roman"/>
                <a:sym typeface="Times New Roman"/>
              </a:rPr>
              <a:t>n.d.</a:t>
            </a:r>
            <a:r>
              <a:rPr lang="en-US" sz="2400" dirty="0">
                <a:solidFill>
                  <a:schemeClr val="dk1"/>
                </a:solidFill>
                <a:latin typeface="Times New Roman"/>
                <a:ea typeface="Times New Roman"/>
                <a:cs typeface="Times New Roman"/>
                <a:sym typeface="Times New Roman"/>
              </a:rPr>
              <a:t>). Retrieved </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chemeClr val="dk1"/>
                </a:solidFill>
                <a:latin typeface="Times New Roman"/>
                <a:ea typeface="Times New Roman"/>
                <a:cs typeface="Times New Roman"/>
                <a:sym typeface="Times New Roman"/>
              </a:rPr>
              <a:t>October 17, 2017, from http://www.dnabarcoding101.org/lab/</a:t>
            </a:r>
          </a:p>
          <a:p>
            <a:pPr lvl="0">
              <a:buClr>
                <a:schemeClr val="dk1"/>
              </a:buClr>
              <a:buSzPts val="1100"/>
            </a:pPr>
            <a:r>
              <a:rPr lang="en-US" sz="2400" dirty="0">
                <a:solidFill>
                  <a:schemeClr val="dk1"/>
                </a:solidFill>
                <a:latin typeface="Times New Roman"/>
                <a:ea typeface="Times New Roman"/>
                <a:cs typeface="Times New Roman"/>
                <a:sym typeface="Times New Roman"/>
              </a:rPr>
              <a:t>[7] </a:t>
            </a:r>
            <a:r>
              <a:rPr lang="en-US" sz="2400" dirty="0" err="1">
                <a:solidFill>
                  <a:schemeClr val="dk1"/>
                </a:solidFill>
                <a:latin typeface="Times New Roman"/>
                <a:ea typeface="Times New Roman"/>
                <a:cs typeface="Times New Roman"/>
              </a:rPr>
              <a:t>www.landcareresearch.co.nz</a:t>
            </a:r>
            <a:r>
              <a:rPr lang="en-US" sz="2400" dirty="0">
                <a:solidFill>
                  <a:schemeClr val="dk1"/>
                </a:solidFill>
                <a:latin typeface="Times New Roman"/>
                <a:ea typeface="Times New Roman"/>
                <a:cs typeface="Times New Roman"/>
              </a:rPr>
              <a:t>/resources/identification/algae/identification-guide/identify/guide.</a:t>
            </a:r>
          </a:p>
          <a:p>
            <a:pPr lvl="0">
              <a:buClr>
                <a:schemeClr val="dk1"/>
              </a:buClr>
              <a:buSzPts val="1100"/>
            </a:pPr>
            <a:r>
              <a:rPr lang="en-US" sz="2400" dirty="0">
                <a:solidFill>
                  <a:schemeClr val="dk1"/>
                </a:solidFill>
                <a:latin typeface="Times New Roman"/>
                <a:ea typeface="Times New Roman"/>
                <a:cs typeface="Times New Roman"/>
                <a:sym typeface="Times New Roman"/>
              </a:rPr>
              <a:t>[8] </a:t>
            </a:r>
            <a:r>
              <a:rPr lang="en-US" sz="2400" dirty="0">
                <a:solidFill>
                  <a:schemeClr val="dk1"/>
                </a:solidFill>
                <a:latin typeface="Times New Roman"/>
                <a:ea typeface="Times New Roman"/>
                <a:cs typeface="Times New Roman"/>
              </a:rPr>
              <a:t>“Encyclopedia of Life.” Encyclopedia of Life, </a:t>
            </a:r>
            <a:r>
              <a:rPr lang="en-US" sz="2400" dirty="0" err="1">
                <a:solidFill>
                  <a:schemeClr val="dk1"/>
                </a:solidFill>
                <a:latin typeface="Times New Roman"/>
                <a:ea typeface="Times New Roman"/>
                <a:cs typeface="Times New Roman"/>
              </a:rPr>
              <a:t>eol.org</a:t>
            </a:r>
            <a:r>
              <a:rPr lang="en-US" sz="2400" dirty="0">
                <a:solidFill>
                  <a:schemeClr val="dk1"/>
                </a:solidFill>
                <a:latin typeface="Times New Roman"/>
                <a:ea typeface="Times New Roman"/>
                <a:cs typeface="Times New Roman"/>
              </a:rPr>
              <a:t>/.</a:t>
            </a:r>
            <a:endParaRPr sz="2400" dirty="0">
              <a:solidFill>
                <a:schemeClr val="dk1"/>
              </a:solidFill>
              <a:latin typeface="Times New Roman"/>
              <a:ea typeface="Times New Roman"/>
              <a:cs typeface="Times New Roman"/>
              <a:sym typeface="Times New Roman"/>
            </a:endParaRPr>
          </a:p>
        </p:txBody>
      </p:sp>
      <p:sp>
        <p:nvSpPr>
          <p:cNvPr id="108" name="Shape 108"/>
          <p:cNvSpPr txBox="1"/>
          <p:nvPr/>
        </p:nvSpPr>
        <p:spPr>
          <a:xfrm>
            <a:off x="11648238" y="11901455"/>
            <a:ext cx="9871200" cy="76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u="sng">
                <a:solidFill>
                  <a:schemeClr val="dk1"/>
                </a:solidFill>
              </a:rPr>
              <a:t>Algae Samples Under Microscope</a:t>
            </a:r>
            <a:endParaRPr sz="4400" b="1" i="0" u="sng" strike="noStrike" cap="none">
              <a:solidFill>
                <a:schemeClr val="dk1"/>
              </a:solidFill>
              <a:latin typeface="Arial"/>
              <a:ea typeface="Arial"/>
              <a:cs typeface="Arial"/>
              <a:sym typeface="Arial"/>
            </a:endParaRPr>
          </a:p>
        </p:txBody>
      </p:sp>
      <p:sp>
        <p:nvSpPr>
          <p:cNvPr id="109" name="Shape 109"/>
          <p:cNvSpPr txBox="1"/>
          <p:nvPr/>
        </p:nvSpPr>
        <p:spPr>
          <a:xfrm>
            <a:off x="22417088" y="17581880"/>
            <a:ext cx="9872700" cy="76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i="0" u="sng" strike="noStrike" cap="none">
              <a:solidFill>
                <a:schemeClr val="dk1"/>
              </a:solidFill>
              <a:latin typeface="Arial"/>
              <a:ea typeface="Arial"/>
              <a:cs typeface="Arial"/>
              <a:sym typeface="Arial"/>
            </a:endParaRPr>
          </a:p>
        </p:txBody>
      </p:sp>
      <p:sp>
        <p:nvSpPr>
          <p:cNvPr id="110" name="Shape 110"/>
          <p:cNvSpPr txBox="1"/>
          <p:nvPr/>
        </p:nvSpPr>
        <p:spPr>
          <a:xfrm>
            <a:off x="157200" y="4518449"/>
            <a:ext cx="10318500" cy="6992100"/>
          </a:xfrm>
          <a:prstGeom prst="rect">
            <a:avLst/>
          </a:prstGeom>
          <a:noFill/>
          <a:ln>
            <a:noFill/>
          </a:ln>
        </p:spPr>
        <p:txBody>
          <a:bodyPr spcFirstLastPara="1" wrap="square" lIns="91425" tIns="45700" rIns="91425" bIns="45700" anchor="t" anchorCtr="0">
            <a:noAutofit/>
          </a:bodyPr>
          <a:lstStyle/>
          <a:p>
            <a:pPr algn="just">
              <a:buSzPts val="1100"/>
            </a:pPr>
            <a:r>
              <a:rPr lang="en-US" sz="2900" dirty="0" smtClean="0">
                <a:solidFill>
                  <a:schemeClr val="dk1"/>
                </a:solidFill>
                <a:latin typeface="Times New Roman"/>
                <a:ea typeface="Times New Roman"/>
                <a:cs typeface="Times New Roman"/>
                <a:sym typeface="Times New Roman"/>
              </a:rPr>
              <a:t>New York City is one the largest, busiest cities in the world, which means that water pollution could be a major problem. Many different pollutants such as nitrates and phosphates flow into different bodies of water through runoff rainfall carrying the pollutants, wastewater, and fossil fuels, which increase the amount of nitrogen in the atmosphere [1]. Algae covers a very broad group of photosynthetic organisms, such as aquatic plants and bacteria [2]. According to the Washington State Lake Protection Association, algal organisms have very specific nutrient needs, rapid reproduction rate, and very short life cycle, making it an ideal source of  a water quality assessment [3]. For this project, we will be covering macroscopic algae. This both makes the collecting of samples and the actual DNA barcoding more feasible and reliable. Using the various species of macroscopic algae we collect, we will determine the levels of nitrates and phosphates, as shown by the levels the species of algae can survive in, such as how the phylum </a:t>
            </a:r>
            <a:r>
              <a:rPr lang="en-US" sz="2900" dirty="0" err="1" smtClean="0">
                <a:solidFill>
                  <a:schemeClr val="dk1"/>
                </a:solidFill>
                <a:latin typeface="Times New Roman"/>
                <a:ea typeface="Times New Roman"/>
                <a:cs typeface="Times New Roman"/>
                <a:sym typeface="Times New Roman"/>
              </a:rPr>
              <a:t>Chlorophyta</a:t>
            </a:r>
            <a:r>
              <a:rPr lang="en-US" sz="2900" dirty="0" smtClean="0">
                <a:solidFill>
                  <a:schemeClr val="dk1"/>
                </a:solidFill>
                <a:latin typeface="Times New Roman"/>
                <a:ea typeface="Times New Roman"/>
                <a:cs typeface="Times New Roman"/>
                <a:sym typeface="Times New Roman"/>
              </a:rPr>
              <a:t> can survive in less than 0.061 to .68 µ</a:t>
            </a:r>
            <a:r>
              <a:rPr lang="en-US" sz="2900" dirty="0" err="1" smtClean="0">
                <a:solidFill>
                  <a:schemeClr val="dk1"/>
                </a:solidFill>
                <a:latin typeface="Times New Roman"/>
                <a:ea typeface="Times New Roman"/>
                <a:cs typeface="Times New Roman"/>
                <a:sym typeface="Times New Roman"/>
              </a:rPr>
              <a:t>mol</a:t>
            </a:r>
            <a:r>
              <a:rPr lang="en-US" sz="2900" dirty="0" smtClean="0">
                <a:solidFill>
                  <a:schemeClr val="dk1"/>
                </a:solidFill>
                <a:latin typeface="Times New Roman"/>
                <a:ea typeface="Times New Roman"/>
                <a:cs typeface="Times New Roman"/>
                <a:sym typeface="Times New Roman"/>
              </a:rPr>
              <a:t>/L of nitrates and 0.048 to 1.29 µ</a:t>
            </a:r>
            <a:r>
              <a:rPr lang="en-US" sz="2900" dirty="0" err="1" smtClean="0">
                <a:solidFill>
                  <a:schemeClr val="dk1"/>
                </a:solidFill>
                <a:latin typeface="Times New Roman"/>
                <a:ea typeface="Times New Roman"/>
                <a:cs typeface="Times New Roman"/>
                <a:sym typeface="Times New Roman"/>
              </a:rPr>
              <a:t>mol</a:t>
            </a:r>
            <a:r>
              <a:rPr lang="en-US" sz="2900" dirty="0" smtClean="0">
                <a:solidFill>
                  <a:schemeClr val="dk1"/>
                </a:solidFill>
                <a:latin typeface="Times New Roman"/>
                <a:ea typeface="Times New Roman"/>
                <a:cs typeface="Times New Roman"/>
                <a:sym typeface="Times New Roman"/>
              </a:rPr>
              <a:t>/L of phosphates [4</a:t>
            </a:r>
            <a:r>
              <a:rPr lang="en-US" sz="2900" dirty="0">
                <a:solidFill>
                  <a:schemeClr val="dk1"/>
                </a:solidFill>
                <a:latin typeface="Times New Roman"/>
                <a:ea typeface="Times New Roman"/>
                <a:cs typeface="Times New Roman"/>
                <a:sym typeface="Times New Roman"/>
              </a:rPr>
              <a:t>]. </a:t>
            </a:r>
            <a:endParaRPr sz="2900" dirty="0">
              <a:solidFill>
                <a:schemeClr val="dk1"/>
              </a:solidFill>
              <a:latin typeface="Times New Roman"/>
              <a:ea typeface="Times New Roman"/>
              <a:cs typeface="Times New Roman"/>
              <a:sym typeface="Times New Roman"/>
            </a:endParaRPr>
          </a:p>
        </p:txBody>
      </p:sp>
      <p:pic>
        <p:nvPicPr>
          <p:cNvPr id="111" name="Shape 111"/>
          <p:cNvPicPr preferRelativeResize="0"/>
          <p:nvPr/>
        </p:nvPicPr>
        <p:blipFill rotWithShape="1">
          <a:blip r:embed="rId3">
            <a:alphaModFix/>
          </a:blip>
          <a:srcRect l="37415" t="4164" r="16035" b="11532"/>
          <a:stretch/>
        </p:blipFill>
        <p:spPr>
          <a:xfrm>
            <a:off x="11423632" y="20183830"/>
            <a:ext cx="5427018" cy="11838476"/>
          </a:xfrm>
          <a:prstGeom prst="rect">
            <a:avLst/>
          </a:prstGeom>
          <a:noFill/>
          <a:ln>
            <a:noFill/>
          </a:ln>
        </p:spPr>
      </p:pic>
      <p:pic>
        <p:nvPicPr>
          <p:cNvPr id="112" name="Shape 112"/>
          <p:cNvPicPr preferRelativeResize="0"/>
          <p:nvPr/>
        </p:nvPicPr>
        <p:blipFill>
          <a:blip r:embed="rId4">
            <a:alphaModFix/>
          </a:blip>
          <a:stretch>
            <a:fillRect/>
          </a:stretch>
        </p:blipFill>
        <p:spPr>
          <a:xfrm rot="2197854">
            <a:off x="14751250" y="21374655"/>
            <a:ext cx="952497" cy="762001"/>
          </a:xfrm>
          <a:prstGeom prst="rect">
            <a:avLst/>
          </a:prstGeom>
          <a:noFill/>
          <a:ln>
            <a:noFill/>
          </a:ln>
        </p:spPr>
      </p:pic>
      <p:pic>
        <p:nvPicPr>
          <p:cNvPr id="113" name="Shape 113"/>
          <p:cNvPicPr preferRelativeResize="0"/>
          <p:nvPr/>
        </p:nvPicPr>
        <p:blipFill>
          <a:blip r:embed="rId4">
            <a:alphaModFix/>
          </a:blip>
          <a:stretch>
            <a:fillRect/>
          </a:stretch>
        </p:blipFill>
        <p:spPr>
          <a:xfrm rot="-1957153">
            <a:off x="14342674" y="21233307"/>
            <a:ext cx="952499" cy="762000"/>
          </a:xfrm>
          <a:prstGeom prst="rect">
            <a:avLst/>
          </a:prstGeom>
          <a:noFill/>
          <a:ln>
            <a:noFill/>
          </a:ln>
        </p:spPr>
      </p:pic>
      <p:pic>
        <p:nvPicPr>
          <p:cNvPr id="114" name="Shape 114"/>
          <p:cNvPicPr preferRelativeResize="0"/>
          <p:nvPr/>
        </p:nvPicPr>
        <p:blipFill>
          <a:blip r:embed="rId4">
            <a:alphaModFix/>
          </a:blip>
          <a:stretch>
            <a:fillRect/>
          </a:stretch>
        </p:blipFill>
        <p:spPr>
          <a:xfrm>
            <a:off x="14591600" y="21266381"/>
            <a:ext cx="952498" cy="762000"/>
          </a:xfrm>
          <a:prstGeom prst="rect">
            <a:avLst/>
          </a:prstGeom>
          <a:noFill/>
          <a:ln>
            <a:noFill/>
          </a:ln>
        </p:spPr>
      </p:pic>
      <p:pic>
        <p:nvPicPr>
          <p:cNvPr id="115" name="Shape 115"/>
          <p:cNvPicPr preferRelativeResize="0"/>
          <p:nvPr/>
        </p:nvPicPr>
        <p:blipFill>
          <a:blip r:embed="rId5">
            <a:alphaModFix/>
          </a:blip>
          <a:stretch>
            <a:fillRect/>
          </a:stretch>
        </p:blipFill>
        <p:spPr>
          <a:xfrm>
            <a:off x="22417099" y="14758384"/>
            <a:ext cx="9872650" cy="3904552"/>
          </a:xfrm>
          <a:prstGeom prst="rect">
            <a:avLst/>
          </a:prstGeom>
          <a:noFill/>
          <a:ln>
            <a:noFill/>
          </a:ln>
        </p:spPr>
      </p:pic>
      <p:sp>
        <p:nvSpPr>
          <p:cNvPr id="116" name="Shape 116"/>
          <p:cNvSpPr txBox="1"/>
          <p:nvPr/>
        </p:nvSpPr>
        <p:spPr>
          <a:xfrm>
            <a:off x="11338725" y="18667680"/>
            <a:ext cx="10358400" cy="64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US" sz="2400"/>
              <a:t>Figure 1: Algae Samples Under Microscope</a:t>
            </a:r>
            <a:endParaRPr sz="2400"/>
          </a:p>
          <a:p>
            <a:pPr marL="0" lvl="0" indent="0">
              <a:spcBef>
                <a:spcPts val="0"/>
              </a:spcBef>
              <a:spcAft>
                <a:spcPts val="0"/>
              </a:spcAft>
              <a:buNone/>
            </a:pPr>
            <a:endParaRPr sz="2400"/>
          </a:p>
        </p:txBody>
      </p:sp>
      <p:sp>
        <p:nvSpPr>
          <p:cNvPr id="117" name="Shape 117"/>
          <p:cNvSpPr txBox="1"/>
          <p:nvPr/>
        </p:nvSpPr>
        <p:spPr>
          <a:xfrm>
            <a:off x="22326625" y="18391798"/>
            <a:ext cx="10358400" cy="641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a:p>
            <a:pPr marL="0" lvl="0" indent="0" rtl="0">
              <a:spcBef>
                <a:spcPts val="0"/>
              </a:spcBef>
              <a:spcAft>
                <a:spcPts val="0"/>
              </a:spcAft>
              <a:buNone/>
            </a:pPr>
            <a:r>
              <a:rPr lang="en-US" sz="2400" dirty="0"/>
              <a:t>Figure </a:t>
            </a:r>
            <a:r>
              <a:rPr lang="en-US" sz="2400" dirty="0" smtClean="0"/>
              <a:t>4: </a:t>
            </a:r>
            <a:r>
              <a:rPr lang="en-US" sz="2400" dirty="0"/>
              <a:t>Central Park Sample Gel Agarose</a:t>
            </a:r>
            <a:endParaRPr sz="2400" dirty="0"/>
          </a:p>
        </p:txBody>
      </p:sp>
      <p:sp>
        <p:nvSpPr>
          <p:cNvPr id="118" name="Shape 118"/>
          <p:cNvSpPr txBox="1"/>
          <p:nvPr/>
        </p:nvSpPr>
        <p:spPr>
          <a:xfrm>
            <a:off x="16884575" y="30909075"/>
            <a:ext cx="3468600" cy="300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Coordinates (CP):</a:t>
            </a:r>
            <a:endParaRPr sz="1800"/>
          </a:p>
          <a:p>
            <a:pPr marL="0" lvl="0" indent="0">
              <a:spcBef>
                <a:spcPts val="0"/>
              </a:spcBef>
              <a:spcAft>
                <a:spcPts val="0"/>
              </a:spcAft>
              <a:buNone/>
            </a:pPr>
            <a:r>
              <a:rPr lang="en-US" sz="1800"/>
              <a:t>CP1: 40.7947, -72.9595</a:t>
            </a:r>
            <a:endParaRPr sz="1800"/>
          </a:p>
          <a:p>
            <a:pPr marL="0" lvl="0" indent="0">
              <a:spcBef>
                <a:spcPts val="0"/>
              </a:spcBef>
              <a:spcAft>
                <a:spcPts val="0"/>
              </a:spcAft>
              <a:buNone/>
            </a:pPr>
            <a:r>
              <a:rPr lang="en-US" sz="1800"/>
              <a:t>CP2: 40.7947, -73.9594</a:t>
            </a:r>
            <a:endParaRPr sz="1800"/>
          </a:p>
          <a:p>
            <a:pPr marL="0" lvl="0" indent="0">
              <a:spcBef>
                <a:spcPts val="0"/>
              </a:spcBef>
              <a:spcAft>
                <a:spcPts val="0"/>
              </a:spcAft>
              <a:buNone/>
            </a:pPr>
            <a:r>
              <a:rPr lang="en-US" sz="1800"/>
              <a:t>CP3: 40.7947, -73.9594</a:t>
            </a:r>
            <a:endParaRPr sz="1800"/>
          </a:p>
        </p:txBody>
      </p:sp>
      <p:sp>
        <p:nvSpPr>
          <p:cNvPr id="119" name="Shape 119"/>
          <p:cNvSpPr txBox="1"/>
          <p:nvPr/>
        </p:nvSpPr>
        <p:spPr>
          <a:xfrm>
            <a:off x="11338725" y="31898030"/>
            <a:ext cx="10358400" cy="64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r>
              <a:rPr lang="en-US" sz="2400" dirty="0"/>
              <a:t>Figure </a:t>
            </a:r>
            <a:r>
              <a:rPr lang="en-US" sz="2400" dirty="0" smtClean="0"/>
              <a:t>3: </a:t>
            </a:r>
            <a:r>
              <a:rPr lang="en-US" sz="2400" dirty="0"/>
              <a:t>Central Park Sample Locations</a:t>
            </a:r>
            <a:endParaRPr sz="2400" dirty="0"/>
          </a:p>
        </p:txBody>
      </p:sp>
      <p:sp>
        <p:nvSpPr>
          <p:cNvPr id="120" name="Shape 120"/>
          <p:cNvSpPr txBox="1"/>
          <p:nvPr/>
        </p:nvSpPr>
        <p:spPr>
          <a:xfrm>
            <a:off x="16936600" y="27215280"/>
            <a:ext cx="2823000" cy="222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Coordinates (TNC):</a:t>
            </a:r>
            <a:endParaRPr sz="1800"/>
          </a:p>
          <a:p>
            <a:pPr marL="0" lvl="0" indent="0">
              <a:spcBef>
                <a:spcPts val="0"/>
              </a:spcBef>
              <a:spcAft>
                <a:spcPts val="0"/>
              </a:spcAft>
              <a:buNone/>
            </a:pPr>
            <a:r>
              <a:rPr lang="en-US" sz="1800"/>
              <a:t>TNC1: 40.9247, -73.9415</a:t>
            </a:r>
            <a:endParaRPr sz="1800"/>
          </a:p>
          <a:p>
            <a:pPr marL="0" lvl="0" indent="0">
              <a:spcBef>
                <a:spcPts val="0"/>
              </a:spcBef>
              <a:spcAft>
                <a:spcPts val="0"/>
              </a:spcAft>
              <a:buNone/>
            </a:pPr>
            <a:r>
              <a:rPr lang="en-US" sz="1800"/>
              <a:t>TNC2: 40.9242, -73.9418</a:t>
            </a:r>
            <a:endParaRPr sz="1800"/>
          </a:p>
          <a:p>
            <a:pPr marL="0" lvl="0" indent="0">
              <a:spcBef>
                <a:spcPts val="0"/>
              </a:spcBef>
              <a:spcAft>
                <a:spcPts val="0"/>
              </a:spcAft>
              <a:buNone/>
            </a:pPr>
            <a:r>
              <a:rPr lang="en-US" sz="1800"/>
              <a:t>TNC3: 40.9238, -73.9419</a:t>
            </a:r>
            <a:endParaRPr sz="1800"/>
          </a:p>
          <a:p>
            <a:pPr marL="0" lvl="0" indent="0">
              <a:spcBef>
                <a:spcPts val="0"/>
              </a:spcBef>
              <a:spcAft>
                <a:spcPts val="0"/>
              </a:spcAft>
              <a:buNone/>
            </a:pPr>
            <a:endParaRPr sz="1800"/>
          </a:p>
          <a:p>
            <a:pPr marL="0" lvl="0" indent="0">
              <a:spcBef>
                <a:spcPts val="0"/>
              </a:spcBef>
              <a:spcAft>
                <a:spcPts val="0"/>
              </a:spcAft>
              <a:buNone/>
            </a:pPr>
            <a:endParaRPr sz="1800"/>
          </a:p>
          <a:p>
            <a:pPr marL="0" lvl="0" indent="0">
              <a:spcBef>
                <a:spcPts val="0"/>
              </a:spcBef>
              <a:spcAft>
                <a:spcPts val="0"/>
              </a:spcAft>
              <a:buNone/>
            </a:pPr>
            <a:endParaRPr sz="1800"/>
          </a:p>
        </p:txBody>
      </p:sp>
      <p:pic>
        <p:nvPicPr>
          <p:cNvPr id="121" name="Shape 121"/>
          <p:cNvPicPr preferRelativeResize="0"/>
          <p:nvPr/>
        </p:nvPicPr>
        <p:blipFill>
          <a:blip r:embed="rId6">
            <a:alphaModFix/>
          </a:blip>
          <a:stretch>
            <a:fillRect/>
          </a:stretch>
        </p:blipFill>
        <p:spPr>
          <a:xfrm>
            <a:off x="16976375" y="20183830"/>
            <a:ext cx="4810992" cy="6992101"/>
          </a:xfrm>
          <a:prstGeom prst="rect">
            <a:avLst/>
          </a:prstGeom>
          <a:noFill/>
          <a:ln>
            <a:noFill/>
          </a:ln>
        </p:spPr>
      </p:pic>
      <p:sp>
        <p:nvSpPr>
          <p:cNvPr id="122" name="Shape 122"/>
          <p:cNvSpPr txBox="1"/>
          <p:nvPr/>
        </p:nvSpPr>
        <p:spPr>
          <a:xfrm>
            <a:off x="16977525" y="28240430"/>
            <a:ext cx="4811100" cy="641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a:p>
            <a:pPr marL="0" lvl="0" indent="0">
              <a:spcBef>
                <a:spcPts val="0"/>
              </a:spcBef>
              <a:spcAft>
                <a:spcPts val="0"/>
              </a:spcAft>
              <a:buNone/>
            </a:pPr>
            <a:r>
              <a:rPr lang="en-US" sz="2400" dirty="0"/>
              <a:t>Figure 2</a:t>
            </a:r>
            <a:r>
              <a:rPr lang="en-US" sz="2400" dirty="0" smtClean="0"/>
              <a:t>: </a:t>
            </a:r>
            <a:r>
              <a:rPr lang="en-US" sz="2400" dirty="0"/>
              <a:t>Tenafly Nature Center </a:t>
            </a:r>
            <a:endParaRPr sz="2400" dirty="0"/>
          </a:p>
          <a:p>
            <a:pPr marL="0" lvl="0" indent="0" rtl="0">
              <a:spcBef>
                <a:spcPts val="0"/>
              </a:spcBef>
              <a:spcAft>
                <a:spcPts val="0"/>
              </a:spcAft>
              <a:buNone/>
            </a:pPr>
            <a:r>
              <a:rPr lang="en-US" sz="2400" dirty="0"/>
              <a:t>Sample Locations</a:t>
            </a:r>
            <a:endParaRPr sz="2400" dirty="0"/>
          </a:p>
        </p:txBody>
      </p:sp>
      <p:graphicFrame>
        <p:nvGraphicFramePr>
          <p:cNvPr id="123" name="Shape 123"/>
          <p:cNvGraphicFramePr/>
          <p:nvPr>
            <p:extLst>
              <p:ext uri="{D42A27DB-BD31-4B8C-83A1-F6EECF244321}">
                <p14:modId xmlns:p14="http://schemas.microsoft.com/office/powerpoint/2010/main" val="331557302"/>
              </p:ext>
            </p:extLst>
          </p:nvPr>
        </p:nvGraphicFramePr>
        <p:xfrm>
          <a:off x="22417825" y="19100025"/>
          <a:ext cx="9871200" cy="11731225"/>
        </p:xfrm>
        <a:graphic>
          <a:graphicData uri="http://schemas.openxmlformats.org/drawingml/2006/table">
            <a:tbl>
              <a:tblPr>
                <a:noFill/>
                <a:tableStyleId>{E9D96CBF-0FBF-4820-B0A1-B7C9F1A3490D}</a:tableStyleId>
              </a:tblPr>
              <a:tblGrid>
                <a:gridCol w="2767200">
                  <a:extLst>
                    <a:ext uri="{9D8B030D-6E8A-4147-A177-3AD203B41FA5}">
                      <a16:colId xmlns:a16="http://schemas.microsoft.com/office/drawing/2014/main" val="20000"/>
                    </a:ext>
                  </a:extLst>
                </a:gridCol>
                <a:gridCol w="3552000">
                  <a:extLst>
                    <a:ext uri="{9D8B030D-6E8A-4147-A177-3AD203B41FA5}">
                      <a16:colId xmlns:a16="http://schemas.microsoft.com/office/drawing/2014/main" val="20001"/>
                    </a:ext>
                  </a:extLst>
                </a:gridCol>
                <a:gridCol w="3552000">
                  <a:extLst>
                    <a:ext uri="{9D8B030D-6E8A-4147-A177-3AD203B41FA5}">
                      <a16:colId xmlns:a16="http://schemas.microsoft.com/office/drawing/2014/main" val="20002"/>
                    </a:ext>
                  </a:extLst>
                </a:gridCol>
              </a:tblGrid>
              <a:tr h="739925">
                <a:tc>
                  <a:txBody>
                    <a:bodyPr/>
                    <a:lstStyle/>
                    <a:p>
                      <a:pPr marL="0" marR="0" lvl="0" indent="0" algn="l" rtl="0">
                        <a:lnSpc>
                          <a:spcPct val="100000"/>
                        </a:lnSpc>
                        <a:spcBef>
                          <a:spcPts val="0"/>
                        </a:spcBef>
                        <a:spcAft>
                          <a:spcPts val="0"/>
                        </a:spcAft>
                        <a:buNone/>
                      </a:pPr>
                      <a:r>
                        <a:rPr lang="en-US" sz="2900">
                          <a:latin typeface="Times New Roman"/>
                          <a:ea typeface="Times New Roman"/>
                          <a:cs typeface="Times New Roman"/>
                          <a:sym typeface="Times New Roman"/>
                        </a:rPr>
                        <a:t>Organism Type</a:t>
                      </a:r>
                      <a:endParaRPr sz="2900">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None/>
                      </a:pPr>
                      <a:r>
                        <a:rPr lang="en-US" sz="2900">
                          <a:latin typeface="Times New Roman"/>
                          <a:ea typeface="Times New Roman"/>
                          <a:cs typeface="Times New Roman"/>
                          <a:sym typeface="Times New Roman"/>
                        </a:rPr>
                        <a:t>Nitrate (NO</a:t>
                      </a:r>
                      <a:r>
                        <a:rPr lang="en-US" sz="2900" baseline="-25000">
                          <a:latin typeface="Times New Roman"/>
                          <a:ea typeface="Times New Roman"/>
                          <a:cs typeface="Times New Roman"/>
                          <a:sym typeface="Times New Roman"/>
                        </a:rPr>
                        <a:t>3</a:t>
                      </a:r>
                      <a:r>
                        <a:rPr lang="en-US" sz="2900">
                          <a:latin typeface="Times New Roman"/>
                          <a:ea typeface="Times New Roman"/>
                          <a:cs typeface="Times New Roman"/>
                          <a:sym typeface="Times New Roman"/>
                        </a:rPr>
                        <a:t>)</a:t>
                      </a:r>
                      <a:endParaRPr sz="2900">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None/>
                      </a:pPr>
                      <a:r>
                        <a:rPr lang="en-US" sz="2900">
                          <a:latin typeface="Times New Roman"/>
                          <a:ea typeface="Times New Roman"/>
                          <a:cs typeface="Times New Roman"/>
                          <a:sym typeface="Times New Roman"/>
                        </a:rPr>
                        <a:t>Phosphate (PO</a:t>
                      </a:r>
                      <a:r>
                        <a:rPr lang="en-US" sz="2900" baseline="-25000">
                          <a:latin typeface="Times New Roman"/>
                          <a:ea typeface="Times New Roman"/>
                          <a:cs typeface="Times New Roman"/>
                          <a:sym typeface="Times New Roman"/>
                        </a:rPr>
                        <a:t>4</a:t>
                      </a:r>
                      <a:r>
                        <a:rPr lang="en-US" sz="2900">
                          <a:latin typeface="Times New Roman"/>
                          <a:ea typeface="Times New Roman"/>
                          <a:cs typeface="Times New Roman"/>
                          <a:sym typeface="Times New Roman"/>
                        </a:rPr>
                        <a:t>)</a:t>
                      </a:r>
                      <a:endParaRPr sz="29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2747825">
                <a:tc>
                  <a:txBody>
                    <a:bodyPr/>
                    <a:lstStyle/>
                    <a:p>
                      <a:pPr marL="0" marR="0" lvl="0" indent="0" algn="l" rtl="0">
                        <a:lnSpc>
                          <a:spcPct val="100000"/>
                        </a:lnSpc>
                        <a:spcBef>
                          <a:spcPts val="0"/>
                        </a:spcBef>
                        <a:spcAft>
                          <a:spcPts val="0"/>
                        </a:spcAft>
                        <a:buNone/>
                      </a:pPr>
                      <a:r>
                        <a:rPr lang="en-US" sz="2600">
                          <a:latin typeface="Times New Roman"/>
                          <a:ea typeface="Times New Roman"/>
                          <a:cs typeface="Times New Roman"/>
                          <a:sym typeface="Times New Roman"/>
                        </a:rPr>
                        <a:t>CP1:</a:t>
                      </a:r>
                      <a:endParaRPr sz="26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200" i="1">
                          <a:latin typeface="Times New Roman"/>
                          <a:ea typeface="Times New Roman"/>
                          <a:cs typeface="Times New Roman"/>
                          <a:sym typeface="Times New Roman"/>
                        </a:rPr>
                        <a:t>Phragmites australis</a:t>
                      </a:r>
                      <a:endParaRPr sz="2200" i="1">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200">
                          <a:latin typeface="Times New Roman"/>
                          <a:ea typeface="Times New Roman"/>
                          <a:cs typeface="Times New Roman"/>
                          <a:sym typeface="Times New Roman"/>
                        </a:rPr>
                        <a:t>(99.8% match)</a:t>
                      </a:r>
                      <a:endParaRPr sz="22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900" dirty="0" smtClean="0">
                          <a:latin typeface="Times New Roman"/>
                          <a:ea typeface="Times New Roman"/>
                          <a:cs typeface="Times New Roman"/>
                          <a:sym typeface="Times New Roman"/>
                        </a:rPr>
                        <a:t>3-4</a:t>
                      </a:r>
                      <a:r>
                        <a:rPr lang="en-US" sz="2900" baseline="0" dirty="0" smtClean="0">
                          <a:latin typeface="Times New Roman"/>
                          <a:ea typeface="Times New Roman"/>
                          <a:cs typeface="Times New Roman"/>
                          <a:sym typeface="Times New Roman"/>
                        </a:rPr>
                        <a:t> ppm</a:t>
                      </a:r>
                      <a:endParaRPr sz="2900" dirty="0">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900" dirty="0" smtClean="0">
                          <a:latin typeface="Times New Roman"/>
                          <a:ea typeface="Times New Roman"/>
                          <a:cs typeface="Times New Roman"/>
                          <a:sym typeface="Times New Roman"/>
                        </a:rPr>
                        <a:t>&gt;5.0</a:t>
                      </a:r>
                      <a:r>
                        <a:rPr lang="en-US" sz="2900" baseline="0" dirty="0" smtClean="0">
                          <a:latin typeface="Times New Roman"/>
                          <a:ea typeface="Times New Roman"/>
                          <a:cs typeface="Times New Roman"/>
                          <a:sym typeface="Times New Roman"/>
                        </a:rPr>
                        <a:t> ppm</a:t>
                      </a:r>
                      <a:endParaRPr sz="2900"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2747825">
                <a:tc>
                  <a:txBody>
                    <a:bodyPr/>
                    <a:lstStyle/>
                    <a:p>
                      <a:pPr marL="0" marR="0" lvl="0" indent="0" algn="l" rtl="0">
                        <a:lnSpc>
                          <a:spcPct val="100000"/>
                        </a:lnSpc>
                        <a:spcBef>
                          <a:spcPts val="0"/>
                        </a:spcBef>
                        <a:spcAft>
                          <a:spcPts val="0"/>
                        </a:spcAft>
                        <a:buNone/>
                      </a:pPr>
                      <a:r>
                        <a:rPr lang="en-US" sz="2600" dirty="0">
                          <a:latin typeface="Times New Roman"/>
                          <a:ea typeface="Times New Roman"/>
                          <a:cs typeface="Times New Roman"/>
                          <a:sym typeface="Times New Roman"/>
                        </a:rPr>
                        <a:t>CP2:</a:t>
                      </a:r>
                      <a:endParaRPr sz="26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200" i="1" dirty="0" err="1">
                          <a:latin typeface="Times New Roman"/>
                          <a:ea typeface="Times New Roman"/>
                          <a:cs typeface="Times New Roman"/>
                          <a:sym typeface="Times New Roman"/>
                        </a:rPr>
                        <a:t>Fissidens</a:t>
                      </a:r>
                      <a:r>
                        <a:rPr lang="en-US" sz="2200" i="1" dirty="0">
                          <a:latin typeface="Times New Roman"/>
                          <a:ea typeface="Times New Roman"/>
                          <a:cs typeface="Times New Roman"/>
                          <a:sym typeface="Times New Roman"/>
                        </a:rPr>
                        <a:t> </a:t>
                      </a:r>
                      <a:r>
                        <a:rPr lang="en-US" sz="2200" i="1" dirty="0" err="1">
                          <a:latin typeface="Times New Roman"/>
                          <a:ea typeface="Times New Roman"/>
                          <a:cs typeface="Times New Roman"/>
                          <a:sym typeface="Times New Roman"/>
                        </a:rPr>
                        <a:t>viridulus</a:t>
                      </a:r>
                      <a:endParaRPr sz="2200" i="1"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200" dirty="0">
                          <a:latin typeface="Times New Roman"/>
                          <a:ea typeface="Times New Roman"/>
                          <a:cs typeface="Times New Roman"/>
                          <a:sym typeface="Times New Roman"/>
                        </a:rPr>
                        <a:t>(98.6% match)</a:t>
                      </a:r>
                      <a:endParaRPr sz="2200" dirty="0">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900" dirty="0" smtClean="0">
                          <a:latin typeface="Times New Roman"/>
                          <a:ea typeface="Times New Roman"/>
                          <a:cs typeface="Times New Roman"/>
                          <a:sym typeface="Times New Roman"/>
                        </a:rPr>
                        <a:t>3-4</a:t>
                      </a:r>
                      <a:r>
                        <a:rPr lang="en-US" sz="2900" baseline="0" dirty="0" smtClean="0">
                          <a:latin typeface="Times New Roman"/>
                          <a:ea typeface="Times New Roman"/>
                          <a:cs typeface="Times New Roman"/>
                          <a:sym typeface="Times New Roman"/>
                        </a:rPr>
                        <a:t> ppm</a:t>
                      </a:r>
                      <a:endParaRPr sz="2900" dirty="0">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None/>
                      </a:pPr>
                      <a:endParaRPr sz="29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lang="en-US" sz="2900"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900" dirty="0" smtClean="0">
                          <a:latin typeface="Times New Roman"/>
                          <a:ea typeface="Times New Roman"/>
                          <a:cs typeface="Times New Roman"/>
                          <a:sym typeface="Times New Roman"/>
                        </a:rPr>
                        <a:t>&gt;5.0</a:t>
                      </a:r>
                      <a:r>
                        <a:rPr lang="en-US" sz="2900" baseline="0" dirty="0" smtClean="0">
                          <a:latin typeface="Times New Roman"/>
                          <a:ea typeface="Times New Roman"/>
                          <a:cs typeface="Times New Roman"/>
                          <a:sym typeface="Times New Roman"/>
                        </a:rPr>
                        <a:t> ppm</a:t>
                      </a:r>
                      <a:endParaRPr sz="2900"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2747825">
                <a:tc>
                  <a:txBody>
                    <a:bodyPr/>
                    <a:lstStyle/>
                    <a:p>
                      <a:pPr marL="0" marR="0" lvl="0" indent="0" algn="l" rtl="0">
                        <a:lnSpc>
                          <a:spcPct val="100000"/>
                        </a:lnSpc>
                        <a:spcBef>
                          <a:spcPts val="0"/>
                        </a:spcBef>
                        <a:spcAft>
                          <a:spcPts val="0"/>
                        </a:spcAft>
                        <a:buNone/>
                      </a:pPr>
                      <a:r>
                        <a:rPr lang="en-US" sz="2600">
                          <a:latin typeface="Times New Roman"/>
                          <a:ea typeface="Times New Roman"/>
                          <a:cs typeface="Times New Roman"/>
                          <a:sym typeface="Times New Roman"/>
                        </a:rPr>
                        <a:t>CP3:</a:t>
                      </a:r>
                      <a:endParaRPr sz="26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900" i="1">
                          <a:latin typeface="Times New Roman"/>
                          <a:ea typeface="Times New Roman"/>
                          <a:cs typeface="Times New Roman"/>
                          <a:sym typeface="Times New Roman"/>
                        </a:rPr>
                        <a:t>Staurastrum crenulatum</a:t>
                      </a:r>
                      <a:endParaRPr sz="1900" i="1">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200">
                          <a:latin typeface="Times New Roman"/>
                          <a:ea typeface="Times New Roman"/>
                          <a:cs typeface="Times New Roman"/>
                          <a:sym typeface="Times New Roman"/>
                        </a:rPr>
                        <a:t>(98.1% match)</a:t>
                      </a:r>
                      <a:endParaRPr sz="2200">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None/>
                      </a:pPr>
                      <a:endParaRPr sz="29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900">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900">
                          <a:solidFill>
                            <a:schemeClr val="dk1"/>
                          </a:solidFill>
                          <a:latin typeface="Times New Roman"/>
                          <a:ea typeface="Times New Roman"/>
                          <a:cs typeface="Times New Roman"/>
                          <a:sym typeface="Times New Roman"/>
                        </a:rPr>
                        <a:t>3-4 ppm</a:t>
                      </a:r>
                      <a:endParaRPr sz="2900">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None/>
                      </a:pPr>
                      <a:endParaRPr sz="29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9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900">
                          <a:solidFill>
                            <a:schemeClr val="dk1"/>
                          </a:solidFill>
                          <a:latin typeface="Times New Roman"/>
                          <a:ea typeface="Times New Roman"/>
                          <a:cs typeface="Times New Roman"/>
                          <a:sym typeface="Times New Roman"/>
                        </a:rPr>
                        <a:t>&gt;5.0 ppm</a:t>
                      </a:r>
                      <a:endParaRPr sz="29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2747825">
                <a:tc>
                  <a:txBody>
                    <a:bodyPr/>
                    <a:lstStyle/>
                    <a:p>
                      <a:pPr marL="0" lvl="0" indent="0">
                        <a:spcBef>
                          <a:spcPts val="0"/>
                        </a:spcBef>
                        <a:spcAft>
                          <a:spcPts val="0"/>
                        </a:spcAft>
                        <a:buNone/>
                      </a:pPr>
                      <a:r>
                        <a:rPr lang="en-US" sz="2600">
                          <a:latin typeface="Times New Roman"/>
                          <a:ea typeface="Times New Roman"/>
                          <a:cs typeface="Times New Roman"/>
                          <a:sym typeface="Times New Roman"/>
                        </a:rPr>
                        <a:t>TNC Samples:</a:t>
                      </a:r>
                      <a:endParaRPr sz="2600">
                        <a:latin typeface="Times New Roman"/>
                        <a:ea typeface="Times New Roman"/>
                        <a:cs typeface="Times New Roman"/>
                        <a:sym typeface="Times New Roman"/>
                      </a:endParaRPr>
                    </a:p>
                    <a:p>
                      <a:pPr marL="0" lvl="0" indent="0" algn="just" rtl="0">
                        <a:spcBef>
                          <a:spcPts val="0"/>
                        </a:spcBef>
                        <a:spcAft>
                          <a:spcPts val="0"/>
                        </a:spcAft>
                        <a:buNone/>
                      </a:pPr>
                      <a:r>
                        <a:rPr lang="en-US" sz="2200" i="1">
                          <a:solidFill>
                            <a:schemeClr val="dk1"/>
                          </a:solidFill>
                          <a:latin typeface="Times New Roman"/>
                          <a:ea typeface="Times New Roman"/>
                          <a:cs typeface="Times New Roman"/>
                          <a:sym typeface="Times New Roman"/>
                        </a:rPr>
                        <a:t>Microcystaceae</a:t>
                      </a:r>
                      <a:endParaRPr sz="2200" i="1">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endParaRPr sz="2200">
                        <a:solidFill>
                          <a:schemeClr val="dk1"/>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endParaRPr sz="2900" dirty="0">
                        <a:latin typeface="Times New Roman"/>
                        <a:ea typeface="Times New Roman"/>
                        <a:cs typeface="Times New Roman"/>
                        <a:sym typeface="Times New Roman"/>
                      </a:endParaRPr>
                    </a:p>
                    <a:p>
                      <a:pPr marL="0" lvl="0" indent="0" algn="ctr" rtl="0">
                        <a:spcBef>
                          <a:spcPts val="0"/>
                        </a:spcBef>
                        <a:spcAft>
                          <a:spcPts val="0"/>
                        </a:spcAft>
                        <a:buNone/>
                      </a:pPr>
                      <a:endParaRPr sz="2900" dirty="0">
                        <a:latin typeface="Times New Roman"/>
                        <a:ea typeface="Times New Roman"/>
                        <a:cs typeface="Times New Roman"/>
                        <a:sym typeface="Times New Roman"/>
                      </a:endParaRPr>
                    </a:p>
                    <a:p>
                      <a:pPr marL="0" lvl="0" indent="0" algn="ctr">
                        <a:spcBef>
                          <a:spcPts val="0"/>
                        </a:spcBef>
                        <a:spcAft>
                          <a:spcPts val="0"/>
                        </a:spcAft>
                        <a:buNone/>
                      </a:pPr>
                      <a:r>
                        <a:rPr lang="en-US" sz="2900" dirty="0">
                          <a:latin typeface="Times New Roman"/>
                          <a:ea typeface="Times New Roman"/>
                          <a:cs typeface="Times New Roman"/>
                          <a:sym typeface="Times New Roman"/>
                        </a:rPr>
                        <a:t>0 ppm</a:t>
                      </a:r>
                      <a:endParaRPr sz="2900" dirty="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endParaRPr sz="2900" dirty="0">
                        <a:latin typeface="Times New Roman"/>
                        <a:ea typeface="Times New Roman"/>
                        <a:cs typeface="Times New Roman"/>
                        <a:sym typeface="Times New Roman"/>
                      </a:endParaRPr>
                    </a:p>
                    <a:p>
                      <a:pPr marL="0" lvl="0" indent="0" algn="ctr" rtl="0">
                        <a:spcBef>
                          <a:spcPts val="0"/>
                        </a:spcBef>
                        <a:spcAft>
                          <a:spcPts val="0"/>
                        </a:spcAft>
                        <a:buNone/>
                      </a:pPr>
                      <a:endParaRPr sz="2900" dirty="0">
                        <a:latin typeface="Times New Roman"/>
                        <a:ea typeface="Times New Roman"/>
                        <a:cs typeface="Times New Roman"/>
                        <a:sym typeface="Times New Roman"/>
                      </a:endParaRPr>
                    </a:p>
                    <a:p>
                      <a:pPr marL="0" lvl="0" indent="0" algn="ctr">
                        <a:spcBef>
                          <a:spcPts val="0"/>
                        </a:spcBef>
                        <a:spcAft>
                          <a:spcPts val="0"/>
                        </a:spcAft>
                        <a:buNone/>
                      </a:pPr>
                      <a:r>
                        <a:rPr lang="en-US" sz="2900" dirty="0" smtClean="0">
                          <a:latin typeface="Times New Roman"/>
                          <a:ea typeface="Times New Roman"/>
                          <a:cs typeface="Times New Roman"/>
                          <a:sym typeface="Times New Roman"/>
                        </a:rPr>
                        <a:t>0.25-1 </a:t>
                      </a:r>
                      <a:r>
                        <a:rPr lang="en-US" sz="2900" dirty="0">
                          <a:latin typeface="Times New Roman"/>
                          <a:ea typeface="Times New Roman"/>
                          <a:cs typeface="Times New Roman"/>
                          <a:sym typeface="Times New Roman"/>
                        </a:rPr>
                        <a:t>ppm</a:t>
                      </a:r>
                      <a:endParaRPr sz="2900"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pic>
        <p:nvPicPr>
          <p:cNvPr id="124" name="Shape 124"/>
          <p:cNvPicPr preferRelativeResize="0"/>
          <p:nvPr/>
        </p:nvPicPr>
        <p:blipFill>
          <a:blip r:embed="rId4">
            <a:alphaModFix/>
          </a:blip>
          <a:stretch>
            <a:fillRect/>
          </a:stretch>
        </p:blipFill>
        <p:spPr>
          <a:xfrm>
            <a:off x="20740700" y="21266381"/>
            <a:ext cx="952498" cy="762000"/>
          </a:xfrm>
          <a:prstGeom prst="rect">
            <a:avLst/>
          </a:prstGeom>
          <a:noFill/>
          <a:ln>
            <a:noFill/>
          </a:ln>
        </p:spPr>
      </p:pic>
      <p:pic>
        <p:nvPicPr>
          <p:cNvPr id="125" name="Shape 125"/>
          <p:cNvPicPr preferRelativeResize="0"/>
          <p:nvPr/>
        </p:nvPicPr>
        <p:blipFill>
          <a:blip r:embed="rId4">
            <a:alphaModFix/>
          </a:blip>
          <a:stretch>
            <a:fillRect/>
          </a:stretch>
        </p:blipFill>
        <p:spPr>
          <a:xfrm>
            <a:off x="19750100" y="22866581"/>
            <a:ext cx="952498" cy="762000"/>
          </a:xfrm>
          <a:prstGeom prst="rect">
            <a:avLst/>
          </a:prstGeom>
          <a:noFill/>
          <a:ln>
            <a:noFill/>
          </a:ln>
        </p:spPr>
      </p:pic>
      <p:pic>
        <p:nvPicPr>
          <p:cNvPr id="126" name="Shape 126"/>
          <p:cNvPicPr preferRelativeResize="0"/>
          <p:nvPr/>
        </p:nvPicPr>
        <p:blipFill>
          <a:blip r:embed="rId4">
            <a:alphaModFix/>
          </a:blip>
          <a:stretch>
            <a:fillRect/>
          </a:stretch>
        </p:blipFill>
        <p:spPr>
          <a:xfrm>
            <a:off x="19140500" y="25304981"/>
            <a:ext cx="952498" cy="762000"/>
          </a:xfrm>
          <a:prstGeom prst="rect">
            <a:avLst/>
          </a:prstGeom>
          <a:noFill/>
          <a:ln>
            <a:noFill/>
          </a:ln>
        </p:spPr>
      </p:pic>
      <p:pic>
        <p:nvPicPr>
          <p:cNvPr id="127" name="Shape 127"/>
          <p:cNvPicPr preferRelativeResize="0"/>
          <p:nvPr/>
        </p:nvPicPr>
        <p:blipFill rotWithShape="1">
          <a:blip r:embed="rId7">
            <a:alphaModFix/>
          </a:blip>
          <a:srcRect l="2105" t="14580" r="20763" b="27072"/>
          <a:stretch/>
        </p:blipFill>
        <p:spPr>
          <a:xfrm>
            <a:off x="23049075" y="21026105"/>
            <a:ext cx="1451974" cy="1464352"/>
          </a:xfrm>
          <a:prstGeom prst="rect">
            <a:avLst/>
          </a:prstGeom>
          <a:noFill/>
          <a:ln>
            <a:noFill/>
          </a:ln>
        </p:spPr>
      </p:pic>
      <p:pic>
        <p:nvPicPr>
          <p:cNvPr id="128" name="Shape 128"/>
          <p:cNvPicPr preferRelativeResize="0"/>
          <p:nvPr/>
        </p:nvPicPr>
        <p:blipFill rotWithShape="1">
          <a:blip r:embed="rId8">
            <a:alphaModFix/>
          </a:blip>
          <a:srcRect t="16976" r="22869" b="24683"/>
          <a:stretch/>
        </p:blipFill>
        <p:spPr>
          <a:xfrm>
            <a:off x="23049075" y="23776565"/>
            <a:ext cx="1451974" cy="1464352"/>
          </a:xfrm>
          <a:prstGeom prst="rect">
            <a:avLst/>
          </a:prstGeom>
          <a:noFill/>
          <a:ln>
            <a:noFill/>
          </a:ln>
          <a:effectLst>
            <a:outerShdw blurRad="57150" dist="19050" dir="5400000" algn="bl" rotWithShape="0">
              <a:srgbClr val="000000">
                <a:alpha val="50000"/>
              </a:srgbClr>
            </a:outerShdw>
          </a:effectLst>
        </p:spPr>
      </p:pic>
      <p:pic>
        <p:nvPicPr>
          <p:cNvPr id="129" name="Shape 129"/>
          <p:cNvPicPr preferRelativeResize="0"/>
          <p:nvPr/>
        </p:nvPicPr>
        <p:blipFill rotWithShape="1">
          <a:blip r:embed="rId9">
            <a:alphaModFix/>
          </a:blip>
          <a:srcRect l="4018" t="9486" r="18850" b="32170"/>
          <a:stretch/>
        </p:blipFill>
        <p:spPr>
          <a:xfrm>
            <a:off x="23049075" y="26455485"/>
            <a:ext cx="1451974" cy="1464352"/>
          </a:xfrm>
          <a:prstGeom prst="rect">
            <a:avLst/>
          </a:prstGeom>
          <a:noFill/>
          <a:ln>
            <a:noFill/>
          </a:ln>
        </p:spPr>
      </p:pic>
      <p:pic>
        <p:nvPicPr>
          <p:cNvPr id="130" name="Shape 130"/>
          <p:cNvPicPr preferRelativeResize="0"/>
          <p:nvPr/>
        </p:nvPicPr>
        <p:blipFill rotWithShape="1">
          <a:blip r:embed="rId10">
            <a:alphaModFix/>
          </a:blip>
          <a:srcRect t="9719" b="14586"/>
          <a:stretch/>
        </p:blipFill>
        <p:spPr>
          <a:xfrm>
            <a:off x="24165775" y="29083010"/>
            <a:ext cx="1019247" cy="1028684"/>
          </a:xfrm>
          <a:prstGeom prst="rect">
            <a:avLst/>
          </a:prstGeom>
          <a:noFill/>
          <a:ln>
            <a:noFill/>
          </a:ln>
        </p:spPr>
      </p:pic>
      <p:pic>
        <p:nvPicPr>
          <p:cNvPr id="131" name="Shape 131"/>
          <p:cNvPicPr preferRelativeResize="0"/>
          <p:nvPr/>
        </p:nvPicPr>
        <p:blipFill rotWithShape="1">
          <a:blip r:embed="rId11">
            <a:alphaModFix/>
          </a:blip>
          <a:srcRect t="9719" b="14586"/>
          <a:stretch/>
        </p:blipFill>
        <p:spPr>
          <a:xfrm>
            <a:off x="22417100" y="29083010"/>
            <a:ext cx="1019247" cy="1028684"/>
          </a:xfrm>
          <a:prstGeom prst="rect">
            <a:avLst/>
          </a:prstGeom>
          <a:noFill/>
          <a:ln>
            <a:noFill/>
          </a:ln>
        </p:spPr>
      </p:pic>
      <p:pic>
        <p:nvPicPr>
          <p:cNvPr id="132" name="Shape 132"/>
          <p:cNvPicPr preferRelativeResize="0"/>
          <p:nvPr/>
        </p:nvPicPr>
        <p:blipFill rotWithShape="1">
          <a:blip r:embed="rId12">
            <a:alphaModFix/>
          </a:blip>
          <a:srcRect t="9719" b="14586"/>
          <a:stretch/>
        </p:blipFill>
        <p:spPr>
          <a:xfrm>
            <a:off x="23265438" y="29523152"/>
            <a:ext cx="1019262" cy="1028704"/>
          </a:xfrm>
          <a:prstGeom prst="rect">
            <a:avLst/>
          </a:prstGeom>
          <a:noFill/>
          <a:ln>
            <a:noFill/>
          </a:ln>
        </p:spPr>
      </p:pic>
      <p:pic>
        <p:nvPicPr>
          <p:cNvPr id="133" name="Shape 133"/>
          <p:cNvPicPr preferRelativeResize="0"/>
          <p:nvPr/>
        </p:nvPicPr>
        <p:blipFill>
          <a:blip r:embed="rId13">
            <a:alphaModFix/>
          </a:blip>
          <a:stretch>
            <a:fillRect/>
          </a:stretch>
        </p:blipFill>
        <p:spPr>
          <a:xfrm>
            <a:off x="14892225" y="12794930"/>
            <a:ext cx="2929526" cy="2837951"/>
          </a:xfrm>
          <a:prstGeom prst="rect">
            <a:avLst/>
          </a:prstGeom>
          <a:noFill/>
          <a:ln>
            <a:noFill/>
          </a:ln>
        </p:spPr>
      </p:pic>
      <p:pic>
        <p:nvPicPr>
          <p:cNvPr id="134" name="Shape 134"/>
          <p:cNvPicPr preferRelativeResize="0"/>
          <p:nvPr/>
        </p:nvPicPr>
        <p:blipFill>
          <a:blip r:embed="rId14">
            <a:alphaModFix/>
          </a:blip>
          <a:stretch>
            <a:fillRect/>
          </a:stretch>
        </p:blipFill>
        <p:spPr>
          <a:xfrm>
            <a:off x="11423625" y="12794930"/>
            <a:ext cx="3468601" cy="2837947"/>
          </a:xfrm>
          <a:prstGeom prst="rect">
            <a:avLst/>
          </a:prstGeom>
          <a:noFill/>
          <a:ln>
            <a:noFill/>
          </a:ln>
        </p:spPr>
      </p:pic>
      <p:pic>
        <p:nvPicPr>
          <p:cNvPr id="135" name="Shape 135"/>
          <p:cNvPicPr preferRelativeResize="0"/>
          <p:nvPr/>
        </p:nvPicPr>
        <p:blipFill>
          <a:blip r:embed="rId15">
            <a:alphaModFix/>
          </a:blip>
          <a:stretch>
            <a:fillRect/>
          </a:stretch>
        </p:blipFill>
        <p:spPr>
          <a:xfrm>
            <a:off x="11415775" y="15608907"/>
            <a:ext cx="3217476" cy="3200400"/>
          </a:xfrm>
          <a:prstGeom prst="rect">
            <a:avLst/>
          </a:prstGeom>
          <a:noFill/>
          <a:ln>
            <a:noFill/>
          </a:ln>
        </p:spPr>
      </p:pic>
      <p:pic>
        <p:nvPicPr>
          <p:cNvPr id="136" name="Shape 136"/>
          <p:cNvPicPr preferRelativeResize="0"/>
          <p:nvPr/>
        </p:nvPicPr>
        <p:blipFill rotWithShape="1">
          <a:blip r:embed="rId16">
            <a:alphaModFix/>
          </a:blip>
          <a:srcRect l="57933" t="47613" b="840"/>
          <a:stretch/>
        </p:blipFill>
        <p:spPr>
          <a:xfrm>
            <a:off x="18498901" y="15764830"/>
            <a:ext cx="3217474" cy="3009600"/>
          </a:xfrm>
          <a:prstGeom prst="rect">
            <a:avLst/>
          </a:prstGeom>
          <a:noFill/>
          <a:ln>
            <a:noFill/>
          </a:ln>
        </p:spPr>
      </p:pic>
      <p:pic>
        <p:nvPicPr>
          <p:cNvPr id="137" name="Shape 137"/>
          <p:cNvPicPr preferRelativeResize="0"/>
          <p:nvPr/>
        </p:nvPicPr>
        <p:blipFill>
          <a:blip r:embed="rId17">
            <a:alphaModFix/>
          </a:blip>
          <a:stretch>
            <a:fillRect/>
          </a:stretch>
        </p:blipFill>
        <p:spPr>
          <a:xfrm>
            <a:off x="14574077" y="15574031"/>
            <a:ext cx="3957460" cy="3200399"/>
          </a:xfrm>
          <a:prstGeom prst="rect">
            <a:avLst/>
          </a:prstGeom>
          <a:noFill/>
          <a:ln>
            <a:noFill/>
          </a:ln>
        </p:spPr>
      </p:pic>
      <p:pic>
        <p:nvPicPr>
          <p:cNvPr id="138" name="Shape 138"/>
          <p:cNvPicPr preferRelativeResize="0"/>
          <p:nvPr/>
        </p:nvPicPr>
        <p:blipFill rotWithShape="1">
          <a:blip r:embed="rId18">
            <a:alphaModFix/>
          </a:blip>
          <a:srcRect l="4104"/>
          <a:stretch/>
        </p:blipFill>
        <p:spPr>
          <a:xfrm>
            <a:off x="17778176" y="12789572"/>
            <a:ext cx="3957449" cy="3128424"/>
          </a:xfrm>
          <a:prstGeom prst="rect">
            <a:avLst/>
          </a:prstGeom>
          <a:noFill/>
          <a:ln>
            <a:noFill/>
          </a:ln>
        </p:spPr>
      </p:pic>
      <p:sp>
        <p:nvSpPr>
          <p:cNvPr id="140" name="Shape 140"/>
          <p:cNvSpPr txBox="1"/>
          <p:nvPr/>
        </p:nvSpPr>
        <p:spPr>
          <a:xfrm>
            <a:off x="22417825" y="14748360"/>
            <a:ext cx="9871200" cy="3924600"/>
          </a:xfrm>
          <a:prstGeom prst="rect">
            <a:avLst/>
          </a:prstGeom>
          <a:noFill/>
          <a:ln w="38100" cap="flat" cmpd="sng">
            <a:solidFill>
              <a:srgbClr val="660033"/>
            </a:solidFill>
            <a:prstDash val="solid"/>
            <a:miter lim="800000"/>
            <a:headEnd type="none" w="sm" len="sm"/>
            <a:tailEnd type="none" w="sm" len="sm"/>
          </a:ln>
        </p:spPr>
        <p:txBody>
          <a:bodyPr spcFirstLastPara="1" wrap="square" lIns="91425" tIns="45700" rIns="91425" bIns="91425" anchor="t" anchorCtr="0">
            <a:noAutofit/>
          </a:bodyPr>
          <a:lstStyle/>
          <a:p>
            <a:pPr marL="461963" marR="0" lvl="0" indent="-461963"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p:txBody>
      </p:sp>
      <p:graphicFrame>
        <p:nvGraphicFramePr>
          <p:cNvPr id="141" name="Shape 141"/>
          <p:cNvGraphicFramePr/>
          <p:nvPr>
            <p:extLst>
              <p:ext uri="{D42A27DB-BD31-4B8C-83A1-F6EECF244321}">
                <p14:modId xmlns:p14="http://schemas.microsoft.com/office/powerpoint/2010/main" val="1779664872"/>
              </p:ext>
            </p:extLst>
          </p:nvPr>
        </p:nvGraphicFramePr>
        <p:xfrm>
          <a:off x="22417925" y="30862075"/>
          <a:ext cx="9872700" cy="1632475"/>
        </p:xfrm>
        <a:graphic>
          <a:graphicData uri="http://schemas.openxmlformats.org/drawingml/2006/table">
            <a:tbl>
              <a:tblPr>
                <a:noFill/>
                <a:tableStyleId>{E9D96CBF-0FBF-4820-B0A1-B7C9F1A3490D}</a:tableStyleId>
              </a:tblPr>
              <a:tblGrid>
                <a:gridCol w="3290900">
                  <a:extLst>
                    <a:ext uri="{9D8B030D-6E8A-4147-A177-3AD203B41FA5}">
                      <a16:colId xmlns:a16="http://schemas.microsoft.com/office/drawing/2014/main" val="20000"/>
                    </a:ext>
                  </a:extLst>
                </a:gridCol>
                <a:gridCol w="3290900">
                  <a:extLst>
                    <a:ext uri="{9D8B030D-6E8A-4147-A177-3AD203B41FA5}">
                      <a16:colId xmlns:a16="http://schemas.microsoft.com/office/drawing/2014/main" val="20001"/>
                    </a:ext>
                  </a:extLst>
                </a:gridCol>
                <a:gridCol w="3290900">
                  <a:extLst>
                    <a:ext uri="{9D8B030D-6E8A-4147-A177-3AD203B41FA5}">
                      <a16:colId xmlns:a16="http://schemas.microsoft.com/office/drawing/2014/main" val="20002"/>
                    </a:ext>
                  </a:extLst>
                </a:gridCol>
              </a:tblGrid>
              <a:tr h="585229">
                <a:tc>
                  <a:txBody>
                    <a:bodyPr/>
                    <a:lstStyle/>
                    <a:p>
                      <a:pPr marL="0" lvl="0" indent="0">
                        <a:spcBef>
                          <a:spcPts val="0"/>
                        </a:spcBef>
                        <a:spcAft>
                          <a:spcPts val="0"/>
                        </a:spcAft>
                        <a:buNone/>
                      </a:pPr>
                      <a:r>
                        <a:rPr lang="en-US" sz="2600">
                          <a:latin typeface="Times New Roman"/>
                          <a:ea typeface="Times New Roman"/>
                          <a:cs typeface="Times New Roman"/>
                          <a:sym typeface="Times New Roman"/>
                        </a:rPr>
                        <a:t>Organism Type</a:t>
                      </a:r>
                      <a:endParaRPr sz="2600">
                        <a:latin typeface="Times New Roman"/>
                        <a:ea typeface="Times New Roman"/>
                        <a:cs typeface="Times New Roman"/>
                        <a:sym typeface="Times New Roman"/>
                      </a:endParaRPr>
                    </a:p>
                  </a:txBody>
                  <a:tcPr marL="91425" marR="91425" marT="91425" marB="91425"/>
                </a:tc>
                <a:tc>
                  <a:txBody>
                    <a:bodyPr/>
                    <a:lstStyle/>
                    <a:p>
                      <a:pPr marL="0" lvl="0" indent="0">
                        <a:spcBef>
                          <a:spcPts val="0"/>
                        </a:spcBef>
                        <a:spcAft>
                          <a:spcPts val="0"/>
                        </a:spcAft>
                        <a:buNone/>
                      </a:pPr>
                      <a:r>
                        <a:rPr lang="en-US" sz="2600">
                          <a:latin typeface="Times New Roman"/>
                          <a:ea typeface="Times New Roman"/>
                          <a:cs typeface="Times New Roman"/>
                          <a:sym typeface="Times New Roman"/>
                        </a:rPr>
                        <a:t>Nitrate Levels</a:t>
                      </a:r>
                      <a:endParaRPr sz="2600">
                        <a:latin typeface="Times New Roman"/>
                        <a:ea typeface="Times New Roman"/>
                        <a:cs typeface="Times New Roman"/>
                        <a:sym typeface="Times New Roman"/>
                      </a:endParaRPr>
                    </a:p>
                  </a:txBody>
                  <a:tcPr marL="91425" marR="91425" marT="91425" marB="91425"/>
                </a:tc>
                <a:tc>
                  <a:txBody>
                    <a:bodyPr/>
                    <a:lstStyle/>
                    <a:p>
                      <a:pPr marL="0" lvl="0" indent="0">
                        <a:spcBef>
                          <a:spcPts val="0"/>
                        </a:spcBef>
                        <a:spcAft>
                          <a:spcPts val="0"/>
                        </a:spcAft>
                        <a:buNone/>
                      </a:pPr>
                      <a:r>
                        <a:rPr lang="en-US" sz="2600">
                          <a:latin typeface="Times New Roman"/>
                          <a:ea typeface="Times New Roman"/>
                          <a:cs typeface="Times New Roman"/>
                          <a:sym typeface="Times New Roman"/>
                        </a:rPr>
                        <a:t>Phosphate Levels</a:t>
                      </a:r>
                      <a:endParaRPr sz="2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523623">
                <a:tc>
                  <a:txBody>
                    <a:bodyPr/>
                    <a:lstStyle/>
                    <a:p>
                      <a:pPr marL="0" lvl="0" indent="0">
                        <a:spcBef>
                          <a:spcPts val="0"/>
                        </a:spcBef>
                        <a:spcAft>
                          <a:spcPts val="0"/>
                        </a:spcAft>
                        <a:buClr>
                          <a:schemeClr val="dk1"/>
                        </a:buClr>
                        <a:buSzPts val="1100"/>
                        <a:buFont typeface="Arial"/>
                        <a:buNone/>
                      </a:pPr>
                      <a:r>
                        <a:rPr lang="en-US" sz="2200" i="1">
                          <a:solidFill>
                            <a:schemeClr val="dk1"/>
                          </a:solidFill>
                          <a:latin typeface="Times New Roman"/>
                          <a:ea typeface="Times New Roman"/>
                          <a:cs typeface="Times New Roman"/>
                          <a:sym typeface="Times New Roman"/>
                        </a:rPr>
                        <a:t>Staurastrum crenulatum</a:t>
                      </a:r>
                      <a:endParaRPr sz="2200">
                        <a:latin typeface="Times New Roman"/>
                        <a:ea typeface="Times New Roman"/>
                        <a:cs typeface="Times New Roman"/>
                        <a:sym typeface="Times New Roman"/>
                      </a:endParaRPr>
                    </a:p>
                  </a:txBody>
                  <a:tcPr marL="91425" marR="91425" marT="91425" marB="91425"/>
                </a:tc>
                <a:tc>
                  <a:txBody>
                    <a:bodyPr/>
                    <a:lstStyle/>
                    <a:p>
                      <a:r>
                        <a:rPr lang="en-US" dirty="0" smtClean="0"/>
                        <a:t>----------------------------------------------------</a:t>
                      </a:r>
                      <a:endParaRPr lang="en-US" dirty="0"/>
                    </a:p>
                  </a:txBody>
                  <a:tcPr marL="91425" marR="91425" marT="91425" marB="91425"/>
                </a:tc>
                <a:tc>
                  <a:txBody>
                    <a:bodyPr/>
                    <a:lstStyle/>
                    <a:p>
                      <a:r>
                        <a:rPr lang="en-US" dirty="0" smtClean="0"/>
                        <a:t>----------------------------------------------------</a:t>
                      </a:r>
                      <a:endParaRPr lang="en-US" dirty="0"/>
                    </a:p>
                  </a:txBody>
                  <a:tcPr marL="91425" marR="91425" marT="91425" marB="91425"/>
                </a:tc>
                <a:extLst>
                  <a:ext uri="{0D108BD9-81ED-4DB2-BD59-A6C34878D82A}">
                    <a16:rowId xmlns:a16="http://schemas.microsoft.com/office/drawing/2014/main" val="10001"/>
                  </a:ext>
                </a:extLst>
              </a:tr>
              <a:tr h="523623">
                <a:tc>
                  <a:txBody>
                    <a:bodyPr/>
                    <a:lstStyle/>
                    <a:p>
                      <a:pPr marL="0" lvl="0" indent="0" algn="just" rtl="0">
                        <a:spcBef>
                          <a:spcPts val="0"/>
                        </a:spcBef>
                        <a:spcAft>
                          <a:spcPts val="0"/>
                        </a:spcAft>
                        <a:buClr>
                          <a:schemeClr val="dk1"/>
                        </a:buClr>
                        <a:buSzPts val="1100"/>
                        <a:buFont typeface="Arial"/>
                        <a:buNone/>
                      </a:pPr>
                      <a:r>
                        <a:rPr lang="en-US" sz="2200" i="1" dirty="0" err="1">
                          <a:solidFill>
                            <a:schemeClr val="dk1"/>
                          </a:solidFill>
                          <a:latin typeface="Times New Roman"/>
                          <a:ea typeface="Times New Roman"/>
                          <a:cs typeface="Times New Roman"/>
                          <a:sym typeface="Times New Roman"/>
                        </a:rPr>
                        <a:t>Microcystaceae</a:t>
                      </a:r>
                      <a:endParaRPr dirty="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2200" dirty="0">
                          <a:solidFill>
                            <a:schemeClr val="dk1"/>
                          </a:solidFill>
                          <a:latin typeface="Times New Roman"/>
                          <a:ea typeface="Times New Roman"/>
                          <a:cs typeface="Times New Roman"/>
                          <a:sym typeface="Times New Roman"/>
                        </a:rPr>
                        <a:t>0.4429 ppm - 12.3392 ppm</a:t>
                      </a:r>
                      <a:endParaRPr sz="2200" dirty="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200" dirty="0">
                          <a:latin typeface="Times New Roman"/>
                          <a:ea typeface="Times New Roman"/>
                          <a:cs typeface="Times New Roman"/>
                          <a:sym typeface="Times New Roman"/>
                        </a:rPr>
                        <a:t>0.3166 ppm - 0.6649 ppm</a:t>
                      </a:r>
                      <a:endParaRPr sz="2200"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grpSp>
        <p:nvGrpSpPr>
          <p:cNvPr id="142" name="Shape 142"/>
          <p:cNvGrpSpPr/>
          <p:nvPr/>
        </p:nvGrpSpPr>
        <p:grpSpPr>
          <a:xfrm>
            <a:off x="10561513" y="0"/>
            <a:ext cx="22745713" cy="32994600"/>
            <a:chOff x="10560050" y="0"/>
            <a:chExt cx="22745713" cy="32994600"/>
          </a:xfrm>
        </p:grpSpPr>
        <p:sp>
          <p:nvSpPr>
            <p:cNvPr id="143" name="Shape 143"/>
            <p:cNvSpPr/>
            <p:nvPr/>
          </p:nvSpPr>
          <p:spPr>
            <a:xfrm>
              <a:off x="10594975" y="0"/>
              <a:ext cx="328500" cy="32918400"/>
            </a:xfrm>
            <a:prstGeom prst="rect">
              <a:avLst/>
            </a:prstGeom>
            <a:solidFill>
              <a:srgbClr val="3399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800" b="0" i="0" u="none" strike="noStrike" cap="none">
                <a:solidFill>
                  <a:schemeClr val="dk1"/>
                </a:solidFill>
                <a:latin typeface="Arial"/>
                <a:ea typeface="Arial"/>
                <a:cs typeface="Arial"/>
                <a:sym typeface="Arial"/>
              </a:endParaRPr>
            </a:p>
          </p:txBody>
        </p:sp>
        <p:sp>
          <p:nvSpPr>
            <p:cNvPr id="144" name="Shape 144"/>
            <p:cNvSpPr txBox="1"/>
            <p:nvPr/>
          </p:nvSpPr>
          <p:spPr>
            <a:xfrm rot="-5400000">
              <a:off x="-5648350" y="16414713"/>
              <a:ext cx="327867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dirty="0">
                  <a:solidFill>
                    <a:schemeClr val="lt1"/>
                  </a:solidFill>
                  <a:latin typeface="Arial"/>
                  <a:ea typeface="Arial"/>
                  <a:cs typeface="Arial"/>
                  <a:sym typeface="Arial"/>
                </a:rPr>
                <a:t>TRIFOLD AREA – THIS GUIDE WILL BE REMOVED BEFORE PRINTING – TRIFOLD AREA – THIS GUIDE WILL BE REMOVED BEFORE PRINTING – TRIFOLD AREA – THIS GUIDE WILL BE REMOVED BEFORE PRINTING – TRIFOLD AREA – THIS GUIDE WILL BE REMOVED BEFORE PRINTING – TRIFOLD </a:t>
              </a:r>
              <a:endParaRPr dirty="0"/>
            </a:p>
          </p:txBody>
        </p:sp>
        <p:sp>
          <p:nvSpPr>
            <p:cNvPr id="145" name="Shape 145"/>
            <p:cNvSpPr/>
            <p:nvPr/>
          </p:nvSpPr>
          <p:spPr>
            <a:xfrm>
              <a:off x="32967613" y="0"/>
              <a:ext cx="330300" cy="32918400"/>
            </a:xfrm>
            <a:prstGeom prst="rect">
              <a:avLst/>
            </a:prstGeom>
            <a:solidFill>
              <a:srgbClr val="3399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800" b="0" i="0" u="none" strike="noStrike" cap="none">
                <a:solidFill>
                  <a:schemeClr val="dk1"/>
                </a:solidFill>
                <a:latin typeface="Arial"/>
                <a:ea typeface="Arial"/>
                <a:cs typeface="Arial"/>
                <a:sym typeface="Arial"/>
              </a:endParaRPr>
            </a:p>
          </p:txBody>
        </p:sp>
        <p:sp>
          <p:nvSpPr>
            <p:cNvPr id="146" name="Shape 146"/>
            <p:cNvSpPr txBox="1"/>
            <p:nvPr/>
          </p:nvSpPr>
          <p:spPr>
            <a:xfrm rot="-5400000">
              <a:off x="16726713" y="16415550"/>
              <a:ext cx="327882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dirty="0">
                  <a:solidFill>
                    <a:schemeClr val="lt1"/>
                  </a:solidFill>
                  <a:latin typeface="Arial"/>
                  <a:ea typeface="Arial"/>
                  <a:cs typeface="Arial"/>
                  <a:sym typeface="Arial"/>
                </a:rPr>
                <a:t>TRIFOLD AREA – THIS GUIDE WILL BE REMOVED BEFORE PRINTING – TRIFOLD AREA – THIS GUIDE WILL BE REMOVED BEFORE PRINTING – TRIFOLD AREA – THIS GUIDE WILL BE REMOVED BEFORE PRINTING – TRIFOLD AREA – THIS GUIDE WILL BE REMOVED BEFORE PRINTING – TRIFOLD</a:t>
              </a:r>
              <a:endParaRPr dirty="0"/>
            </a:p>
          </p:txBody>
        </p:sp>
      </p:grpSp>
      <p:sp>
        <p:nvSpPr>
          <p:cNvPr id="139" name="Shape 139"/>
          <p:cNvSpPr txBox="1"/>
          <p:nvPr/>
        </p:nvSpPr>
        <p:spPr>
          <a:xfrm>
            <a:off x="11404933" y="12781773"/>
            <a:ext cx="10318500" cy="6005400"/>
          </a:xfrm>
          <a:prstGeom prst="rect">
            <a:avLst/>
          </a:prstGeom>
          <a:noFill/>
          <a:ln w="38100" cap="flat" cmpd="sng">
            <a:solidFill>
              <a:srgbClr val="660033"/>
            </a:solidFill>
            <a:prstDash val="solid"/>
            <a:miter lim="800000"/>
            <a:headEnd type="none" w="sm" len="sm"/>
            <a:tailEnd type="none" w="sm" len="sm"/>
          </a:ln>
        </p:spPr>
        <p:txBody>
          <a:bodyPr spcFirstLastPara="1" wrap="square" lIns="91425" tIns="45700" rIns="91425" bIns="91425" anchor="t" anchorCtr="0">
            <a:noAutofit/>
          </a:bodyPr>
          <a:lstStyle/>
          <a:p>
            <a:pPr marL="461963" marR="0" lvl="0" indent="-461963"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a:p>
            <a:pPr marL="461963" marR="0" lvl="0" indent="-461963" algn="l" rtl="0">
              <a:spcBef>
                <a:spcPts val="720"/>
              </a:spcBef>
              <a:spcAft>
                <a:spcPts val="0"/>
              </a:spcAft>
              <a:buNone/>
            </a:pPr>
            <a:endParaRPr sz="3600" b="0" i="0" u="none" strike="noStrike" cap="none">
              <a:solidFill>
                <a:schemeClr val="dk1"/>
              </a:solidFill>
              <a:latin typeface="Arial"/>
              <a:ea typeface="Arial"/>
              <a:cs typeface="Arial"/>
              <a:sym typeface="Arial"/>
            </a:endParaRPr>
          </a:p>
        </p:txBody>
      </p:sp>
      <p:sp>
        <p:nvSpPr>
          <p:cNvPr id="60" name="Shape 95"/>
          <p:cNvSpPr/>
          <p:nvPr/>
        </p:nvSpPr>
        <p:spPr>
          <a:xfrm>
            <a:off x="33418238" y="13705930"/>
            <a:ext cx="10358400"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dirty="0" smtClean="0">
                <a:solidFill>
                  <a:schemeClr val="lt1"/>
                </a:solidFill>
              </a:rPr>
              <a:t>Future Work</a:t>
            </a:r>
            <a:endParaRPr dirty="0"/>
          </a:p>
        </p:txBody>
      </p:sp>
      <p:sp>
        <p:nvSpPr>
          <p:cNvPr id="2" name="TextBox 1"/>
          <p:cNvSpPr txBox="1"/>
          <p:nvPr/>
        </p:nvSpPr>
        <p:spPr>
          <a:xfrm>
            <a:off x="14377149" y="21126671"/>
            <a:ext cx="513282" cy="307777"/>
          </a:xfrm>
          <a:prstGeom prst="rect">
            <a:avLst/>
          </a:prstGeom>
          <a:noFill/>
        </p:spPr>
        <p:txBody>
          <a:bodyPr wrap="none" rtlCol="0">
            <a:spAutoFit/>
          </a:bodyPr>
          <a:lstStyle/>
          <a:p>
            <a:r>
              <a:rPr lang="en-US" b="1" dirty="0" smtClean="0">
                <a:latin typeface="Times New Roman" charset="0"/>
                <a:ea typeface="Times New Roman" charset="0"/>
                <a:cs typeface="Times New Roman" charset="0"/>
              </a:rPr>
              <a:t>CP1</a:t>
            </a:r>
            <a:endParaRPr lang="en-US" b="1" dirty="0">
              <a:latin typeface="Times New Roman" charset="0"/>
              <a:ea typeface="Times New Roman" charset="0"/>
              <a:cs typeface="Times New Roman" charset="0"/>
            </a:endParaRPr>
          </a:p>
        </p:txBody>
      </p:sp>
      <p:sp>
        <p:nvSpPr>
          <p:cNvPr id="62" name="TextBox 61"/>
          <p:cNvSpPr txBox="1"/>
          <p:nvPr/>
        </p:nvSpPr>
        <p:spPr>
          <a:xfrm>
            <a:off x="14783549" y="21126671"/>
            <a:ext cx="513282" cy="307777"/>
          </a:xfrm>
          <a:prstGeom prst="rect">
            <a:avLst/>
          </a:prstGeom>
          <a:noFill/>
        </p:spPr>
        <p:txBody>
          <a:bodyPr wrap="none" rtlCol="0">
            <a:spAutoFit/>
          </a:bodyPr>
          <a:lstStyle/>
          <a:p>
            <a:r>
              <a:rPr lang="en-US" b="1" dirty="0" smtClean="0">
                <a:latin typeface="Times New Roman" charset="0"/>
                <a:ea typeface="Times New Roman" charset="0"/>
                <a:cs typeface="Times New Roman" charset="0"/>
              </a:rPr>
              <a:t>CP2</a:t>
            </a:r>
          </a:p>
        </p:txBody>
      </p:sp>
      <p:sp>
        <p:nvSpPr>
          <p:cNvPr id="63" name="TextBox 62"/>
          <p:cNvSpPr txBox="1"/>
          <p:nvPr/>
        </p:nvSpPr>
        <p:spPr>
          <a:xfrm>
            <a:off x="15179789" y="21258751"/>
            <a:ext cx="513282" cy="307777"/>
          </a:xfrm>
          <a:prstGeom prst="rect">
            <a:avLst/>
          </a:prstGeom>
          <a:noFill/>
        </p:spPr>
        <p:txBody>
          <a:bodyPr wrap="none" rtlCol="0">
            <a:spAutoFit/>
          </a:bodyPr>
          <a:lstStyle/>
          <a:p>
            <a:r>
              <a:rPr lang="en-US" b="1" dirty="0" smtClean="0">
                <a:latin typeface="Times New Roman" charset="0"/>
                <a:ea typeface="Times New Roman" charset="0"/>
                <a:cs typeface="Times New Roman" charset="0"/>
              </a:rPr>
              <a:t>CP3</a:t>
            </a:r>
            <a:endParaRPr lang="en-US" b="1" dirty="0">
              <a:latin typeface="Times New Roman" charset="0"/>
              <a:ea typeface="Times New Roman" charset="0"/>
              <a:cs typeface="Times New Roman" charset="0"/>
            </a:endParaRPr>
          </a:p>
        </p:txBody>
      </p:sp>
      <p:sp>
        <p:nvSpPr>
          <p:cNvPr id="64" name="TextBox 63"/>
          <p:cNvSpPr txBox="1"/>
          <p:nvPr/>
        </p:nvSpPr>
        <p:spPr>
          <a:xfrm>
            <a:off x="20534109" y="21421311"/>
            <a:ext cx="654346" cy="307777"/>
          </a:xfrm>
          <a:prstGeom prst="rect">
            <a:avLst/>
          </a:prstGeom>
          <a:noFill/>
        </p:spPr>
        <p:txBody>
          <a:bodyPr wrap="none" rtlCol="0">
            <a:spAutoFit/>
          </a:bodyPr>
          <a:lstStyle/>
          <a:p>
            <a:r>
              <a:rPr lang="en-US" b="1" dirty="0" smtClean="0">
                <a:solidFill>
                  <a:schemeClr val="bg1"/>
                </a:solidFill>
                <a:latin typeface="Times New Roman" charset="0"/>
                <a:ea typeface="Times New Roman" charset="0"/>
                <a:cs typeface="Times New Roman" charset="0"/>
              </a:rPr>
              <a:t>TNC1</a:t>
            </a:r>
            <a:endParaRPr lang="en-US" b="1" dirty="0">
              <a:solidFill>
                <a:schemeClr val="bg1"/>
              </a:solidFill>
              <a:latin typeface="Times New Roman" charset="0"/>
              <a:ea typeface="Times New Roman" charset="0"/>
              <a:cs typeface="Times New Roman" charset="0"/>
            </a:endParaRPr>
          </a:p>
        </p:txBody>
      </p:sp>
      <p:sp>
        <p:nvSpPr>
          <p:cNvPr id="65" name="TextBox 64"/>
          <p:cNvSpPr txBox="1"/>
          <p:nvPr/>
        </p:nvSpPr>
        <p:spPr>
          <a:xfrm>
            <a:off x="19538429" y="23097711"/>
            <a:ext cx="654346" cy="307777"/>
          </a:xfrm>
          <a:prstGeom prst="rect">
            <a:avLst/>
          </a:prstGeom>
          <a:noFill/>
        </p:spPr>
        <p:txBody>
          <a:bodyPr wrap="none" rtlCol="0">
            <a:spAutoFit/>
          </a:bodyPr>
          <a:lstStyle/>
          <a:p>
            <a:r>
              <a:rPr lang="en-US" b="1" smtClean="0">
                <a:solidFill>
                  <a:schemeClr val="bg1"/>
                </a:solidFill>
                <a:latin typeface="Times New Roman" charset="0"/>
                <a:ea typeface="Times New Roman" charset="0"/>
                <a:cs typeface="Times New Roman" charset="0"/>
              </a:rPr>
              <a:t>TNC2</a:t>
            </a:r>
          </a:p>
        </p:txBody>
      </p:sp>
      <p:sp>
        <p:nvSpPr>
          <p:cNvPr id="66" name="TextBox 65"/>
          <p:cNvSpPr txBox="1"/>
          <p:nvPr/>
        </p:nvSpPr>
        <p:spPr>
          <a:xfrm>
            <a:off x="18928829" y="25525951"/>
            <a:ext cx="654346" cy="307777"/>
          </a:xfrm>
          <a:prstGeom prst="rect">
            <a:avLst/>
          </a:prstGeom>
          <a:noFill/>
        </p:spPr>
        <p:txBody>
          <a:bodyPr wrap="none" rtlCol="0">
            <a:spAutoFit/>
          </a:bodyPr>
          <a:lstStyle/>
          <a:p>
            <a:r>
              <a:rPr lang="en-US" b="1" dirty="0" smtClean="0">
                <a:solidFill>
                  <a:schemeClr val="bg1"/>
                </a:solidFill>
                <a:latin typeface="Times New Roman" charset="0"/>
                <a:ea typeface="Times New Roman" charset="0"/>
                <a:cs typeface="Times New Roman" charset="0"/>
              </a:rPr>
              <a:t>TNC3</a:t>
            </a:r>
          </a:p>
        </p:txBody>
      </p:sp>
      <p:sp>
        <p:nvSpPr>
          <p:cNvPr id="67" name="Shape 91"/>
          <p:cNvSpPr/>
          <p:nvPr/>
        </p:nvSpPr>
        <p:spPr>
          <a:xfrm>
            <a:off x="115600" y="12564277"/>
            <a:ext cx="10358437" cy="1028700"/>
          </a:xfrm>
          <a:prstGeom prst="rect">
            <a:avLst/>
          </a:prstGeom>
          <a:solidFill>
            <a:srgbClr val="68131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5700" b="0" i="0" u="none" strike="noStrike" cap="none" dirty="0" smtClean="0">
                <a:solidFill>
                  <a:schemeClr val="lt1"/>
                </a:solidFill>
                <a:latin typeface="Arial"/>
                <a:ea typeface="Arial"/>
                <a:cs typeface="Arial"/>
                <a:sym typeface="Arial"/>
              </a:rPr>
              <a:t>Abstract</a:t>
            </a:r>
            <a:endParaRPr dirty="0"/>
          </a:p>
        </p:txBody>
      </p:sp>
      <p:sp>
        <p:nvSpPr>
          <p:cNvPr id="4" name="TextBox 3"/>
          <p:cNvSpPr txBox="1"/>
          <p:nvPr/>
        </p:nvSpPr>
        <p:spPr>
          <a:xfrm>
            <a:off x="114267" y="13524516"/>
            <a:ext cx="10336233" cy="2754600"/>
          </a:xfrm>
          <a:prstGeom prst="rect">
            <a:avLst/>
          </a:prstGeom>
          <a:noFill/>
        </p:spPr>
        <p:txBody>
          <a:bodyPr wrap="square" rtlCol="0">
            <a:spAutoFit/>
          </a:bodyPr>
          <a:lstStyle/>
          <a:p>
            <a:pPr algn="just"/>
            <a:r>
              <a:rPr lang="en-US" sz="2900" dirty="0">
                <a:latin typeface="Times New Roman" charset="0"/>
                <a:ea typeface="Times New Roman" charset="0"/>
                <a:cs typeface="Times New Roman" charset="0"/>
              </a:rPr>
              <a:t>This project will delve into this problem, showing how exactly algae are affected through the monitoring of biodiversity. This will prove algae’s ability to function as indicators of high levels of pollutants as well as showing the pollutant levels in both New Jersey and New York.</a:t>
            </a:r>
          </a:p>
          <a:p>
            <a:pPr algn="just"/>
            <a:r>
              <a:rPr lang="en-US" dirty="0"/>
              <a:t/>
            </a:r>
            <a:br>
              <a:rPr lang="en-US" dirty="0"/>
            </a:br>
            <a:endParaRPr lang="en-US" dirty="0"/>
          </a:p>
        </p:txBody>
      </p:sp>
      <p:sp>
        <p:nvSpPr>
          <p:cNvPr id="5" name="TextBox 4"/>
          <p:cNvSpPr txBox="1"/>
          <p:nvPr/>
        </p:nvSpPr>
        <p:spPr>
          <a:xfrm>
            <a:off x="33590688" y="14825628"/>
            <a:ext cx="9872700" cy="2862322"/>
          </a:xfrm>
          <a:prstGeom prst="rect">
            <a:avLst/>
          </a:prstGeom>
          <a:noFill/>
        </p:spPr>
        <p:txBody>
          <a:bodyPr wrap="square" rtlCol="0">
            <a:spAutoFit/>
          </a:bodyPr>
          <a:lstStyle/>
          <a:p>
            <a:pPr lvl="0" algn="just">
              <a:spcBef>
                <a:spcPts val="720"/>
              </a:spcBef>
            </a:pPr>
            <a:r>
              <a:rPr lang="en-US" sz="3600" dirty="0">
                <a:solidFill>
                  <a:schemeClr val="dk1"/>
                </a:solidFill>
                <a:latin typeface="Times New Roman"/>
                <a:ea typeface="Times New Roman"/>
                <a:cs typeface="Times New Roman"/>
                <a:sym typeface="Times New Roman"/>
              </a:rPr>
              <a:t>If we were to do this experimentation again, we would make sure to collect samples over a more diverse set of places in order to prove our hypothesis to a higher degree and collect more samples to increase the likelihood of success.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247</TotalTime>
  <Words>1606</Words>
  <Application>Microsoft Office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Coyle</dc:creator>
  <cp:lastModifiedBy>Coyle, Helen</cp:lastModifiedBy>
  <cp:revision>19</cp:revision>
  <cp:lastPrinted>2018-03-07T20:22:24Z</cp:lastPrinted>
  <dcterms:modified xsi:type="dcterms:W3CDTF">2018-05-11T18:27:08Z</dcterms:modified>
</cp:coreProperties>
</file>