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21275675" cy="3224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ys Che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06" autoAdjust="0"/>
  </p:normalViewPr>
  <p:slideViewPr>
    <p:cSldViewPr snapToGrid="0">
      <p:cViewPr>
        <p:scale>
          <a:sx n="45" d="100"/>
          <a:sy n="45" d="100"/>
        </p:scale>
        <p:origin x="1470" y="888"/>
      </p:cViewPr>
      <p:guideLst>
        <p:guide orient="horz" pos="6912"/>
        <p:guide pos="1036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570038" y="2419350"/>
            <a:ext cx="18135600" cy="120919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2127568" y="15318026"/>
            <a:ext cx="17020540" cy="14511814"/>
          </a:xfrm>
          <a:prstGeom prst="rect">
            <a:avLst/>
          </a:prstGeom>
          <a:noFill/>
          <a:ln>
            <a:noFill/>
          </a:ln>
        </p:spPr>
        <p:txBody>
          <a:bodyPr spcFirstLastPara="1" wrap="square" lIns="305798" tIns="305798" rIns="305798" bIns="305798"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0392992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2127568" y="15318026"/>
            <a:ext cx="17020540" cy="14511814"/>
          </a:xfrm>
          <a:prstGeom prst="rect">
            <a:avLst/>
          </a:prstGeom>
        </p:spPr>
        <p:txBody>
          <a:bodyPr spcFirstLastPara="1" wrap="square" lIns="305798" tIns="305798" rIns="305798" bIns="305798" anchor="t" anchorCtr="0">
            <a:noAutofit/>
          </a:bodyPr>
          <a:lstStyle/>
          <a:p>
            <a:pPr marL="0" indent="0">
              <a:buNone/>
            </a:pPr>
            <a:endParaRPr dirty="0"/>
          </a:p>
        </p:txBody>
      </p:sp>
      <p:sp>
        <p:nvSpPr>
          <p:cNvPr id="82" name="Shape 82"/>
          <p:cNvSpPr>
            <a:spLocks noGrp="1" noRot="1" noChangeAspect="1"/>
          </p:cNvSpPr>
          <p:nvPr>
            <p:ph type="sldImg" idx="2"/>
          </p:nvPr>
        </p:nvSpPr>
        <p:spPr>
          <a:xfrm>
            <a:off x="1570038" y="2419350"/>
            <a:ext cx="18135600" cy="12091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4114800" y="3591564"/>
            <a:ext cx="24688800" cy="764032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16200"/>
              <a:buFont typeface="Calibri"/>
              <a:buNone/>
              <a:defRPr sz="1620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4114800" y="11526521"/>
            <a:ext cx="24688800" cy="5298439"/>
          </a:xfrm>
          <a:prstGeom prst="rect">
            <a:avLst/>
          </a:prstGeom>
          <a:noFill/>
          <a:ln>
            <a:noFill/>
          </a:ln>
        </p:spPr>
        <p:txBody>
          <a:bodyPr spcFirstLastPara="1" wrap="square" lIns="91425" tIns="45700" rIns="91425" bIns="45700" anchor="t" anchorCtr="0"/>
          <a:lstStyle>
            <a:lvl1pPr marR="0" lvl="0" algn="ctr" rtl="0">
              <a:lnSpc>
                <a:spcPct val="90000"/>
              </a:lnSpc>
              <a:spcBef>
                <a:spcPts val="2700"/>
              </a:spcBef>
              <a:spcAft>
                <a:spcPts val="0"/>
              </a:spcAft>
              <a:buClr>
                <a:schemeClr val="dk1"/>
              </a:buClr>
              <a:buSzPts val="6480"/>
              <a:buFont typeface="Arial"/>
              <a:buNone/>
              <a:defRPr sz="6480" b="0" i="0" u="none" strike="noStrike" cap="none">
                <a:solidFill>
                  <a:schemeClr val="dk1"/>
                </a:solidFill>
                <a:latin typeface="Calibri"/>
                <a:ea typeface="Calibri"/>
                <a:cs typeface="Calibri"/>
                <a:sym typeface="Calibri"/>
              </a:defRPr>
            </a:lvl1pPr>
            <a:lvl2pPr marR="0" lvl="1" algn="ctr"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2pPr>
            <a:lvl3pPr marR="0" lvl="2" algn="ctr" rtl="0">
              <a:lnSpc>
                <a:spcPct val="90000"/>
              </a:lnSpc>
              <a:spcBef>
                <a:spcPts val="1350"/>
              </a:spcBef>
              <a:spcAft>
                <a:spcPts val="0"/>
              </a:spcAft>
              <a:buClr>
                <a:schemeClr val="dk1"/>
              </a:buClr>
              <a:buSzPts val="4860"/>
              <a:buFont typeface="Arial"/>
              <a:buNone/>
              <a:defRPr sz="4860" b="0" i="0" u="none" strike="noStrike" cap="none">
                <a:solidFill>
                  <a:schemeClr val="dk1"/>
                </a:solidFill>
                <a:latin typeface="Calibri"/>
                <a:ea typeface="Calibri"/>
                <a:cs typeface="Calibri"/>
                <a:sym typeface="Calibri"/>
              </a:defRPr>
            </a:lvl3pPr>
            <a:lvl4pPr marR="0" lvl="3"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4pPr>
            <a:lvl5pPr marR="0" lvl="4"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5pPr>
            <a:lvl6pPr marR="0" lvl="5"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6pPr>
            <a:lvl7pPr marR="0" lvl="6"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7pPr>
            <a:lvl8pPr marR="0" lvl="7"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8pPr>
            <a:lvl9pPr marR="0" lvl="8" algn="ctr" rtl="0">
              <a:lnSpc>
                <a:spcPct val="90000"/>
              </a:lnSpc>
              <a:spcBef>
                <a:spcPts val="135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b="0" i="0" u="none" strike="noStrike" cap="none">
                <a:solidFill>
                  <a:srgbClr val="888888"/>
                </a:solidFill>
                <a:latin typeface="Calibri"/>
                <a:ea typeface="Calibri"/>
                <a:cs typeface="Calibri"/>
                <a:sym typeface="Calibri"/>
              </a:defRPr>
            </a:lvl1pPr>
            <a:lvl2pPr marL="0" marR="0" lvl="1" indent="0" algn="r" rtl="0">
              <a:spcBef>
                <a:spcPts val="0"/>
              </a:spcBef>
              <a:buNone/>
              <a:defRPr sz="3241" b="0" i="0" u="none" strike="noStrike" cap="none">
                <a:solidFill>
                  <a:srgbClr val="888888"/>
                </a:solidFill>
                <a:latin typeface="Calibri"/>
                <a:ea typeface="Calibri"/>
                <a:cs typeface="Calibri"/>
                <a:sym typeface="Calibri"/>
              </a:defRPr>
            </a:lvl2pPr>
            <a:lvl3pPr marL="0" marR="0" lvl="2" indent="0" algn="r" rtl="0">
              <a:spcBef>
                <a:spcPts val="0"/>
              </a:spcBef>
              <a:buNone/>
              <a:defRPr sz="3241" b="0" i="0" u="none" strike="noStrike" cap="none">
                <a:solidFill>
                  <a:srgbClr val="888888"/>
                </a:solidFill>
                <a:latin typeface="Calibri"/>
                <a:ea typeface="Calibri"/>
                <a:cs typeface="Calibri"/>
                <a:sym typeface="Calibri"/>
              </a:defRPr>
            </a:lvl3pPr>
            <a:lvl4pPr marL="0" marR="0" lvl="3" indent="0" algn="r" rtl="0">
              <a:spcBef>
                <a:spcPts val="0"/>
              </a:spcBef>
              <a:buNone/>
              <a:defRPr sz="3241" b="0" i="0" u="none" strike="noStrike" cap="none">
                <a:solidFill>
                  <a:srgbClr val="888888"/>
                </a:solidFill>
                <a:latin typeface="Calibri"/>
                <a:ea typeface="Calibri"/>
                <a:cs typeface="Calibri"/>
                <a:sym typeface="Calibri"/>
              </a:defRPr>
            </a:lvl4pPr>
            <a:lvl5pPr marL="0" marR="0" lvl="4" indent="0" algn="r" rtl="0">
              <a:spcBef>
                <a:spcPts val="0"/>
              </a:spcBef>
              <a:buNone/>
              <a:defRPr sz="3241" b="0" i="0" u="none" strike="noStrike" cap="none">
                <a:solidFill>
                  <a:srgbClr val="888888"/>
                </a:solidFill>
                <a:latin typeface="Calibri"/>
                <a:ea typeface="Calibri"/>
                <a:cs typeface="Calibri"/>
                <a:sym typeface="Calibri"/>
              </a:defRPr>
            </a:lvl5pPr>
            <a:lvl6pPr marL="0" marR="0" lvl="5" indent="0" algn="r" rtl="0">
              <a:spcBef>
                <a:spcPts val="0"/>
              </a:spcBef>
              <a:buNone/>
              <a:defRPr sz="3241" b="0" i="0" u="none" strike="noStrike" cap="none">
                <a:solidFill>
                  <a:srgbClr val="888888"/>
                </a:solidFill>
                <a:latin typeface="Calibri"/>
                <a:ea typeface="Calibri"/>
                <a:cs typeface="Calibri"/>
                <a:sym typeface="Calibri"/>
              </a:defRPr>
            </a:lvl6pPr>
            <a:lvl7pPr marL="0" marR="0" lvl="6" indent="0" algn="r" rtl="0">
              <a:spcBef>
                <a:spcPts val="0"/>
              </a:spcBef>
              <a:buNone/>
              <a:defRPr sz="3241" b="0" i="0" u="none" strike="noStrike" cap="none">
                <a:solidFill>
                  <a:srgbClr val="888888"/>
                </a:solidFill>
                <a:latin typeface="Calibri"/>
                <a:ea typeface="Calibri"/>
                <a:cs typeface="Calibri"/>
                <a:sym typeface="Calibri"/>
              </a:defRPr>
            </a:lvl7pPr>
            <a:lvl8pPr marL="0" marR="0" lvl="7" indent="0" algn="r" rtl="0">
              <a:spcBef>
                <a:spcPts val="0"/>
              </a:spcBef>
              <a:buNone/>
              <a:defRPr sz="3241" b="0" i="0" u="none" strike="noStrike" cap="none">
                <a:solidFill>
                  <a:srgbClr val="888888"/>
                </a:solidFill>
                <a:latin typeface="Calibri"/>
                <a:ea typeface="Calibri"/>
                <a:cs typeface="Calibri"/>
                <a:sym typeface="Calibri"/>
              </a:defRPr>
            </a:lvl8pPr>
            <a:lvl9pPr marL="0" marR="0" lvl="8" indent="0" algn="r" rtl="0">
              <a:spcBef>
                <a:spcPts val="0"/>
              </a:spcBef>
              <a:buNone/>
              <a:defRPr sz="3241"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263143"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9497060" y="-1391917"/>
            <a:ext cx="13924282" cy="28392119"/>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807306" y="6918325"/>
            <a:ext cx="18597881" cy="709803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3405507" y="26037"/>
            <a:ext cx="18597881" cy="20882609"/>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263143"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2263143" y="5842002"/>
            <a:ext cx="28392119" cy="13924282"/>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245998" y="5471165"/>
            <a:ext cx="28392119" cy="9128759"/>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6200"/>
              <a:buFont typeface="Calibri"/>
              <a:buNone/>
              <a:defRPr sz="1620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2245998" y="14686286"/>
            <a:ext cx="28392119" cy="4800599"/>
          </a:xfrm>
          <a:prstGeom prst="rect">
            <a:avLst/>
          </a:prstGeom>
          <a:noFill/>
          <a:ln>
            <a:noFill/>
          </a:ln>
        </p:spPr>
        <p:txBody>
          <a:bodyPr spcFirstLastPara="1" wrap="square" lIns="91425" tIns="45700" rIns="91425" bIns="45700" anchor="t" anchorCtr="0"/>
          <a:lstStyle>
            <a:lvl1pPr marL="457212" marR="0" lvl="0" indent="-228607" algn="l" rtl="0">
              <a:lnSpc>
                <a:spcPct val="90000"/>
              </a:lnSpc>
              <a:spcBef>
                <a:spcPts val="2700"/>
              </a:spcBef>
              <a:spcAft>
                <a:spcPts val="0"/>
              </a:spcAft>
              <a:buClr>
                <a:srgbClr val="888888"/>
              </a:buClr>
              <a:buSzPts val="6480"/>
              <a:buFont typeface="Arial"/>
              <a:buNone/>
              <a:defRPr sz="6480" b="0" i="0" u="none" strike="noStrike" cap="none">
                <a:solidFill>
                  <a:srgbClr val="888888"/>
                </a:solidFill>
                <a:latin typeface="Calibri"/>
                <a:ea typeface="Calibri"/>
                <a:cs typeface="Calibri"/>
                <a:sym typeface="Calibri"/>
              </a:defRPr>
            </a:lvl1pPr>
            <a:lvl2pPr marL="914426" marR="0" lvl="1" indent="-228607" algn="l" rtl="0">
              <a:lnSpc>
                <a:spcPct val="90000"/>
              </a:lnSpc>
              <a:spcBef>
                <a:spcPts val="1350"/>
              </a:spcBef>
              <a:spcAft>
                <a:spcPts val="0"/>
              </a:spcAft>
              <a:buClr>
                <a:srgbClr val="888888"/>
              </a:buClr>
              <a:buSzPts val="5400"/>
              <a:buFont typeface="Arial"/>
              <a:buNone/>
              <a:defRPr sz="5400" b="0" i="0" u="none" strike="noStrike" cap="none">
                <a:solidFill>
                  <a:srgbClr val="888888"/>
                </a:solidFill>
                <a:latin typeface="Calibri"/>
                <a:ea typeface="Calibri"/>
                <a:cs typeface="Calibri"/>
                <a:sym typeface="Calibri"/>
              </a:defRPr>
            </a:lvl2pPr>
            <a:lvl3pPr marL="1371638" marR="0" lvl="2" indent="-228607" algn="l" rtl="0">
              <a:lnSpc>
                <a:spcPct val="90000"/>
              </a:lnSpc>
              <a:spcBef>
                <a:spcPts val="1350"/>
              </a:spcBef>
              <a:spcAft>
                <a:spcPts val="0"/>
              </a:spcAft>
              <a:buClr>
                <a:srgbClr val="888888"/>
              </a:buClr>
              <a:buSzPts val="4860"/>
              <a:buFont typeface="Arial"/>
              <a:buNone/>
              <a:defRPr sz="4860" b="0" i="0" u="none" strike="noStrike" cap="none">
                <a:solidFill>
                  <a:srgbClr val="888888"/>
                </a:solidFill>
                <a:latin typeface="Calibri"/>
                <a:ea typeface="Calibri"/>
                <a:cs typeface="Calibri"/>
                <a:sym typeface="Calibri"/>
              </a:defRPr>
            </a:lvl3pPr>
            <a:lvl4pPr marL="1828851" marR="0" lvl="3"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4pPr>
            <a:lvl5pPr marL="2286064" marR="0" lvl="4"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5pPr>
            <a:lvl6pPr marL="2743277" marR="0" lvl="5"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6pPr>
            <a:lvl7pPr marL="3200489" marR="0" lvl="6"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7pPr>
            <a:lvl8pPr marL="3657703" marR="0" lvl="7"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8pPr>
            <a:lvl9pPr marL="4114915" marR="0" lvl="8" indent="-228607" algn="l" rtl="0">
              <a:lnSpc>
                <a:spcPct val="90000"/>
              </a:lnSpc>
              <a:spcBef>
                <a:spcPts val="1350"/>
              </a:spcBef>
              <a:spcAft>
                <a:spcPts val="0"/>
              </a:spcAft>
              <a:buClr>
                <a:srgbClr val="888888"/>
              </a:buClr>
              <a:buSzPts val="4320"/>
              <a:buFont typeface="Arial"/>
              <a:buNone/>
              <a:defRPr sz="432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263143"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2263143" y="5842002"/>
            <a:ext cx="13990321" cy="13924282"/>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664944" y="5842002"/>
            <a:ext cx="13990321" cy="13924282"/>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267430"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2267432" y="5379723"/>
            <a:ext cx="13926025" cy="2636519"/>
          </a:xfrm>
          <a:prstGeom prst="rect">
            <a:avLst/>
          </a:prstGeom>
          <a:noFill/>
          <a:ln>
            <a:noFill/>
          </a:ln>
        </p:spPr>
        <p:txBody>
          <a:bodyPr spcFirstLastPara="1" wrap="square" lIns="91425" tIns="45700" rIns="91425" bIns="45700" anchor="b" anchorCtr="0"/>
          <a:lstStyle>
            <a:lvl1pPr marL="457212" marR="0" lvl="0" indent="-228607" algn="l" rtl="0">
              <a:lnSpc>
                <a:spcPct val="90000"/>
              </a:lnSpc>
              <a:spcBef>
                <a:spcPts val="2700"/>
              </a:spcBef>
              <a:spcAft>
                <a:spcPts val="0"/>
              </a:spcAft>
              <a:buClr>
                <a:schemeClr val="dk1"/>
              </a:buClr>
              <a:buSzPts val="6480"/>
              <a:buFont typeface="Arial"/>
              <a:buNone/>
              <a:defRPr sz="6480" b="1" i="0" u="none" strike="noStrike" cap="none">
                <a:solidFill>
                  <a:schemeClr val="dk1"/>
                </a:solidFill>
                <a:latin typeface="Calibri"/>
                <a:ea typeface="Calibri"/>
                <a:cs typeface="Calibri"/>
                <a:sym typeface="Calibri"/>
              </a:defRPr>
            </a:lvl1pPr>
            <a:lvl2pPr marL="914426" marR="0" lvl="1" indent="-228607" algn="l" rtl="0">
              <a:lnSpc>
                <a:spcPct val="90000"/>
              </a:lnSpc>
              <a:spcBef>
                <a:spcPts val="135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2pPr>
            <a:lvl3pPr marL="1371638" marR="0" lvl="2" indent="-228607" algn="l" rtl="0">
              <a:lnSpc>
                <a:spcPct val="90000"/>
              </a:lnSpc>
              <a:spcBef>
                <a:spcPts val="1350"/>
              </a:spcBef>
              <a:spcAft>
                <a:spcPts val="0"/>
              </a:spcAft>
              <a:buClr>
                <a:schemeClr val="dk1"/>
              </a:buClr>
              <a:buSzPts val="4860"/>
              <a:buFont typeface="Arial"/>
              <a:buNone/>
              <a:defRPr sz="4860" b="1" i="0" u="none" strike="noStrike" cap="none">
                <a:solidFill>
                  <a:schemeClr val="dk1"/>
                </a:solidFill>
                <a:latin typeface="Calibri"/>
                <a:ea typeface="Calibri"/>
                <a:cs typeface="Calibri"/>
                <a:sym typeface="Calibri"/>
              </a:defRPr>
            </a:lvl3pPr>
            <a:lvl4pPr marL="1828851" marR="0" lvl="3"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4pPr>
            <a:lvl5pPr marL="2286064" marR="0" lvl="4"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5pPr>
            <a:lvl6pPr marL="2743277" marR="0" lvl="5"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6pPr>
            <a:lvl7pPr marL="3200489" marR="0" lvl="6"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7pPr>
            <a:lvl8pPr marL="3657703" marR="0" lvl="7"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8pPr>
            <a:lvl9pPr marL="4114915" marR="0" lvl="8"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267432" y="8016240"/>
            <a:ext cx="13926025" cy="11790682"/>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664941" y="5379723"/>
            <a:ext cx="13994608" cy="2636519"/>
          </a:xfrm>
          <a:prstGeom prst="rect">
            <a:avLst/>
          </a:prstGeom>
          <a:noFill/>
          <a:ln>
            <a:noFill/>
          </a:ln>
        </p:spPr>
        <p:txBody>
          <a:bodyPr spcFirstLastPara="1" wrap="square" lIns="91425" tIns="45700" rIns="91425" bIns="45700" anchor="b" anchorCtr="0"/>
          <a:lstStyle>
            <a:lvl1pPr marL="457212" marR="0" lvl="0" indent="-228607" algn="l" rtl="0">
              <a:lnSpc>
                <a:spcPct val="90000"/>
              </a:lnSpc>
              <a:spcBef>
                <a:spcPts val="2700"/>
              </a:spcBef>
              <a:spcAft>
                <a:spcPts val="0"/>
              </a:spcAft>
              <a:buClr>
                <a:schemeClr val="dk1"/>
              </a:buClr>
              <a:buSzPts val="6480"/>
              <a:buFont typeface="Arial"/>
              <a:buNone/>
              <a:defRPr sz="6480" b="1" i="0" u="none" strike="noStrike" cap="none">
                <a:solidFill>
                  <a:schemeClr val="dk1"/>
                </a:solidFill>
                <a:latin typeface="Calibri"/>
                <a:ea typeface="Calibri"/>
                <a:cs typeface="Calibri"/>
                <a:sym typeface="Calibri"/>
              </a:defRPr>
            </a:lvl1pPr>
            <a:lvl2pPr marL="914426" marR="0" lvl="1" indent="-228607" algn="l" rtl="0">
              <a:lnSpc>
                <a:spcPct val="90000"/>
              </a:lnSpc>
              <a:spcBef>
                <a:spcPts val="135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2pPr>
            <a:lvl3pPr marL="1371638" marR="0" lvl="2" indent="-228607" algn="l" rtl="0">
              <a:lnSpc>
                <a:spcPct val="90000"/>
              </a:lnSpc>
              <a:spcBef>
                <a:spcPts val="1350"/>
              </a:spcBef>
              <a:spcAft>
                <a:spcPts val="0"/>
              </a:spcAft>
              <a:buClr>
                <a:schemeClr val="dk1"/>
              </a:buClr>
              <a:buSzPts val="4860"/>
              <a:buFont typeface="Arial"/>
              <a:buNone/>
              <a:defRPr sz="4860" b="1" i="0" u="none" strike="noStrike" cap="none">
                <a:solidFill>
                  <a:schemeClr val="dk1"/>
                </a:solidFill>
                <a:latin typeface="Calibri"/>
                <a:ea typeface="Calibri"/>
                <a:cs typeface="Calibri"/>
                <a:sym typeface="Calibri"/>
              </a:defRPr>
            </a:lvl3pPr>
            <a:lvl4pPr marL="1828851" marR="0" lvl="3"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4pPr>
            <a:lvl5pPr marL="2286064" marR="0" lvl="4"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5pPr>
            <a:lvl6pPr marL="2743277" marR="0" lvl="5"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6pPr>
            <a:lvl7pPr marL="3200489" marR="0" lvl="6"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7pPr>
            <a:lvl8pPr marL="3657703" marR="0" lvl="7"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8pPr>
            <a:lvl9pPr marL="4114915" marR="0" lvl="8" indent="-228607" algn="l" rtl="0">
              <a:lnSpc>
                <a:spcPct val="90000"/>
              </a:lnSpc>
              <a:spcBef>
                <a:spcPts val="1350"/>
              </a:spcBef>
              <a:spcAft>
                <a:spcPts val="0"/>
              </a:spcAft>
              <a:buClr>
                <a:schemeClr val="dk1"/>
              </a:buClr>
              <a:buSzPts val="4320"/>
              <a:buFont typeface="Arial"/>
              <a:buNone/>
              <a:defRPr sz="432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664941" y="8016240"/>
            <a:ext cx="13994608" cy="11790682"/>
          </a:xfrm>
          <a:prstGeom prst="rect">
            <a:avLst/>
          </a:prstGeom>
          <a:noFill/>
          <a:ln>
            <a:noFill/>
          </a:ln>
        </p:spPr>
        <p:txBody>
          <a:bodyPr spcFirstLastPara="1" wrap="square" lIns="91425" tIns="45700" rIns="91425" bIns="45700" anchor="t" anchorCtr="0"/>
          <a:lstStyle>
            <a:lvl1pPr marL="457212" marR="0" lvl="0" indent="-70868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26" marR="0" lvl="1"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38" marR="0" lvl="2"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51" marR="0" lvl="3"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64" marR="0" lvl="4"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77" marR="0" lvl="5"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89" marR="0" lvl="6"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703" marR="0" lvl="7" indent="-537225"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915" marR="0" lvl="8" indent="-537224"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263143"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267429" y="1463040"/>
            <a:ext cx="10617040" cy="512064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8640"/>
              <a:buFont typeface="Calibri"/>
              <a:buNone/>
              <a:defRPr sz="86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3994611" y="3159762"/>
            <a:ext cx="16664939" cy="15595600"/>
          </a:xfrm>
          <a:prstGeom prst="rect">
            <a:avLst/>
          </a:prstGeom>
          <a:noFill/>
          <a:ln>
            <a:noFill/>
          </a:ln>
        </p:spPr>
        <p:txBody>
          <a:bodyPr spcFirstLastPara="1" wrap="square" lIns="91425" tIns="45700" rIns="91425" bIns="45700" anchor="t" anchorCtr="0"/>
          <a:lstStyle>
            <a:lvl1pPr marL="457212" marR="0" lvl="0" indent="-777262" algn="l" rtl="0">
              <a:lnSpc>
                <a:spcPct val="90000"/>
              </a:lnSpc>
              <a:spcBef>
                <a:spcPts val="27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1pPr>
            <a:lvl2pPr marL="914426" marR="0" lvl="1" indent="-708680" algn="l" rtl="0">
              <a:lnSpc>
                <a:spcPct val="90000"/>
              </a:lnSpc>
              <a:spcBef>
                <a:spcPts val="135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2pPr>
            <a:lvl3pPr marL="1371638" marR="0" lvl="2" indent="-640098"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3pPr>
            <a:lvl4pPr marL="1828851" marR="0" lvl="3"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64" marR="0" lvl="4"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77" marR="0" lvl="5"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89" marR="0" lvl="6"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703" marR="0" lvl="7"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915" marR="0" lvl="8" indent="-571516"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267429" y="6583680"/>
            <a:ext cx="10617040" cy="12197081"/>
          </a:xfrm>
          <a:prstGeom prst="rect">
            <a:avLst/>
          </a:prstGeom>
          <a:noFill/>
          <a:ln>
            <a:noFill/>
          </a:ln>
        </p:spPr>
        <p:txBody>
          <a:bodyPr spcFirstLastPara="1" wrap="square" lIns="91425" tIns="45700" rIns="91425" bIns="45700" anchor="t" anchorCtr="0"/>
          <a:lstStyle>
            <a:lvl1pPr marL="457212" marR="0" lvl="0" indent="-228607" algn="l" rtl="0">
              <a:lnSpc>
                <a:spcPct val="90000"/>
              </a:lnSpc>
              <a:spcBef>
                <a:spcPts val="27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26" marR="0" lvl="1" indent="-228607" algn="l" rtl="0">
              <a:lnSpc>
                <a:spcPct val="90000"/>
              </a:lnSpc>
              <a:spcBef>
                <a:spcPts val="1350"/>
              </a:spcBef>
              <a:spcAft>
                <a:spcPts val="0"/>
              </a:spcAft>
              <a:buClr>
                <a:schemeClr val="dk1"/>
              </a:buClr>
              <a:buSzPts val="3780"/>
              <a:buFont typeface="Arial"/>
              <a:buNone/>
              <a:defRPr sz="3780" b="0" i="0" u="none" strike="noStrike" cap="none">
                <a:solidFill>
                  <a:schemeClr val="dk1"/>
                </a:solidFill>
                <a:latin typeface="Calibri"/>
                <a:ea typeface="Calibri"/>
                <a:cs typeface="Calibri"/>
                <a:sym typeface="Calibri"/>
              </a:defRPr>
            </a:lvl2pPr>
            <a:lvl3pPr marL="1371638" marR="0" lvl="2" indent="-228607" algn="l" rtl="0">
              <a:lnSpc>
                <a:spcPct val="90000"/>
              </a:lnSpc>
              <a:spcBef>
                <a:spcPts val="1350"/>
              </a:spcBef>
              <a:spcAft>
                <a:spcPts val="0"/>
              </a:spcAft>
              <a:buClr>
                <a:schemeClr val="dk1"/>
              </a:buClr>
              <a:buSzPts val="3240"/>
              <a:buFont typeface="Arial"/>
              <a:buNone/>
              <a:defRPr sz="3241" b="0" i="0" u="none" strike="noStrike" cap="none">
                <a:solidFill>
                  <a:schemeClr val="dk1"/>
                </a:solidFill>
                <a:latin typeface="Calibri"/>
                <a:ea typeface="Calibri"/>
                <a:cs typeface="Calibri"/>
                <a:sym typeface="Calibri"/>
              </a:defRPr>
            </a:lvl3pPr>
            <a:lvl4pPr marL="1828851" marR="0" lvl="3"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L="2286064" marR="0" lvl="4"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L="2743277" marR="0" lvl="5"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L="3200489" marR="0" lvl="6"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L="3657703" marR="0" lvl="7"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L="4114915" marR="0" lvl="8"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267429" y="1463040"/>
            <a:ext cx="10617040" cy="512064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8640"/>
              <a:buFont typeface="Calibri"/>
              <a:buNone/>
              <a:defRPr sz="86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3994611" y="3159762"/>
            <a:ext cx="16664939" cy="15595600"/>
          </a:xfrm>
          <a:prstGeom prst="rect">
            <a:avLst/>
          </a:prstGeom>
          <a:noFill/>
          <a:ln>
            <a:noFill/>
          </a:ln>
        </p:spPr>
        <p:txBody>
          <a:bodyPr spcFirstLastPara="1" wrap="square" lIns="91425" tIns="45700" rIns="91425" bIns="45700" anchor="t" anchorCtr="0"/>
          <a:lstStyle>
            <a:lvl1pPr marR="0" lvl="0" algn="l" rtl="0">
              <a:lnSpc>
                <a:spcPct val="90000"/>
              </a:lnSpc>
              <a:spcBef>
                <a:spcPts val="27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1pPr>
            <a:lvl2pPr marR="0" lvl="1" algn="l" rtl="0">
              <a:lnSpc>
                <a:spcPct val="90000"/>
              </a:lnSpc>
              <a:spcBef>
                <a:spcPts val="1350"/>
              </a:spcBef>
              <a:spcAft>
                <a:spcPts val="0"/>
              </a:spcAft>
              <a:buClr>
                <a:schemeClr val="dk1"/>
              </a:buClr>
              <a:buSzPts val="7560"/>
              <a:buFont typeface="Arial"/>
              <a:buNone/>
              <a:defRPr sz="7560" b="0" i="0" u="none" strike="noStrike" cap="none">
                <a:solidFill>
                  <a:schemeClr val="dk1"/>
                </a:solidFill>
                <a:latin typeface="Calibri"/>
                <a:ea typeface="Calibri"/>
                <a:cs typeface="Calibri"/>
                <a:sym typeface="Calibri"/>
              </a:defRPr>
            </a:lvl2pPr>
            <a:lvl3pPr marR="0" lvl="2" algn="l" rtl="0">
              <a:lnSpc>
                <a:spcPct val="90000"/>
              </a:lnSpc>
              <a:spcBef>
                <a:spcPts val="1350"/>
              </a:spcBef>
              <a:spcAft>
                <a:spcPts val="0"/>
              </a:spcAft>
              <a:buClr>
                <a:schemeClr val="dk1"/>
              </a:buClr>
              <a:buSzPts val="6480"/>
              <a:buFont typeface="Arial"/>
              <a:buNone/>
              <a:defRPr sz="6480" b="0" i="0" u="none" strike="noStrike" cap="none">
                <a:solidFill>
                  <a:schemeClr val="dk1"/>
                </a:solidFill>
                <a:latin typeface="Calibri"/>
                <a:ea typeface="Calibri"/>
                <a:cs typeface="Calibri"/>
                <a:sym typeface="Calibri"/>
              </a:defRPr>
            </a:lvl3pPr>
            <a:lvl4pPr marR="0" lvl="3"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4pPr>
            <a:lvl5pPr marR="0" lvl="4"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5pPr>
            <a:lvl6pPr marR="0" lvl="5"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6pPr>
            <a:lvl7pPr marR="0" lvl="6"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7pPr>
            <a:lvl8pPr marR="0" lvl="7"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8pPr>
            <a:lvl9pPr marR="0" lvl="8" algn="l" rtl="0">
              <a:lnSpc>
                <a:spcPct val="90000"/>
              </a:lnSpc>
              <a:spcBef>
                <a:spcPts val="1350"/>
              </a:spcBef>
              <a:spcAft>
                <a:spcPts val="0"/>
              </a:spcAft>
              <a:buClr>
                <a:schemeClr val="dk1"/>
              </a:buClr>
              <a:buSzPts val="5400"/>
              <a:buFont typeface="Arial"/>
              <a:buNone/>
              <a:defRPr sz="5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267429" y="6583680"/>
            <a:ext cx="10617040" cy="12197081"/>
          </a:xfrm>
          <a:prstGeom prst="rect">
            <a:avLst/>
          </a:prstGeom>
          <a:noFill/>
          <a:ln>
            <a:noFill/>
          </a:ln>
        </p:spPr>
        <p:txBody>
          <a:bodyPr spcFirstLastPara="1" wrap="square" lIns="91425" tIns="45700" rIns="91425" bIns="45700" anchor="t" anchorCtr="0"/>
          <a:lstStyle>
            <a:lvl1pPr marL="457212" marR="0" lvl="0" indent="-228607" algn="l" rtl="0">
              <a:lnSpc>
                <a:spcPct val="90000"/>
              </a:lnSpc>
              <a:spcBef>
                <a:spcPts val="27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26" marR="0" lvl="1" indent="-228607" algn="l" rtl="0">
              <a:lnSpc>
                <a:spcPct val="90000"/>
              </a:lnSpc>
              <a:spcBef>
                <a:spcPts val="1350"/>
              </a:spcBef>
              <a:spcAft>
                <a:spcPts val="0"/>
              </a:spcAft>
              <a:buClr>
                <a:schemeClr val="dk1"/>
              </a:buClr>
              <a:buSzPts val="3780"/>
              <a:buFont typeface="Arial"/>
              <a:buNone/>
              <a:defRPr sz="3780" b="0" i="0" u="none" strike="noStrike" cap="none">
                <a:solidFill>
                  <a:schemeClr val="dk1"/>
                </a:solidFill>
                <a:latin typeface="Calibri"/>
                <a:ea typeface="Calibri"/>
                <a:cs typeface="Calibri"/>
                <a:sym typeface="Calibri"/>
              </a:defRPr>
            </a:lvl2pPr>
            <a:lvl3pPr marL="1371638" marR="0" lvl="2" indent="-228607" algn="l" rtl="0">
              <a:lnSpc>
                <a:spcPct val="90000"/>
              </a:lnSpc>
              <a:spcBef>
                <a:spcPts val="1350"/>
              </a:spcBef>
              <a:spcAft>
                <a:spcPts val="0"/>
              </a:spcAft>
              <a:buClr>
                <a:schemeClr val="dk1"/>
              </a:buClr>
              <a:buSzPts val="3240"/>
              <a:buFont typeface="Arial"/>
              <a:buNone/>
              <a:defRPr sz="3241" b="0" i="0" u="none" strike="noStrike" cap="none">
                <a:solidFill>
                  <a:schemeClr val="dk1"/>
                </a:solidFill>
                <a:latin typeface="Calibri"/>
                <a:ea typeface="Calibri"/>
                <a:cs typeface="Calibri"/>
                <a:sym typeface="Calibri"/>
              </a:defRPr>
            </a:lvl3pPr>
            <a:lvl4pPr marL="1828851" marR="0" lvl="3"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L="2286064" marR="0" lvl="4"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L="2743277" marR="0" lvl="5"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L="3200489" marR="0" lvl="6"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L="3657703" marR="0" lvl="7"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L="4114915" marR="0" lvl="8" indent="-228607" algn="l" rtl="0">
              <a:lnSpc>
                <a:spcPct val="90000"/>
              </a:lnSpc>
              <a:spcBef>
                <a:spcPts val="135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a:solidFill>
                  <a:srgbClr val="888888"/>
                </a:solidFill>
                <a:latin typeface="Calibri"/>
                <a:ea typeface="Calibri"/>
                <a:cs typeface="Calibri"/>
                <a:sym typeface="Calibri"/>
              </a:defRPr>
            </a:lvl1pPr>
            <a:lvl2pPr marL="0" marR="0" lvl="1" indent="0" algn="r" rtl="0">
              <a:spcBef>
                <a:spcPts val="0"/>
              </a:spcBef>
              <a:buNone/>
              <a:defRPr sz="3241">
                <a:solidFill>
                  <a:srgbClr val="888888"/>
                </a:solidFill>
                <a:latin typeface="Calibri"/>
                <a:ea typeface="Calibri"/>
                <a:cs typeface="Calibri"/>
                <a:sym typeface="Calibri"/>
              </a:defRPr>
            </a:lvl2pPr>
            <a:lvl3pPr marL="0" marR="0" lvl="2" indent="0" algn="r" rtl="0">
              <a:spcBef>
                <a:spcPts val="0"/>
              </a:spcBef>
              <a:buNone/>
              <a:defRPr sz="3241">
                <a:solidFill>
                  <a:srgbClr val="888888"/>
                </a:solidFill>
                <a:latin typeface="Calibri"/>
                <a:ea typeface="Calibri"/>
                <a:cs typeface="Calibri"/>
                <a:sym typeface="Calibri"/>
              </a:defRPr>
            </a:lvl3pPr>
            <a:lvl4pPr marL="0" marR="0" lvl="3" indent="0" algn="r" rtl="0">
              <a:spcBef>
                <a:spcPts val="0"/>
              </a:spcBef>
              <a:buNone/>
              <a:defRPr sz="3241">
                <a:solidFill>
                  <a:srgbClr val="888888"/>
                </a:solidFill>
                <a:latin typeface="Calibri"/>
                <a:ea typeface="Calibri"/>
                <a:cs typeface="Calibri"/>
                <a:sym typeface="Calibri"/>
              </a:defRPr>
            </a:lvl4pPr>
            <a:lvl5pPr marL="0" marR="0" lvl="4" indent="0" algn="r" rtl="0">
              <a:spcBef>
                <a:spcPts val="0"/>
              </a:spcBef>
              <a:buNone/>
              <a:defRPr sz="3241">
                <a:solidFill>
                  <a:srgbClr val="888888"/>
                </a:solidFill>
                <a:latin typeface="Calibri"/>
                <a:ea typeface="Calibri"/>
                <a:cs typeface="Calibri"/>
                <a:sym typeface="Calibri"/>
              </a:defRPr>
            </a:lvl5pPr>
            <a:lvl6pPr marL="0" marR="0" lvl="5" indent="0" algn="r" rtl="0">
              <a:spcBef>
                <a:spcPts val="0"/>
              </a:spcBef>
              <a:buNone/>
              <a:defRPr sz="3241">
                <a:solidFill>
                  <a:srgbClr val="888888"/>
                </a:solidFill>
                <a:latin typeface="Calibri"/>
                <a:ea typeface="Calibri"/>
                <a:cs typeface="Calibri"/>
                <a:sym typeface="Calibri"/>
              </a:defRPr>
            </a:lvl6pPr>
            <a:lvl7pPr marL="0" marR="0" lvl="6" indent="0" algn="r" rtl="0">
              <a:spcBef>
                <a:spcPts val="0"/>
              </a:spcBef>
              <a:buNone/>
              <a:defRPr sz="3241">
                <a:solidFill>
                  <a:srgbClr val="888888"/>
                </a:solidFill>
                <a:latin typeface="Calibri"/>
                <a:ea typeface="Calibri"/>
                <a:cs typeface="Calibri"/>
                <a:sym typeface="Calibri"/>
              </a:defRPr>
            </a:lvl7pPr>
            <a:lvl8pPr marL="0" marR="0" lvl="7" indent="0" algn="r" rtl="0">
              <a:spcBef>
                <a:spcPts val="0"/>
              </a:spcBef>
              <a:buNone/>
              <a:defRPr sz="3241">
                <a:solidFill>
                  <a:srgbClr val="888888"/>
                </a:solidFill>
                <a:latin typeface="Calibri"/>
                <a:ea typeface="Calibri"/>
                <a:cs typeface="Calibri"/>
                <a:sym typeface="Calibri"/>
              </a:defRPr>
            </a:lvl8pPr>
            <a:lvl9pPr marL="0" marR="0" lvl="8" indent="0" algn="r" rtl="0">
              <a:spcBef>
                <a:spcPts val="0"/>
              </a:spcBef>
              <a:buNone/>
              <a:defRPr sz="3241">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263143" y="1168402"/>
            <a:ext cx="28392119" cy="4241801"/>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1880"/>
              <a:buFont typeface="Calibri"/>
              <a:buNone/>
              <a:defRPr sz="118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2263143" y="5842002"/>
            <a:ext cx="28392119" cy="13924282"/>
          </a:xfrm>
          <a:prstGeom prst="rect">
            <a:avLst/>
          </a:prstGeom>
          <a:noFill/>
          <a:ln>
            <a:noFill/>
          </a:ln>
        </p:spPr>
        <p:txBody>
          <a:bodyPr spcFirstLastPara="1" wrap="square" lIns="91425" tIns="45700" rIns="91425" bIns="45700" anchor="t" anchorCtr="0"/>
          <a:lstStyle>
            <a:lvl1pPr marL="457200" marR="0" lvl="0" indent="-708660" algn="l" rtl="0">
              <a:lnSpc>
                <a:spcPct val="90000"/>
              </a:lnSpc>
              <a:spcBef>
                <a:spcPts val="27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1pPr>
            <a:lvl2pPr marL="914400" marR="0" lvl="1" indent="-640080" algn="l" rtl="0">
              <a:lnSpc>
                <a:spcPct val="90000"/>
              </a:lnSpc>
              <a:spcBef>
                <a:spcPts val="135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2pPr>
            <a:lvl3pPr marL="1371600" marR="0" lvl="2" indent="-571500" algn="l" rtl="0">
              <a:lnSpc>
                <a:spcPct val="90000"/>
              </a:lnSpc>
              <a:spcBef>
                <a:spcPts val="135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00" marR="0" lvl="3" indent="-537210"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4pPr>
            <a:lvl5pPr marL="2286000" marR="0" lvl="4" indent="-537210"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5pPr>
            <a:lvl6pPr marL="2743200" marR="0" lvl="5" indent="-537210"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6pPr>
            <a:lvl7pPr marL="3200400" marR="0" lvl="6" indent="-537210"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7pPr>
            <a:lvl8pPr marL="3657600" marR="0" lvl="7" indent="-537210"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8pPr>
            <a:lvl9pPr marL="4114800" marR="0" lvl="8" indent="-537209" algn="l" rtl="0">
              <a:lnSpc>
                <a:spcPct val="90000"/>
              </a:lnSpc>
              <a:spcBef>
                <a:spcPts val="1350"/>
              </a:spcBef>
              <a:spcAft>
                <a:spcPts val="0"/>
              </a:spcAft>
              <a:buClr>
                <a:schemeClr val="dk1"/>
              </a:buClr>
              <a:buSzPts val="4860"/>
              <a:buFont typeface="Arial"/>
              <a:buChar char="•"/>
              <a:defRPr sz="486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263140" y="20340322"/>
            <a:ext cx="7406640" cy="1168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4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0904220" y="20340322"/>
            <a:ext cx="11109960" cy="1168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4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011"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248620" y="20340322"/>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241" b="0" i="0" u="none" strike="noStrike" cap="none">
                <a:solidFill>
                  <a:srgbClr val="888888"/>
                </a:solidFill>
                <a:latin typeface="Calibri"/>
                <a:ea typeface="Calibri"/>
                <a:cs typeface="Calibri"/>
                <a:sym typeface="Calibri"/>
              </a:defRPr>
            </a:lvl1pPr>
            <a:lvl2pPr marL="0" marR="0" lvl="1" indent="0" algn="r" rtl="0">
              <a:spcBef>
                <a:spcPts val="0"/>
              </a:spcBef>
              <a:buNone/>
              <a:defRPr sz="3241" b="0" i="0" u="none" strike="noStrike" cap="none">
                <a:solidFill>
                  <a:srgbClr val="888888"/>
                </a:solidFill>
                <a:latin typeface="Calibri"/>
                <a:ea typeface="Calibri"/>
                <a:cs typeface="Calibri"/>
                <a:sym typeface="Calibri"/>
              </a:defRPr>
            </a:lvl2pPr>
            <a:lvl3pPr marL="0" marR="0" lvl="2" indent="0" algn="r" rtl="0">
              <a:spcBef>
                <a:spcPts val="0"/>
              </a:spcBef>
              <a:buNone/>
              <a:defRPr sz="3241" b="0" i="0" u="none" strike="noStrike" cap="none">
                <a:solidFill>
                  <a:srgbClr val="888888"/>
                </a:solidFill>
                <a:latin typeface="Calibri"/>
                <a:ea typeface="Calibri"/>
                <a:cs typeface="Calibri"/>
                <a:sym typeface="Calibri"/>
              </a:defRPr>
            </a:lvl3pPr>
            <a:lvl4pPr marL="0" marR="0" lvl="3" indent="0" algn="r" rtl="0">
              <a:spcBef>
                <a:spcPts val="0"/>
              </a:spcBef>
              <a:buNone/>
              <a:defRPr sz="3241" b="0" i="0" u="none" strike="noStrike" cap="none">
                <a:solidFill>
                  <a:srgbClr val="888888"/>
                </a:solidFill>
                <a:latin typeface="Calibri"/>
                <a:ea typeface="Calibri"/>
                <a:cs typeface="Calibri"/>
                <a:sym typeface="Calibri"/>
              </a:defRPr>
            </a:lvl4pPr>
            <a:lvl5pPr marL="0" marR="0" lvl="4" indent="0" algn="r" rtl="0">
              <a:spcBef>
                <a:spcPts val="0"/>
              </a:spcBef>
              <a:buNone/>
              <a:defRPr sz="3241" b="0" i="0" u="none" strike="noStrike" cap="none">
                <a:solidFill>
                  <a:srgbClr val="888888"/>
                </a:solidFill>
                <a:latin typeface="Calibri"/>
                <a:ea typeface="Calibri"/>
                <a:cs typeface="Calibri"/>
                <a:sym typeface="Calibri"/>
              </a:defRPr>
            </a:lvl5pPr>
            <a:lvl6pPr marL="0" marR="0" lvl="5" indent="0" algn="r" rtl="0">
              <a:spcBef>
                <a:spcPts val="0"/>
              </a:spcBef>
              <a:buNone/>
              <a:defRPr sz="3241" b="0" i="0" u="none" strike="noStrike" cap="none">
                <a:solidFill>
                  <a:srgbClr val="888888"/>
                </a:solidFill>
                <a:latin typeface="Calibri"/>
                <a:ea typeface="Calibri"/>
                <a:cs typeface="Calibri"/>
                <a:sym typeface="Calibri"/>
              </a:defRPr>
            </a:lvl6pPr>
            <a:lvl7pPr marL="0" marR="0" lvl="6" indent="0" algn="r" rtl="0">
              <a:spcBef>
                <a:spcPts val="0"/>
              </a:spcBef>
              <a:buNone/>
              <a:defRPr sz="3241" b="0" i="0" u="none" strike="noStrike" cap="none">
                <a:solidFill>
                  <a:srgbClr val="888888"/>
                </a:solidFill>
                <a:latin typeface="Calibri"/>
                <a:ea typeface="Calibri"/>
                <a:cs typeface="Calibri"/>
                <a:sym typeface="Calibri"/>
              </a:defRPr>
            </a:lvl7pPr>
            <a:lvl8pPr marL="0" marR="0" lvl="7" indent="0" algn="r" rtl="0">
              <a:spcBef>
                <a:spcPts val="0"/>
              </a:spcBef>
              <a:buNone/>
              <a:defRPr sz="3241" b="0" i="0" u="none" strike="noStrike" cap="none">
                <a:solidFill>
                  <a:srgbClr val="888888"/>
                </a:solidFill>
                <a:latin typeface="Calibri"/>
                <a:ea typeface="Calibri"/>
                <a:cs typeface="Calibri"/>
                <a:sym typeface="Calibri"/>
              </a:defRPr>
            </a:lvl8pPr>
            <a:lvl9pPr marL="0" marR="0" lvl="8" indent="0" algn="r" rtl="0">
              <a:spcBef>
                <a:spcPts val="0"/>
              </a:spcBef>
              <a:buNone/>
              <a:defRPr sz="3241"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dnabarcoding101.org/files/using-dna-barcodes.pdf" TargetMode="External"/><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notesSlide" Target="../notesSlides/notesSlide1.xml"/><Relationship Id="rId16"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image" Target="../media/image11.jpe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hyperlink" Target="https://www.youtube.com/watch?v=pNjyLRQutXs" TargetMode="External"/><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8" name="Picture 37"/>
          <p:cNvPicPr/>
          <p:nvPr/>
        </p:nvPicPr>
        <p:blipFill>
          <a:blip r:embed="rId3"/>
          <a:srcRect/>
          <a:stretch>
            <a:fillRect/>
          </a:stretch>
        </p:blipFill>
        <p:spPr bwMode="auto">
          <a:xfrm>
            <a:off x="14054967" y="8776831"/>
            <a:ext cx="10527114" cy="6095803"/>
          </a:xfrm>
          <a:prstGeom prst="rect">
            <a:avLst/>
          </a:prstGeom>
          <a:noFill/>
          <a:ln w="9525">
            <a:noFill/>
            <a:miter lim="800000"/>
            <a:headEnd/>
            <a:tailEnd/>
          </a:ln>
        </p:spPr>
      </p:pic>
      <p:sp>
        <p:nvSpPr>
          <p:cNvPr id="84" name="Shape 84"/>
          <p:cNvSpPr txBox="1"/>
          <p:nvPr/>
        </p:nvSpPr>
        <p:spPr>
          <a:xfrm>
            <a:off x="4445721" y="316158"/>
            <a:ext cx="24026959" cy="1704099"/>
          </a:xfrm>
          <a:prstGeom prst="rect">
            <a:avLst/>
          </a:prstGeom>
          <a:noFill/>
          <a:ln>
            <a:noFill/>
          </a:ln>
        </p:spPr>
        <p:txBody>
          <a:bodyPr spcFirstLastPara="1" wrap="square" lIns="72175" tIns="36075" rIns="72175" bIns="36075" anchor="t" anchorCtr="0">
            <a:noAutofit/>
          </a:bodyPr>
          <a:lstStyle/>
          <a:p>
            <a:pPr algn="ctr"/>
            <a:r>
              <a:rPr lang="en-US" sz="6000" dirty="0" smtClean="0">
                <a:latin typeface="Rage Italic" pitchFamily="66" charset="0"/>
              </a:rPr>
              <a:t>The Mosquito Hunt: Biodiversity and Mosquito Species in Queens</a:t>
            </a:r>
          </a:p>
          <a:p>
            <a:pPr algn="ctr"/>
            <a:endParaRPr dirty="0">
              <a:solidFill>
                <a:schemeClr val="bg2">
                  <a:lumMod val="50000"/>
                </a:schemeClr>
              </a:solidFill>
            </a:endParaRPr>
          </a:p>
        </p:txBody>
      </p:sp>
      <p:sp>
        <p:nvSpPr>
          <p:cNvPr id="85" name="Shape 85"/>
          <p:cNvSpPr txBox="1"/>
          <p:nvPr/>
        </p:nvSpPr>
        <p:spPr>
          <a:xfrm>
            <a:off x="9102663" y="1329254"/>
            <a:ext cx="13356772" cy="1475894"/>
          </a:xfrm>
          <a:prstGeom prst="rect">
            <a:avLst/>
          </a:prstGeom>
          <a:noFill/>
          <a:ln>
            <a:noFill/>
          </a:ln>
        </p:spPr>
        <p:txBody>
          <a:bodyPr spcFirstLastPara="1" wrap="square" lIns="72175" tIns="36075" rIns="72175" bIns="36075" anchor="t" anchorCtr="0">
            <a:noAutofit/>
          </a:bodyPr>
          <a:lstStyle/>
          <a:p>
            <a:pPr algn="ctr"/>
            <a:r>
              <a:rPr lang="en-US" sz="3000" dirty="0">
                <a:solidFill>
                  <a:schemeClr val="dk1"/>
                </a:solidFill>
                <a:latin typeface="Calibri"/>
                <a:ea typeface="Calibri"/>
                <a:cs typeface="Calibri"/>
                <a:sym typeface="Calibri"/>
              </a:rPr>
              <a:t>Authors: </a:t>
            </a:r>
            <a:r>
              <a:rPr lang="en-US" sz="3000" dirty="0" smtClean="0">
                <a:solidFill>
                  <a:schemeClr val="dk1"/>
                </a:solidFill>
                <a:latin typeface="Calibri"/>
                <a:ea typeface="Calibri"/>
                <a:cs typeface="Calibri"/>
                <a:sym typeface="Calibri"/>
              </a:rPr>
              <a:t>Amanda Ma</a:t>
            </a:r>
            <a:r>
              <a:rPr lang="en-US" sz="3000" baseline="30000" dirty="0" smtClean="0">
                <a:solidFill>
                  <a:schemeClr val="dk1"/>
                </a:solidFill>
                <a:latin typeface="Calibri"/>
                <a:ea typeface="Calibri"/>
                <a:cs typeface="Calibri"/>
                <a:sym typeface="Calibri"/>
              </a:rPr>
              <a:t>1</a:t>
            </a:r>
            <a:r>
              <a:rPr lang="en-US" sz="3000" dirty="0">
                <a:solidFill>
                  <a:schemeClr val="dk1"/>
                </a:solidFill>
                <a:latin typeface="Calibri"/>
                <a:ea typeface="Calibri"/>
                <a:cs typeface="Calibri"/>
                <a:sym typeface="Calibri"/>
              </a:rPr>
              <a:t>, </a:t>
            </a:r>
            <a:r>
              <a:rPr lang="en-US" sz="3000" dirty="0" smtClean="0">
                <a:solidFill>
                  <a:schemeClr val="dk1"/>
                </a:solidFill>
                <a:latin typeface="Calibri"/>
                <a:ea typeface="Calibri"/>
                <a:cs typeface="Calibri"/>
                <a:sym typeface="Calibri"/>
              </a:rPr>
              <a:t>Nada Eldeeb</a:t>
            </a:r>
            <a:r>
              <a:rPr lang="en-US" sz="3000" baseline="30000" dirty="0" smtClean="0">
                <a:solidFill>
                  <a:schemeClr val="dk1"/>
                </a:solidFill>
                <a:latin typeface="Calibri"/>
                <a:ea typeface="Calibri"/>
                <a:cs typeface="Calibri"/>
                <a:sym typeface="Calibri"/>
              </a:rPr>
              <a:t>1</a:t>
            </a:r>
            <a:r>
              <a:rPr lang="en-US" sz="3000" dirty="0" smtClean="0">
                <a:solidFill>
                  <a:schemeClr val="dk1"/>
                </a:solidFill>
                <a:latin typeface="Calibri"/>
                <a:ea typeface="Calibri"/>
                <a:cs typeface="Calibri"/>
                <a:sym typeface="Calibri"/>
              </a:rPr>
              <a:t>,</a:t>
            </a:r>
            <a:endParaRPr sz="3000" dirty="0">
              <a:solidFill>
                <a:schemeClr val="dk1"/>
              </a:solidFill>
              <a:latin typeface="Calibri"/>
              <a:ea typeface="Calibri"/>
              <a:cs typeface="Calibri"/>
              <a:sym typeface="Calibri"/>
            </a:endParaRPr>
          </a:p>
          <a:p>
            <a:pPr algn="ctr"/>
            <a:r>
              <a:rPr lang="en-US" sz="3000" dirty="0">
                <a:solidFill>
                  <a:schemeClr val="dk1"/>
                </a:solidFill>
                <a:latin typeface="Calibri"/>
                <a:ea typeface="Calibri"/>
                <a:cs typeface="Calibri"/>
                <a:sym typeface="Calibri"/>
              </a:rPr>
              <a:t>Teacher: Dr. Jessica Cohen</a:t>
            </a:r>
            <a:r>
              <a:rPr lang="en-US" sz="3000" baseline="30000" dirty="0">
                <a:solidFill>
                  <a:schemeClr val="dk1"/>
                </a:solidFill>
                <a:latin typeface="Calibri"/>
                <a:ea typeface="Calibri"/>
                <a:cs typeface="Calibri"/>
                <a:sym typeface="Calibri"/>
              </a:rPr>
              <a:t>1</a:t>
            </a:r>
            <a:endParaRPr sz="3000" dirty="0">
              <a:solidFill>
                <a:schemeClr val="dk1"/>
              </a:solidFill>
              <a:latin typeface="Calibri"/>
              <a:ea typeface="Calibri"/>
              <a:cs typeface="Calibri"/>
              <a:sym typeface="Calibri"/>
            </a:endParaRPr>
          </a:p>
          <a:p>
            <a:pPr algn="ctr"/>
            <a:r>
              <a:rPr lang="en-US" sz="3000" baseline="30000" dirty="0">
                <a:solidFill>
                  <a:schemeClr val="dk1"/>
                </a:solidFill>
                <a:latin typeface="Calibri"/>
                <a:ea typeface="Calibri"/>
                <a:cs typeface="Calibri"/>
                <a:sym typeface="Calibri"/>
              </a:rPr>
              <a:t>1 </a:t>
            </a:r>
            <a:r>
              <a:rPr lang="en-US" sz="3000" dirty="0">
                <a:solidFill>
                  <a:schemeClr val="dk1"/>
                </a:solidFill>
                <a:latin typeface="Calibri"/>
                <a:ea typeface="Calibri"/>
                <a:cs typeface="Calibri"/>
                <a:sym typeface="Calibri"/>
              </a:rPr>
              <a:t>Francis Lewis High School: The Marie and Pierre Curie Science Research Institute</a:t>
            </a:r>
            <a:endParaRPr sz="3000" dirty="0">
              <a:latin typeface="Calibri"/>
              <a:ea typeface="Calibri"/>
              <a:cs typeface="Calibri"/>
              <a:sym typeface="Calibri"/>
            </a:endParaRPr>
          </a:p>
        </p:txBody>
      </p:sp>
      <p:pic>
        <p:nvPicPr>
          <p:cNvPr id="86" name="Shape 86"/>
          <p:cNvPicPr preferRelativeResize="0"/>
          <p:nvPr/>
        </p:nvPicPr>
        <p:blipFill rotWithShape="1">
          <a:blip r:embed="rId4">
            <a:alphaModFix/>
          </a:blip>
          <a:srcRect/>
          <a:stretch/>
        </p:blipFill>
        <p:spPr>
          <a:xfrm>
            <a:off x="28577476" y="316158"/>
            <a:ext cx="3945194" cy="695695"/>
          </a:xfrm>
          <a:prstGeom prst="rect">
            <a:avLst/>
          </a:prstGeom>
          <a:noFill/>
          <a:ln>
            <a:noFill/>
          </a:ln>
        </p:spPr>
      </p:pic>
      <p:pic>
        <p:nvPicPr>
          <p:cNvPr id="87" name="Shape 87" descr="http://www.seplessons.org/files/SEPA_Signage.jpg"/>
          <p:cNvPicPr preferRelativeResize="0"/>
          <p:nvPr/>
        </p:nvPicPr>
        <p:blipFill rotWithShape="1">
          <a:blip r:embed="rId5">
            <a:alphaModFix/>
          </a:blip>
          <a:srcRect/>
          <a:stretch/>
        </p:blipFill>
        <p:spPr>
          <a:xfrm>
            <a:off x="29093902" y="1266954"/>
            <a:ext cx="3428768" cy="798571"/>
          </a:xfrm>
          <a:prstGeom prst="rect">
            <a:avLst/>
          </a:prstGeom>
          <a:noFill/>
          <a:ln>
            <a:noFill/>
          </a:ln>
        </p:spPr>
      </p:pic>
      <p:pic>
        <p:nvPicPr>
          <p:cNvPr id="88" name="Shape 88"/>
          <p:cNvPicPr preferRelativeResize="0"/>
          <p:nvPr/>
        </p:nvPicPr>
        <p:blipFill rotWithShape="1">
          <a:blip r:embed="rId6">
            <a:alphaModFix/>
          </a:blip>
          <a:srcRect/>
          <a:stretch/>
        </p:blipFill>
        <p:spPr>
          <a:xfrm>
            <a:off x="253625" y="322611"/>
            <a:ext cx="4041791" cy="1632777"/>
          </a:xfrm>
          <a:prstGeom prst="rect">
            <a:avLst/>
          </a:prstGeom>
          <a:noFill/>
          <a:ln>
            <a:noFill/>
          </a:ln>
        </p:spPr>
      </p:pic>
      <p:pic>
        <p:nvPicPr>
          <p:cNvPr id="89" name="Shape 89" descr="nih-logo.gif"/>
          <p:cNvPicPr preferRelativeResize="0"/>
          <p:nvPr/>
        </p:nvPicPr>
        <p:blipFill rotWithShape="1">
          <a:blip r:embed="rId7">
            <a:alphaModFix/>
          </a:blip>
          <a:srcRect/>
          <a:stretch/>
        </p:blipFill>
        <p:spPr>
          <a:xfrm>
            <a:off x="27974985" y="1227970"/>
            <a:ext cx="936781" cy="936781"/>
          </a:xfrm>
          <a:prstGeom prst="rect">
            <a:avLst/>
          </a:prstGeom>
          <a:noFill/>
          <a:ln>
            <a:noFill/>
          </a:ln>
        </p:spPr>
      </p:pic>
      <p:sp>
        <p:nvSpPr>
          <p:cNvPr id="90" name="Shape 90"/>
          <p:cNvSpPr txBox="1"/>
          <p:nvPr/>
        </p:nvSpPr>
        <p:spPr>
          <a:xfrm>
            <a:off x="290824" y="1865453"/>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Abstract</a:t>
            </a:r>
            <a:endParaRPr dirty="0"/>
          </a:p>
        </p:txBody>
      </p:sp>
      <p:sp>
        <p:nvSpPr>
          <p:cNvPr id="91" name="Shape 91"/>
          <p:cNvSpPr txBox="1"/>
          <p:nvPr/>
        </p:nvSpPr>
        <p:spPr>
          <a:xfrm>
            <a:off x="152400" y="11526367"/>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Introduction</a:t>
            </a:r>
            <a:endParaRPr dirty="0"/>
          </a:p>
        </p:txBody>
      </p:sp>
      <p:sp>
        <p:nvSpPr>
          <p:cNvPr id="92" name="Shape 92"/>
          <p:cNvSpPr txBox="1"/>
          <p:nvPr/>
        </p:nvSpPr>
        <p:spPr>
          <a:xfrm>
            <a:off x="8335789" y="2905727"/>
            <a:ext cx="5923200" cy="863400"/>
          </a:xfrm>
          <a:prstGeom prst="rect">
            <a:avLst/>
          </a:prstGeom>
          <a:noFill/>
          <a:ln>
            <a:noFill/>
          </a:ln>
        </p:spPr>
        <p:txBody>
          <a:bodyPr spcFirstLastPara="1" wrap="square" lIns="91425" tIns="45700" rIns="91425" bIns="45700" anchor="t" anchorCtr="0">
            <a:noAutofit/>
          </a:bodyPr>
          <a:lstStyle/>
          <a:p>
            <a:r>
              <a:rPr lang="en-US" sz="4700" b="1" dirty="0">
                <a:solidFill>
                  <a:schemeClr val="dk1"/>
                </a:solidFill>
                <a:latin typeface="Calibri"/>
                <a:ea typeface="Calibri"/>
                <a:cs typeface="Calibri"/>
                <a:sym typeface="Calibri"/>
              </a:rPr>
              <a:t>Materials &amp; Methods</a:t>
            </a:r>
            <a:endParaRPr sz="4700" dirty="0"/>
          </a:p>
        </p:txBody>
      </p:sp>
      <p:sp>
        <p:nvSpPr>
          <p:cNvPr id="93" name="Shape 93"/>
          <p:cNvSpPr txBox="1"/>
          <p:nvPr/>
        </p:nvSpPr>
        <p:spPr>
          <a:xfrm>
            <a:off x="14127902" y="2905727"/>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Results</a:t>
            </a:r>
            <a:endParaRPr dirty="0"/>
          </a:p>
        </p:txBody>
      </p:sp>
      <p:sp>
        <p:nvSpPr>
          <p:cNvPr id="94" name="Shape 94"/>
          <p:cNvSpPr txBox="1"/>
          <p:nvPr/>
        </p:nvSpPr>
        <p:spPr>
          <a:xfrm>
            <a:off x="24489722" y="1921895"/>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Discussion</a:t>
            </a:r>
            <a:endParaRPr dirty="0"/>
          </a:p>
        </p:txBody>
      </p:sp>
      <p:sp>
        <p:nvSpPr>
          <p:cNvPr id="95" name="Shape 95"/>
          <p:cNvSpPr txBox="1"/>
          <p:nvPr/>
        </p:nvSpPr>
        <p:spPr>
          <a:xfrm>
            <a:off x="218762" y="2593821"/>
            <a:ext cx="7933500" cy="6371100"/>
          </a:xfrm>
          <a:prstGeom prst="rect">
            <a:avLst/>
          </a:prstGeom>
          <a:noFill/>
          <a:ln>
            <a:noFill/>
          </a:ln>
        </p:spPr>
        <p:txBody>
          <a:bodyPr spcFirstLastPara="1" wrap="square" lIns="91425" tIns="45700" rIns="91425" bIns="45700" anchor="t" anchorCtr="0">
            <a:noAutofit/>
          </a:bodyPr>
          <a:lstStyle/>
          <a:p>
            <a:pPr indent="457212" algn="just"/>
            <a:endParaRPr dirty="0"/>
          </a:p>
        </p:txBody>
      </p:sp>
      <p:sp>
        <p:nvSpPr>
          <p:cNvPr id="96" name="Shape 96"/>
          <p:cNvSpPr txBox="1"/>
          <p:nvPr/>
        </p:nvSpPr>
        <p:spPr>
          <a:xfrm>
            <a:off x="24544826" y="9908845"/>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Acknowledgments</a:t>
            </a:r>
            <a:endParaRPr dirty="0"/>
          </a:p>
        </p:txBody>
      </p:sp>
      <p:sp>
        <p:nvSpPr>
          <p:cNvPr id="100" name="Shape 100"/>
          <p:cNvSpPr txBox="1"/>
          <p:nvPr/>
        </p:nvSpPr>
        <p:spPr>
          <a:xfrm>
            <a:off x="8347739" y="4769739"/>
            <a:ext cx="5453223" cy="4450800"/>
          </a:xfrm>
          <a:prstGeom prst="rect">
            <a:avLst/>
          </a:prstGeom>
          <a:noFill/>
          <a:ln>
            <a:noFill/>
          </a:ln>
        </p:spPr>
        <p:txBody>
          <a:bodyPr spcFirstLastPara="1" wrap="square" lIns="91425" tIns="91425" rIns="91425" bIns="91425" anchor="ctr" anchorCtr="0">
            <a:noAutofit/>
          </a:bodyPr>
          <a:lstStyle/>
          <a:p>
            <a:pPr algn="just"/>
            <a:r>
              <a:rPr lang="en-US" sz="2400" dirty="0" smtClean="0">
                <a:solidFill>
                  <a:schemeClr val="dk1"/>
                </a:solidFill>
                <a:latin typeface="Calibri" pitchFamily="34" charset="0"/>
                <a:ea typeface="Calibri"/>
                <a:cs typeface="Calibri" pitchFamily="34" charset="0"/>
                <a:sym typeface="Calibri"/>
              </a:rPr>
              <a:t>	Permission </a:t>
            </a:r>
            <a:r>
              <a:rPr lang="en-US" sz="2400" dirty="0">
                <a:solidFill>
                  <a:schemeClr val="dk1"/>
                </a:solidFill>
                <a:latin typeface="Calibri" pitchFamily="34" charset="0"/>
                <a:ea typeface="Calibri"/>
                <a:cs typeface="Calibri" pitchFamily="34" charset="0"/>
                <a:sym typeface="Calibri"/>
              </a:rPr>
              <a:t>was obtained </a:t>
            </a:r>
            <a:r>
              <a:rPr lang="en-US" sz="2400" dirty="0" smtClean="0">
                <a:solidFill>
                  <a:schemeClr val="dk1"/>
                </a:solidFill>
                <a:latin typeface="Calibri" pitchFamily="34" charset="0"/>
                <a:ea typeface="Calibri"/>
                <a:cs typeface="Calibri" pitchFamily="34" charset="0"/>
                <a:sym typeface="Calibri"/>
              </a:rPr>
              <a:t>from NYC Department of Parks. Sample </a:t>
            </a:r>
            <a:r>
              <a:rPr lang="en-US" sz="2400" dirty="0">
                <a:solidFill>
                  <a:schemeClr val="dk1"/>
                </a:solidFill>
                <a:latin typeface="Calibri" pitchFamily="34" charset="0"/>
                <a:ea typeface="Calibri"/>
                <a:cs typeface="Calibri" pitchFamily="34" charset="0"/>
                <a:sym typeface="Calibri"/>
              </a:rPr>
              <a:t>collection locations were </a:t>
            </a:r>
            <a:r>
              <a:rPr lang="en-US" sz="2400" dirty="0" smtClean="0">
                <a:solidFill>
                  <a:schemeClr val="dk1"/>
                </a:solidFill>
                <a:latin typeface="Calibri" pitchFamily="34" charset="0"/>
                <a:ea typeface="Calibri"/>
                <a:cs typeface="Calibri" pitchFamily="34" charset="0"/>
                <a:sym typeface="Calibri"/>
              </a:rPr>
              <a:t>selected based on where mosquitoes would most likely be </a:t>
            </a:r>
            <a:r>
              <a:rPr lang="en-US" sz="2400" dirty="0">
                <a:solidFill>
                  <a:schemeClr val="dk1"/>
                </a:solidFill>
                <a:latin typeface="Calibri" pitchFamily="34" charset="0"/>
                <a:ea typeface="Calibri"/>
                <a:cs typeface="Calibri" pitchFamily="34" charset="0"/>
                <a:sym typeface="Calibri"/>
              </a:rPr>
              <a:t>and  longitudinal and latitudinal coordinates were recorded. Samples collected were placed in labeled plastic </a:t>
            </a:r>
            <a:r>
              <a:rPr lang="en-US" sz="2400" dirty="0" smtClean="0">
                <a:solidFill>
                  <a:schemeClr val="dk1"/>
                </a:solidFill>
                <a:latin typeface="Calibri" pitchFamily="34" charset="0"/>
                <a:ea typeface="Calibri"/>
                <a:cs typeface="Calibri" pitchFamily="34" charset="0"/>
                <a:sym typeface="Calibri"/>
              </a:rPr>
              <a:t>bags and were </a:t>
            </a:r>
            <a:r>
              <a:rPr lang="en-US" sz="2400" dirty="0">
                <a:solidFill>
                  <a:schemeClr val="dk1"/>
                </a:solidFill>
                <a:latin typeface="Calibri" pitchFamily="34" charset="0"/>
                <a:ea typeface="Calibri"/>
                <a:cs typeface="Calibri" pitchFamily="34" charset="0"/>
                <a:sym typeface="Calibri"/>
              </a:rPr>
              <a:t>then placed in a freezer for euthanization. DNA was then extracted from the samples and isolated. PCR was performed for </a:t>
            </a:r>
            <a:r>
              <a:rPr lang="en-US" sz="2400" dirty="0" smtClean="0">
                <a:solidFill>
                  <a:schemeClr val="dk1"/>
                </a:solidFill>
                <a:latin typeface="Calibri" pitchFamily="34" charset="0"/>
                <a:ea typeface="Calibri"/>
                <a:cs typeface="Calibri" pitchFamily="34" charset="0"/>
                <a:sym typeface="Calibri"/>
              </a:rPr>
              <a:t>amplification (COI gene). </a:t>
            </a:r>
            <a:r>
              <a:rPr lang="en-US" sz="2400" dirty="0">
                <a:solidFill>
                  <a:schemeClr val="dk1"/>
                </a:solidFill>
                <a:latin typeface="Calibri" pitchFamily="34" charset="0"/>
                <a:ea typeface="Calibri"/>
                <a:cs typeface="Calibri" pitchFamily="34" charset="0"/>
                <a:sym typeface="Calibri"/>
              </a:rPr>
              <a:t>Results were then run through gel electrophoresis with a ladder to check for successful amplification before PCR projects </a:t>
            </a:r>
            <a:r>
              <a:rPr lang="en-US" sz="2400" dirty="0" smtClean="0">
                <a:solidFill>
                  <a:schemeClr val="dk1"/>
                </a:solidFill>
                <a:latin typeface="Calibri" pitchFamily="34" charset="0"/>
                <a:ea typeface="Calibri"/>
                <a:cs typeface="Calibri" pitchFamily="34" charset="0"/>
                <a:sym typeface="Calibri"/>
              </a:rPr>
              <a:t>were </a:t>
            </a:r>
            <a:r>
              <a:rPr lang="en-US" sz="2400" dirty="0">
                <a:solidFill>
                  <a:schemeClr val="dk1"/>
                </a:solidFill>
                <a:latin typeface="Calibri" pitchFamily="34" charset="0"/>
                <a:ea typeface="Calibri"/>
                <a:cs typeface="Calibri" pitchFamily="34" charset="0"/>
                <a:sym typeface="Calibri"/>
              </a:rPr>
              <a:t>sent to GENEWIZ for sequencing. Bioinformatics was conducted with the blue line of DNA Subway.</a:t>
            </a:r>
            <a:endParaRPr sz="2400" dirty="0">
              <a:solidFill>
                <a:schemeClr val="dk1"/>
              </a:solidFill>
              <a:latin typeface="Calibri" pitchFamily="34" charset="0"/>
              <a:ea typeface="Calibri"/>
              <a:cs typeface="Calibri" pitchFamily="34" charset="0"/>
              <a:sym typeface="Calibri"/>
            </a:endParaRPr>
          </a:p>
          <a:p>
            <a:pPr>
              <a:lnSpc>
                <a:spcPct val="115000"/>
              </a:lnSpc>
            </a:pPr>
            <a:endParaRPr sz="1200" dirty="0">
              <a:solidFill>
                <a:schemeClr val="dk1"/>
              </a:solidFill>
              <a:highlight>
                <a:srgbClr val="FFFFFF"/>
              </a:highlight>
              <a:latin typeface="Times New Roman"/>
              <a:ea typeface="Times New Roman"/>
              <a:cs typeface="Times New Roman"/>
              <a:sym typeface="Times New Roman"/>
            </a:endParaRPr>
          </a:p>
        </p:txBody>
      </p:sp>
      <p:sp>
        <p:nvSpPr>
          <p:cNvPr id="115" name="Shape 115"/>
          <p:cNvSpPr txBox="1"/>
          <p:nvPr/>
        </p:nvSpPr>
        <p:spPr>
          <a:xfrm>
            <a:off x="14054967" y="8186343"/>
            <a:ext cx="10752897" cy="1971600"/>
          </a:xfrm>
          <a:prstGeom prst="rect">
            <a:avLst/>
          </a:prstGeom>
          <a:noFill/>
          <a:ln>
            <a:noFill/>
          </a:ln>
        </p:spPr>
        <p:txBody>
          <a:bodyPr spcFirstLastPara="1" wrap="square" lIns="91425" tIns="91425" rIns="91425" bIns="91425" anchor="t" anchorCtr="0">
            <a:noAutofit/>
          </a:bodyPr>
          <a:lstStyle/>
          <a:p>
            <a:r>
              <a:rPr lang="en-US" sz="2400" b="1" dirty="0">
                <a:solidFill>
                  <a:schemeClr val="dk1"/>
                </a:solidFill>
                <a:latin typeface="Calibri"/>
                <a:ea typeface="Calibri"/>
                <a:cs typeface="Calibri"/>
                <a:sym typeface="Calibri"/>
              </a:rPr>
              <a:t>Figure </a:t>
            </a:r>
            <a:r>
              <a:rPr lang="en-US" sz="2400" b="1" dirty="0" smtClean="0">
                <a:solidFill>
                  <a:schemeClr val="dk1"/>
                </a:solidFill>
                <a:latin typeface="Calibri"/>
                <a:ea typeface="Calibri"/>
                <a:cs typeface="Calibri"/>
                <a:sym typeface="Calibri"/>
              </a:rPr>
              <a:t>2.</a:t>
            </a:r>
            <a:r>
              <a:rPr lang="en-US" sz="2400" dirty="0" smtClean="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Sequence Similarity Chart. This provided the sequence similarity between the samples</a:t>
            </a:r>
            <a:r>
              <a:rPr lang="en-US" sz="2400" dirty="0" smtClean="0">
                <a:solidFill>
                  <a:schemeClr val="dk1"/>
                </a:solidFill>
                <a:latin typeface="Calibri"/>
                <a:ea typeface="Calibri"/>
                <a:cs typeface="Calibri"/>
                <a:sym typeface="Calibri"/>
              </a:rPr>
              <a:t>.</a:t>
            </a:r>
            <a:endParaRPr sz="2400" dirty="0">
              <a:latin typeface="Calibri"/>
              <a:ea typeface="Calibri"/>
              <a:cs typeface="Calibri"/>
              <a:sym typeface="Calibri"/>
            </a:endParaRPr>
          </a:p>
        </p:txBody>
      </p:sp>
      <p:sp>
        <p:nvSpPr>
          <p:cNvPr id="116" name="Shape 116"/>
          <p:cNvSpPr txBox="1"/>
          <p:nvPr/>
        </p:nvSpPr>
        <p:spPr>
          <a:xfrm>
            <a:off x="24489722" y="2637363"/>
            <a:ext cx="8057400" cy="7483800"/>
          </a:xfrm>
          <a:prstGeom prst="rect">
            <a:avLst/>
          </a:prstGeom>
          <a:noFill/>
          <a:ln>
            <a:noFill/>
          </a:ln>
        </p:spPr>
        <p:txBody>
          <a:bodyPr spcFirstLastPara="1" wrap="square" lIns="91425" tIns="91425" rIns="91425" bIns="91425" anchor="t" anchorCtr="0">
            <a:noAutofit/>
          </a:bodyPr>
          <a:lstStyle/>
          <a:p>
            <a:pPr algn="just"/>
            <a:r>
              <a:rPr lang="en-US" sz="2400" dirty="0" smtClean="0">
                <a:latin typeface="Calibri"/>
                <a:cs typeface="Calibri"/>
              </a:rPr>
              <a:t>	We were targeting mosquitoes, but no mosquitoes were caught. From the barcoding analysis, it can be seen </a:t>
            </a:r>
            <a:r>
              <a:rPr lang="en-US" sz="2400" smtClean="0">
                <a:latin typeface="Calibri"/>
                <a:cs typeface="Calibri"/>
              </a:rPr>
              <a:t>that two </a:t>
            </a:r>
            <a:r>
              <a:rPr lang="en-US" sz="2400" dirty="0" smtClean="0">
                <a:latin typeface="Calibri"/>
                <a:cs typeface="Calibri"/>
              </a:rPr>
              <a:t>types of ants, small honey ant (</a:t>
            </a:r>
            <a:r>
              <a:rPr lang="en-US" sz="2400" i="1" dirty="0" err="1" smtClean="0">
                <a:latin typeface="Calibri"/>
                <a:cs typeface="Calibri"/>
              </a:rPr>
              <a:t>Prenolepis</a:t>
            </a:r>
            <a:r>
              <a:rPr lang="en-US" sz="2400" i="1" dirty="0" smtClean="0">
                <a:latin typeface="Calibri"/>
                <a:cs typeface="Calibri"/>
              </a:rPr>
              <a:t> </a:t>
            </a:r>
            <a:r>
              <a:rPr lang="en-US" sz="2400" i="1" dirty="0" err="1" smtClean="0">
                <a:latin typeface="Calibri"/>
                <a:cs typeface="Calibri"/>
              </a:rPr>
              <a:t>imparis</a:t>
            </a:r>
            <a:r>
              <a:rPr lang="en-US" sz="2400" dirty="0" smtClean="0">
                <a:latin typeface="Calibri"/>
                <a:cs typeface="Calibri"/>
              </a:rPr>
              <a:t>)and cornfield ant (</a:t>
            </a:r>
            <a:r>
              <a:rPr lang="en-US" sz="2400" i="1" dirty="0" err="1" smtClean="0">
                <a:latin typeface="Calibri"/>
                <a:cs typeface="Calibri"/>
              </a:rPr>
              <a:t>Lasius</a:t>
            </a:r>
            <a:r>
              <a:rPr lang="en-US" sz="2400" i="1" dirty="0" smtClean="0">
                <a:latin typeface="Calibri"/>
                <a:cs typeface="Calibri"/>
              </a:rPr>
              <a:t> </a:t>
            </a:r>
            <a:r>
              <a:rPr lang="en-US" sz="2400" i="1" dirty="0" err="1" smtClean="0">
                <a:latin typeface="Calibri"/>
                <a:cs typeface="Calibri"/>
              </a:rPr>
              <a:t>alienus</a:t>
            </a:r>
            <a:r>
              <a:rPr lang="en-US" sz="2400" dirty="0" smtClean="0">
                <a:latin typeface="Calibri"/>
                <a:cs typeface="Calibri"/>
              </a:rPr>
              <a:t>) were caught. Two other insects were caught, oriental cockroach (</a:t>
            </a:r>
            <a:r>
              <a:rPr lang="en-US" sz="2400" i="1" dirty="0" err="1" smtClean="0">
                <a:latin typeface="Calibri"/>
                <a:cs typeface="Calibri"/>
              </a:rPr>
              <a:t>Blatta</a:t>
            </a:r>
            <a:r>
              <a:rPr lang="en-US" sz="2400" i="1" dirty="0" smtClean="0">
                <a:latin typeface="Calibri"/>
                <a:cs typeface="Calibri"/>
              </a:rPr>
              <a:t> </a:t>
            </a:r>
            <a:r>
              <a:rPr lang="en-US" sz="2400" i="1" dirty="0" err="1" smtClean="0">
                <a:latin typeface="Calibri"/>
                <a:cs typeface="Calibri"/>
              </a:rPr>
              <a:t>orientalis</a:t>
            </a:r>
            <a:r>
              <a:rPr lang="en-US" sz="2400" dirty="0" smtClean="0">
                <a:latin typeface="Calibri"/>
                <a:cs typeface="Calibri"/>
              </a:rPr>
              <a:t>) and  marsh slug (</a:t>
            </a:r>
            <a:r>
              <a:rPr lang="en-US" sz="2400" i="1" dirty="0" err="1" smtClean="0">
                <a:latin typeface="Calibri"/>
                <a:cs typeface="Calibri"/>
              </a:rPr>
              <a:t>deroceras</a:t>
            </a:r>
            <a:r>
              <a:rPr lang="en-US" sz="2400" i="1" dirty="0" smtClean="0">
                <a:latin typeface="Calibri"/>
                <a:cs typeface="Calibri"/>
              </a:rPr>
              <a:t> </a:t>
            </a:r>
            <a:r>
              <a:rPr lang="en-US" sz="2400" i="1" dirty="0" err="1" smtClean="0">
                <a:latin typeface="Calibri"/>
                <a:cs typeface="Calibri"/>
              </a:rPr>
              <a:t>laeve</a:t>
            </a:r>
            <a:r>
              <a:rPr lang="en-US" sz="2400" dirty="0" smtClean="0">
                <a:latin typeface="Calibri"/>
                <a:cs typeface="Calibri"/>
              </a:rPr>
              <a:t>). </a:t>
            </a:r>
            <a:r>
              <a:rPr lang="en-US" sz="2400" dirty="0">
                <a:latin typeface="Calibri"/>
                <a:cs typeface="Calibri"/>
              </a:rPr>
              <a:t>The barcoding data showed the two species of ants are closely related while the other insects were more distantly related. It can be seen on the phylogenetic tree that the slug was more closely related to the ants than the cockroach. </a:t>
            </a:r>
            <a:r>
              <a:rPr lang="en-US" sz="2400" dirty="0" smtClean="0">
                <a:latin typeface="Calibri"/>
                <a:cs typeface="Calibri"/>
              </a:rPr>
              <a:t> Last year, in the first trial, </a:t>
            </a:r>
            <a:r>
              <a:rPr lang="en-US" sz="2400" dirty="0">
                <a:latin typeface="Calibri"/>
                <a:cs typeface="Calibri"/>
              </a:rPr>
              <a:t>more mosquitoes were caught and none of the insects from the second trial were collected as specimens. This could be due to the biodiversity of the locations being different. In the second trial, samples were collected from </a:t>
            </a:r>
            <a:r>
              <a:rPr lang="en-US" sz="2400" dirty="0" err="1">
                <a:latin typeface="Calibri"/>
                <a:cs typeface="Calibri"/>
              </a:rPr>
              <a:t>Kissena</a:t>
            </a:r>
            <a:r>
              <a:rPr lang="en-US" sz="2400" dirty="0">
                <a:latin typeface="Calibri"/>
                <a:cs typeface="Calibri"/>
              </a:rPr>
              <a:t> park, which has much larger biodiversity than the previous locations which were neighborhood </a:t>
            </a:r>
            <a:r>
              <a:rPr lang="en-US" sz="2400" dirty="0" smtClean="0">
                <a:latin typeface="Calibri"/>
                <a:cs typeface="Calibri"/>
              </a:rPr>
              <a:t>backyards. The difference in insect species caught could also be attributed to the trap design. In the second trial, the traps were not slightly buried into the ground. As a result, most fell over and made it possible to ants to crawl in. This shows that trap placement is just as important as the types of attractants used.</a:t>
            </a:r>
          </a:p>
          <a:p>
            <a:r>
              <a:rPr lang="en-US" sz="2400" dirty="0" smtClean="0">
                <a:latin typeface="Calibri"/>
                <a:cs typeface="Calibri"/>
              </a:rPr>
              <a:t/>
            </a:r>
            <a:br>
              <a:rPr lang="en-US" sz="2400" dirty="0" smtClean="0">
                <a:latin typeface="Calibri"/>
                <a:cs typeface="Calibri"/>
              </a:rPr>
            </a:br>
            <a:endParaRPr sz="2400" dirty="0">
              <a:latin typeface="Calibri"/>
              <a:ea typeface="Calibri"/>
              <a:cs typeface="Calibri"/>
              <a:sym typeface="Calibri"/>
            </a:endParaRPr>
          </a:p>
        </p:txBody>
      </p:sp>
      <p:sp>
        <p:nvSpPr>
          <p:cNvPr id="117" name="Shape 117"/>
          <p:cNvSpPr txBox="1"/>
          <p:nvPr/>
        </p:nvSpPr>
        <p:spPr>
          <a:xfrm>
            <a:off x="24514174" y="10640127"/>
            <a:ext cx="8032948" cy="2243100"/>
          </a:xfrm>
          <a:prstGeom prst="rect">
            <a:avLst/>
          </a:prstGeom>
          <a:noFill/>
          <a:ln>
            <a:noFill/>
          </a:ln>
        </p:spPr>
        <p:txBody>
          <a:bodyPr spcFirstLastPara="1" wrap="square" lIns="91425" tIns="91425" rIns="91425" bIns="91425" anchor="t" anchorCtr="0">
            <a:noAutofit/>
          </a:bodyPr>
          <a:lstStyle/>
          <a:p>
            <a:pPr algn="just"/>
            <a:r>
              <a:rPr lang="en-US" sz="2400" dirty="0">
                <a:latin typeface="Calibri"/>
                <a:ea typeface="Calibri"/>
                <a:cs typeface="Calibri"/>
                <a:sym typeface="Calibri"/>
              </a:rPr>
              <a:t>We would like to thank Dr. Jessica Cohen, Dr. L. Wang, Dr. </a:t>
            </a:r>
            <a:r>
              <a:rPr lang="en-US" sz="2400" dirty="0" err="1">
                <a:latin typeface="Calibri"/>
                <a:ea typeface="Calibri"/>
                <a:cs typeface="Calibri"/>
                <a:sym typeface="Calibri"/>
              </a:rPr>
              <a:t>Marmor</a:t>
            </a:r>
            <a:r>
              <a:rPr lang="en-US" sz="2400" dirty="0">
                <a:latin typeface="Calibri"/>
                <a:ea typeface="Calibri"/>
                <a:cs typeface="Calibri"/>
                <a:sym typeface="Calibri"/>
              </a:rPr>
              <a:t>, Dr. </a:t>
            </a:r>
            <a:r>
              <a:rPr lang="en-US" sz="2400" dirty="0" smtClean="0">
                <a:latin typeface="Calibri"/>
                <a:ea typeface="Calibri"/>
                <a:cs typeface="Calibri"/>
                <a:sym typeface="Calibri"/>
              </a:rPr>
              <a:t>X. </a:t>
            </a:r>
            <a:r>
              <a:rPr lang="en-US" sz="2400" dirty="0">
                <a:latin typeface="Calibri"/>
                <a:ea typeface="Calibri"/>
                <a:cs typeface="Calibri"/>
                <a:sym typeface="Calibri"/>
              </a:rPr>
              <a:t>Lin, Mr. Z. Liang, Mrs. </a:t>
            </a:r>
            <a:r>
              <a:rPr lang="en-US" sz="2400" dirty="0" err="1">
                <a:latin typeface="Calibri"/>
                <a:ea typeface="Calibri"/>
                <a:cs typeface="Calibri"/>
                <a:sym typeface="Calibri"/>
              </a:rPr>
              <a:t>Jaipershad</a:t>
            </a:r>
            <a:r>
              <a:rPr lang="en-US" sz="2400" dirty="0">
                <a:latin typeface="Calibri"/>
                <a:ea typeface="Calibri"/>
                <a:cs typeface="Calibri"/>
                <a:sym typeface="Calibri"/>
              </a:rPr>
              <a:t>, and all of the Francis Lewis High School Science Research Program for all of their support. In addition, we would also like to thank </a:t>
            </a:r>
            <a:r>
              <a:rPr lang="en-US" sz="2400" dirty="0" smtClean="0">
                <a:latin typeface="Calibri"/>
                <a:ea typeface="Calibri"/>
                <a:cs typeface="Calibri"/>
                <a:sym typeface="Calibri"/>
              </a:rPr>
              <a:t>Helen Wang. </a:t>
            </a:r>
            <a:r>
              <a:rPr lang="en-US" sz="2400" dirty="0">
                <a:latin typeface="Calibri"/>
                <a:ea typeface="Calibri"/>
                <a:cs typeface="Calibri"/>
                <a:sym typeface="Calibri"/>
              </a:rPr>
              <a:t>Finally, we wish to thank Barcode Long Island and the Cold Spring Harbor Laboratory for giving us this opportunity.</a:t>
            </a:r>
            <a:endParaRPr sz="2400" dirty="0">
              <a:latin typeface="Calibri"/>
              <a:ea typeface="Calibri"/>
              <a:cs typeface="Calibri"/>
              <a:sym typeface="Calibri"/>
            </a:endParaRPr>
          </a:p>
        </p:txBody>
      </p:sp>
      <p:sp>
        <p:nvSpPr>
          <p:cNvPr id="99" name="Shape 99"/>
          <p:cNvSpPr txBox="1"/>
          <p:nvPr/>
        </p:nvSpPr>
        <p:spPr>
          <a:xfrm>
            <a:off x="581369" y="13234968"/>
            <a:ext cx="7933500" cy="8311181"/>
          </a:xfrm>
          <a:prstGeom prst="rect">
            <a:avLst/>
          </a:prstGeom>
          <a:noFill/>
          <a:ln>
            <a:noFill/>
          </a:ln>
        </p:spPr>
        <p:txBody>
          <a:bodyPr spcFirstLastPara="1" wrap="square" lIns="91425" tIns="91425" rIns="91425" bIns="91425" anchor="ctr" anchorCtr="0">
            <a:noAutofit/>
          </a:bodyPr>
          <a:lstStyle/>
          <a:p>
            <a:pPr indent="457212" algn="just">
              <a:spcAft>
                <a:spcPts val="1200"/>
              </a:spcAft>
            </a:pPr>
            <a:endParaRPr sz="1200" dirty="0">
              <a:solidFill>
                <a:schemeClr val="dk1"/>
              </a:solidFill>
              <a:highlight>
                <a:srgbClr val="FFFFFF"/>
              </a:highlight>
              <a:latin typeface="Times New Roman"/>
              <a:ea typeface="Times New Roman"/>
              <a:cs typeface="Times New Roman"/>
              <a:sym typeface="Times New Roman"/>
            </a:endParaRPr>
          </a:p>
        </p:txBody>
      </p:sp>
      <p:sp>
        <p:nvSpPr>
          <p:cNvPr id="111" name="Shape 111"/>
          <p:cNvSpPr txBox="1"/>
          <p:nvPr/>
        </p:nvSpPr>
        <p:spPr>
          <a:xfrm>
            <a:off x="8746127" y="20659393"/>
            <a:ext cx="15723065" cy="2243100"/>
          </a:xfrm>
          <a:prstGeom prst="rect">
            <a:avLst/>
          </a:prstGeom>
          <a:noFill/>
          <a:ln>
            <a:noFill/>
          </a:ln>
        </p:spPr>
        <p:txBody>
          <a:bodyPr spcFirstLastPara="1" wrap="square" lIns="91425" tIns="91425" rIns="91425" bIns="91425" anchor="t" anchorCtr="0">
            <a:noAutofit/>
          </a:bodyPr>
          <a:lstStyle/>
          <a:p>
            <a:pPr algn="just"/>
            <a:r>
              <a:rPr lang="en-US" sz="2400" b="1" dirty="0">
                <a:latin typeface="Calibri"/>
                <a:ea typeface="Calibri"/>
                <a:cs typeface="Calibri"/>
                <a:sym typeface="Calibri"/>
              </a:rPr>
              <a:t>Figure 4</a:t>
            </a:r>
            <a:r>
              <a:rPr lang="en-US" sz="2400" b="1" dirty="0" smtClean="0">
                <a:latin typeface="Calibri"/>
                <a:ea typeface="Calibri"/>
                <a:cs typeface="Calibri"/>
                <a:sym typeface="Calibri"/>
              </a:rPr>
              <a:t>.</a:t>
            </a:r>
            <a:r>
              <a:rPr lang="en-US" sz="2400" dirty="0" smtClean="0">
                <a:latin typeface="Calibri"/>
                <a:ea typeface="Calibri"/>
                <a:cs typeface="Calibri"/>
                <a:sym typeface="Calibri"/>
              </a:rPr>
              <a:t> </a:t>
            </a:r>
            <a:r>
              <a:rPr lang="en-US" sz="2400" dirty="0">
                <a:latin typeface="Calibri"/>
                <a:ea typeface="Calibri"/>
                <a:cs typeface="Calibri"/>
                <a:sym typeface="Calibri"/>
              </a:rPr>
              <a:t>Maximum Likelihood Model Phylogenetic Tree of Samples and Related BLAST results. </a:t>
            </a:r>
            <a:r>
              <a:rPr lang="en-US" sz="2400" dirty="0" smtClean="0">
                <a:latin typeface="Calibri"/>
                <a:ea typeface="Calibri"/>
                <a:cs typeface="Calibri"/>
                <a:sym typeface="Calibri"/>
              </a:rPr>
              <a:t>The ants were closely related and cockroach and slug are seen to have evolved later from a different ancestor. The honey bee was used as an </a:t>
            </a:r>
            <a:r>
              <a:rPr lang="en-US" sz="2400" dirty="0" err="1" smtClean="0">
                <a:latin typeface="Calibri"/>
                <a:ea typeface="Calibri"/>
                <a:cs typeface="Calibri"/>
                <a:sym typeface="Calibri"/>
              </a:rPr>
              <a:t>outgroup</a:t>
            </a:r>
            <a:r>
              <a:rPr lang="en-US" sz="2400" dirty="0" smtClean="0">
                <a:latin typeface="Calibri"/>
                <a:ea typeface="Calibri"/>
                <a:cs typeface="Calibri"/>
                <a:sym typeface="Calibri"/>
              </a:rPr>
              <a:t> to determine how genetically different the other insects.</a:t>
            </a:r>
            <a:endParaRPr sz="2400" dirty="0">
              <a:latin typeface="Calibri"/>
              <a:ea typeface="Calibri"/>
              <a:cs typeface="Calibri"/>
              <a:sym typeface="Calibri"/>
            </a:endParaRPr>
          </a:p>
        </p:txBody>
      </p:sp>
      <p:grpSp>
        <p:nvGrpSpPr>
          <p:cNvPr id="3" name="Group 2"/>
          <p:cNvGrpSpPr/>
          <p:nvPr/>
        </p:nvGrpSpPr>
        <p:grpSpPr>
          <a:xfrm>
            <a:off x="24489722" y="13157229"/>
            <a:ext cx="8029848" cy="6972629"/>
            <a:chOff x="24489722" y="13454169"/>
            <a:chExt cx="8029848" cy="6972629"/>
          </a:xfrm>
        </p:grpSpPr>
        <p:sp>
          <p:nvSpPr>
            <p:cNvPr id="97" name="Shape 97"/>
            <p:cNvSpPr txBox="1"/>
            <p:nvPr/>
          </p:nvSpPr>
          <p:spPr>
            <a:xfrm>
              <a:off x="24489722" y="13454169"/>
              <a:ext cx="7595700" cy="863400"/>
            </a:xfrm>
            <a:prstGeom prst="rect">
              <a:avLst/>
            </a:prstGeom>
            <a:noFill/>
            <a:ln>
              <a:noFill/>
            </a:ln>
          </p:spPr>
          <p:txBody>
            <a:bodyPr spcFirstLastPara="1" wrap="square" lIns="91425" tIns="45700" rIns="91425" bIns="45700" anchor="t" anchorCtr="0">
              <a:noAutofit/>
            </a:bodyPr>
            <a:lstStyle/>
            <a:p>
              <a:r>
                <a:rPr lang="en-US" sz="5011" b="1" dirty="0">
                  <a:solidFill>
                    <a:schemeClr val="dk1"/>
                  </a:solidFill>
                  <a:latin typeface="Calibri"/>
                  <a:ea typeface="Calibri"/>
                  <a:cs typeface="Calibri"/>
                  <a:sym typeface="Calibri"/>
                </a:rPr>
                <a:t>References</a:t>
              </a:r>
              <a:endParaRPr dirty="0"/>
            </a:p>
          </p:txBody>
        </p:sp>
        <p:sp>
          <p:nvSpPr>
            <p:cNvPr id="98" name="Shape 98"/>
            <p:cNvSpPr txBox="1"/>
            <p:nvPr/>
          </p:nvSpPr>
          <p:spPr>
            <a:xfrm>
              <a:off x="24517274" y="14404598"/>
              <a:ext cx="8002296" cy="6022200"/>
            </a:xfrm>
            <a:prstGeom prst="rect">
              <a:avLst/>
            </a:prstGeom>
            <a:noFill/>
            <a:ln>
              <a:noFill/>
            </a:ln>
          </p:spPr>
          <p:txBody>
            <a:bodyPr spcFirstLastPara="1" wrap="square" lIns="91425" tIns="45700" rIns="91425" bIns="45700" anchor="t" anchorCtr="0">
              <a:noAutofit/>
            </a:bodyPr>
            <a:lstStyle/>
            <a:p>
              <a:pPr marL="457200" indent="-457200"/>
              <a:r>
                <a:rPr lang="en-US" sz="2400" dirty="0" smtClean="0">
                  <a:latin typeface="Calibri"/>
                  <a:cs typeface="Calibri"/>
                </a:rPr>
                <a:t>(2014). Using DNA Barcodes to Identify and Classify Living Things. Cold Spring harbor, August, 2017, from </a:t>
              </a:r>
              <a:r>
                <a:rPr lang="en-US" sz="2400" dirty="0" smtClean="0">
                  <a:latin typeface="Calibri"/>
                  <a:cs typeface="Calibri"/>
                  <a:hlinkClick r:id="rId8"/>
                </a:rPr>
                <a:t>http://www.dnabarcoding101.org/files/using-dna-barcodes.pdf</a:t>
              </a:r>
              <a:r>
                <a:rPr lang="en-US" sz="2400" dirty="0" smtClean="0">
                  <a:latin typeface="Calibri"/>
                  <a:cs typeface="Calibri"/>
                </a:rPr>
                <a:t>.</a:t>
              </a:r>
            </a:p>
            <a:p>
              <a:pPr marL="457200" indent="-457200"/>
              <a:r>
                <a:rPr lang="en-US" sz="2400" dirty="0" smtClean="0">
                  <a:latin typeface="Calibri"/>
                  <a:cs typeface="Calibri"/>
                </a:rPr>
                <a:t>Life Science Staff (August 17 2012). 5 Things You Need to Know About West Nile Virus. Life Science, Received from https://www.livescience.com/22491-5-things-you-need-to-know-about-west-nile-virus.html.</a:t>
              </a:r>
            </a:p>
            <a:p>
              <a:pPr marL="457200" indent="-457200"/>
              <a:r>
                <a:rPr lang="en-US" sz="2400" dirty="0" smtClean="0">
                  <a:latin typeface="Calibri"/>
                  <a:cs typeface="Calibri"/>
                </a:rPr>
                <a:t>Montes de </a:t>
              </a:r>
              <a:r>
                <a:rPr lang="en-US" sz="2400" dirty="0" err="1" smtClean="0">
                  <a:latin typeface="Calibri"/>
                  <a:cs typeface="Calibri"/>
                </a:rPr>
                <a:t>oca</a:t>
              </a:r>
              <a:r>
                <a:rPr lang="en-US" sz="2400" dirty="0" smtClean="0">
                  <a:latin typeface="Calibri"/>
                  <a:cs typeface="Calibri"/>
                </a:rPr>
                <a:t>, (May 19, 2016), Do LED lights Attract bugs.</a:t>
              </a:r>
            </a:p>
            <a:p>
              <a:pPr marL="457200" indent="-457200"/>
              <a:r>
                <a:rPr lang="en-US" sz="2400" dirty="0" smtClean="0">
                  <a:latin typeface="Calibri"/>
                  <a:cs typeface="Calibri"/>
                </a:rPr>
                <a:t>Mosquito Trap Reviews. (</a:t>
              </a:r>
              <a:r>
                <a:rPr lang="en-US" sz="2400" dirty="0" err="1" smtClean="0">
                  <a:latin typeface="Calibri"/>
                  <a:cs typeface="Calibri"/>
                </a:rPr>
                <a:t>n.d</a:t>
              </a:r>
              <a:r>
                <a:rPr lang="en-US" sz="2400" dirty="0" smtClean="0">
                  <a:latin typeface="Calibri"/>
                  <a:cs typeface="Calibri"/>
                </a:rPr>
                <a:t>.). Retrieved August 30, 2017, from http://www.mosquitoworld.net/mosquito-control/trap-reviews/.</a:t>
              </a:r>
            </a:p>
            <a:p>
              <a:pPr marL="457200" indent="-457200"/>
              <a:r>
                <a:rPr lang="en-US" sz="2400" dirty="0" smtClean="0">
                  <a:latin typeface="Calibri"/>
                  <a:cs typeface="Calibri"/>
                </a:rPr>
                <a:t>Patel, H. [</a:t>
              </a:r>
              <a:r>
                <a:rPr lang="en-US" sz="2400" dirty="0" err="1" smtClean="0">
                  <a:latin typeface="Calibri"/>
                  <a:cs typeface="Calibri"/>
                </a:rPr>
                <a:t>Hilten</a:t>
              </a:r>
              <a:r>
                <a:rPr lang="en-US" sz="2400" dirty="0" smtClean="0">
                  <a:latin typeface="Calibri"/>
                  <a:cs typeface="Calibri"/>
                </a:rPr>
                <a:t> Patel] (2013, April 01). Mosquito Trap. Retrieved August 30, 2017, from </a:t>
              </a:r>
              <a:r>
                <a:rPr lang="en-US" sz="2400" dirty="0" smtClean="0">
                  <a:latin typeface="Calibri"/>
                  <a:cs typeface="Calibri"/>
                  <a:hlinkClick r:id="rId9"/>
                </a:rPr>
                <a:t>https://www.youtube.com/watch?v=pNjyLRQutXs</a:t>
              </a:r>
              <a:r>
                <a:rPr lang="en-US" sz="2400" dirty="0" smtClean="0">
                  <a:latin typeface="Calibri"/>
                  <a:cs typeface="Calibri"/>
                </a:rPr>
                <a:t>.</a:t>
              </a:r>
            </a:p>
            <a:p>
              <a:pPr marL="457200" indent="-457200"/>
              <a:r>
                <a:rPr lang="en-US" sz="2400" dirty="0" smtClean="0">
                  <a:latin typeface="Calibri"/>
                  <a:cs typeface="Calibri"/>
                </a:rPr>
                <a:t>Thomas, C. J., &amp; Callaghan, A. (1999). The use of garlic (</a:t>
              </a:r>
              <a:r>
                <a:rPr lang="en-US" sz="2400" dirty="0" err="1" smtClean="0">
                  <a:latin typeface="Calibri"/>
                  <a:cs typeface="Calibri"/>
                </a:rPr>
                <a:t>Alliumsativa</a:t>
              </a:r>
              <a:r>
                <a:rPr lang="en-US" sz="2400" dirty="0" smtClean="0">
                  <a:latin typeface="Calibri"/>
                  <a:cs typeface="Calibri"/>
                </a:rPr>
                <a:t>) and lemon peel (Citrus </a:t>
              </a:r>
              <a:r>
                <a:rPr lang="en-US" sz="2400" dirty="0" err="1" smtClean="0">
                  <a:latin typeface="Calibri"/>
                  <a:cs typeface="Calibri"/>
                </a:rPr>
                <a:t>limom</a:t>
              </a:r>
              <a:r>
                <a:rPr lang="en-US" sz="2400" dirty="0" smtClean="0">
                  <a:latin typeface="Calibri"/>
                  <a:cs typeface="Calibri"/>
                </a:rPr>
                <a:t>) extracts as Culex </a:t>
              </a:r>
              <a:r>
                <a:rPr lang="en-US" sz="2400" dirty="0" err="1" smtClean="0">
                  <a:latin typeface="Calibri"/>
                  <a:cs typeface="Calibri"/>
                </a:rPr>
                <a:t>pipiens</a:t>
              </a:r>
              <a:r>
                <a:rPr lang="en-US" sz="2400" dirty="0" smtClean="0">
                  <a:latin typeface="Calibri"/>
                  <a:cs typeface="Calibri"/>
                </a:rPr>
                <a:t> </a:t>
              </a:r>
              <a:r>
                <a:rPr lang="en-US" sz="2400" dirty="0" err="1" smtClean="0">
                  <a:latin typeface="Calibri"/>
                  <a:cs typeface="Calibri"/>
                </a:rPr>
                <a:t>larvacides</a:t>
              </a:r>
              <a:r>
                <a:rPr lang="en-US" sz="2400" dirty="0" smtClean="0">
                  <a:latin typeface="Calibri"/>
                  <a:cs typeface="Calibri"/>
                </a:rPr>
                <a:t>: Persistence and interaction with an organophosphate resistance mechanism. Chemosphere, 39(14), 2489-2496.</a:t>
              </a:r>
            </a:p>
            <a:p>
              <a:pPr marL="457200" indent="-457200"/>
              <a:r>
                <a:rPr lang="en-US" sz="2400" dirty="0" smtClean="0">
                  <a:latin typeface="Calibri"/>
                  <a:cs typeface="Calibri"/>
                </a:rPr>
                <a:t/>
              </a:r>
              <a:br>
                <a:rPr lang="en-US" sz="2400" dirty="0" smtClean="0">
                  <a:latin typeface="Calibri"/>
                  <a:cs typeface="Calibri"/>
                </a:rPr>
              </a:br>
              <a:endParaRPr sz="2400" dirty="0">
                <a:latin typeface="Calibri"/>
                <a:cs typeface="Calibri"/>
              </a:endParaRPr>
            </a:p>
          </p:txBody>
        </p:sp>
      </p:grpSp>
      <p:sp>
        <p:nvSpPr>
          <p:cNvPr id="39" name="Rectangle 38"/>
          <p:cNvSpPr/>
          <p:nvPr/>
        </p:nvSpPr>
        <p:spPr>
          <a:xfrm>
            <a:off x="189187" y="12290119"/>
            <a:ext cx="8135006" cy="10802954"/>
          </a:xfrm>
          <a:prstGeom prst="rect">
            <a:avLst/>
          </a:prstGeom>
        </p:spPr>
        <p:txBody>
          <a:bodyPr wrap="square">
            <a:spAutoFit/>
          </a:bodyPr>
          <a:lstStyle/>
          <a:p>
            <a:pPr algn="just"/>
            <a:r>
              <a:rPr lang="en-US" sz="2400" dirty="0" smtClean="0">
                <a:latin typeface="Calibri" pitchFamily="34" charset="0"/>
                <a:cs typeface="Calibri" pitchFamily="34" charset="0"/>
              </a:rPr>
              <a:t>	Mosquitoes are vectors of numerous diseases such as, the </a:t>
            </a:r>
            <a:r>
              <a:rPr lang="en-US" sz="2400" dirty="0" err="1" smtClean="0">
                <a:latin typeface="Calibri" pitchFamily="34" charset="0"/>
                <a:cs typeface="Calibri" pitchFamily="34" charset="0"/>
              </a:rPr>
              <a:t>Zica</a:t>
            </a:r>
            <a:r>
              <a:rPr lang="en-US" sz="2400" dirty="0" smtClean="0">
                <a:latin typeface="Calibri" pitchFamily="34" charset="0"/>
                <a:cs typeface="Calibri" pitchFamily="34" charset="0"/>
              </a:rPr>
              <a:t> Virus, Dengue Fever, and Malaria. There are approximately 3,500 different mosquito species in this world and 175 are found in the United States (</a:t>
            </a:r>
            <a:r>
              <a:rPr lang="en-US" sz="2400" dirty="0" err="1">
                <a:latin typeface="Calibri" pitchFamily="34" charset="0"/>
                <a:cs typeface="Calibri" pitchFamily="34" charset="0"/>
              </a:rPr>
              <a:t>G</a:t>
            </a:r>
            <a:r>
              <a:rPr lang="en-US" sz="2400" dirty="0" err="1" smtClean="0">
                <a:latin typeface="Calibri" pitchFamily="34" charset="0"/>
                <a:cs typeface="Calibri" pitchFamily="34" charset="0"/>
              </a:rPr>
              <a:t>ratz</a:t>
            </a:r>
            <a:r>
              <a:rPr lang="en-US" sz="2400" dirty="0" smtClean="0">
                <a:latin typeface="Calibri" pitchFamily="34" charset="0"/>
                <a:cs typeface="Calibri" pitchFamily="34" charset="0"/>
              </a:rPr>
              <a:t>, 2004). For this study we created traps (Figure 1) based on different mosquito attractants. </a:t>
            </a:r>
            <a:r>
              <a:rPr lang="en-US" sz="2400" dirty="0"/>
              <a:t>We wanted to create an inexpensive trap that can possibly be used in the future to protect people from disease-carrying insects. </a:t>
            </a:r>
            <a:r>
              <a:rPr lang="en-US" sz="2400" dirty="0">
                <a:latin typeface="Calibri"/>
                <a:cs typeface="Calibri"/>
              </a:rPr>
              <a:t> Furthermore we aimed to identify the species caught by the traps, and study the biodiversity of Queens. </a:t>
            </a:r>
            <a:endParaRPr lang="en-US" sz="2400" dirty="0" smtClean="0">
              <a:latin typeface="Calibri" pitchFamily="34" charset="0"/>
              <a:cs typeface="Calibri" pitchFamily="34" charset="0"/>
            </a:endParaRPr>
          </a:p>
          <a:p>
            <a:pPr algn="just"/>
            <a:r>
              <a:rPr lang="en-US" sz="2400" dirty="0" smtClean="0">
                <a:latin typeface="Calibri" pitchFamily="34" charset="0"/>
                <a:cs typeface="Calibri" pitchFamily="34" charset="0"/>
              </a:rPr>
              <a:t>	</a:t>
            </a:r>
            <a:r>
              <a:rPr lang="en-US" sz="2400" dirty="0">
                <a:latin typeface="Calibri"/>
                <a:cs typeface="Calibri"/>
              </a:rPr>
              <a:t>A common misconception is that all mosquitoes feed on blood; however, it is only female mosquitoes that feed on blood. A female can live from 2-4 weeks and begins feeding on blood 2 days after adulthood in order to produce eggs. The female mosquito lays her eggs on stagnant water surfaces during warm seasons and allows her eggs to stay dormant for about 10 to 15 years. In order to feed on blood the female mosquito uses her labrum (the straw like mouthpart) and injects her saliva into the host’s tissue. In Queens a common species of mosquitoes that can be found is </a:t>
            </a:r>
            <a:r>
              <a:rPr lang="en-US" sz="2400" i="1" dirty="0" err="1">
                <a:latin typeface="Calibri"/>
                <a:cs typeface="Calibri"/>
              </a:rPr>
              <a:t>Culex</a:t>
            </a:r>
            <a:r>
              <a:rPr lang="en-US" sz="2400" dirty="0">
                <a:latin typeface="Calibri"/>
                <a:cs typeface="Calibri"/>
              </a:rPr>
              <a:t>, which is what we hypothesized that our traps would catch it (</a:t>
            </a:r>
            <a:r>
              <a:rPr lang="en-US" sz="2400" dirty="0" err="1">
                <a:latin typeface="Calibri"/>
                <a:cs typeface="Calibri"/>
              </a:rPr>
              <a:t>Gratz</a:t>
            </a:r>
            <a:r>
              <a:rPr lang="en-US" sz="2400" dirty="0">
                <a:latin typeface="Calibri"/>
                <a:cs typeface="Calibri"/>
              </a:rPr>
              <a:t>, 2004). </a:t>
            </a:r>
          </a:p>
          <a:p>
            <a:pPr algn="just"/>
            <a:r>
              <a:rPr lang="en-US" sz="2400" dirty="0" smtClean="0">
                <a:latin typeface="Calibri" pitchFamily="34" charset="0"/>
                <a:cs typeface="Calibri" pitchFamily="34" charset="0"/>
              </a:rPr>
              <a:t>	The attractant that we used to create the traps was CO</a:t>
            </a:r>
            <a:r>
              <a:rPr lang="en-US" sz="2400" baseline="-25000" dirty="0" smtClean="0">
                <a:latin typeface="Calibri" pitchFamily="34" charset="0"/>
                <a:cs typeface="Calibri" pitchFamily="34" charset="0"/>
              </a:rPr>
              <a:t>2</a:t>
            </a:r>
            <a:r>
              <a:rPr lang="en-US" sz="2400" dirty="0" smtClean="0">
                <a:latin typeface="Calibri" pitchFamily="34" charset="0"/>
                <a:cs typeface="Calibri" pitchFamily="34" charset="0"/>
              </a:rPr>
              <a:t>. The reason we chose CO</a:t>
            </a:r>
            <a:r>
              <a:rPr lang="en-US" sz="2400" baseline="-25000" dirty="0" smtClean="0">
                <a:latin typeface="Calibri" pitchFamily="34" charset="0"/>
                <a:cs typeface="Calibri" pitchFamily="34" charset="0"/>
              </a:rPr>
              <a:t>2</a:t>
            </a:r>
            <a:r>
              <a:rPr lang="en-US" sz="2400" dirty="0" smtClean="0">
                <a:latin typeface="Calibri" pitchFamily="34" charset="0"/>
                <a:cs typeface="Calibri" pitchFamily="34" charset="0"/>
              </a:rPr>
              <a:t> is because many studies suggest that mosquitoes are attracted to CO</a:t>
            </a:r>
            <a:r>
              <a:rPr lang="en-US" sz="2400" baseline="-25000" dirty="0" smtClean="0">
                <a:latin typeface="Calibri" pitchFamily="34" charset="0"/>
                <a:cs typeface="Calibri" pitchFamily="34" charset="0"/>
              </a:rPr>
              <a:t>2 </a:t>
            </a:r>
            <a:r>
              <a:rPr lang="en-US" sz="2400" dirty="0" smtClean="0">
                <a:latin typeface="Calibri" pitchFamily="34" charset="0"/>
                <a:cs typeface="Calibri" pitchFamily="34" charset="0"/>
              </a:rPr>
              <a:t>(Patel, 2014). Some studies show that they are more attracted to CO</a:t>
            </a:r>
            <a:r>
              <a:rPr lang="en-US" sz="2400" baseline="-25000" dirty="0" smtClean="0">
                <a:latin typeface="Calibri" pitchFamily="34" charset="0"/>
                <a:cs typeface="Calibri" pitchFamily="34" charset="0"/>
              </a:rPr>
              <a:t>2 </a:t>
            </a:r>
            <a:r>
              <a:rPr lang="en-US" sz="2400" dirty="0" smtClean="0">
                <a:latin typeface="Calibri" pitchFamily="34" charset="0"/>
                <a:cs typeface="Calibri" pitchFamily="34" charset="0"/>
              </a:rPr>
              <a:t>than heat, being that they were attracted to dry ice.</a:t>
            </a:r>
          </a:p>
          <a:p>
            <a:pPr algn="just"/>
            <a:r>
              <a:rPr lang="en-US" sz="2400" dirty="0" smtClean="0"/>
              <a:t/>
            </a:r>
            <a:br>
              <a:rPr lang="en-US" sz="2400" dirty="0" smtClean="0"/>
            </a:br>
            <a:endParaRPr lang="en-US" sz="2400" dirty="0"/>
          </a:p>
        </p:txBody>
      </p:sp>
      <p:pic>
        <p:nvPicPr>
          <p:cNvPr id="2" name="Picture 4"/>
          <p:cNvPicPr>
            <a:picLocks noChangeAspect="1" noChangeArrowheads="1"/>
          </p:cNvPicPr>
          <p:nvPr/>
        </p:nvPicPr>
        <p:blipFill>
          <a:blip r:embed="rId10"/>
          <a:srcRect/>
          <a:stretch>
            <a:fillRect/>
          </a:stretch>
        </p:blipFill>
        <p:spPr bwMode="auto">
          <a:xfrm>
            <a:off x="14054967" y="3693444"/>
            <a:ext cx="9922327" cy="4367714"/>
          </a:xfrm>
          <a:prstGeom prst="rect">
            <a:avLst/>
          </a:prstGeom>
          <a:noFill/>
          <a:ln w="9525">
            <a:noFill/>
            <a:miter lim="800000"/>
            <a:headEnd/>
            <a:tailEnd/>
          </a:ln>
        </p:spPr>
      </p:pic>
      <p:sp>
        <p:nvSpPr>
          <p:cNvPr id="1040" name="AutoShape 16" descr="Image result for Prenolepis impa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Image result for Prenolepis impar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50" name="Group 49"/>
          <p:cNvGrpSpPr/>
          <p:nvPr/>
        </p:nvGrpSpPr>
        <p:grpSpPr>
          <a:xfrm>
            <a:off x="8336838" y="15465274"/>
            <a:ext cx="15229223" cy="5220906"/>
            <a:chOff x="8336838" y="9144000"/>
            <a:chExt cx="15742381" cy="8601747"/>
          </a:xfrm>
        </p:grpSpPr>
        <p:pic>
          <p:nvPicPr>
            <p:cNvPr id="1026" name="Picture 2"/>
            <p:cNvPicPr>
              <a:picLocks noChangeAspect="1" noChangeArrowheads="1"/>
            </p:cNvPicPr>
            <p:nvPr/>
          </p:nvPicPr>
          <p:blipFill>
            <a:blip r:embed="rId11"/>
            <a:srcRect/>
            <a:stretch>
              <a:fillRect/>
            </a:stretch>
          </p:blipFill>
          <p:spPr bwMode="auto">
            <a:xfrm>
              <a:off x="8336838" y="10192572"/>
              <a:ext cx="12694362" cy="7553175"/>
            </a:xfrm>
            <a:prstGeom prst="rect">
              <a:avLst/>
            </a:prstGeom>
            <a:noFill/>
            <a:ln w="9525">
              <a:noFill/>
              <a:miter lim="800000"/>
              <a:headEnd/>
              <a:tailEnd/>
            </a:ln>
          </p:spPr>
        </p:pic>
        <p:pic>
          <p:nvPicPr>
            <p:cNvPr id="1034" name="Picture 10" descr="Image result for Blatta orientalis"/>
            <p:cNvPicPr>
              <a:picLocks noChangeAspect="1" noChangeArrowheads="1"/>
            </p:cNvPicPr>
            <p:nvPr/>
          </p:nvPicPr>
          <p:blipFill>
            <a:blip r:embed="rId12"/>
            <a:srcRect/>
            <a:stretch>
              <a:fillRect/>
            </a:stretch>
          </p:blipFill>
          <p:spPr bwMode="auto">
            <a:xfrm>
              <a:off x="18876711" y="9144000"/>
              <a:ext cx="2319976" cy="1439110"/>
            </a:xfrm>
            <a:prstGeom prst="rect">
              <a:avLst/>
            </a:prstGeom>
            <a:noFill/>
          </p:spPr>
        </p:pic>
        <p:pic>
          <p:nvPicPr>
            <p:cNvPr id="1036" name="Picture 12" descr="Image result for Deroceras laeve"/>
            <p:cNvPicPr>
              <a:picLocks noChangeAspect="1" noChangeArrowheads="1"/>
            </p:cNvPicPr>
            <p:nvPr/>
          </p:nvPicPr>
          <p:blipFill>
            <a:blip r:embed="rId13"/>
            <a:srcRect/>
            <a:stretch>
              <a:fillRect/>
            </a:stretch>
          </p:blipFill>
          <p:spPr bwMode="auto">
            <a:xfrm>
              <a:off x="21258964" y="10539663"/>
              <a:ext cx="2820255" cy="2164766"/>
            </a:xfrm>
            <a:prstGeom prst="rect">
              <a:avLst/>
            </a:prstGeom>
            <a:noFill/>
          </p:spPr>
        </p:pic>
        <p:pic>
          <p:nvPicPr>
            <p:cNvPr id="1038" name="Picture 14" descr="Image result for Lasius alienus"/>
            <p:cNvPicPr>
              <a:picLocks noChangeAspect="1" noChangeArrowheads="1"/>
            </p:cNvPicPr>
            <p:nvPr/>
          </p:nvPicPr>
          <p:blipFill>
            <a:blip r:embed="rId14"/>
            <a:srcRect/>
            <a:stretch>
              <a:fillRect/>
            </a:stretch>
          </p:blipFill>
          <p:spPr bwMode="auto">
            <a:xfrm>
              <a:off x="18010438" y="11309683"/>
              <a:ext cx="1888115" cy="1339767"/>
            </a:xfrm>
            <a:prstGeom prst="rect">
              <a:avLst/>
            </a:prstGeom>
            <a:noFill/>
          </p:spPr>
        </p:pic>
        <p:pic>
          <p:nvPicPr>
            <p:cNvPr id="1044" name="Picture 20" descr="Image result for Prenolepis imparis"/>
            <p:cNvPicPr>
              <a:picLocks noChangeAspect="1" noChangeArrowheads="1"/>
            </p:cNvPicPr>
            <p:nvPr/>
          </p:nvPicPr>
          <p:blipFill>
            <a:blip r:embed="rId15"/>
            <a:srcRect/>
            <a:stretch>
              <a:fillRect/>
            </a:stretch>
          </p:blipFill>
          <p:spPr bwMode="auto">
            <a:xfrm>
              <a:off x="16459200" y="13010230"/>
              <a:ext cx="4532563" cy="3402494"/>
            </a:xfrm>
            <a:prstGeom prst="rect">
              <a:avLst/>
            </a:prstGeom>
            <a:noFill/>
          </p:spPr>
        </p:pic>
      </p:grpSp>
      <p:sp>
        <p:nvSpPr>
          <p:cNvPr id="36" name="TextBox 35"/>
          <p:cNvSpPr txBox="1"/>
          <p:nvPr/>
        </p:nvSpPr>
        <p:spPr>
          <a:xfrm>
            <a:off x="189186" y="2552700"/>
            <a:ext cx="8136547" cy="9325628"/>
          </a:xfrm>
          <a:prstGeom prst="rect">
            <a:avLst/>
          </a:prstGeom>
          <a:noFill/>
        </p:spPr>
        <p:txBody>
          <a:bodyPr wrap="square" rtlCol="0">
            <a:spAutoFit/>
          </a:bodyPr>
          <a:lstStyle/>
          <a:p>
            <a:pPr algn="just"/>
            <a:r>
              <a:rPr lang="en-US" sz="2400" dirty="0" smtClean="0">
                <a:latin typeface="Calibri" pitchFamily="34" charset="0"/>
                <a:cs typeface="Calibri" pitchFamily="34" charset="0"/>
              </a:rPr>
              <a:t>Mosquitoes pose a threat to our society in the context of spreading disease. We used a sugar and yeast solution to collect the samples. In the first trial, the traps were set up in two different locations in Queens. The insects caught were documented and the species were identified by DNA barcoding. Through this study, we analyzed the biodiversity in the area. It was found that the sugar and yeast solution worked better than the different light traps for attracting insects. By understanding the different types of mosquitoes in an area, the types of diseases that are more prone to spread can be determined and prevented. Cheap and effective traps could be used in homes on a daily basis to catch mosquitoes that are potential vectors to deadly diseases. In the second trial, however, the traps were placed in a public park in Queens. Due to proximity of the traps to the ground, the traps attracted ants instead of mosquitoes making it evident that trap placement is just as crucial as the attractants. Small honey ants (</a:t>
            </a:r>
            <a:r>
              <a:rPr lang="en-US" sz="2400" i="1" dirty="0" err="1" smtClean="0">
                <a:latin typeface="Calibri" pitchFamily="34" charset="0"/>
                <a:cs typeface="Calibri" pitchFamily="34" charset="0"/>
              </a:rPr>
              <a:t>Prenolepis</a:t>
            </a:r>
            <a:r>
              <a:rPr lang="en-US" sz="2400" i="1" dirty="0" smtClean="0">
                <a:latin typeface="Calibri" pitchFamily="34" charset="0"/>
                <a:cs typeface="Calibri" pitchFamily="34" charset="0"/>
              </a:rPr>
              <a:t> </a:t>
            </a:r>
            <a:r>
              <a:rPr lang="en-US" sz="2400" i="1" dirty="0" err="1" smtClean="0">
                <a:latin typeface="Calibri" pitchFamily="34" charset="0"/>
                <a:cs typeface="Calibri" pitchFamily="34" charset="0"/>
              </a:rPr>
              <a:t>imparis</a:t>
            </a:r>
            <a:r>
              <a:rPr lang="en-US" sz="2400" dirty="0" smtClean="0">
                <a:latin typeface="Calibri" pitchFamily="34" charset="0"/>
                <a:cs typeface="Calibri" pitchFamily="34" charset="0"/>
              </a:rPr>
              <a:t>), which were primarily collected in trial 2, are native to North America. Although they do not pose threats to humans, colonies could be established mostly outdoors near homes and may be seen as pests. Traps like the ones used in this experiment may be used to remove the ants without harming the humans nearby the way chemical methods might. Although the study was not intended to investigate if the traps can be used for ant colony extermination, it seems to be a plausible theory.</a:t>
            </a:r>
            <a:endParaRPr lang="en-US" sz="2400" dirty="0">
              <a:latin typeface="Calibri" pitchFamily="34" charset="0"/>
              <a:cs typeface="Calibri" pitchFamily="34" charset="0"/>
            </a:endParaRPr>
          </a:p>
        </p:txBody>
      </p:sp>
      <p:pic>
        <p:nvPicPr>
          <p:cNvPr id="37" name="Picture 36" descr="C:\Users\Amanda   Ma\Downloads\FullSizeRender (5).jpg"/>
          <p:cNvPicPr/>
          <p:nvPr/>
        </p:nvPicPr>
        <p:blipFill>
          <a:blip r:embed="rId16" cstate="print"/>
          <a:srcRect/>
          <a:stretch>
            <a:fillRect/>
          </a:stretch>
        </p:blipFill>
        <p:spPr bwMode="auto">
          <a:xfrm>
            <a:off x="8897759" y="10329001"/>
            <a:ext cx="3830736" cy="4112419"/>
          </a:xfrm>
          <a:prstGeom prst="rect">
            <a:avLst/>
          </a:prstGeom>
          <a:noFill/>
          <a:ln w="9525">
            <a:noFill/>
            <a:miter lim="800000"/>
            <a:headEnd/>
            <a:tailEnd/>
          </a:ln>
        </p:spPr>
      </p:pic>
      <p:sp>
        <p:nvSpPr>
          <p:cNvPr id="4" name="TextBox 3"/>
          <p:cNvSpPr txBox="1"/>
          <p:nvPr/>
        </p:nvSpPr>
        <p:spPr>
          <a:xfrm>
            <a:off x="8692630" y="14533976"/>
            <a:ext cx="4120534" cy="1569660"/>
          </a:xfrm>
          <a:prstGeom prst="rect">
            <a:avLst/>
          </a:prstGeom>
          <a:noFill/>
        </p:spPr>
        <p:txBody>
          <a:bodyPr wrap="square" rtlCol="0">
            <a:spAutoFit/>
          </a:bodyPr>
          <a:lstStyle/>
          <a:p>
            <a:pPr algn="just"/>
            <a:r>
              <a:rPr lang="en-US" sz="2400" b="1" dirty="0">
                <a:latin typeface="Calibri"/>
                <a:cs typeface="Calibri"/>
              </a:rPr>
              <a:t>Figure 1</a:t>
            </a:r>
            <a:r>
              <a:rPr lang="en-US" sz="2400" b="1" dirty="0" smtClean="0">
                <a:latin typeface="Calibri"/>
                <a:cs typeface="Calibri"/>
              </a:rPr>
              <a:t>:</a:t>
            </a:r>
            <a:r>
              <a:rPr lang="en-US" sz="2400" dirty="0" smtClean="0">
                <a:latin typeface="Calibri"/>
                <a:cs typeface="Calibri"/>
              </a:rPr>
              <a:t> </a:t>
            </a:r>
            <a:r>
              <a:rPr lang="en-US" sz="2400" dirty="0">
                <a:latin typeface="Calibri"/>
                <a:cs typeface="Calibri"/>
              </a:rPr>
              <a:t>An image of the bottle design used to build the mosquito traps in both trials.</a:t>
            </a:r>
          </a:p>
          <a:p>
            <a:pPr algn="just"/>
            <a:endParaRPr lang="en-US" sz="2400" dirty="0">
              <a:latin typeface="Calibri"/>
              <a:cs typeface="Calibri"/>
            </a:endParaRPr>
          </a:p>
        </p:txBody>
      </p:sp>
      <p:sp>
        <p:nvSpPr>
          <p:cNvPr id="5" name="TextBox 4"/>
          <p:cNvSpPr txBox="1"/>
          <p:nvPr/>
        </p:nvSpPr>
        <p:spPr>
          <a:xfrm>
            <a:off x="14054967" y="14696741"/>
            <a:ext cx="10301330" cy="1200328"/>
          </a:xfrm>
          <a:prstGeom prst="rect">
            <a:avLst/>
          </a:prstGeom>
          <a:noFill/>
        </p:spPr>
        <p:txBody>
          <a:bodyPr wrap="square" rtlCol="0">
            <a:spAutoFit/>
          </a:bodyPr>
          <a:lstStyle/>
          <a:p>
            <a:r>
              <a:rPr lang="en-US" sz="2400" b="1" dirty="0">
                <a:latin typeface="Calibri"/>
                <a:cs typeface="Calibri"/>
              </a:rPr>
              <a:t>Figure 3</a:t>
            </a:r>
            <a:r>
              <a:rPr lang="en-US" sz="2400" b="1" dirty="0" smtClean="0">
                <a:latin typeface="Calibri"/>
                <a:cs typeface="Calibri"/>
              </a:rPr>
              <a:t>. </a:t>
            </a:r>
            <a:r>
              <a:rPr lang="en-US" sz="2400" dirty="0">
                <a:latin typeface="Calibri"/>
                <a:cs typeface="Calibri"/>
              </a:rPr>
              <a:t>Alignment of the samples; samples were utilized as well as BLAST results with the least mismatch scores. </a:t>
            </a:r>
          </a:p>
          <a:p>
            <a:endParaRPr lang="en-US" sz="24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694</Words>
  <Application>Microsoft Office PowerPoint</Application>
  <PresentationFormat>Custom</PresentationFormat>
  <Paragraphs>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Ma</dc:creator>
  <cp:lastModifiedBy>student</cp:lastModifiedBy>
  <cp:revision>57</cp:revision>
  <dcterms:modified xsi:type="dcterms:W3CDTF">2019-05-29T16:17:16Z</dcterms:modified>
</cp:coreProperties>
</file>