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21945600"/>
  <p:notesSz cx="9144000" cy="6858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912">
          <p15:clr>
            <a:srgbClr val="A4A3A4"/>
          </p15:clr>
        </p15:guide>
        <p15:guide id="2" pos="10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RINA TOO" initials="K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7842" autoAdjust="0"/>
  </p:normalViewPr>
  <p:slideViewPr>
    <p:cSldViewPr snapToGrid="0">
      <p:cViewPr>
        <p:scale>
          <a:sx n="54" d="100"/>
          <a:sy n="54" d="100"/>
        </p:scale>
        <p:origin x="1216" y="32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2436D8-53D1-4B23-A558-5D8BB9D0F415}" type="datetimeFigureOut">
              <a:rPr lang="en-US" smtClean="0"/>
              <a:t>5/29/19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31405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436D8-53D1-4B23-A558-5D8BB9D0F415}" type="datetimeFigureOut">
              <a:rPr lang="en-US" smtClean="0"/>
              <a:t>5/29/19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57246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436D8-53D1-4B23-A558-5D8BB9D0F415}" type="datetimeFigureOut">
              <a:rPr lang="en-US" smtClean="0"/>
              <a:t>5/29/19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04955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436D8-53D1-4B23-A558-5D8BB9D0F415}" type="datetimeFigureOut">
              <a:rPr lang="en-US" smtClean="0"/>
              <a:t>5/29/19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199479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436D8-53D1-4B23-A558-5D8BB9D0F415}" type="datetimeFigureOut">
              <a:rPr lang="en-US" smtClean="0"/>
              <a:t>5/29/19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103735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2436D8-53D1-4B23-A558-5D8BB9D0F415}" type="datetimeFigureOut">
              <a:rPr lang="en-US" smtClean="0"/>
              <a:t>5/29/19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61838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2436D8-53D1-4B23-A558-5D8BB9D0F415}" type="datetimeFigureOut">
              <a:rPr lang="en-US" smtClean="0"/>
              <a:t>5/29/19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66528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2436D8-53D1-4B23-A558-5D8BB9D0F415}" type="datetimeFigureOut">
              <a:rPr lang="en-US" smtClean="0"/>
              <a:t>5/29/19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20703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436D8-53D1-4B23-A558-5D8BB9D0F415}" type="datetimeFigureOut">
              <a:rPr lang="en-US" smtClean="0"/>
              <a:t>5/29/19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234912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DF2436D8-53D1-4B23-A558-5D8BB9D0F415}" type="datetimeFigureOut">
              <a:rPr lang="en-US" smtClean="0"/>
              <a:t>5/29/19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43244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DF2436D8-53D1-4B23-A558-5D8BB9D0F415}" type="datetimeFigureOut">
              <a:rPr lang="en-US" smtClean="0"/>
              <a:t>5/29/19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A70A1-8D11-435D-8007-FCD867AA40E6}" type="slidenum">
              <a:rPr lang="en-US" smtClean="0"/>
              <a:t>‹#›</a:t>
            </a:fld>
            <a:endParaRPr lang="en-US"/>
          </a:p>
        </p:txBody>
      </p:sp>
    </p:spTree>
    <p:extLst>
      <p:ext uri="{BB962C8B-B14F-4D97-AF65-F5344CB8AC3E}">
        <p14:creationId xmlns:p14="http://schemas.microsoft.com/office/powerpoint/2010/main" val="621663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DF2436D8-53D1-4B23-A558-5D8BB9D0F415}" type="datetimeFigureOut">
              <a:rPr lang="en-US" smtClean="0"/>
              <a:t>5/29/19</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244A70A1-8D11-435D-8007-FCD867AA40E6}" type="slidenum">
              <a:rPr lang="en-US" smtClean="0"/>
              <a:t>‹#›</a:t>
            </a:fld>
            <a:endParaRPr lang="en-US"/>
          </a:p>
        </p:txBody>
      </p:sp>
    </p:spTree>
    <p:extLst>
      <p:ext uri="{BB962C8B-B14F-4D97-AF65-F5344CB8AC3E}">
        <p14:creationId xmlns:p14="http://schemas.microsoft.com/office/powerpoint/2010/main" val="1444232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DF8AD09A-0221-49B7-9BF8-4B050D87DE71}"/>
              </a:ext>
            </a:extLst>
          </p:cNvPr>
          <p:cNvGrpSpPr/>
          <p:nvPr/>
        </p:nvGrpSpPr>
        <p:grpSpPr>
          <a:xfrm>
            <a:off x="9911157" y="364875"/>
            <a:ext cx="13271903" cy="2049794"/>
            <a:chOff x="9911157" y="364875"/>
            <a:chExt cx="13271903" cy="2049794"/>
          </a:xfrm>
        </p:grpSpPr>
        <p:sp>
          <p:nvSpPr>
            <p:cNvPr id="4" name="TextBox 3"/>
            <p:cNvSpPr txBox="1"/>
            <p:nvPr/>
          </p:nvSpPr>
          <p:spPr>
            <a:xfrm>
              <a:off x="9911157" y="364875"/>
              <a:ext cx="13271903"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The Effect of Garden Modification on Invertebrate Biodiversity</a:t>
              </a:r>
            </a:p>
          </p:txBody>
        </p:sp>
        <p:sp>
          <p:nvSpPr>
            <p:cNvPr id="5" name="TextBox 4"/>
            <p:cNvSpPr txBox="1"/>
            <p:nvPr/>
          </p:nvSpPr>
          <p:spPr>
            <a:xfrm>
              <a:off x="11067071" y="1275896"/>
              <a:ext cx="10784260" cy="1138773"/>
            </a:xfrm>
            <a:prstGeom prst="rect">
              <a:avLst/>
            </a:prstGeom>
            <a:noFill/>
          </p:spPr>
          <p:txBody>
            <a:bodyPr wrap="none" rtlCol="0">
              <a:spAutoFit/>
            </a:bodyPr>
            <a:lstStyle/>
            <a:p>
              <a:pPr algn="ctr"/>
              <a:r>
                <a:rPr lang="en-US" sz="3400" dirty="0">
                  <a:latin typeface="Times New Roman" panose="02020603050405020304" pitchFamily="18" charset="0"/>
                  <a:cs typeface="Times New Roman" panose="02020603050405020304" pitchFamily="18" charset="0"/>
                </a:rPr>
                <a:t>Gina </a:t>
              </a:r>
              <a:r>
                <a:rPr lang="en-US" sz="3400" dirty="0" err="1">
                  <a:latin typeface="Times New Roman" panose="02020603050405020304" pitchFamily="18" charset="0"/>
                  <a:cs typeface="Times New Roman" panose="02020603050405020304" pitchFamily="18" charset="0"/>
                </a:rPr>
                <a:t>Nagib</a:t>
              </a:r>
              <a:r>
                <a:rPr lang="en-US" sz="3400" dirty="0">
                  <a:latin typeface="Times New Roman" panose="02020603050405020304" pitchFamily="18" charset="0"/>
                  <a:cs typeface="Times New Roman" panose="02020603050405020304" pitchFamily="18" charset="0"/>
                </a:rPr>
                <a:t>, Katrina Too, Allison Wong &amp; Dr. Jessica Cohen</a:t>
              </a:r>
            </a:p>
            <a:p>
              <a:pPr algn="ctr"/>
              <a:r>
                <a:rPr lang="en-US" sz="3400" dirty="0">
                  <a:latin typeface="Times New Roman" panose="02020603050405020304" pitchFamily="18" charset="0"/>
                  <a:cs typeface="Times New Roman" panose="02020603050405020304" pitchFamily="18" charset="0"/>
                </a:rPr>
                <a:t>Francis Lewis High School</a:t>
              </a:r>
            </a:p>
          </p:txBody>
        </p:sp>
      </p:grpSp>
      <p:pic>
        <p:nvPicPr>
          <p:cNvPr id="1026" name="Picture 2" descr="https://www.dnabarcoding101.org/img/bl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286" y="306602"/>
            <a:ext cx="4817023" cy="127721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dnabarcoding101.org/img/SEPA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4393" y="415314"/>
            <a:ext cx="2808879" cy="69035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cold spring harbo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27855" y="305095"/>
            <a:ext cx="4200194" cy="73336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58581" y="1286275"/>
            <a:ext cx="9562136" cy="7848301"/>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Abstract</a:t>
            </a:r>
          </a:p>
          <a:p>
            <a:pPr algn="just"/>
            <a:r>
              <a:rPr lang="en-US" sz="2400" dirty="0">
                <a:latin typeface="Times New Roman" panose="02020603050405020304" pitchFamily="18" charset="0"/>
                <a:cs typeface="Times New Roman" panose="02020603050405020304" pitchFamily="18" charset="0"/>
              </a:rPr>
              <a:t>DNA Barcoding is the process of analyzing the DNA sequences of species. In the courtyard of Francis Lewis High School, garden beds are cleared in the fall and new flowers are planted in the spring. Our first sample collection was done during the fall, during cool weather, prior to the blooming of the annual and perennial plants. Our second collection was done in the Spring, when the surrounding plants were present and blooming. It was hypothesized that the introduction of new flora will increase the diversity of species inhabiting the area. Samples were collected before and after the replacement of flora. DNA was isolated, amplified, and PCR products were analyzed using gel electrophoresis. The sequences collected were analyzed using the blue line program on “DNA Subway” to compare relationships between our sequences to ones already established in databases such as GenBank and BOLD. The program was also used to determine if there were any novel sequences in which species’ similarity percentages were less than 95% of all genetically similar organisms. Two novel DNA sequences were discovered in invertebrate samples. One novel sequence was found in several worm samples and the other novel sequence was found in a centipede sample.  It was determined that in addition to the species found during previous sample collection, more types species of invertebrates were present due to the increased leaf litter and foliage present in the garden beds. </a:t>
            </a:r>
          </a:p>
        </p:txBody>
      </p:sp>
      <p:sp>
        <p:nvSpPr>
          <p:cNvPr id="2" name="Rectangle 1"/>
          <p:cNvSpPr/>
          <p:nvPr/>
        </p:nvSpPr>
        <p:spPr>
          <a:xfrm>
            <a:off x="358580" y="9269753"/>
            <a:ext cx="9548953" cy="9325628"/>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Introduction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Last year, twenty samples were </a:t>
            </a:r>
            <a:r>
              <a:rPr lang="en-US" sz="2400" dirty="0" smtClean="0">
                <a:latin typeface="Times New Roman" panose="02020603050405020304" pitchFamily="18" charset="0"/>
                <a:cs typeface="Times New Roman" panose="02020603050405020304" pitchFamily="18" charset="0"/>
              </a:rPr>
              <a:t>collected, and 17 were successfully sequenced, </a:t>
            </a:r>
            <a:r>
              <a:rPr lang="en-US" sz="2400" dirty="0">
                <a:latin typeface="Times New Roman" panose="02020603050405020304" pitchFamily="18" charset="0"/>
                <a:cs typeface="Times New Roman" panose="02020603050405020304" pitchFamily="18" charset="0"/>
              </a:rPr>
              <a:t>from garden beds around Francis Lewis High School to determine invertebrate biodiversity. </a:t>
            </a: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was one ant and three worm </a:t>
            </a:r>
            <a:r>
              <a:rPr lang="en-US" sz="2400" dirty="0" smtClean="0">
                <a:latin typeface="Times New Roman" panose="02020603050405020304" pitchFamily="18" charset="0"/>
                <a:cs typeface="Times New Roman" panose="02020603050405020304" pitchFamily="18" charset="0"/>
              </a:rPr>
              <a:t>species identified. </a:t>
            </a:r>
            <a:r>
              <a:rPr lang="en-US" sz="2400" dirty="0">
                <a:latin typeface="Times New Roman" panose="02020603050405020304" pitchFamily="18" charset="0"/>
                <a:cs typeface="Times New Roman" panose="02020603050405020304" pitchFamily="18" charset="0"/>
              </a:rPr>
              <a:t>Of the three species of worms, one contained a novel DNA sequence. The courtyard in Francis Lewis High School is maintained by its gardening club. In the previous spring, the gardening club </a:t>
            </a:r>
            <a:r>
              <a:rPr lang="en-US" sz="2400" dirty="0" smtClean="0">
                <a:latin typeface="Times New Roman" panose="02020603050405020304" pitchFamily="18" charset="0"/>
                <a:cs typeface="Times New Roman" panose="02020603050405020304" pitchFamily="18" charset="0"/>
              </a:rPr>
              <a:t>placed </a:t>
            </a:r>
            <a:r>
              <a:rPr lang="en-US" sz="2400" dirty="0">
                <a:latin typeface="Times New Roman" panose="02020603050405020304" pitchFamily="18" charset="0"/>
                <a:cs typeface="Times New Roman" panose="02020603050405020304" pitchFamily="18" charset="0"/>
              </a:rPr>
              <a:t>new flowers in the courtyard and replaced many weeds and grasses. The modification of native flora in the courtyard may have an effect on the organisms in the area.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This </a:t>
            </a:r>
            <a:r>
              <a:rPr lang="en-US" sz="2400" dirty="0">
                <a:latin typeface="Times New Roman" panose="02020603050405020304" pitchFamily="18" charset="0"/>
                <a:cs typeface="Times New Roman" panose="02020603050405020304" pitchFamily="18" charset="0"/>
              </a:rPr>
              <a:t>year, we continued to sample the garden beds during warm weather and cooler weather, where there were new plants in addition to the ones present during previous collection. The emergence of perennial flowers, lack of pulling weeds, and the addition of new plants are all factors that may cause the appearance of different invertebrates. Daffodils, Hyacinths, Hosta plants emerged from the earth at the time of collection. Instead of bare soil present during last year's collection, the garden beds were covered with grasses and weeds, including yellow wood sorrel, wild violets, and garlic mustard. There was also an area of unusable soil due to accidental </a:t>
            </a:r>
            <a:r>
              <a:rPr lang="en-US" sz="2400" dirty="0" smtClean="0">
                <a:latin typeface="Times New Roman" panose="02020603050405020304" pitchFamily="18" charset="0"/>
                <a:cs typeface="Times New Roman" panose="02020603050405020304" pitchFamily="18" charset="0"/>
              </a:rPr>
              <a:t>chemical contamination. It </a:t>
            </a:r>
            <a:r>
              <a:rPr lang="en-US" sz="2400" dirty="0">
                <a:latin typeface="Times New Roman" panose="02020603050405020304" pitchFamily="18" charset="0"/>
                <a:cs typeface="Times New Roman" panose="02020603050405020304" pitchFamily="18" charset="0"/>
              </a:rPr>
              <a:t>was hypothesized that there would be more types of invertebrates collected due to the addition of flora. It was also hypothesized that the chemical spill near one of the garden beds would result in the lack of insects collected around that area as it is known that certain invertebrates such as worms are sensitive and known to avoid soil toxins (Hodge </a:t>
            </a:r>
            <a:r>
              <a:rPr lang="en-US" sz="2400" i="1" dirty="0">
                <a:latin typeface="Times New Roman" panose="02020603050405020304" pitchFamily="18" charset="0"/>
                <a:cs typeface="Times New Roman" panose="02020603050405020304" pitchFamily="18" charset="0"/>
              </a:rPr>
              <a:t>et al.,</a:t>
            </a:r>
            <a:r>
              <a:rPr lang="en-US" sz="2400" dirty="0">
                <a:latin typeface="Times New Roman" panose="02020603050405020304" pitchFamily="18" charset="0"/>
                <a:cs typeface="Times New Roman" panose="02020603050405020304" pitchFamily="18" charset="0"/>
              </a:rPr>
              <a:t> 1999).</a:t>
            </a:r>
          </a:p>
        </p:txBody>
      </p:sp>
      <p:sp>
        <p:nvSpPr>
          <p:cNvPr id="3" name="Rectangle 2"/>
          <p:cNvSpPr/>
          <p:nvPr/>
        </p:nvSpPr>
        <p:spPr>
          <a:xfrm>
            <a:off x="10022350" y="16019516"/>
            <a:ext cx="11902674" cy="5262979"/>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Materials and Methods</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Sampling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Invertebrates were collected from the courtyard of Francis Lewis High School after the addition and removal of several plant types. Species were collected throughout the garden beds during autumn and spring. Using trowels, samples were taken every 5 feet around the garden. In total, 20 samples of invertebrates were collected and placed in clear plastic bags. For each sample, the longitudinal and latitudinal coordinates, sample number, and date were recorded. The 20 samples were then photographed and euthanized in the freezer.</a:t>
            </a:r>
          </a:p>
          <a:p>
            <a:pPr algn="just"/>
            <a:r>
              <a:rPr lang="en-US" sz="2400" i="1" dirty="0">
                <a:latin typeface="Times New Roman" panose="02020603050405020304" pitchFamily="18" charset="0"/>
                <a:cs typeface="Times New Roman" panose="02020603050405020304" pitchFamily="18" charset="0"/>
              </a:rPr>
              <a:t>Sequencing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DNA was extracted from samples and isolated. COI primers were added and </a:t>
            </a:r>
            <a:r>
              <a:rPr lang="en-US" sz="2400" dirty="0" smtClean="0">
                <a:latin typeface="Times New Roman" panose="02020603050405020304" pitchFamily="18" charset="0"/>
                <a:cs typeface="Times New Roman" panose="02020603050405020304" pitchFamily="18" charset="0"/>
              </a:rPr>
              <a:t>DNA was amplified </a:t>
            </a:r>
            <a:r>
              <a:rPr lang="en-US" sz="2400" dirty="0">
                <a:latin typeface="Times New Roman" panose="02020603050405020304" pitchFamily="18" charset="0"/>
                <a:cs typeface="Times New Roman" panose="02020603050405020304" pitchFamily="18" charset="0"/>
              </a:rPr>
              <a:t>through PCR. Results underwent gel electrophoresis to determine if successfully </a:t>
            </a:r>
            <a:r>
              <a:rPr lang="en-US" sz="2400" dirty="0" smtClean="0">
                <a:latin typeface="Times New Roman" panose="02020603050405020304" pitchFamily="18" charset="0"/>
                <a:cs typeface="Times New Roman" panose="02020603050405020304" pitchFamily="18" charset="0"/>
              </a:rPr>
              <a:t>amplified </a:t>
            </a:r>
            <a:r>
              <a:rPr lang="en-US" sz="2400" dirty="0" err="1" smtClean="0">
                <a:latin typeface="Times New Roman" panose="02020603050405020304" pitchFamily="18" charset="0"/>
                <a:cs typeface="Times New Roman" panose="02020603050405020304" pitchFamily="18" charset="0"/>
              </a:rPr>
              <a:t>occured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PCR products were sent to </a:t>
            </a:r>
            <a:r>
              <a:rPr lang="en-US" sz="2400" dirty="0" err="1">
                <a:latin typeface="Times New Roman" panose="02020603050405020304" pitchFamily="18" charset="0"/>
                <a:cs typeface="Times New Roman" panose="02020603050405020304" pitchFamily="18" charset="0"/>
              </a:rPr>
              <a:t>Genewiz</a:t>
            </a:r>
            <a:r>
              <a:rPr lang="en-US" sz="2400" dirty="0">
                <a:latin typeface="Times New Roman" panose="02020603050405020304" pitchFamily="18" charset="0"/>
                <a:cs typeface="Times New Roman" panose="02020603050405020304" pitchFamily="18" charset="0"/>
              </a:rPr>
              <a:t> for sequencing. Once returned, a blue line DNA Subway on </a:t>
            </a:r>
            <a:r>
              <a:rPr lang="en-US" sz="2400" dirty="0" err="1">
                <a:latin typeface="Times New Roman" panose="02020603050405020304" pitchFamily="18" charset="0"/>
                <a:cs typeface="Times New Roman" panose="02020603050405020304" pitchFamily="18" charset="0"/>
              </a:rPr>
              <a:t>Cyverse</a:t>
            </a:r>
            <a:r>
              <a:rPr lang="en-US" sz="2400" dirty="0">
                <a:latin typeface="Times New Roman" panose="02020603050405020304" pitchFamily="18" charset="0"/>
                <a:cs typeface="Times New Roman" panose="02020603050405020304" pitchFamily="18" charset="0"/>
              </a:rPr>
              <a:t> was </a:t>
            </a:r>
            <a:r>
              <a:rPr lang="en-US" sz="2400" dirty="0" err="1" smtClean="0">
                <a:latin typeface="Times New Roman" panose="02020603050405020304" pitchFamily="18" charset="0"/>
                <a:cs typeface="Times New Roman" panose="02020603050405020304" pitchFamily="18" charset="0"/>
              </a:rPr>
              <a:t>usedto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compare the relationships between sequences collected and sequences that are published.</a:t>
            </a:r>
          </a:p>
        </p:txBody>
      </p:sp>
      <p:sp>
        <p:nvSpPr>
          <p:cNvPr id="6" name="Rectangle 5"/>
          <p:cNvSpPr/>
          <p:nvPr/>
        </p:nvSpPr>
        <p:spPr>
          <a:xfrm>
            <a:off x="21954721" y="928130"/>
            <a:ext cx="10571481" cy="11910950"/>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Discussion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This year, multiple species of invertebrates were found in addition to the ones during a previous collection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Lamyctes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emarginatus</a:t>
            </a:r>
            <a:r>
              <a:rPr lang="en-US" sz="2400" dirty="0">
                <a:latin typeface="Times New Roman" panose="02020603050405020304" pitchFamily="18" charset="0"/>
                <a:cs typeface="Times New Roman" panose="02020603050405020304" pitchFamily="18" charset="0"/>
              </a:rPr>
              <a:t> (Berg &amp; </a:t>
            </a:r>
            <a:r>
              <a:rPr lang="en-US" sz="2400" dirty="0" err="1">
                <a:latin typeface="Times New Roman" panose="02020603050405020304" pitchFamily="18" charset="0"/>
                <a:cs typeface="Times New Roman" panose="02020603050405020304" pitchFamily="18" charset="0"/>
              </a:rPr>
              <a:t>Hemerik</a:t>
            </a:r>
            <a:r>
              <a:rPr lang="en-US" sz="2400" dirty="0">
                <a:latin typeface="Times New Roman" panose="02020603050405020304" pitchFamily="18" charset="0"/>
                <a:cs typeface="Times New Roman" panose="02020603050405020304" pitchFamily="18" charset="0"/>
              </a:rPr>
              <a:t>, 2004) is a centipede that is native to North America and is closely related to the novel sample PMR-018. Due to it being a hydrophilic species, it is hypothesized that the novel sample may be due to a DNA mutation caused by soil contamination. </a:t>
            </a:r>
            <a:r>
              <a:rPr lang="en-US" sz="2400" i="1" dirty="0" err="1">
                <a:latin typeface="Times New Roman" panose="02020603050405020304" pitchFamily="18" charset="0"/>
                <a:cs typeface="Times New Roman" panose="02020603050405020304" pitchFamily="18" charset="0"/>
              </a:rPr>
              <a:t>Exomala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pallidipennis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was also found. </a:t>
            </a:r>
            <a:r>
              <a:rPr lang="en-US" sz="2400" i="1" dirty="0">
                <a:latin typeface="Times New Roman" panose="02020603050405020304" pitchFamily="18" charset="0"/>
                <a:cs typeface="Times New Roman" panose="02020603050405020304" pitchFamily="18" charset="0"/>
              </a:rPr>
              <a:t>Aedes albopictus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Asian Tiger Mosquito, is a species native to Southeastern Asia. After being introduced to other countries, it is now common in North America (Scholte &amp; Schaffner, 2007). This invasive species can carry viruses, including the West Nile virus, Encephalitis Fever, Dengue Fever, and the Zika virus (pestworld.org), making them potentially harmful to the students and </a:t>
            </a:r>
            <a:r>
              <a:rPr lang="en-US" sz="2400" dirty="0" smtClean="0">
                <a:latin typeface="Times New Roman" panose="02020603050405020304" pitchFamily="18" charset="0"/>
                <a:cs typeface="Times New Roman" panose="02020603050405020304" pitchFamily="18" charset="0"/>
              </a:rPr>
              <a:t>faculty. </a:t>
            </a:r>
            <a:r>
              <a:rPr lang="en-US" sz="2400" dirty="0">
                <a:latin typeface="Times New Roman" panose="02020603050405020304" pitchFamily="18" charset="0"/>
                <a:cs typeface="Times New Roman" panose="02020603050405020304" pitchFamily="18" charset="0"/>
              </a:rPr>
              <a:t>A species of gnats, </a:t>
            </a:r>
            <a:r>
              <a:rPr lang="en-US" sz="2400" i="1" dirty="0" err="1">
                <a:latin typeface="Times New Roman" panose="02020603050405020304" pitchFamily="18" charset="0"/>
                <a:cs typeface="Times New Roman" panose="02020603050405020304" pitchFamily="18" charset="0"/>
              </a:rPr>
              <a:t>Sciara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humeralis</a:t>
            </a:r>
            <a:r>
              <a:rPr lang="en-US" sz="2400" dirty="0">
                <a:latin typeface="Times New Roman" panose="02020603050405020304" pitchFamily="18" charset="0"/>
                <a:cs typeface="Times New Roman" panose="02020603050405020304" pitchFamily="18" charset="0"/>
              </a:rPr>
              <a:t> was also found. They are commonly found worldwide (brown.edu). </a:t>
            </a:r>
            <a:r>
              <a:rPr lang="en-US" sz="2400" i="1" dirty="0" err="1">
                <a:latin typeface="Times New Roman" panose="02020603050405020304" pitchFamily="18" charset="0"/>
                <a:cs typeface="Times New Roman" panose="02020603050405020304" pitchFamily="18" charset="0"/>
              </a:rPr>
              <a:t>Hemiptera</a:t>
            </a:r>
            <a:r>
              <a:rPr lang="en-US" sz="2400" i="1" dirty="0">
                <a:latin typeface="Times New Roman" panose="02020603050405020304" pitchFamily="18" charset="0"/>
                <a:cs typeface="Times New Roman" panose="02020603050405020304" pitchFamily="18" charset="0"/>
              </a:rPr>
              <a:t> sp</a:t>
            </a:r>
            <a:r>
              <a:rPr lang="en-US" sz="2400" dirty="0">
                <a:latin typeface="Times New Roman" panose="02020603050405020304" pitchFamily="18" charset="0"/>
                <a:cs typeface="Times New Roman" panose="02020603050405020304" pitchFamily="18" charset="0"/>
              </a:rPr>
              <a:t>. was also found.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  In </a:t>
            </a:r>
            <a:r>
              <a:rPr lang="en-US" sz="2400" dirty="0">
                <a:latin typeface="Times New Roman" panose="02020603050405020304" pitchFamily="18" charset="0"/>
                <a:cs typeface="Times New Roman" panose="02020603050405020304" pitchFamily="18" charset="0"/>
              </a:rPr>
              <a:t>the first year, it was determined that a total of four different species were found in the </a:t>
            </a:r>
            <a:r>
              <a:rPr lang="en-US" sz="2400" dirty="0" smtClean="0">
                <a:latin typeface="Times New Roman" panose="02020603050405020304" pitchFamily="18" charset="0"/>
                <a:cs typeface="Times New Roman" panose="02020603050405020304" pitchFamily="18" charset="0"/>
              </a:rPr>
              <a:t>courtyard</a:t>
            </a:r>
            <a:r>
              <a:rPr lang="en-US" sz="2400" dirty="0">
                <a:latin typeface="Times New Roman" panose="02020603050405020304" pitchFamily="18" charset="0"/>
                <a:cs typeface="Times New Roman" panose="02020603050405020304" pitchFamily="18" charset="0"/>
              </a:rPr>
              <a:t>. Three of these species were variants of earthworms and </a:t>
            </a:r>
            <a:r>
              <a:rPr lang="en-US" sz="2400" dirty="0" smtClean="0">
                <a:latin typeface="Times New Roman" panose="02020603050405020304" pitchFamily="18" charset="0"/>
                <a:cs typeface="Times New Roman" panose="02020603050405020304" pitchFamily="18" charset="0"/>
              </a:rPr>
              <a:t>one was </a:t>
            </a:r>
            <a:r>
              <a:rPr lang="en-US" sz="2400" dirty="0">
                <a:latin typeface="Times New Roman" panose="02020603050405020304" pitchFamily="18" charset="0"/>
                <a:cs typeface="Times New Roman" panose="02020603050405020304" pitchFamily="18" charset="0"/>
              </a:rPr>
              <a:t>a species of ant. Of the worms, one was novel as there were over 80 mismatches in the DNA of already known sequences determined by BLASTN. This novel species is closely related to </a:t>
            </a:r>
            <a:r>
              <a:rPr lang="en-US" sz="2400" i="1" dirty="0" err="1">
                <a:latin typeface="Times New Roman" panose="02020603050405020304" pitchFamily="18" charset="0"/>
                <a:cs typeface="Times New Roman" panose="02020603050405020304" pitchFamily="18" charset="0"/>
              </a:rPr>
              <a:t>Aporrectodea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rosea</a:t>
            </a:r>
            <a:r>
              <a:rPr lang="en-US" sz="2400" i="1" dirty="0">
                <a:latin typeface="Times New Roman" panose="02020603050405020304" pitchFamily="18" charset="0"/>
                <a:cs typeface="Times New Roman" panose="02020603050405020304" pitchFamily="18" charset="0"/>
              </a:rPr>
              <a:t> and </a:t>
            </a:r>
            <a:r>
              <a:rPr lang="en-US" sz="2400" i="1" dirty="0" err="1">
                <a:latin typeface="Times New Roman" panose="02020603050405020304" pitchFamily="18" charset="0"/>
                <a:cs typeface="Times New Roman" panose="02020603050405020304" pitchFamily="18" charset="0"/>
              </a:rPr>
              <a:t>Aporrectodea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caliginosa</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Two other species of earthworm were found: </a:t>
            </a:r>
            <a:r>
              <a:rPr lang="en-US" sz="2400" i="1" dirty="0" err="1">
                <a:latin typeface="Times New Roman" panose="02020603050405020304" pitchFamily="18" charset="0"/>
                <a:cs typeface="Times New Roman" panose="02020603050405020304" pitchFamily="18" charset="0"/>
              </a:rPr>
              <a:t>Microscolex</a:t>
            </a:r>
            <a:r>
              <a:rPr lang="en-US" sz="2400" i="1" dirty="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phosphoreus</a:t>
            </a:r>
            <a:r>
              <a:rPr lang="en-US" sz="2400" i="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little known </a:t>
            </a:r>
            <a:r>
              <a:rPr lang="en-US" sz="2400" dirty="0" smtClean="0">
                <a:latin typeface="Times New Roman" panose="02020603050405020304" pitchFamily="18" charset="0"/>
                <a:cs typeface="Times New Roman" panose="02020603050405020304" pitchFamily="18" charset="0"/>
              </a:rPr>
              <a:t>information, </a:t>
            </a:r>
            <a:r>
              <a:rPr lang="en-US" sz="2400" dirty="0">
                <a:latin typeface="Times New Roman" panose="02020603050405020304" pitchFamily="18" charset="0"/>
                <a:cs typeface="Times New Roman" panose="02020603050405020304" pitchFamily="18" charset="0"/>
              </a:rPr>
              <a:t>and </a:t>
            </a:r>
            <a:r>
              <a:rPr lang="en-US" sz="2400" i="1" dirty="0" err="1">
                <a:latin typeface="Times New Roman" panose="02020603050405020304" pitchFamily="18" charset="0"/>
                <a:cs typeface="Times New Roman" panose="02020603050405020304" pitchFamily="18" charset="0"/>
              </a:rPr>
              <a:t>Aporrectodea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limicola</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Prenolepis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imparis</a:t>
            </a:r>
            <a:r>
              <a:rPr lang="en-US" sz="2400" dirty="0">
                <a:latin typeface="Times New Roman" panose="02020603050405020304" pitchFamily="18" charset="0"/>
                <a:cs typeface="Times New Roman" panose="02020603050405020304" pitchFamily="18" charset="0"/>
              </a:rPr>
              <a:t> was the only ant species found. Due to the species having no hibernation period, they were found in both trials (</a:t>
            </a:r>
            <a:r>
              <a:rPr lang="en-US" sz="2400" dirty="0" err="1">
                <a:latin typeface="Times New Roman" panose="02020603050405020304" pitchFamily="18" charset="0"/>
                <a:cs typeface="Times New Roman" panose="02020603050405020304" pitchFamily="18" charset="0"/>
              </a:rPr>
              <a:t>Lőrinczi</a:t>
            </a:r>
            <a:r>
              <a:rPr lang="en-US" sz="2400" dirty="0">
                <a:latin typeface="Times New Roman" panose="02020603050405020304" pitchFamily="18" charset="0"/>
                <a:cs typeface="Times New Roman" panose="02020603050405020304" pitchFamily="18" charset="0"/>
              </a:rPr>
              <a:t>, 2016). If the species is provoked, a lethal secretion can be created to kill other invertebrates (</a:t>
            </a:r>
            <a:r>
              <a:rPr lang="en-US" sz="2400" dirty="0" err="1">
                <a:latin typeface="Times New Roman" panose="02020603050405020304" pitchFamily="18" charset="0"/>
                <a:cs typeface="Times New Roman" panose="02020603050405020304" pitchFamily="18" charset="0"/>
              </a:rPr>
              <a:t>Sorrells</a:t>
            </a:r>
            <a:r>
              <a:rPr lang="en-US" sz="2400" dirty="0">
                <a:latin typeface="Times New Roman" panose="02020603050405020304" pitchFamily="18" charset="0"/>
                <a:cs typeface="Times New Roman" panose="02020603050405020304" pitchFamily="18" charset="0"/>
              </a:rPr>
              <a:t> &amp; </a:t>
            </a:r>
            <a:r>
              <a:rPr lang="en-US" sz="2400" dirty="0" err="1">
                <a:latin typeface="Times New Roman" panose="02020603050405020304" pitchFamily="18" charset="0"/>
                <a:cs typeface="Times New Roman" panose="02020603050405020304" pitchFamily="18" charset="0"/>
              </a:rPr>
              <a:t>Kuritzky</a:t>
            </a:r>
            <a:r>
              <a:rPr lang="en-US" sz="2400" dirty="0">
                <a:latin typeface="Times New Roman" panose="02020603050405020304" pitchFamily="18" charset="0"/>
                <a:cs typeface="Times New Roman" panose="02020603050405020304" pitchFamily="18" charset="0"/>
              </a:rPr>
              <a:t>, 2011). This behavioral trait may also explain why this was the only species of ant that was found. In conjunction, the abundant presence of earthworms indicates that the soil around the courtyard is nutrient filled and healthy for other plants to grow (Stork &amp; </a:t>
            </a:r>
            <a:r>
              <a:rPr lang="en-US" sz="2400" dirty="0" err="1">
                <a:latin typeface="Times New Roman" panose="02020603050405020304" pitchFamily="18" charset="0"/>
                <a:cs typeface="Times New Roman" panose="02020603050405020304" pitchFamily="18" charset="0"/>
              </a:rPr>
              <a:t>Eggleton</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was determined that a total of 11 different species were found in the courtyard. Of the 11 species found, 2 species </a:t>
            </a:r>
            <a:r>
              <a:rPr lang="en-US" sz="2400" dirty="0" smtClean="0">
                <a:latin typeface="Times New Roman" panose="02020603050405020304" pitchFamily="18" charset="0"/>
                <a:cs typeface="Times New Roman" panose="02020603050405020304" pitchFamily="18" charset="0"/>
              </a:rPr>
              <a:t>possessed novel sequences. </a:t>
            </a:r>
            <a:r>
              <a:rPr lang="en-US" sz="2400" dirty="0">
                <a:latin typeface="Times New Roman" panose="02020603050405020304" pitchFamily="18" charset="0"/>
                <a:cs typeface="Times New Roman" panose="02020603050405020304" pitchFamily="18" charset="0"/>
              </a:rPr>
              <a:t>Almost all the species identified were native to North America, except for a potentially harmful species, the Asian Tiger </a:t>
            </a:r>
            <a:r>
              <a:rPr lang="en-US" sz="2400" dirty="0" smtClean="0">
                <a:latin typeface="Times New Roman" panose="02020603050405020304" pitchFamily="18" charset="0"/>
                <a:cs typeface="Times New Roman" panose="02020603050405020304" pitchFamily="18" charset="0"/>
              </a:rPr>
              <a:t>Mosquito. </a:t>
            </a:r>
            <a:r>
              <a:rPr lang="en-US" sz="2400" dirty="0">
                <a:latin typeface="Times New Roman" panose="02020603050405020304" pitchFamily="18" charset="0"/>
                <a:cs typeface="Times New Roman" panose="02020603050405020304" pitchFamily="18" charset="0"/>
              </a:rPr>
              <a:t>To take precautions against this species, it is important for the school to be vaccinated and areas at risk of filling with stagnant water should be removed. </a:t>
            </a:r>
          </a:p>
        </p:txBody>
      </p:sp>
      <p:sp>
        <p:nvSpPr>
          <p:cNvPr id="11" name="Rectangle 10">
            <a:extLst>
              <a:ext uri="{FF2B5EF4-FFF2-40B4-BE49-F238E27FC236}">
                <a16:creationId xmlns:a16="http://schemas.microsoft.com/office/drawing/2014/main" xmlns="" id="{60D4C9E2-78F8-4BF5-8843-173AE1E68F04}"/>
              </a:ext>
            </a:extLst>
          </p:cNvPr>
          <p:cNvSpPr/>
          <p:nvPr/>
        </p:nvSpPr>
        <p:spPr>
          <a:xfrm>
            <a:off x="21945611" y="12561871"/>
            <a:ext cx="10913825" cy="9694960"/>
          </a:xfrm>
          <a:prstGeom prst="rect">
            <a:avLst/>
          </a:prstGeom>
        </p:spPr>
        <p:txBody>
          <a:bodyPr wrap="square">
            <a:spAutoFit/>
          </a:bodyPr>
          <a:lstStyle/>
          <a:p>
            <a:r>
              <a:rPr lang="en-US" sz="2350" b="1" dirty="0">
                <a:latin typeface="Times New Roman" panose="02020603050405020304" pitchFamily="18" charset="0"/>
                <a:ea typeface="Times New Roman" panose="02020603050405020304" pitchFamily="18" charset="0"/>
                <a:cs typeface="Times New Roman" panose="02020603050405020304" pitchFamily="18" charset="0"/>
              </a:rPr>
              <a:t>References</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“Asian Tiger Mosquitoes” Pest World: &lt;https://www.pestworld.org/pest-guide/mosquitoes/asian-tiger-mosquitoes&gt; </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Berg, M. P. &amp;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Hemeric</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L., 2004. Secondary succession of terrestrial isopod, centipede, and millipede communities in grasslands under restoration. </a:t>
            </a:r>
            <a:r>
              <a:rPr lang="en-US" sz="2350" i="1" dirty="0">
                <a:latin typeface="Times New Roman" panose="02020603050405020304" pitchFamily="18" charset="0"/>
                <a:ea typeface="Times New Roman" panose="02020603050405020304" pitchFamily="18" charset="0"/>
                <a:cs typeface="Times New Roman" panose="02020603050405020304" pitchFamily="18" charset="0"/>
              </a:rPr>
              <a:t>Biology and Fertility of Soils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b="1" dirty="0">
                <a:latin typeface="Times New Roman" panose="02020603050405020304" pitchFamily="18" charset="0"/>
                <a:ea typeface="Times New Roman" panose="02020603050405020304" pitchFamily="18" charset="0"/>
                <a:cs typeface="Times New Roman" panose="02020603050405020304" pitchFamily="18" charset="0"/>
              </a:rPr>
              <a:t>40</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163-170.</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Herbert, P., Penton, E.H., Burns, J.M., Janzen, D.H.,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Hallwachs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cap="small" dirty="0">
                <a:latin typeface="Times New Roman" panose="02020603050405020304" pitchFamily="18" charset="0"/>
                <a:ea typeface="Times New Roman" panose="02020603050405020304" pitchFamily="18" charset="0"/>
                <a:cs typeface="Times New Roman" panose="02020603050405020304" pitchFamily="18" charset="0"/>
              </a:rPr>
              <a:t>W.,</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2004. Ten species in one: DNA barcoding reveals cryptic species in the neotropical skipper butterfly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Astraptes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fulgerator</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i="1" dirty="0">
                <a:latin typeface="Times New Roman" panose="02020603050405020304" pitchFamily="18" charset="0"/>
                <a:ea typeface="Times New Roman" panose="02020603050405020304" pitchFamily="18" charset="0"/>
                <a:cs typeface="Times New Roman" panose="02020603050405020304" pitchFamily="18" charset="0"/>
              </a:rPr>
              <a:t>Proceedings of the National Academy of Sciences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b="1" dirty="0">
                <a:latin typeface="Times New Roman" panose="02020603050405020304" pitchFamily="18" charset="0"/>
                <a:ea typeface="Times New Roman" panose="02020603050405020304" pitchFamily="18" charset="0"/>
                <a:cs typeface="Times New Roman" panose="02020603050405020304" pitchFamily="18" charset="0"/>
              </a:rPr>
              <a:t>(101): </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14812–14817. </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Hodge, S., Webster, K. M., Booth, L.,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Hepplethwaite</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K. O., 2000. Non-avoidance of organophosphate insecticides by the earthworm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Aporrectodea</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caliginosa</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lumbricaidae</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Soil Biology and Biochemistry 32: 425-428.</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err="1" smtClean="0">
                <a:latin typeface="Times New Roman" panose="02020603050405020304" pitchFamily="18" charset="0"/>
                <a:ea typeface="Times New Roman" panose="02020603050405020304" pitchFamily="18" charset="0"/>
                <a:cs typeface="Times New Roman" panose="02020603050405020304" pitchFamily="18" charset="0"/>
              </a:rPr>
              <a:t>Lőrinczi</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G. 2016. Winter activity of the European false honeypot ant,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Prenolepis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nitens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(Mayr, 1853).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Insectes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sociaux</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63(1), 193-197. </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Phylogeny of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Sciara</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Brown University: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Sciara</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Stock Center &lt;https://www.brown.edu/research/facilities/sciara-stock/sciara-genome/phylogeny-sciara&gt; </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Scholte, E. J., &amp; Schaffner, F., 2007.  Waiting for the tiger: establishment and spread of the Aedes albopictus mosquito in Europe. </a:t>
            </a:r>
            <a:r>
              <a:rPr lang="en-US" sz="2350" i="1" dirty="0">
                <a:latin typeface="Times New Roman" panose="02020603050405020304" pitchFamily="18" charset="0"/>
                <a:ea typeface="Times New Roman" panose="02020603050405020304" pitchFamily="18" charset="0"/>
                <a:cs typeface="Times New Roman" panose="02020603050405020304" pitchFamily="18" charset="0"/>
              </a:rPr>
              <a:t>Emerging pests and vector-borne diseases in Europe,</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b="1" dirty="0">
                <a:latin typeface="Times New Roman" panose="02020603050405020304" pitchFamily="18" charset="0"/>
                <a:ea typeface="Times New Roman" panose="02020603050405020304" pitchFamily="18" charset="0"/>
                <a:cs typeface="Times New Roman" panose="02020603050405020304" pitchFamily="18" charset="0"/>
              </a:rPr>
              <a:t>1.14</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241.</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a:latin typeface="Times New Roman" panose="02020603050405020304" pitchFamily="18" charset="0"/>
                <a:ea typeface="Times New Roman" panose="02020603050405020304" pitchFamily="18" charset="0"/>
                <a:cs typeface="Times New Roman" panose="02020603050405020304" pitchFamily="18" charset="0"/>
              </a:rPr>
              <a:t>Sorrells, T. R.,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Kuritzky</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L. Y.,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Kauhanen</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P. G., Fitzgerald, K., Sturgis, S. J., Chen, J.,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Dijamco</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C. A.,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Basurto</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K. N., Gordon, D. M., 2011. Chemical defense by the native winter ant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Prenolepis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imparis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against the invasive Argentine ant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Linepithema</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humile</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PLoS</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One 6(4): e18717.</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a:p>
            <a:pPr marL="457200" marR="0" indent="-457200">
              <a:spcBef>
                <a:spcPts val="0"/>
              </a:spcBef>
            </a:pPr>
            <a:r>
              <a:rPr lang="en-US" sz="2350" dirty="0" smtClean="0">
                <a:latin typeface="Times New Roman" panose="02020603050405020304" pitchFamily="18" charset="0"/>
                <a:ea typeface="Times New Roman" panose="02020603050405020304" pitchFamily="18" charset="0"/>
                <a:cs typeface="Times New Roman" panose="02020603050405020304" pitchFamily="18" charset="0"/>
              </a:rPr>
              <a:t>Stork </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N. E., </a:t>
            </a:r>
            <a:r>
              <a:rPr lang="en-US" sz="2350" dirty="0" err="1">
                <a:latin typeface="Times New Roman" panose="02020603050405020304" pitchFamily="18" charset="0"/>
                <a:ea typeface="Times New Roman" panose="02020603050405020304" pitchFamily="18" charset="0"/>
                <a:cs typeface="Times New Roman" panose="02020603050405020304" pitchFamily="18" charset="0"/>
              </a:rPr>
              <a:t>Eggleton</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P. (1992). Invertebrates as determinants and indicators of soil quality. </a:t>
            </a:r>
            <a:r>
              <a:rPr lang="en-US" sz="2350" i="1" dirty="0">
                <a:latin typeface="Times New Roman" panose="02020603050405020304" pitchFamily="18" charset="0"/>
                <a:ea typeface="Times New Roman" panose="02020603050405020304" pitchFamily="18" charset="0"/>
                <a:cs typeface="Times New Roman" panose="02020603050405020304" pitchFamily="18" charset="0"/>
              </a:rPr>
              <a:t>American Journal of Alternative Agriculture</a:t>
            </a:r>
            <a:r>
              <a:rPr lang="en-US" sz="2350" dirty="0">
                <a:latin typeface="Times New Roman" panose="02020603050405020304" pitchFamily="18" charset="0"/>
                <a:ea typeface="Times New Roman" panose="02020603050405020304" pitchFamily="18" charset="0"/>
                <a:cs typeface="Times New Roman" panose="02020603050405020304" pitchFamily="18" charset="0"/>
              </a:rPr>
              <a:t> 7: 38-47.</a:t>
            </a:r>
            <a:endParaRPr lang="en-US" sz="2350" dirty="0">
              <a:latin typeface="Times New Roman" panose="02020603050405020304" pitchFamily="18" charset="0"/>
              <a:ea typeface="Arial" panose="020B0604020202020204" pitchFamily="34" charset="0"/>
              <a:cs typeface="Times New Roman" panose="02020603050405020304" pitchFamily="18" charset="0"/>
            </a:endParaRPr>
          </a:p>
        </p:txBody>
      </p:sp>
      <p:grpSp>
        <p:nvGrpSpPr>
          <p:cNvPr id="32" name="Group 31">
            <a:extLst>
              <a:ext uri="{FF2B5EF4-FFF2-40B4-BE49-F238E27FC236}">
                <a16:creationId xmlns:a16="http://schemas.microsoft.com/office/drawing/2014/main" xmlns="" id="{244B38DC-8610-46E3-9D38-CBF162B0730A}"/>
              </a:ext>
            </a:extLst>
          </p:cNvPr>
          <p:cNvGrpSpPr/>
          <p:nvPr/>
        </p:nvGrpSpPr>
        <p:grpSpPr>
          <a:xfrm>
            <a:off x="10011037" y="3099089"/>
            <a:ext cx="5962650" cy="3669563"/>
            <a:chOff x="10011037" y="3028281"/>
            <a:chExt cx="5962650" cy="3306821"/>
          </a:xfrm>
        </p:grpSpPr>
        <p:pic>
          <p:nvPicPr>
            <p:cNvPr id="42" name="image1.png">
              <a:extLst>
                <a:ext uri="{FF2B5EF4-FFF2-40B4-BE49-F238E27FC236}">
                  <a16:creationId xmlns:a16="http://schemas.microsoft.com/office/drawing/2014/main" xmlns="" id="{CBEAA6BA-DC84-402B-A019-82C702829989}"/>
                </a:ext>
              </a:extLst>
            </p:cNvPr>
            <p:cNvPicPr/>
            <p:nvPr/>
          </p:nvPicPr>
          <p:blipFill>
            <a:blip r:embed="rId5"/>
            <a:srcRect/>
            <a:stretch>
              <a:fillRect/>
            </a:stretch>
          </p:blipFill>
          <p:spPr>
            <a:xfrm>
              <a:off x="10030087" y="3028281"/>
              <a:ext cx="5943600" cy="2654300"/>
            </a:xfrm>
            <a:prstGeom prst="rect">
              <a:avLst/>
            </a:prstGeom>
            <a:ln>
              <a:solidFill>
                <a:schemeClr val="tx1"/>
              </a:solidFill>
            </a:ln>
          </p:spPr>
        </p:pic>
        <p:sp>
          <p:nvSpPr>
            <p:cNvPr id="43" name="Text Box 3">
              <a:extLst>
                <a:ext uri="{FF2B5EF4-FFF2-40B4-BE49-F238E27FC236}">
                  <a16:creationId xmlns:a16="http://schemas.microsoft.com/office/drawing/2014/main" xmlns="" id="{F4F8DBD0-F895-458D-B6C0-B4A708BC092C}"/>
                </a:ext>
              </a:extLst>
            </p:cNvPr>
            <p:cNvSpPr txBox="1"/>
            <p:nvPr/>
          </p:nvSpPr>
          <p:spPr>
            <a:xfrm>
              <a:off x="10011037" y="5735155"/>
              <a:ext cx="5962650" cy="599947"/>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lstStyle/>
            <a:p>
              <a:pPr marL="0" marR="0">
                <a:lnSpc>
                  <a:spcPct val="115000"/>
                </a:lnSpc>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rPr>
                <a:t>Figure 1. </a:t>
              </a:r>
              <a:r>
                <a:rPr lang="en-US" sz="1200" dirty="0">
                  <a:solidFill>
                    <a:srgbClr val="000000"/>
                  </a:solidFill>
                  <a:effectLst/>
                  <a:latin typeface="Times New Roman" panose="02020603050405020304" pitchFamily="18" charset="0"/>
                  <a:ea typeface="Times New Roman" panose="02020603050405020304" pitchFamily="18" charset="0"/>
                </a:rPr>
                <a:t>Alignment of sequences. PMR-007-R was set as an outgroup. </a:t>
              </a:r>
              <a:endParaRPr lang="en-US" sz="1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Green = Adenine, Red = Thymine, Blue = Cytosine, Black = Guanine</a:t>
              </a:r>
              <a:endParaRPr lang="en-US" sz="1100" dirty="0">
                <a:effectLst/>
                <a:latin typeface="Arial" panose="020B0604020202020204" pitchFamily="34" charset="0"/>
                <a:ea typeface="Arial" panose="020B0604020202020204" pitchFamily="34" charset="0"/>
              </a:endParaRPr>
            </a:p>
          </p:txBody>
        </p:sp>
      </p:grpSp>
      <p:grpSp>
        <p:nvGrpSpPr>
          <p:cNvPr id="33" name="Group 32">
            <a:extLst>
              <a:ext uri="{FF2B5EF4-FFF2-40B4-BE49-F238E27FC236}">
                <a16:creationId xmlns:a16="http://schemas.microsoft.com/office/drawing/2014/main" xmlns="" id="{A96C140C-FF54-4B66-A084-861ADC5B5BDB}"/>
              </a:ext>
            </a:extLst>
          </p:cNvPr>
          <p:cNvGrpSpPr/>
          <p:nvPr/>
        </p:nvGrpSpPr>
        <p:grpSpPr>
          <a:xfrm>
            <a:off x="16235292" y="3028281"/>
            <a:ext cx="5457825" cy="3791148"/>
            <a:chOff x="13725525" y="9439275"/>
            <a:chExt cx="5457825" cy="3791148"/>
          </a:xfrm>
        </p:grpSpPr>
        <p:pic>
          <p:nvPicPr>
            <p:cNvPr id="45" name="image2.png">
              <a:extLst>
                <a:ext uri="{FF2B5EF4-FFF2-40B4-BE49-F238E27FC236}">
                  <a16:creationId xmlns:a16="http://schemas.microsoft.com/office/drawing/2014/main" xmlns="" id="{57ED30EC-504D-40AE-AEC0-ABD65A348224}"/>
                </a:ext>
              </a:extLst>
            </p:cNvPr>
            <p:cNvPicPr/>
            <p:nvPr/>
          </p:nvPicPr>
          <p:blipFill>
            <a:blip r:embed="rId6"/>
            <a:srcRect r="8333" b="9295"/>
            <a:stretch>
              <a:fillRect/>
            </a:stretch>
          </p:blipFill>
          <p:spPr>
            <a:xfrm>
              <a:off x="13735050" y="9439275"/>
              <a:ext cx="5448300" cy="3067050"/>
            </a:xfrm>
            <a:prstGeom prst="rect">
              <a:avLst/>
            </a:prstGeom>
            <a:ln>
              <a:solidFill>
                <a:schemeClr val="tx1"/>
              </a:solidFill>
            </a:ln>
          </p:spPr>
        </p:pic>
        <p:sp>
          <p:nvSpPr>
            <p:cNvPr id="46" name="Text Box 4">
              <a:extLst>
                <a:ext uri="{FF2B5EF4-FFF2-40B4-BE49-F238E27FC236}">
                  <a16:creationId xmlns:a16="http://schemas.microsoft.com/office/drawing/2014/main" xmlns="" id="{011F91F1-04B8-460D-9E61-0A85C889A003}"/>
                </a:ext>
              </a:extLst>
            </p:cNvPr>
            <p:cNvSpPr txBox="1"/>
            <p:nvPr/>
          </p:nvSpPr>
          <p:spPr>
            <a:xfrm>
              <a:off x="13725525" y="12554148"/>
              <a:ext cx="5457825" cy="676275"/>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lstStyle/>
            <a:p>
              <a:pPr marL="0" marR="0">
                <a:lnSpc>
                  <a:spcPct val="115000"/>
                </a:lnSpc>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rPr>
                <a:t>Figure 2. </a:t>
              </a:r>
              <a:r>
                <a:rPr lang="en-US" sz="1200" dirty="0">
                  <a:solidFill>
                    <a:srgbClr val="000000"/>
                  </a:solidFill>
                  <a:effectLst/>
                  <a:latin typeface="Times New Roman" panose="02020603050405020304" pitchFamily="18" charset="0"/>
                  <a:ea typeface="Times New Roman" panose="02020603050405020304" pitchFamily="18" charset="0"/>
                </a:rPr>
                <a:t>Sequence Similarity Chart. This provided the sequence similarity between samples. Sequence similarities greater than 95% suggest a match.</a:t>
              </a:r>
              <a:endParaRPr lang="en-US" sz="1100" dirty="0">
                <a:effectLst/>
                <a:latin typeface="Arial" panose="020B0604020202020204" pitchFamily="34" charset="0"/>
                <a:ea typeface="Arial" panose="020B0604020202020204" pitchFamily="34" charset="0"/>
              </a:endParaRPr>
            </a:p>
          </p:txBody>
        </p:sp>
      </p:grpSp>
      <p:grpSp>
        <p:nvGrpSpPr>
          <p:cNvPr id="34" name="Group 33">
            <a:extLst>
              <a:ext uri="{FF2B5EF4-FFF2-40B4-BE49-F238E27FC236}">
                <a16:creationId xmlns:a16="http://schemas.microsoft.com/office/drawing/2014/main" xmlns="" id="{6506A75E-3EFE-451F-A452-6195587782FD}"/>
              </a:ext>
            </a:extLst>
          </p:cNvPr>
          <p:cNvGrpSpPr/>
          <p:nvPr/>
        </p:nvGrpSpPr>
        <p:grpSpPr>
          <a:xfrm>
            <a:off x="10011037" y="7423796"/>
            <a:ext cx="5962650" cy="8103279"/>
            <a:chOff x="10034849" y="6963807"/>
            <a:chExt cx="5962650" cy="8103279"/>
          </a:xfrm>
        </p:grpSpPr>
        <p:pic>
          <p:nvPicPr>
            <p:cNvPr id="48" name="image3.png">
              <a:extLst>
                <a:ext uri="{FF2B5EF4-FFF2-40B4-BE49-F238E27FC236}">
                  <a16:creationId xmlns:a16="http://schemas.microsoft.com/office/drawing/2014/main" xmlns="" id="{119A1549-B453-496B-87B7-668BA8ADE644}"/>
                </a:ext>
              </a:extLst>
            </p:cNvPr>
            <p:cNvPicPr/>
            <p:nvPr/>
          </p:nvPicPr>
          <p:blipFill rotWithShape="1">
            <a:blip r:embed="rId7"/>
            <a:srcRect t="1859" b="6742"/>
            <a:stretch/>
          </p:blipFill>
          <p:spPr bwMode="auto">
            <a:xfrm>
              <a:off x="10049137" y="6963807"/>
              <a:ext cx="5924550" cy="7496175"/>
            </a:xfrm>
            <a:prstGeom prst="rect">
              <a:avLst/>
            </a:prstGeom>
            <a:ln>
              <a:solidFill>
                <a:schemeClr val="tx1"/>
              </a:solidFill>
            </a:ln>
            <a:extLst>
              <a:ext uri="{53640926-AAD7-44d8-BBD7-CCE9431645EC}">
                <a14:shadowObscured xmlns:a14="http://schemas.microsoft.com/office/drawing/2010/main"/>
              </a:ext>
            </a:extLst>
          </p:spPr>
        </p:pic>
        <p:sp>
          <p:nvSpPr>
            <p:cNvPr id="49" name="Text Box 5">
              <a:extLst>
                <a:ext uri="{FF2B5EF4-FFF2-40B4-BE49-F238E27FC236}">
                  <a16:creationId xmlns:a16="http://schemas.microsoft.com/office/drawing/2014/main" xmlns="" id="{EBC70C57-086F-4990-A109-CC1069A15597}"/>
                </a:ext>
              </a:extLst>
            </p:cNvPr>
            <p:cNvSpPr txBox="1"/>
            <p:nvPr/>
          </p:nvSpPr>
          <p:spPr>
            <a:xfrm>
              <a:off x="10034849" y="14502260"/>
              <a:ext cx="5962650" cy="564826"/>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a:lnSpc>
                  <a:spcPct val="115000"/>
                </a:lnSpc>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rPr>
                <a:t>Figure 3.</a:t>
              </a:r>
              <a:r>
                <a:rPr lang="en-US" sz="1200" dirty="0">
                  <a:solidFill>
                    <a:srgbClr val="000000"/>
                  </a:solidFill>
                  <a:effectLst/>
                  <a:latin typeface="Times New Roman" panose="02020603050405020304" pitchFamily="18" charset="0"/>
                  <a:ea typeface="Times New Roman" panose="02020603050405020304" pitchFamily="18" charset="0"/>
                </a:rPr>
                <a:t> PHYLIP ML Phylogenetic Tree was constructed on DNA Subway. Species’ relationships are determined based off genetic similarities. </a:t>
              </a:r>
              <a:endParaRPr lang="en-US" sz="1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 </a:t>
              </a:r>
            </a:p>
          </p:txBody>
        </p:sp>
      </p:grpSp>
      <p:grpSp>
        <p:nvGrpSpPr>
          <p:cNvPr id="37" name="Group 36">
            <a:extLst>
              <a:ext uri="{FF2B5EF4-FFF2-40B4-BE49-F238E27FC236}">
                <a16:creationId xmlns:a16="http://schemas.microsoft.com/office/drawing/2014/main" xmlns="" id="{586BD2B4-9CDC-471F-B3F1-A9A6A04445DC}"/>
              </a:ext>
            </a:extLst>
          </p:cNvPr>
          <p:cNvGrpSpPr/>
          <p:nvPr/>
        </p:nvGrpSpPr>
        <p:grpSpPr>
          <a:xfrm>
            <a:off x="16067667" y="7617272"/>
            <a:ext cx="5763633" cy="7678146"/>
            <a:chOff x="16067667" y="7617272"/>
            <a:chExt cx="5763633" cy="7678146"/>
          </a:xfrm>
        </p:grpSpPr>
        <p:pic>
          <p:nvPicPr>
            <p:cNvPr id="35" name="Picture 34">
              <a:extLst>
                <a:ext uri="{FF2B5EF4-FFF2-40B4-BE49-F238E27FC236}">
                  <a16:creationId xmlns:a16="http://schemas.microsoft.com/office/drawing/2014/main" xmlns="" id="{5283B6A3-9496-48FB-8CD2-77C23B348C26}"/>
                </a:ext>
              </a:extLst>
            </p:cNvPr>
            <p:cNvPicPr>
              <a:picLocks noChangeAspect="1"/>
            </p:cNvPicPr>
            <p:nvPr/>
          </p:nvPicPr>
          <p:blipFill rotWithShape="1">
            <a:blip r:embed="rId8"/>
            <a:srcRect l="1581" t="1032" r="1456" b="572"/>
            <a:stretch/>
          </p:blipFill>
          <p:spPr>
            <a:xfrm>
              <a:off x="16067667" y="7617272"/>
              <a:ext cx="5763633" cy="7142735"/>
            </a:xfrm>
            <a:prstGeom prst="rect">
              <a:avLst/>
            </a:prstGeom>
          </p:spPr>
        </p:pic>
        <p:sp>
          <p:nvSpPr>
            <p:cNvPr id="53" name="TextBox 52">
              <a:extLst>
                <a:ext uri="{FF2B5EF4-FFF2-40B4-BE49-F238E27FC236}">
                  <a16:creationId xmlns:a16="http://schemas.microsoft.com/office/drawing/2014/main" xmlns="" id="{69ED6456-42C0-47C6-8DA3-6828B81FF1B8}"/>
                </a:ext>
              </a:extLst>
            </p:cNvPr>
            <p:cNvSpPr txBox="1"/>
            <p:nvPr/>
          </p:nvSpPr>
          <p:spPr>
            <a:xfrm>
              <a:off x="16091479" y="14802975"/>
              <a:ext cx="5739821" cy="492443"/>
            </a:xfrm>
            <a:prstGeom prst="rect">
              <a:avLst/>
            </a:prstGeom>
            <a:noFill/>
            <a:ln>
              <a:solidFill>
                <a:schemeClr val="tx1"/>
              </a:solidFill>
            </a:ln>
          </p:spPr>
          <p:txBody>
            <a:bodyPr wrap="square" rtlCol="0">
              <a:spAutoFit/>
            </a:bodyPr>
            <a:lstStyle/>
            <a:p>
              <a:r>
                <a:rPr lang="en-US" sz="1200" b="1" dirty="0">
                  <a:latin typeface="Times New Roman" panose="02020603050405020304" pitchFamily="18" charset="0"/>
                  <a:cs typeface="Times New Roman" panose="02020603050405020304" pitchFamily="18" charset="0"/>
                </a:rPr>
                <a:t>Table 1.</a:t>
              </a:r>
              <a:r>
                <a:rPr lang="en-US" sz="1200" dirty="0">
                  <a:latin typeface="Times New Roman" panose="02020603050405020304" pitchFamily="18" charset="0"/>
                  <a:cs typeface="Times New Roman" panose="02020603050405020304" pitchFamily="18" charset="0"/>
                </a:rPr>
                <a:t> Comparison of species from this year to last year’s collection</a:t>
              </a:r>
            </a:p>
            <a:p>
              <a:r>
                <a:rPr lang="en-US" sz="1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Indicates a novel sequence </a:t>
              </a:r>
            </a:p>
          </p:txBody>
        </p:sp>
      </p:grpSp>
      <p:sp>
        <p:nvSpPr>
          <p:cNvPr id="7" name="TextBox 6"/>
          <p:cNvSpPr txBox="1"/>
          <p:nvPr/>
        </p:nvSpPr>
        <p:spPr>
          <a:xfrm>
            <a:off x="358244" y="18666338"/>
            <a:ext cx="9555192" cy="1938992"/>
          </a:xfrm>
          <a:prstGeom prst="rect">
            <a:avLst/>
          </a:prstGeom>
          <a:noFill/>
        </p:spPr>
        <p:txBody>
          <a:bodyPr wrap="square" rtlCol="0">
            <a:spAutoFit/>
          </a:bodyPr>
          <a:lstStyle/>
          <a:p>
            <a:pPr algn="just"/>
            <a:r>
              <a:rPr lang="en-US" sz="2400" b="1" dirty="0" smtClean="0">
                <a:latin typeface="Times New Roman"/>
                <a:ea typeface="Calibri"/>
                <a:cs typeface="Times New Roman"/>
                <a:sym typeface="Calibri"/>
              </a:rPr>
              <a:t>Acknowledgements</a:t>
            </a:r>
          </a:p>
          <a:p>
            <a:pPr algn="just"/>
            <a:r>
              <a:rPr lang="en-US" sz="2400" dirty="0" smtClean="0">
                <a:latin typeface="Times New Roman"/>
                <a:ea typeface="Calibri"/>
                <a:cs typeface="Times New Roman"/>
                <a:sym typeface="Calibri"/>
              </a:rPr>
              <a:t>We </a:t>
            </a:r>
            <a:r>
              <a:rPr lang="en-US" sz="2400" dirty="0">
                <a:latin typeface="Times New Roman"/>
                <a:ea typeface="Calibri"/>
                <a:cs typeface="Times New Roman"/>
                <a:sym typeface="Calibri"/>
              </a:rPr>
              <a:t>would like to thank Dr. Jessica Cohen, Dr. L. Wang, Dr. </a:t>
            </a:r>
            <a:r>
              <a:rPr lang="en-US" sz="2400" dirty="0" err="1">
                <a:latin typeface="Times New Roman"/>
                <a:ea typeface="Calibri"/>
                <a:cs typeface="Times New Roman"/>
                <a:sym typeface="Calibri"/>
              </a:rPr>
              <a:t>Marmor</a:t>
            </a:r>
            <a:r>
              <a:rPr lang="en-US" sz="2400" dirty="0">
                <a:latin typeface="Times New Roman"/>
                <a:ea typeface="Calibri"/>
                <a:cs typeface="Times New Roman"/>
                <a:sym typeface="Calibri"/>
              </a:rPr>
              <a:t>, Dr. X. Lin, Mr. Z. Liang, Mrs. </a:t>
            </a:r>
            <a:r>
              <a:rPr lang="en-US" sz="2400" dirty="0" err="1">
                <a:latin typeface="Times New Roman"/>
                <a:ea typeface="Calibri"/>
                <a:cs typeface="Times New Roman"/>
                <a:sym typeface="Calibri"/>
              </a:rPr>
              <a:t>Jaipershad</a:t>
            </a:r>
            <a:r>
              <a:rPr lang="en-US" sz="2400" dirty="0">
                <a:latin typeface="Times New Roman"/>
                <a:ea typeface="Calibri"/>
                <a:cs typeface="Times New Roman"/>
                <a:sym typeface="Calibri"/>
              </a:rPr>
              <a:t>, and </a:t>
            </a:r>
            <a:r>
              <a:rPr lang="en-US" sz="2400" dirty="0" smtClean="0">
                <a:latin typeface="Times New Roman"/>
                <a:ea typeface="Calibri"/>
                <a:cs typeface="Times New Roman"/>
                <a:sym typeface="Calibri"/>
              </a:rPr>
              <a:t>the FLHS Research </a:t>
            </a:r>
            <a:r>
              <a:rPr lang="en-US" sz="2400" dirty="0">
                <a:latin typeface="Times New Roman"/>
                <a:ea typeface="Calibri"/>
                <a:cs typeface="Times New Roman"/>
                <a:sym typeface="Calibri"/>
              </a:rPr>
              <a:t>Program for their support. Finally, we wish to thank Barcode Long Island and the Cold Spring Harbor Laboratory for giving </a:t>
            </a:r>
            <a:r>
              <a:rPr lang="en-US" sz="2400" dirty="0" smtClean="0">
                <a:latin typeface="Times New Roman"/>
                <a:ea typeface="Calibri"/>
                <a:cs typeface="Times New Roman"/>
                <a:sym typeface="Calibri"/>
              </a:rPr>
              <a:t>this </a:t>
            </a:r>
            <a:r>
              <a:rPr lang="en-US" sz="2400" dirty="0">
                <a:latin typeface="Times New Roman"/>
                <a:ea typeface="Calibri"/>
                <a:cs typeface="Times New Roman"/>
                <a:sym typeface="Calibri"/>
              </a:rPr>
              <a:t>opportunity.</a:t>
            </a:r>
            <a:endParaRPr lang="en-US" sz="2400" dirty="0">
              <a:latin typeface="Times New Roman"/>
              <a:ea typeface="Calibri"/>
              <a:cs typeface="Times New Roman"/>
              <a:sym typeface="Calibri"/>
            </a:endParaRPr>
          </a:p>
        </p:txBody>
      </p:sp>
    </p:spTree>
    <p:extLst>
      <p:ext uri="{BB962C8B-B14F-4D97-AF65-F5344CB8AC3E}">
        <p14:creationId xmlns:p14="http://schemas.microsoft.com/office/powerpoint/2010/main" val="1711829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1796</Words>
  <Application>Microsoft Macintosh PowerPoint</Application>
  <PresentationFormat>Custom</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KATRINA TOO</dc:creator>
  <cp:lastModifiedBy>Jessica Cohen</cp:lastModifiedBy>
  <cp:revision>23</cp:revision>
  <dcterms:created xsi:type="dcterms:W3CDTF">2019-05-28T15:00:30Z</dcterms:created>
  <dcterms:modified xsi:type="dcterms:W3CDTF">2019-05-29T23:49:27Z</dcterms:modified>
</cp:coreProperties>
</file>