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32918400" cy="21945600"/>
  <p:notesSz cx="7010400" cy="9296400"/>
  <p:defaultTextStyle>
    <a:defPPr>
      <a:defRPr lang="en-US"/>
    </a:defPPr>
    <a:lvl1pPr algn="l" defTabSz="2632075" rtl="0" eaLnBrk="0" fontAlgn="base" hangingPunct="0">
      <a:spcBef>
        <a:spcPct val="0"/>
      </a:spcBef>
      <a:spcAft>
        <a:spcPct val="0"/>
      </a:spcAft>
      <a:defRPr sz="5100" kern="1200">
        <a:solidFill>
          <a:schemeClr val="tx1"/>
        </a:solidFill>
        <a:latin typeface="Calibri" panose="020F0502020204030204" pitchFamily="34" charset="0"/>
        <a:ea typeface="+mn-ea"/>
        <a:cs typeface="+mn-cs"/>
      </a:defRPr>
    </a:lvl1pPr>
    <a:lvl2pPr marL="1316038" indent="-858838" algn="l" defTabSz="2632075" rtl="0" eaLnBrk="0" fontAlgn="base" hangingPunct="0">
      <a:spcBef>
        <a:spcPct val="0"/>
      </a:spcBef>
      <a:spcAft>
        <a:spcPct val="0"/>
      </a:spcAft>
      <a:defRPr sz="5100" kern="1200">
        <a:solidFill>
          <a:schemeClr val="tx1"/>
        </a:solidFill>
        <a:latin typeface="Calibri" panose="020F0502020204030204" pitchFamily="34" charset="0"/>
        <a:ea typeface="+mn-ea"/>
        <a:cs typeface="+mn-cs"/>
      </a:defRPr>
    </a:lvl2pPr>
    <a:lvl3pPr marL="2632075" indent="-1717675" algn="l" defTabSz="2632075" rtl="0" eaLnBrk="0" fontAlgn="base" hangingPunct="0">
      <a:spcBef>
        <a:spcPct val="0"/>
      </a:spcBef>
      <a:spcAft>
        <a:spcPct val="0"/>
      </a:spcAft>
      <a:defRPr sz="5100" kern="1200">
        <a:solidFill>
          <a:schemeClr val="tx1"/>
        </a:solidFill>
        <a:latin typeface="Calibri" panose="020F0502020204030204" pitchFamily="34" charset="0"/>
        <a:ea typeface="+mn-ea"/>
        <a:cs typeface="+mn-cs"/>
      </a:defRPr>
    </a:lvl3pPr>
    <a:lvl4pPr marL="3948113" indent="-2576513" algn="l" defTabSz="2632075" rtl="0" eaLnBrk="0" fontAlgn="base" hangingPunct="0">
      <a:spcBef>
        <a:spcPct val="0"/>
      </a:spcBef>
      <a:spcAft>
        <a:spcPct val="0"/>
      </a:spcAft>
      <a:defRPr sz="5100" kern="1200">
        <a:solidFill>
          <a:schemeClr val="tx1"/>
        </a:solidFill>
        <a:latin typeface="Calibri" panose="020F0502020204030204" pitchFamily="34" charset="0"/>
        <a:ea typeface="+mn-ea"/>
        <a:cs typeface="+mn-cs"/>
      </a:defRPr>
    </a:lvl4pPr>
    <a:lvl5pPr marL="5265738" indent="-3436938" algn="l" defTabSz="2632075" rtl="0" eaLnBrk="0" fontAlgn="base" hangingPunct="0">
      <a:spcBef>
        <a:spcPct val="0"/>
      </a:spcBef>
      <a:spcAft>
        <a:spcPct val="0"/>
      </a:spcAft>
      <a:defRPr sz="5100" kern="1200">
        <a:solidFill>
          <a:schemeClr val="tx1"/>
        </a:solidFill>
        <a:latin typeface="Calibri" panose="020F0502020204030204" pitchFamily="34" charset="0"/>
        <a:ea typeface="+mn-ea"/>
        <a:cs typeface="+mn-cs"/>
      </a:defRPr>
    </a:lvl5pPr>
    <a:lvl6pPr marL="2286000" algn="l" defTabSz="914400" rtl="0" eaLnBrk="1" latinLnBrk="0" hangingPunct="1">
      <a:defRPr sz="5100" kern="1200">
        <a:solidFill>
          <a:schemeClr val="tx1"/>
        </a:solidFill>
        <a:latin typeface="Calibri" panose="020F0502020204030204" pitchFamily="34" charset="0"/>
        <a:ea typeface="+mn-ea"/>
        <a:cs typeface="+mn-cs"/>
      </a:defRPr>
    </a:lvl6pPr>
    <a:lvl7pPr marL="2743200" algn="l" defTabSz="914400" rtl="0" eaLnBrk="1" latinLnBrk="0" hangingPunct="1">
      <a:defRPr sz="5100" kern="1200">
        <a:solidFill>
          <a:schemeClr val="tx1"/>
        </a:solidFill>
        <a:latin typeface="Calibri" panose="020F0502020204030204" pitchFamily="34" charset="0"/>
        <a:ea typeface="+mn-ea"/>
        <a:cs typeface="+mn-cs"/>
      </a:defRPr>
    </a:lvl7pPr>
    <a:lvl8pPr marL="3200400" algn="l" defTabSz="914400" rtl="0" eaLnBrk="1" latinLnBrk="0" hangingPunct="1">
      <a:defRPr sz="5100" kern="1200">
        <a:solidFill>
          <a:schemeClr val="tx1"/>
        </a:solidFill>
        <a:latin typeface="Calibri" panose="020F0502020204030204" pitchFamily="34" charset="0"/>
        <a:ea typeface="+mn-ea"/>
        <a:cs typeface="+mn-cs"/>
      </a:defRPr>
    </a:lvl8pPr>
    <a:lvl9pPr marL="3657600" algn="l" defTabSz="914400" rtl="0" eaLnBrk="1" latinLnBrk="0" hangingPunct="1">
      <a:defRPr sz="5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987" autoAdjust="0"/>
    <p:restoredTop sz="94660"/>
  </p:normalViewPr>
  <p:slideViewPr>
    <p:cSldViewPr snapToGrid="0">
      <p:cViewPr varScale="1">
        <p:scale>
          <a:sx n="24" d="100"/>
          <a:sy n="24" d="100"/>
        </p:scale>
        <p:origin x="-1224" y="-9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C510BAC-703B-48F3-A062-B6CC1F24C1F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defTabSz="2683047"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 xmlns:a16="http://schemas.microsoft.com/office/drawing/2014/main" id="{591E5864-F32F-41C9-ADB4-3E657ED403DB}"/>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defTabSz="2683047" eaLnBrk="1" fontAlgn="auto" hangingPunct="1">
              <a:spcBef>
                <a:spcPts val="0"/>
              </a:spcBef>
              <a:spcAft>
                <a:spcPts val="0"/>
              </a:spcAft>
              <a:defRPr sz="1200">
                <a:latin typeface="+mn-lt"/>
              </a:defRPr>
            </a:lvl1pPr>
          </a:lstStyle>
          <a:p>
            <a:pPr>
              <a:defRPr/>
            </a:pPr>
            <a:fld id="{B573CAE5-4B72-4505-8A60-DDE2879B1FB2}" type="datetimeFigureOut">
              <a:rPr lang="en-US"/>
              <a:pPr>
                <a:defRPr/>
              </a:pPr>
              <a:t>5/28/19</a:t>
            </a:fld>
            <a:endParaRPr lang="en-US"/>
          </a:p>
        </p:txBody>
      </p:sp>
      <p:sp>
        <p:nvSpPr>
          <p:cNvPr id="4" name="Slide Image Placeholder 3">
            <a:extLst>
              <a:ext uri="{FF2B5EF4-FFF2-40B4-BE49-F238E27FC236}">
                <a16:creationId xmlns="" xmlns:a16="http://schemas.microsoft.com/office/drawing/2014/main" id="{67254F4C-C232-4B38-BE44-4E4715AB5A25}"/>
              </a:ext>
            </a:extLst>
          </p:cNvPr>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 xmlns:a16="http://schemas.microsoft.com/office/drawing/2014/main" id="{FCB46658-BC54-44F9-B194-4332935C0C9A}"/>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035DBFC7-05D2-4DD0-9A47-B08657CED63F}"/>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defTabSz="2683047"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 xmlns:a16="http://schemas.microsoft.com/office/drawing/2014/main" id="{F2D0E6AE-275C-4A8C-882A-D99FA49CD2E6}"/>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defTabSz="2683047" eaLnBrk="1" fontAlgn="auto" hangingPunct="1">
              <a:spcBef>
                <a:spcPts val="0"/>
              </a:spcBef>
              <a:spcAft>
                <a:spcPts val="0"/>
              </a:spcAft>
              <a:defRPr sz="1200">
                <a:latin typeface="+mn-lt"/>
              </a:defRPr>
            </a:lvl1pPr>
          </a:lstStyle>
          <a:p>
            <a:pPr>
              <a:defRPr/>
            </a:pPr>
            <a:fld id="{BC83EF60-4409-431C-9EB6-2D1D26BD377D}" type="slidenum">
              <a:rPr lang="en-US"/>
              <a:pPr>
                <a:defRPr/>
              </a:pPr>
              <a:t>‹#›</a:t>
            </a:fld>
            <a:endParaRPr lang="en-US"/>
          </a:p>
        </p:txBody>
      </p:sp>
    </p:spTree>
    <p:extLst>
      <p:ext uri="{BB962C8B-B14F-4D97-AF65-F5344CB8AC3E}">
        <p14:creationId xmlns:p14="http://schemas.microsoft.com/office/powerpoint/2010/main" val="2443404958"/>
      </p:ext>
    </p:extLst>
  </p:cSld>
  <p:clrMap bg1="lt1" tx1="dk1" bg2="lt2" tx2="dk2" accent1="accent1" accent2="accent2" accent3="accent3" accent4="accent4" accent5="accent5" accent6="accent6" hlink="hlink" folHlink="folHlink"/>
  <p:notesStyle>
    <a:lvl1pPr algn="l" defTabSz="2632075" rtl="0" eaLnBrk="0" fontAlgn="base" hangingPunct="0">
      <a:spcBef>
        <a:spcPct val="30000"/>
      </a:spcBef>
      <a:spcAft>
        <a:spcPct val="0"/>
      </a:spcAft>
      <a:defRPr sz="3400" kern="1200">
        <a:solidFill>
          <a:schemeClr val="tx1"/>
        </a:solidFill>
        <a:latin typeface="+mn-lt"/>
        <a:ea typeface="+mn-ea"/>
        <a:cs typeface="+mn-cs"/>
      </a:defRPr>
    </a:lvl1pPr>
    <a:lvl2pPr marL="1316038" algn="l" defTabSz="2632075" rtl="0" eaLnBrk="0" fontAlgn="base" hangingPunct="0">
      <a:spcBef>
        <a:spcPct val="30000"/>
      </a:spcBef>
      <a:spcAft>
        <a:spcPct val="0"/>
      </a:spcAft>
      <a:defRPr sz="3400" kern="1200">
        <a:solidFill>
          <a:schemeClr val="tx1"/>
        </a:solidFill>
        <a:latin typeface="+mn-lt"/>
        <a:ea typeface="+mn-ea"/>
        <a:cs typeface="+mn-cs"/>
      </a:defRPr>
    </a:lvl2pPr>
    <a:lvl3pPr marL="2632075" algn="l" defTabSz="2632075" rtl="0" eaLnBrk="0" fontAlgn="base" hangingPunct="0">
      <a:spcBef>
        <a:spcPct val="30000"/>
      </a:spcBef>
      <a:spcAft>
        <a:spcPct val="0"/>
      </a:spcAft>
      <a:defRPr sz="3400" kern="1200">
        <a:solidFill>
          <a:schemeClr val="tx1"/>
        </a:solidFill>
        <a:latin typeface="+mn-lt"/>
        <a:ea typeface="+mn-ea"/>
        <a:cs typeface="+mn-cs"/>
      </a:defRPr>
    </a:lvl3pPr>
    <a:lvl4pPr marL="3948113" algn="l" defTabSz="2632075" rtl="0" eaLnBrk="0" fontAlgn="base" hangingPunct="0">
      <a:spcBef>
        <a:spcPct val="30000"/>
      </a:spcBef>
      <a:spcAft>
        <a:spcPct val="0"/>
      </a:spcAft>
      <a:defRPr sz="3400" kern="1200">
        <a:solidFill>
          <a:schemeClr val="tx1"/>
        </a:solidFill>
        <a:latin typeface="+mn-lt"/>
        <a:ea typeface="+mn-ea"/>
        <a:cs typeface="+mn-cs"/>
      </a:defRPr>
    </a:lvl4pPr>
    <a:lvl5pPr marL="5265738" algn="l" defTabSz="2632075" rtl="0" eaLnBrk="0" fontAlgn="base" hangingPunct="0">
      <a:spcBef>
        <a:spcPct val="30000"/>
      </a:spcBef>
      <a:spcAft>
        <a:spcPct val="0"/>
      </a:spcAft>
      <a:defRPr sz="3400" kern="1200">
        <a:solidFill>
          <a:schemeClr val="tx1"/>
        </a:solidFill>
        <a:latin typeface="+mn-lt"/>
        <a:ea typeface="+mn-ea"/>
        <a:cs typeface="+mn-cs"/>
      </a:defRPr>
    </a:lvl5pPr>
    <a:lvl6pPr marL="6582555" algn="l" defTabSz="2633020" rtl="0" eaLnBrk="1" latinLnBrk="0" hangingPunct="1">
      <a:defRPr sz="3456" kern="1200">
        <a:solidFill>
          <a:schemeClr val="tx1"/>
        </a:solidFill>
        <a:latin typeface="+mn-lt"/>
        <a:ea typeface="+mn-ea"/>
        <a:cs typeface="+mn-cs"/>
      </a:defRPr>
    </a:lvl6pPr>
    <a:lvl7pPr marL="7899063" algn="l" defTabSz="2633020" rtl="0" eaLnBrk="1" latinLnBrk="0" hangingPunct="1">
      <a:defRPr sz="3456" kern="1200">
        <a:solidFill>
          <a:schemeClr val="tx1"/>
        </a:solidFill>
        <a:latin typeface="+mn-lt"/>
        <a:ea typeface="+mn-ea"/>
        <a:cs typeface="+mn-cs"/>
      </a:defRPr>
    </a:lvl7pPr>
    <a:lvl8pPr marL="9215574" algn="l" defTabSz="2633020" rtl="0" eaLnBrk="1" latinLnBrk="0" hangingPunct="1">
      <a:defRPr sz="3456" kern="1200">
        <a:solidFill>
          <a:schemeClr val="tx1"/>
        </a:solidFill>
        <a:latin typeface="+mn-lt"/>
        <a:ea typeface="+mn-ea"/>
        <a:cs typeface="+mn-cs"/>
      </a:defRPr>
    </a:lvl8pPr>
    <a:lvl9pPr marL="10532085" algn="l" defTabSz="2633020"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Shape 51">
            <a:extLst>
              <a:ext uri="{FF2B5EF4-FFF2-40B4-BE49-F238E27FC236}">
                <a16:creationId xmlns="" xmlns:a16="http://schemas.microsoft.com/office/drawing/2014/main" id="{EF23BE27-1903-4086-9EF2-966E2372901B}"/>
              </a:ext>
            </a:extLst>
          </p:cNvPr>
          <p:cNvSpPr>
            <a:spLocks noGrp="1" noRot="1" noChangeAspect="1" noTextEdit="1"/>
          </p:cNvSpPr>
          <p:nvPr>
            <p:ph type="sldImg" idx="2"/>
          </p:nvPr>
        </p:nvSpPr>
        <p:spPr bwMode="auto">
          <a:xfrm>
            <a:off x="890588" y="696913"/>
            <a:ext cx="5229225"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 name="Shape 52">
            <a:extLst>
              <a:ext uri="{FF2B5EF4-FFF2-40B4-BE49-F238E27FC236}">
                <a16:creationId xmlns="" xmlns:a16="http://schemas.microsoft.com/office/drawing/2014/main" id="{AA3DFF65-6A43-4AA6-AD90-702269460EE3}"/>
              </a:ext>
            </a:extLst>
          </p:cNvPr>
          <p:cNvSpPr txBox="1">
            <a:spLocks noGrp="1"/>
          </p:cNvSpPr>
          <p:nvPr>
            <p:ph type="body" idx="1"/>
          </p:nvPr>
        </p:nvSpPr>
        <p:spPr>
          <a:xfrm>
            <a:off x="701040" y="4415790"/>
            <a:ext cx="5608320" cy="4183380"/>
          </a:xfrm>
        </p:spPr>
        <p:txBody>
          <a:bodyPr lIns="93162" tIns="93162" rIns="93162" bIns="93162" anchor="t" anchorCtr="0">
            <a:noAutofit/>
          </a:bodyPr>
          <a:lstStyle/>
          <a:p>
            <a:pPr defTabSz="2683047" eaLnBrk="1" fontAlgn="auto" hangingPunct="1">
              <a:spcBef>
                <a:spcPts val="0"/>
              </a:spcBef>
              <a:spcAft>
                <a:spcPts val="0"/>
              </a:spcAft>
              <a:defRPr/>
            </a:pPr>
            <a:endParaRPr sz="3500"/>
          </a:p>
        </p:txBody>
      </p:sp>
    </p:spTree>
    <p:extLst>
      <p:ext uri="{BB962C8B-B14F-4D97-AF65-F5344CB8AC3E}">
        <p14:creationId xmlns:p14="http://schemas.microsoft.com/office/powerpoint/2010/main" val="327578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703F68-1CAF-4E2A-8C4E-5449BA9C0280}" type="datetimeFigureOut">
              <a:rPr lang="en-US" smtClean="0"/>
              <a:pPr>
                <a:defRPr/>
              </a:pPr>
              <a:t>5/28/19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4F965E-5E65-4E4A-82F9-AF613B445FD4}" type="slidenum">
              <a:rPr lang="en-US" smtClean="0"/>
              <a:pPr>
                <a:defRPr/>
              </a:pPr>
              <a:t>‹#›</a:t>
            </a:fld>
            <a:endParaRPr lang="en-US"/>
          </a:p>
        </p:txBody>
      </p:sp>
    </p:spTree>
    <p:extLst>
      <p:ext uri="{BB962C8B-B14F-4D97-AF65-F5344CB8AC3E}">
        <p14:creationId xmlns:p14="http://schemas.microsoft.com/office/powerpoint/2010/main" val="391601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8B65EA0-132B-4A6A-9EF8-54DC8591927A}" type="datetimeFigureOut">
              <a:rPr lang="en-US" smtClean="0"/>
              <a:pPr>
                <a:defRPr/>
              </a:pPr>
              <a:t>5/28/19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65BE16-9F89-442E-ACCB-A4760BF21D3D}" type="slidenum">
              <a:rPr lang="en-US" smtClean="0"/>
              <a:pPr>
                <a:defRPr/>
              </a:pPr>
              <a:t>‹#›</a:t>
            </a:fld>
            <a:endParaRPr lang="en-US"/>
          </a:p>
        </p:txBody>
      </p:sp>
    </p:spTree>
    <p:extLst>
      <p:ext uri="{BB962C8B-B14F-4D97-AF65-F5344CB8AC3E}">
        <p14:creationId xmlns:p14="http://schemas.microsoft.com/office/powerpoint/2010/main" val="205102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AC9AF77-3B7A-442F-920A-EEC94997671D}" type="datetimeFigureOut">
              <a:rPr lang="en-US" smtClean="0"/>
              <a:pPr>
                <a:defRPr/>
              </a:pPr>
              <a:t>5/28/19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444381-DCDB-45D2-ACF1-040F6D5C3CBE}" type="slidenum">
              <a:rPr lang="en-US" smtClean="0"/>
              <a:pPr>
                <a:defRPr/>
              </a:pPr>
              <a:t>‹#›</a:t>
            </a:fld>
            <a:endParaRPr lang="en-US"/>
          </a:p>
        </p:txBody>
      </p:sp>
    </p:spTree>
    <p:extLst>
      <p:ext uri="{BB962C8B-B14F-4D97-AF65-F5344CB8AC3E}">
        <p14:creationId xmlns:p14="http://schemas.microsoft.com/office/powerpoint/2010/main" val="47839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4B22E23-4127-4532-A7A0-25075D441A56}" type="datetimeFigureOut">
              <a:rPr lang="en-US" smtClean="0"/>
              <a:pPr>
                <a:defRPr/>
              </a:pPr>
              <a:t>5/28/19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5055B3-590B-4A8B-94B5-6B5F5D147445}" type="slidenum">
              <a:rPr lang="en-US" smtClean="0"/>
              <a:pPr>
                <a:defRPr/>
              </a:pPr>
              <a:t>‹#›</a:t>
            </a:fld>
            <a:endParaRPr lang="en-US"/>
          </a:p>
        </p:txBody>
      </p:sp>
    </p:spTree>
    <p:extLst>
      <p:ext uri="{BB962C8B-B14F-4D97-AF65-F5344CB8AC3E}">
        <p14:creationId xmlns:p14="http://schemas.microsoft.com/office/powerpoint/2010/main" val="287204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11784DB-0FDA-4A47-B872-A02DB6D38A32}" type="datetimeFigureOut">
              <a:rPr lang="en-US" smtClean="0"/>
              <a:pPr>
                <a:defRPr/>
              </a:pPr>
              <a:t>5/28/19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64C831-4235-4477-B63C-80D1D20C080F}" type="slidenum">
              <a:rPr lang="en-US" smtClean="0"/>
              <a:pPr>
                <a:defRPr/>
              </a:pPr>
              <a:t>‹#›</a:t>
            </a:fld>
            <a:endParaRPr lang="en-US"/>
          </a:p>
        </p:txBody>
      </p:sp>
    </p:spTree>
    <p:extLst>
      <p:ext uri="{BB962C8B-B14F-4D97-AF65-F5344CB8AC3E}">
        <p14:creationId xmlns:p14="http://schemas.microsoft.com/office/powerpoint/2010/main" val="400659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7F9D958-1B94-4BF4-BE46-550D5E0D13B1}" type="datetimeFigureOut">
              <a:rPr lang="en-US" smtClean="0"/>
              <a:pPr>
                <a:defRPr/>
              </a:pPr>
              <a:t>5/28/19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7FD406-74E8-4BD2-865F-F029467F9C5E}" type="slidenum">
              <a:rPr lang="en-US" smtClean="0"/>
              <a:pPr>
                <a:defRPr/>
              </a:pPr>
              <a:t>‹#›</a:t>
            </a:fld>
            <a:endParaRPr lang="en-US"/>
          </a:p>
        </p:txBody>
      </p:sp>
    </p:spTree>
    <p:extLst>
      <p:ext uri="{BB962C8B-B14F-4D97-AF65-F5344CB8AC3E}">
        <p14:creationId xmlns:p14="http://schemas.microsoft.com/office/powerpoint/2010/main" val="60990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9B51057-D125-4C12-AC2A-0F945BE5C151}" type="datetimeFigureOut">
              <a:rPr lang="en-US" smtClean="0"/>
              <a:pPr>
                <a:defRPr/>
              </a:pPr>
              <a:t>5/28/19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785038-34FA-4DE4-96A6-77EC4B381F7A}" type="slidenum">
              <a:rPr lang="en-US" smtClean="0"/>
              <a:pPr>
                <a:defRPr/>
              </a:pPr>
              <a:t>‹#›</a:t>
            </a:fld>
            <a:endParaRPr lang="en-US"/>
          </a:p>
        </p:txBody>
      </p:sp>
    </p:spTree>
    <p:extLst>
      <p:ext uri="{BB962C8B-B14F-4D97-AF65-F5344CB8AC3E}">
        <p14:creationId xmlns:p14="http://schemas.microsoft.com/office/powerpoint/2010/main" val="1064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A28B22E-B9EB-4812-9D42-A4011B16CB62}" type="datetimeFigureOut">
              <a:rPr lang="en-US" smtClean="0"/>
              <a:pPr>
                <a:defRPr/>
              </a:pPr>
              <a:t>5/28/19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49AD85-69DD-498B-8580-C930503F4965}" type="slidenum">
              <a:rPr lang="en-US" smtClean="0"/>
              <a:pPr>
                <a:defRPr/>
              </a:pPr>
              <a:t>‹#›</a:t>
            </a:fld>
            <a:endParaRPr lang="en-US"/>
          </a:p>
        </p:txBody>
      </p:sp>
    </p:spTree>
    <p:extLst>
      <p:ext uri="{BB962C8B-B14F-4D97-AF65-F5344CB8AC3E}">
        <p14:creationId xmlns:p14="http://schemas.microsoft.com/office/powerpoint/2010/main" val="38654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D9D835-4C73-43B5-86F7-1E1C8226470D}" type="datetimeFigureOut">
              <a:rPr lang="en-US" smtClean="0"/>
              <a:pPr>
                <a:defRPr/>
              </a:pPr>
              <a:t>5/28/19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D77B32-8630-41C4-902D-76396E49BBC5}" type="slidenum">
              <a:rPr lang="en-US" smtClean="0"/>
              <a:pPr>
                <a:defRPr/>
              </a:pPr>
              <a:t>‹#›</a:t>
            </a:fld>
            <a:endParaRPr lang="en-US"/>
          </a:p>
        </p:txBody>
      </p:sp>
    </p:spTree>
    <p:extLst>
      <p:ext uri="{BB962C8B-B14F-4D97-AF65-F5344CB8AC3E}">
        <p14:creationId xmlns:p14="http://schemas.microsoft.com/office/powerpoint/2010/main" val="143852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8CC1DEC-E259-432A-8E7A-FABBD0B37D3D}" type="datetimeFigureOut">
              <a:rPr lang="en-US" smtClean="0"/>
              <a:pPr>
                <a:defRPr/>
              </a:pPr>
              <a:t>5/28/19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259711-87AF-4938-B2F6-4FE46B422993}" type="slidenum">
              <a:rPr lang="en-US" smtClean="0"/>
              <a:pPr>
                <a:defRPr/>
              </a:pPr>
              <a:t>‹#›</a:t>
            </a:fld>
            <a:endParaRPr lang="en-US"/>
          </a:p>
        </p:txBody>
      </p:sp>
    </p:spTree>
    <p:extLst>
      <p:ext uri="{BB962C8B-B14F-4D97-AF65-F5344CB8AC3E}">
        <p14:creationId xmlns:p14="http://schemas.microsoft.com/office/powerpoint/2010/main" val="50134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7A1FE63-4C09-48BC-A82F-8D9B540B5CAA}" type="datetimeFigureOut">
              <a:rPr lang="en-US" smtClean="0"/>
              <a:pPr>
                <a:defRPr/>
              </a:pPr>
              <a:t>5/28/19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44F8D3-2CDA-4537-A800-CBB802FEA161}" type="slidenum">
              <a:rPr lang="en-US" smtClean="0"/>
              <a:pPr>
                <a:defRPr/>
              </a:pPr>
              <a:t>‹#›</a:t>
            </a:fld>
            <a:endParaRPr lang="en-US"/>
          </a:p>
        </p:txBody>
      </p:sp>
    </p:spTree>
    <p:extLst>
      <p:ext uri="{BB962C8B-B14F-4D97-AF65-F5344CB8AC3E}">
        <p14:creationId xmlns:p14="http://schemas.microsoft.com/office/powerpoint/2010/main" val="1635981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pPr>
              <a:defRPr/>
            </a:pPr>
            <a:fld id="{93E23507-F9CD-493B-AE7C-162B56AD6566}" type="datetimeFigureOut">
              <a:rPr lang="en-US" smtClean="0"/>
              <a:pPr>
                <a:defRPr/>
              </a:pPr>
              <a:t>5/28/19</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pPr>
              <a:defRPr/>
            </a:pPr>
            <a:fld id="{511CD9B3-D743-4158-88BD-A81485832E4D}" type="slidenum">
              <a:rPr lang="en-US" smtClean="0"/>
              <a:pPr>
                <a:defRPr/>
              </a:pPr>
              <a:t>‹#›</a:t>
            </a:fld>
            <a:endParaRPr lang="en-US"/>
          </a:p>
        </p:txBody>
      </p:sp>
    </p:spTree>
    <p:extLst>
      <p:ext uri="{BB962C8B-B14F-4D97-AF65-F5344CB8AC3E}">
        <p14:creationId xmlns:p14="http://schemas.microsoft.com/office/powerpoint/2010/main" val="452616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 xmlns:a16="http://schemas.microsoft.com/office/drawing/2014/main" id="{073EC436-7AD5-4BF3-A568-65272182B1ED}"/>
              </a:ext>
            </a:extLst>
          </p:cNvPr>
          <p:cNvPicPr>
            <a:picLocks noChangeAspect="1"/>
          </p:cNvPicPr>
          <p:nvPr/>
        </p:nvPicPr>
        <p:blipFill rotWithShape="1">
          <a:blip r:embed="rId3">
            <a:extLst>
              <a:ext uri="{28A0092B-C50C-407E-A947-70E740481C1C}">
                <a14:useLocalDpi xmlns:a14="http://schemas.microsoft.com/office/drawing/2010/main" val="0"/>
              </a:ext>
            </a:extLst>
          </a:blip>
          <a:srcRect l="14313" t="16670" r="11257" b="16169"/>
          <a:stretch/>
        </p:blipFill>
        <p:spPr>
          <a:xfrm>
            <a:off x="9074816" y="15327836"/>
            <a:ext cx="7011052" cy="4598924"/>
          </a:xfrm>
          <a:prstGeom prst="rect">
            <a:avLst/>
          </a:prstGeom>
        </p:spPr>
      </p:pic>
      <p:sp>
        <p:nvSpPr>
          <p:cNvPr id="14338" name="Shape 60">
            <a:extLst>
              <a:ext uri="{FF2B5EF4-FFF2-40B4-BE49-F238E27FC236}">
                <a16:creationId xmlns="" xmlns:a16="http://schemas.microsoft.com/office/drawing/2014/main" id="{89C10741-F374-40B0-B733-E9EF5DCD42FC}"/>
              </a:ext>
            </a:extLst>
          </p:cNvPr>
          <p:cNvSpPr txBox="1">
            <a:spLocks noChangeArrowheads="1"/>
          </p:cNvSpPr>
          <p:nvPr/>
        </p:nvSpPr>
        <p:spPr bwMode="auto">
          <a:xfrm>
            <a:off x="23979565" y="408877"/>
            <a:ext cx="8526719" cy="51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283" tIns="46283" rIns="46283" bIns="46283"/>
          <a:lstStyle>
            <a:lvl1pPr>
              <a:defRPr sz="5100">
                <a:solidFill>
                  <a:schemeClr val="tx1"/>
                </a:solidFill>
                <a:latin typeface="Calibri" panose="020F0502020204030204" pitchFamily="34" charset="0"/>
              </a:defRPr>
            </a:lvl1pPr>
            <a:lvl2pPr marL="742950" indent="-285750">
              <a:defRPr sz="5100">
                <a:solidFill>
                  <a:schemeClr val="tx1"/>
                </a:solidFill>
                <a:latin typeface="Calibri" panose="020F0502020204030204" pitchFamily="34" charset="0"/>
              </a:defRPr>
            </a:lvl2pPr>
            <a:lvl3pPr marL="1143000" indent="-228600">
              <a:defRPr sz="5100">
                <a:solidFill>
                  <a:schemeClr val="tx1"/>
                </a:solidFill>
                <a:latin typeface="Calibri" panose="020F0502020204030204" pitchFamily="34" charset="0"/>
              </a:defRPr>
            </a:lvl3pPr>
            <a:lvl4pPr marL="1600200" indent="-228600">
              <a:defRPr sz="5100">
                <a:solidFill>
                  <a:schemeClr val="tx1"/>
                </a:solidFill>
                <a:latin typeface="Calibri" panose="020F0502020204030204" pitchFamily="34" charset="0"/>
              </a:defRPr>
            </a:lvl4pPr>
            <a:lvl5pPr marL="2057400" indent="-228600">
              <a:defRPr sz="5100">
                <a:solidFill>
                  <a:schemeClr val="tx1"/>
                </a:solidFill>
                <a:latin typeface="Calibri" panose="020F0502020204030204" pitchFamily="34" charset="0"/>
              </a:defRPr>
            </a:lvl5pPr>
            <a:lvl6pPr marL="2514600" indent="-228600" defTabSz="2632075" eaLnBrk="0" fontAlgn="base" hangingPunct="0">
              <a:spcBef>
                <a:spcPct val="0"/>
              </a:spcBef>
              <a:spcAft>
                <a:spcPct val="0"/>
              </a:spcAft>
              <a:defRPr sz="5100">
                <a:solidFill>
                  <a:schemeClr val="tx1"/>
                </a:solidFill>
                <a:latin typeface="Calibri" panose="020F0502020204030204" pitchFamily="34" charset="0"/>
              </a:defRPr>
            </a:lvl6pPr>
            <a:lvl7pPr marL="2971800" indent="-228600" defTabSz="2632075" eaLnBrk="0" fontAlgn="base" hangingPunct="0">
              <a:spcBef>
                <a:spcPct val="0"/>
              </a:spcBef>
              <a:spcAft>
                <a:spcPct val="0"/>
              </a:spcAft>
              <a:defRPr sz="5100">
                <a:solidFill>
                  <a:schemeClr val="tx1"/>
                </a:solidFill>
                <a:latin typeface="Calibri" panose="020F0502020204030204" pitchFamily="34" charset="0"/>
              </a:defRPr>
            </a:lvl7pPr>
            <a:lvl8pPr marL="3429000" indent="-228600" defTabSz="2632075" eaLnBrk="0" fontAlgn="base" hangingPunct="0">
              <a:spcBef>
                <a:spcPct val="0"/>
              </a:spcBef>
              <a:spcAft>
                <a:spcPct val="0"/>
              </a:spcAft>
              <a:defRPr sz="5100">
                <a:solidFill>
                  <a:schemeClr val="tx1"/>
                </a:solidFill>
                <a:latin typeface="Calibri" panose="020F0502020204030204" pitchFamily="34" charset="0"/>
              </a:defRPr>
            </a:lvl8pPr>
            <a:lvl9pPr marL="3886200" indent="-228600" defTabSz="2632075" eaLnBrk="0" fontAlgn="base" hangingPunct="0">
              <a:spcBef>
                <a:spcPct val="0"/>
              </a:spcBef>
              <a:spcAft>
                <a:spcPct val="0"/>
              </a:spcAft>
              <a:defRPr sz="5100">
                <a:solidFill>
                  <a:schemeClr val="tx1"/>
                </a:solidFill>
                <a:latin typeface="Calibri" panose="020F0502020204030204" pitchFamily="34" charset="0"/>
              </a:defRPr>
            </a:lvl9pPr>
          </a:lstStyle>
          <a:p>
            <a:pPr algn="ctr" eaLnBrk="1" hangingPunct="1">
              <a:defRPr/>
            </a:pPr>
            <a:r>
              <a:rPr lang="en-US" altLang="en-US" sz="2400" b="1" u="sng" dirty="0">
                <a:latin typeface="Times New Roman" panose="02020603050405020304" pitchFamily="18" charset="0"/>
                <a:cs typeface="Times New Roman" panose="02020603050405020304" pitchFamily="18" charset="0"/>
                <a:sym typeface="Times New Roman" panose="02020603050405020304" pitchFamily="18" charset="0"/>
              </a:rPr>
              <a:t>Discussion and </a:t>
            </a:r>
            <a:r>
              <a:rPr lang="en-US" altLang="en-US" sz="2400" b="1" u="sng" dirty="0" smtClean="0">
                <a:latin typeface="Times New Roman" panose="02020603050405020304" pitchFamily="18" charset="0"/>
                <a:cs typeface="Times New Roman" panose="02020603050405020304" pitchFamily="18" charset="0"/>
                <a:sym typeface="Times New Roman" panose="02020603050405020304" pitchFamily="18" charset="0"/>
              </a:rPr>
              <a:t>Conclusion</a:t>
            </a:r>
            <a:endParaRPr lang="en-US" altLang="en-US" sz="2400" dirty="0">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defRPr/>
            </a:pPr>
            <a:r>
              <a:rPr lang="en-US" altLang="en-US" sz="2400" dirty="0">
                <a:latin typeface="Times New Roman" panose="02020603050405020304" pitchFamily="18" charset="0"/>
                <a:cs typeface="Times New Roman" panose="02020603050405020304" pitchFamily="18" charset="0"/>
                <a:sym typeface="Times New Roman" panose="02020603050405020304" pitchFamily="18" charset="0"/>
              </a:rPr>
              <a:t>      While the experiment did reach completion, there were a few variables that limited provided unforeseen challenges. Collecting samples was difficult because of the weather in Queens, New York. Some days it was sunny and cold while other days it was raining and in some instances even snowing. This limited the period of collection of ants. </a:t>
            </a:r>
            <a:r>
              <a:rPr lang="en-US" altLang="en-US" sz="2400" dirty="0" smtClean="0">
                <a:latin typeface="Times New Roman" panose="02020603050405020304" pitchFamily="18" charset="0"/>
                <a:cs typeface="Times New Roman" panose="02020603050405020304" pitchFamily="18" charset="0"/>
                <a:sym typeface="Times New Roman" panose="02020603050405020304" pitchFamily="18" charset="0"/>
              </a:rPr>
              <a:t>Additionally</a:t>
            </a:r>
            <a:r>
              <a:rPr lang="en-US" altLang="en-US" sz="2400" dirty="0">
                <a:latin typeface="Times New Roman" panose="02020603050405020304" pitchFamily="18" charset="0"/>
                <a:cs typeface="Times New Roman" panose="02020603050405020304" pitchFamily="18" charset="0"/>
                <a:sym typeface="Times New Roman" panose="02020603050405020304" pitchFamily="18" charset="0"/>
              </a:rPr>
              <a:t>, other animals (squirrels) were attracted to our bait making it difficult to collect ants.</a:t>
            </a:r>
          </a:p>
          <a:p>
            <a:pPr algn="just" eaLnBrk="1" hangingPunct="1">
              <a:defRPr/>
            </a:pPr>
            <a:r>
              <a:rPr lang="en-US" altLang="en-US" sz="2400" dirty="0">
                <a:latin typeface="Times New Roman" panose="02020603050405020304" pitchFamily="18" charset="0"/>
                <a:cs typeface="Times New Roman" panose="02020603050405020304" pitchFamily="18" charset="0"/>
                <a:sym typeface="Times New Roman" panose="02020603050405020304" pitchFamily="18" charset="0"/>
              </a:rPr>
              <a:t>      The experiment was performed </a:t>
            </a:r>
            <a:r>
              <a:rPr lang="en-US" altLang="en-US" sz="2400" dirty="0" smtClean="0">
                <a:latin typeface="Times New Roman" panose="02020603050405020304" pitchFamily="18" charset="0"/>
                <a:cs typeface="Times New Roman" panose="02020603050405020304" pitchFamily="18" charset="0"/>
                <a:sym typeface="Times New Roman" panose="02020603050405020304" pitchFamily="18" charset="0"/>
              </a:rPr>
              <a:t>in consecutive years. </a:t>
            </a:r>
            <a:r>
              <a:rPr lang="en-US" altLang="en-US" sz="2400" dirty="0">
                <a:latin typeface="Times New Roman" panose="02020603050405020304" pitchFamily="18" charset="0"/>
                <a:cs typeface="Times New Roman" panose="02020603050405020304" pitchFamily="18" charset="0"/>
                <a:sym typeface="Times New Roman" panose="02020603050405020304" pitchFamily="18" charset="0"/>
              </a:rPr>
              <a:t>In </a:t>
            </a:r>
            <a:r>
              <a:rPr lang="en-US" altLang="en-US" sz="2400" dirty="0" smtClean="0">
                <a:latin typeface="Times New Roman" panose="02020603050405020304" pitchFamily="18" charset="0"/>
                <a:cs typeface="Times New Roman" panose="02020603050405020304" pitchFamily="18" charset="0"/>
                <a:sym typeface="Times New Roman" panose="02020603050405020304" pitchFamily="18" charset="0"/>
              </a:rPr>
              <a:t>2018 the </a:t>
            </a:r>
            <a:r>
              <a:rPr lang="en-US" altLang="en-US" sz="2400" dirty="0">
                <a:latin typeface="Times New Roman" panose="02020603050405020304" pitchFamily="18" charset="0"/>
                <a:cs typeface="Times New Roman" panose="02020603050405020304" pitchFamily="18" charset="0"/>
                <a:sym typeface="Times New Roman" panose="02020603050405020304" pitchFamily="18" charset="0"/>
              </a:rPr>
              <a:t>ants </a:t>
            </a:r>
            <a:r>
              <a:rPr lang="en-US" altLang="en-US" sz="2400" dirty="0" smtClean="0">
                <a:latin typeface="Times New Roman" panose="02020603050405020304" pitchFamily="18" charset="0"/>
                <a:cs typeface="Times New Roman" panose="02020603050405020304" pitchFamily="18" charset="0"/>
                <a:sym typeface="Times New Roman" panose="02020603050405020304" pitchFamily="18" charset="0"/>
              </a:rPr>
              <a:t>were collected from </a:t>
            </a:r>
            <a:r>
              <a:rPr lang="en-US" altLang="en-US" sz="2400" dirty="0" err="1">
                <a:latin typeface="Times New Roman" panose="02020603050405020304" pitchFamily="18" charset="0"/>
                <a:cs typeface="Times New Roman" panose="02020603050405020304" pitchFamily="18" charset="0"/>
                <a:sym typeface="Times New Roman" panose="02020603050405020304" pitchFamily="18" charset="0"/>
              </a:rPr>
              <a:t>Kissena</a:t>
            </a:r>
            <a:r>
              <a:rPr lang="en-US" altLang="en-US" sz="2400"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sym typeface="Times New Roman" panose="02020603050405020304" pitchFamily="18" charset="0"/>
              </a:rPr>
              <a:t>and in 2019 they were collected from Cunningham Park. </a:t>
            </a:r>
            <a:endParaRPr lang="en-US" altLang="en-US" sz="2400" dirty="0">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defRP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Kissena</a:t>
            </a:r>
            <a:r>
              <a:rPr lang="en-US" altLang="en-US" sz="2400" dirty="0">
                <a:latin typeface="Times New Roman" panose="02020603050405020304" pitchFamily="18" charset="0"/>
                <a:cs typeface="Times New Roman" panose="02020603050405020304" pitchFamily="18" charset="0"/>
              </a:rPr>
              <a:t> Park is diverse and contains a variety of native ant species including </a:t>
            </a:r>
            <a:r>
              <a:rPr lang="en-US" altLang="en-US" sz="2400" i="1" dirty="0" err="1">
                <a:latin typeface="Times New Roman" panose="02020603050405020304" pitchFamily="18" charset="0"/>
                <a:cs typeface="Times New Roman" panose="02020603050405020304" pitchFamily="18" charset="0"/>
              </a:rPr>
              <a:t>Prenolepis</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Imparis</a:t>
            </a:r>
            <a:r>
              <a:rPr lang="en-US" altLang="en-US" sz="2400"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Tapinoma</a:t>
            </a:r>
            <a:r>
              <a:rPr lang="en-US" altLang="en-US" sz="2400" i="1" dirty="0">
                <a:latin typeface="Times New Roman" panose="02020603050405020304" pitchFamily="18" charset="0"/>
                <a:cs typeface="Times New Roman" panose="02020603050405020304" pitchFamily="18" charset="0"/>
              </a:rPr>
              <a:t> Sessile</a:t>
            </a:r>
            <a:r>
              <a:rPr lang="en-US" altLang="en-US" sz="2400" dirty="0">
                <a:latin typeface="Times New Roman" panose="02020603050405020304" pitchFamily="18" charset="0"/>
                <a:cs typeface="Times New Roman" panose="02020603050405020304" pitchFamily="18" charset="0"/>
              </a:rPr>
              <a:t>, and </a:t>
            </a:r>
            <a:r>
              <a:rPr lang="en-US" altLang="en-US" sz="2400" i="1" dirty="0" err="1">
                <a:latin typeface="Times New Roman" panose="02020603050405020304" pitchFamily="18" charset="0"/>
                <a:cs typeface="Times New Roman" panose="02020603050405020304" pitchFamily="18" charset="0"/>
              </a:rPr>
              <a:t>Tetramorium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Caespitum</a:t>
            </a:r>
            <a:r>
              <a:rPr lang="en-US" altLang="en-US" sz="2400" dirty="0">
                <a:latin typeface="Times New Roman" panose="02020603050405020304" pitchFamily="18" charset="0"/>
                <a:cs typeface="Times New Roman" panose="02020603050405020304" pitchFamily="18" charset="0"/>
              </a:rPr>
              <a:t>. Sample NZM-01 were identified as </a:t>
            </a:r>
            <a:r>
              <a:rPr lang="en-US" altLang="en-US" sz="2400" i="1" dirty="0" err="1">
                <a:latin typeface="Times New Roman" panose="02020603050405020304" pitchFamily="18" charset="0"/>
                <a:cs typeface="Times New Roman" panose="02020603050405020304" pitchFamily="18" charset="0"/>
              </a:rPr>
              <a:t>Prenolepis</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Imparis</a:t>
            </a:r>
            <a:r>
              <a:rPr lang="en-US" altLang="en-US" sz="2400" dirty="0">
                <a:latin typeface="Times New Roman" panose="02020603050405020304" pitchFamily="18" charset="0"/>
                <a:cs typeface="Times New Roman" panose="02020603050405020304" pitchFamily="18" charset="0"/>
              </a:rPr>
              <a:t>, sample NZM-02 were identified as </a:t>
            </a:r>
            <a:r>
              <a:rPr lang="en-US" altLang="en-US" sz="2400" i="1" dirty="0" err="1">
                <a:latin typeface="Times New Roman" panose="02020603050405020304" pitchFamily="18" charset="0"/>
                <a:cs typeface="Times New Roman" panose="02020603050405020304" pitchFamily="18" charset="0"/>
              </a:rPr>
              <a:t>Tapinoma</a:t>
            </a:r>
            <a:r>
              <a:rPr lang="en-US" altLang="en-US" sz="2400" i="1" dirty="0">
                <a:latin typeface="Times New Roman" panose="02020603050405020304" pitchFamily="18" charset="0"/>
                <a:cs typeface="Times New Roman" panose="02020603050405020304" pitchFamily="18" charset="0"/>
              </a:rPr>
              <a:t> Sessile</a:t>
            </a:r>
            <a:r>
              <a:rPr lang="en-US" altLang="en-US" sz="2400" dirty="0">
                <a:latin typeface="Times New Roman" panose="02020603050405020304" pitchFamily="18" charset="0"/>
                <a:cs typeface="Times New Roman" panose="02020603050405020304" pitchFamily="18" charset="0"/>
              </a:rPr>
              <a:t>, samples NZM-05, NZM-06, NZM-07, NZM-15, NZM-16, NZM-17, NZM-18, and NZM-20 were identified as </a:t>
            </a:r>
            <a:r>
              <a:rPr lang="en-US" altLang="en-US" sz="2400" i="1" dirty="0" err="1">
                <a:latin typeface="Times New Roman" panose="02020603050405020304" pitchFamily="18" charset="0"/>
                <a:cs typeface="Times New Roman" panose="02020603050405020304" pitchFamily="18" charset="0"/>
              </a:rPr>
              <a:t>Tetramorium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Caespitum</a:t>
            </a:r>
            <a:r>
              <a:rPr lang="en-US" altLang="en-US" sz="2400" dirty="0">
                <a:latin typeface="Times New Roman" panose="02020603050405020304" pitchFamily="18" charset="0"/>
                <a:cs typeface="Times New Roman" panose="02020603050405020304" pitchFamily="18" charset="0"/>
              </a:rPr>
              <a:t>. Sample NZM-013 was identified </a:t>
            </a:r>
            <a:r>
              <a:rPr lang="en-US" altLang="en-US" sz="2400" i="1" dirty="0">
                <a:latin typeface="Times New Roman" panose="02020603050405020304" pitchFamily="18" charset="0"/>
                <a:cs typeface="Times New Roman" panose="02020603050405020304" pitchFamily="18" charset="0"/>
              </a:rPr>
              <a:t>as Lasius </a:t>
            </a:r>
            <a:r>
              <a:rPr lang="en-US" altLang="en-US" sz="2400" i="1" dirty="0" err="1">
                <a:latin typeface="Times New Roman" panose="02020603050405020304" pitchFamily="18" charset="0"/>
                <a:cs typeface="Times New Roman" panose="02020603050405020304" pitchFamily="18" charset="0"/>
              </a:rPr>
              <a:t>Neoniger</a:t>
            </a:r>
            <a:r>
              <a:rPr lang="en-US" altLang="en-US" sz="2400" dirty="0">
                <a:latin typeface="Times New Roman" panose="02020603050405020304" pitchFamily="18" charset="0"/>
                <a:cs typeface="Times New Roman" panose="02020603050405020304" pitchFamily="18" charset="0"/>
              </a:rPr>
              <a:t>, a species of beetle that was misidentified as an ant during collection. Out of the 20 ants sequenced in Cunningham Park, 18 of the ants were </a:t>
            </a:r>
            <a:r>
              <a:rPr lang="en-US" altLang="en-US" sz="2400" i="1" dirty="0" err="1">
                <a:latin typeface="Times New Roman" panose="02020603050405020304" pitchFamily="18" charset="0"/>
                <a:cs typeface="Times New Roman" panose="02020603050405020304" pitchFamily="18" charset="0"/>
              </a:rPr>
              <a:t>Tetramorium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Caespitum</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 the rest were </a:t>
            </a:r>
            <a:r>
              <a:rPr lang="en-US" altLang="en-US" sz="2400" i="1" dirty="0">
                <a:latin typeface="Times New Roman" panose="02020603050405020304" pitchFamily="18" charset="0"/>
                <a:cs typeface="Times New Roman" panose="02020603050405020304" pitchFamily="18" charset="0"/>
              </a:rPr>
              <a:t>Lasius </a:t>
            </a:r>
            <a:r>
              <a:rPr lang="en-US" altLang="en-US" sz="2400" i="1" dirty="0" err="1">
                <a:latin typeface="Times New Roman" panose="02020603050405020304" pitchFamily="18" charset="0"/>
                <a:cs typeface="Times New Roman" panose="02020603050405020304" pitchFamily="18" charset="0"/>
              </a:rPr>
              <a:t>Neoniger</a:t>
            </a:r>
            <a:r>
              <a:rPr lang="en-US" altLang="en-US" sz="2400" dirty="0">
                <a:latin typeface="Times New Roman" panose="02020603050405020304" pitchFamily="18" charset="0"/>
                <a:cs typeface="Times New Roman" panose="02020603050405020304" pitchFamily="18" charset="0"/>
              </a:rPr>
              <a:t>. This reinforces the importance of DNA barcoding to properly identify species as the naked eye can misinterpret species for another due to them looking very similar. All identifiable species are found to be native to the area, which suggests that the public does not need to be currently concerned with any population causing a risk to their health or the health of the park they frequent. </a:t>
            </a:r>
          </a:p>
          <a:p>
            <a:pPr algn="just" eaLnBrk="1" hangingPunct="1">
              <a:defRPr/>
            </a:pPr>
            <a:endParaRPr lang="en-US" altLang="en-US" sz="24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1" name="Shape 61">
            <a:extLst>
              <a:ext uri="{FF2B5EF4-FFF2-40B4-BE49-F238E27FC236}">
                <a16:creationId xmlns="" xmlns:a16="http://schemas.microsoft.com/office/drawing/2014/main" id="{60E1FEB3-FF1F-464A-9A29-017409CAAFA1}"/>
              </a:ext>
            </a:extLst>
          </p:cNvPr>
          <p:cNvSpPr txBox="1"/>
          <p:nvPr/>
        </p:nvSpPr>
        <p:spPr>
          <a:xfrm>
            <a:off x="23994904" y="13224330"/>
            <a:ext cx="8923496" cy="4509539"/>
          </a:xfrm>
          <a:prstGeom prst="rect">
            <a:avLst/>
          </a:prstGeom>
          <a:noFill/>
          <a:ln>
            <a:noFill/>
          </a:ln>
        </p:spPr>
        <p:txBody>
          <a:bodyPr lIns="46283" tIns="46283" rIns="46283" bIns="46283"/>
          <a:lstStyle/>
          <a:p>
            <a:pPr algn="ctr" defTabSz="1579812" eaLnBrk="1" fontAlgn="auto" hangingPunct="1">
              <a:spcBef>
                <a:spcPts val="0"/>
              </a:spcBef>
              <a:spcAft>
                <a:spcPts val="0"/>
              </a:spcAft>
              <a:buClr>
                <a:schemeClr val="dk1"/>
              </a:buClr>
              <a:buSzPct val="25000"/>
              <a:defRPr/>
            </a:pPr>
            <a:r>
              <a:rPr lang="en" sz="2400" b="1" u="sng" dirty="0" smtClean="0">
                <a:solidFill>
                  <a:schemeClr val="dk1"/>
                </a:solidFill>
                <a:latin typeface="Times New Roman"/>
                <a:ea typeface="Times New Roman"/>
                <a:cs typeface="Times New Roman"/>
                <a:sym typeface="Times New Roman"/>
              </a:rPr>
              <a:t>References</a:t>
            </a:r>
            <a:endParaRPr lang="en" sz="2400" b="1" u="sng" dirty="0">
              <a:solidFill>
                <a:schemeClr val="dk1"/>
              </a:solidFill>
              <a:latin typeface="Times New Roman"/>
              <a:ea typeface="Times New Roman"/>
              <a:cs typeface="Times New Roman"/>
              <a:sym typeface="Times New Roman"/>
            </a:endParaRPr>
          </a:p>
          <a:p>
            <a:pPr marL="171445" indent="-171445" defTabSz="1579812" eaLnBrk="1" fontAlgn="auto" hangingPunct="1">
              <a:spcBef>
                <a:spcPts val="0"/>
              </a:spcBef>
              <a:spcAft>
                <a:spcPts val="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BLAIMER BB, FISHER BL., 2013. How Much Variation Can One Ant Species Hold? Species Delimitation in the </a:t>
            </a:r>
            <a:r>
              <a:rPr lang="en-US" sz="2400" dirty="0" err="1">
                <a:latin typeface="Times New Roman" panose="02020603050405020304" pitchFamily="18" charset="0"/>
                <a:cs typeface="Times New Roman" panose="02020603050405020304" pitchFamily="18" charset="0"/>
              </a:rPr>
              <a:t>Crematogaster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kelleri</a:t>
            </a:r>
            <a:r>
              <a:rPr lang="en-US" sz="2400" dirty="0">
                <a:latin typeface="Times New Roman" panose="02020603050405020304" pitchFamily="18" charset="0"/>
                <a:cs typeface="Times New Roman" panose="02020603050405020304" pitchFamily="18" charset="0"/>
              </a:rPr>
              <a:t>-Group in Madagascar. </a:t>
            </a:r>
            <a:r>
              <a:rPr lang="en-US" sz="2400" dirty="0" err="1">
                <a:latin typeface="Times New Roman" panose="02020603050405020304" pitchFamily="18" charset="0"/>
                <a:cs typeface="Times New Roman" panose="02020603050405020304" pitchFamily="18" charset="0"/>
              </a:rPr>
              <a:t>PLoS</a:t>
            </a:r>
            <a:r>
              <a:rPr lang="en-US" sz="2400" dirty="0">
                <a:latin typeface="Times New Roman" panose="02020603050405020304" pitchFamily="18" charset="0"/>
                <a:cs typeface="Times New Roman" panose="02020603050405020304" pitchFamily="18" charset="0"/>
              </a:rPr>
              <a:t> ONE 8(7): e68082</a:t>
            </a:r>
          </a:p>
          <a:p>
            <a:pPr marL="171445" indent="-171445" defTabSz="1579812" eaLnBrk="1" fontAlgn="auto" hangingPunct="1">
              <a:spcBef>
                <a:spcPts val="0"/>
              </a:spcBef>
              <a:spcAft>
                <a:spcPts val="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CARDINALE, B. J., SRIVASTAVA, D. S., DUFFY, J. E., WRIGHT, J. P., DOWNING, A. L., SANKARAN, M., JOUSEAU, C., 2006. Effects of biodiversity on the functioning of trophic groups and ecosystems. Nature 443(7114): 989.</a:t>
            </a:r>
          </a:p>
          <a:p>
            <a:pPr marL="171445" indent="-171445" defTabSz="1579812" eaLnBrk="1" fontAlgn="auto" hangingPunct="1">
              <a:spcBef>
                <a:spcPts val="0"/>
              </a:spcBef>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DESALLE</a:t>
            </a:r>
            <a:r>
              <a:rPr lang="en-US" sz="2400" dirty="0">
                <a:latin typeface="Times New Roman" panose="02020603050405020304" pitchFamily="18" charset="0"/>
                <a:cs typeface="Times New Roman" panose="02020603050405020304" pitchFamily="18" charset="0"/>
              </a:rPr>
              <a:t>, R., EGAN, M.G., SIDDALL, M., 2005. The unholy trinity: taxonomy, species delimitation and DNA barcoding. Phil. Trans. R. Soc. B. 360: 1905-1916.</a:t>
            </a:r>
          </a:p>
          <a:p>
            <a:pPr marL="171445" indent="-171445" defTabSz="1579812" eaLnBrk="1" fontAlgn="auto" hangingPunct="1">
              <a:spcBef>
                <a:spcPts val="0"/>
              </a:spcBef>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HERBERT</a:t>
            </a:r>
            <a:r>
              <a:rPr lang="en-US" sz="2400" dirty="0">
                <a:latin typeface="Times New Roman" panose="02020603050405020304" pitchFamily="18" charset="0"/>
                <a:cs typeface="Times New Roman" panose="02020603050405020304" pitchFamily="18" charset="0"/>
              </a:rPr>
              <a:t>, P. D. H., PENTON, E. H., BURNS, J. M., JANZEN, D. H., HALLWACHS, W., 2004. Ten species in one: DNA barcoding reveals cryptic species in the neotropical skipper butterfly </a:t>
            </a:r>
            <a:r>
              <a:rPr lang="en-US" sz="2400" dirty="0" err="1">
                <a:latin typeface="Times New Roman" panose="02020603050405020304" pitchFamily="18" charset="0"/>
                <a:cs typeface="Times New Roman" panose="02020603050405020304" pitchFamily="18" charset="0"/>
              </a:rPr>
              <a:t>Astraptes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fulgerator</a:t>
            </a:r>
            <a:r>
              <a:rPr lang="en-US" sz="2400" dirty="0">
                <a:latin typeface="Times New Roman" panose="02020603050405020304" pitchFamily="18" charset="0"/>
                <a:cs typeface="Times New Roman" panose="02020603050405020304" pitchFamily="18" charset="0"/>
              </a:rPr>
              <a:t>. Proceedings of the National Academy of Sciences of the United States of America 101(41): 14812-14817.</a:t>
            </a:r>
          </a:p>
          <a:p>
            <a:pPr marL="171445" indent="-171445" defTabSz="1579812" eaLnBrk="1" fontAlgn="auto" hangingPunct="1">
              <a:spcBef>
                <a:spcPts val="0"/>
              </a:spcBef>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TSUTSUI</a:t>
            </a:r>
            <a:r>
              <a:rPr lang="en-US" sz="2400" dirty="0">
                <a:latin typeface="Times New Roman" panose="02020603050405020304" pitchFamily="18" charset="0"/>
                <a:cs typeface="Times New Roman" panose="02020603050405020304" pitchFamily="18" charset="0"/>
              </a:rPr>
              <a:t>, N.D., SUAREZ, A.V., HOLWAY, D.A., CASE, T.J., 2000. Reduced genetic variation and the success of an invasive species. Proceedings of the National Academy of Sciences 97-11: 5948-5953.</a:t>
            </a:r>
          </a:p>
          <a:p>
            <a:pPr marL="171445" indent="-171445" defTabSz="1579812" eaLnBrk="1" fontAlgn="auto" hangingPunct="1">
              <a:spcBef>
                <a:spcPts val="0"/>
              </a:spcBef>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YOUNGSTEAD</a:t>
            </a:r>
            <a:r>
              <a:rPr lang="en-US" sz="2400" dirty="0">
                <a:latin typeface="Times New Roman" panose="02020603050405020304" pitchFamily="18" charset="0"/>
                <a:cs typeface="Times New Roman" panose="02020603050405020304" pitchFamily="18" charset="0"/>
              </a:rPr>
              <a:t>, E., HENDERSON, R.C., SAVAGE, A.M., ERNST, .A.F, DUNN, R.R, FRANK, S.D., 2015. Habitat and species identity, not diversity, predict the extent of refuse consumption by urban arthropods. Global Change Biology 21(3): 1103- 1115.</a:t>
            </a:r>
          </a:p>
          <a:p>
            <a:pPr algn="ctr" defTabSz="1579812" eaLnBrk="1" fontAlgn="auto" hangingPunct="1">
              <a:spcBef>
                <a:spcPts val="0"/>
              </a:spcBef>
              <a:spcAft>
                <a:spcPts val="0"/>
              </a:spcAft>
              <a:buClr>
                <a:schemeClr val="dk1"/>
              </a:buClr>
              <a:buSzPct val="25000"/>
              <a:defRPr/>
            </a:pPr>
            <a:endParaRPr lang="en" sz="2400" b="1" u="sng" dirty="0">
              <a:solidFill>
                <a:schemeClr val="dk1"/>
              </a:solidFill>
              <a:latin typeface="Times New Roman"/>
              <a:ea typeface="Times New Roman"/>
              <a:cs typeface="Times New Roman"/>
              <a:sym typeface="Times New Roman"/>
            </a:endParaRPr>
          </a:p>
        </p:txBody>
      </p:sp>
      <p:sp>
        <p:nvSpPr>
          <p:cNvPr id="62" name="Shape 62">
            <a:extLst>
              <a:ext uri="{FF2B5EF4-FFF2-40B4-BE49-F238E27FC236}">
                <a16:creationId xmlns="" xmlns:a16="http://schemas.microsoft.com/office/drawing/2014/main" id="{D270D8B4-795B-462B-BD1D-832ECF987493}"/>
              </a:ext>
            </a:extLst>
          </p:cNvPr>
          <p:cNvSpPr txBox="1"/>
          <p:nvPr/>
        </p:nvSpPr>
        <p:spPr>
          <a:xfrm>
            <a:off x="13287375" y="3669983"/>
            <a:ext cx="360998" cy="435292"/>
          </a:xfrm>
          <a:prstGeom prst="rect">
            <a:avLst/>
          </a:prstGeom>
          <a:noFill/>
          <a:ln>
            <a:noFill/>
          </a:ln>
        </p:spPr>
        <p:txBody>
          <a:bodyPr lIns="46283" tIns="46283" rIns="46283" bIns="46283"/>
          <a:lstStyle/>
          <a:p>
            <a:pPr defTabSz="1579812" eaLnBrk="1" fontAlgn="auto" hangingPunct="1">
              <a:spcBef>
                <a:spcPts val="0"/>
              </a:spcBef>
              <a:spcAft>
                <a:spcPts val="0"/>
              </a:spcAft>
              <a:defRPr/>
            </a:pPr>
            <a:endParaRPr sz="912">
              <a:latin typeface="+mn-lt"/>
            </a:endParaRPr>
          </a:p>
        </p:txBody>
      </p:sp>
      <p:pic>
        <p:nvPicPr>
          <p:cNvPr id="3078" name="Picture 8">
            <a:extLst>
              <a:ext uri="{FF2B5EF4-FFF2-40B4-BE49-F238E27FC236}">
                <a16:creationId xmlns="" xmlns:a16="http://schemas.microsoft.com/office/drawing/2014/main" id="{A6306CAA-4F18-494C-98A6-DA914A36B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9154" y="2390249"/>
            <a:ext cx="7228796" cy="460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Shape 65">
            <a:extLst>
              <a:ext uri="{FF2B5EF4-FFF2-40B4-BE49-F238E27FC236}">
                <a16:creationId xmlns="" xmlns:a16="http://schemas.microsoft.com/office/drawing/2014/main" id="{CBD48A0A-22D7-4329-B26B-0C0D3EC32F55}"/>
              </a:ext>
            </a:extLst>
          </p:cNvPr>
          <p:cNvSpPr txBox="1"/>
          <p:nvPr/>
        </p:nvSpPr>
        <p:spPr>
          <a:xfrm>
            <a:off x="16399154" y="6760392"/>
            <a:ext cx="7228796" cy="1594773"/>
          </a:xfrm>
          <a:prstGeom prst="rect">
            <a:avLst/>
          </a:prstGeom>
          <a:noFill/>
          <a:ln>
            <a:noFill/>
          </a:ln>
        </p:spPr>
        <p:txBody>
          <a:bodyPr lIns="46283" tIns="46283" rIns="46283" bIns="46283"/>
          <a:lstStyle/>
          <a:p>
            <a:pPr algn="just" defTabSz="1579812" eaLnBrk="1" fontAlgn="auto" hangingPunct="1">
              <a:spcBef>
                <a:spcPts val="0"/>
              </a:spcBef>
              <a:spcAft>
                <a:spcPts val="0"/>
              </a:spcAft>
              <a:defRPr/>
            </a:pPr>
            <a:r>
              <a:rPr lang="en" sz="2400" b="1" u="sng" dirty="0">
                <a:latin typeface="+mn-lt"/>
                <a:ea typeface="Times New Roman"/>
                <a:cs typeface="Times New Roman"/>
                <a:sym typeface="Times New Roman"/>
              </a:rPr>
              <a:t>Figure 2:</a:t>
            </a:r>
            <a:r>
              <a:rPr lang="en" sz="2400" dirty="0">
                <a:latin typeface="+mn-lt"/>
                <a:ea typeface="Times New Roman"/>
                <a:cs typeface="Times New Roman"/>
                <a:sym typeface="Times New Roman"/>
              </a:rPr>
              <a:t> The phylogentic tree </a:t>
            </a:r>
            <a:r>
              <a:rPr lang="en-US" sz="2400" dirty="0">
                <a:latin typeface="+mn-lt"/>
                <a:ea typeface="Times New Roman"/>
                <a:cs typeface="Times New Roman"/>
                <a:sym typeface="Times New Roman"/>
              </a:rPr>
              <a:t>is from the samples collected from </a:t>
            </a:r>
            <a:r>
              <a:rPr lang="en-US" sz="2400" dirty="0" err="1">
                <a:latin typeface="+mn-lt"/>
                <a:ea typeface="Times New Roman"/>
                <a:cs typeface="Times New Roman"/>
                <a:sym typeface="Times New Roman"/>
              </a:rPr>
              <a:t>Kissena</a:t>
            </a:r>
            <a:r>
              <a:rPr lang="en-US" sz="2400" dirty="0">
                <a:latin typeface="+mn-lt"/>
                <a:ea typeface="Times New Roman"/>
                <a:cs typeface="Times New Roman"/>
                <a:sym typeface="Times New Roman"/>
              </a:rPr>
              <a:t> Park.</a:t>
            </a:r>
            <a:r>
              <a:rPr lang="en" sz="2400" dirty="0">
                <a:latin typeface="+mn-lt"/>
                <a:ea typeface="Times New Roman"/>
                <a:cs typeface="Times New Roman"/>
                <a:sym typeface="Times New Roman"/>
              </a:rPr>
              <a:t> </a:t>
            </a:r>
            <a:r>
              <a:rPr lang="en-US" sz="2400" dirty="0">
                <a:latin typeface="+mn-lt"/>
                <a:ea typeface="Times New Roman"/>
                <a:cs typeface="Times New Roman"/>
                <a:sym typeface="Times New Roman"/>
              </a:rPr>
              <a:t>It</a:t>
            </a:r>
            <a:r>
              <a:rPr lang="en" sz="2400" dirty="0">
                <a:latin typeface="+mn-lt"/>
                <a:ea typeface="Times New Roman"/>
                <a:cs typeface="Times New Roman"/>
                <a:sym typeface="Times New Roman"/>
              </a:rPr>
              <a:t> was constructed on DNA subway </a:t>
            </a:r>
            <a:r>
              <a:rPr lang="en-US" sz="2400" dirty="0">
                <a:latin typeface="+mn-lt"/>
                <a:ea typeface="Times New Roman"/>
                <a:cs typeface="Times New Roman"/>
                <a:sym typeface="Times New Roman"/>
              </a:rPr>
              <a:t>using PHYLIP ML. The most commonly identified species was </a:t>
            </a:r>
            <a:r>
              <a:rPr lang="en-US" sz="2400" i="1" dirty="0" err="1">
                <a:latin typeface="+mn-lt"/>
                <a:ea typeface="Times New Roman"/>
                <a:cs typeface="Times New Roman"/>
                <a:sym typeface="Times New Roman"/>
              </a:rPr>
              <a:t>Tetramorium</a:t>
            </a:r>
            <a:r>
              <a:rPr lang="en-US" sz="2400" i="1" dirty="0">
                <a:latin typeface="+mn-lt"/>
                <a:ea typeface="Times New Roman"/>
                <a:cs typeface="Times New Roman"/>
                <a:sym typeface="Times New Roman"/>
              </a:rPr>
              <a:t> </a:t>
            </a:r>
            <a:r>
              <a:rPr lang="en-US" sz="2400" i="1" dirty="0" err="1">
                <a:latin typeface="+mn-lt"/>
                <a:ea typeface="Times New Roman"/>
                <a:cs typeface="Times New Roman"/>
                <a:sym typeface="Times New Roman"/>
              </a:rPr>
              <a:t>Caespitum</a:t>
            </a:r>
            <a:r>
              <a:rPr lang="en-US" sz="2400" dirty="0">
                <a:latin typeface="+mn-lt"/>
                <a:ea typeface="Times New Roman"/>
                <a:cs typeface="Times New Roman"/>
                <a:sym typeface="Times New Roman"/>
              </a:rPr>
              <a:t>. The beetle that was collected (NZM-04) was mistakenly identified (visually) as an ant. </a:t>
            </a:r>
            <a:endParaRPr lang="en" sz="2400" dirty="0">
              <a:solidFill>
                <a:schemeClr val="dk1"/>
              </a:solidFill>
              <a:latin typeface="+mn-lt"/>
              <a:ea typeface="Times New Roman"/>
              <a:cs typeface="Times New Roman"/>
              <a:sym typeface="Times New Roman"/>
            </a:endParaRPr>
          </a:p>
        </p:txBody>
      </p:sp>
      <p:pic>
        <p:nvPicPr>
          <p:cNvPr id="3082" name="Picture 2">
            <a:extLst>
              <a:ext uri="{FF2B5EF4-FFF2-40B4-BE49-F238E27FC236}">
                <a16:creationId xmlns="" xmlns:a16="http://schemas.microsoft.com/office/drawing/2014/main" id="{820A2678-FD45-42C6-B35C-6F1D105DE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8787" y="2536611"/>
            <a:ext cx="7344497" cy="425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65">
            <a:extLst>
              <a:ext uri="{FF2B5EF4-FFF2-40B4-BE49-F238E27FC236}">
                <a16:creationId xmlns="" xmlns:a16="http://schemas.microsoft.com/office/drawing/2014/main" id="{AC3F8FDC-CEAD-41B7-8EB5-EB607ED4EE39}"/>
              </a:ext>
            </a:extLst>
          </p:cNvPr>
          <p:cNvSpPr txBox="1"/>
          <p:nvPr/>
        </p:nvSpPr>
        <p:spPr>
          <a:xfrm>
            <a:off x="9035002" y="6760392"/>
            <a:ext cx="7281467" cy="1184185"/>
          </a:xfrm>
          <a:prstGeom prst="rect">
            <a:avLst/>
          </a:prstGeom>
          <a:noFill/>
          <a:ln>
            <a:noFill/>
          </a:ln>
        </p:spPr>
        <p:txBody>
          <a:bodyPr lIns="46283" tIns="46283" rIns="46283" bIns="46283"/>
          <a:lstStyle/>
          <a:p>
            <a:pPr algn="just" defTabSz="1579812" eaLnBrk="1" fontAlgn="auto" hangingPunct="1">
              <a:spcBef>
                <a:spcPts val="0"/>
              </a:spcBef>
              <a:spcAft>
                <a:spcPts val="0"/>
              </a:spcAft>
              <a:defRPr/>
            </a:pPr>
            <a:r>
              <a:rPr lang="en" sz="2400" b="1" u="sng" dirty="0">
                <a:latin typeface="+mn-lt"/>
                <a:ea typeface="Times New Roman"/>
                <a:cs typeface="Times New Roman"/>
                <a:sym typeface="Times New Roman"/>
              </a:rPr>
              <a:t>Figure 1:</a:t>
            </a:r>
            <a:r>
              <a:rPr lang="en" sz="2400" dirty="0">
                <a:latin typeface="+mn-lt"/>
                <a:ea typeface="Times New Roman"/>
                <a:cs typeface="Times New Roman"/>
                <a:sym typeface="Times New Roman"/>
              </a:rPr>
              <a:t>  </a:t>
            </a:r>
            <a:r>
              <a:rPr lang="en-US" sz="2400" dirty="0">
                <a:latin typeface="+mn-lt"/>
                <a:ea typeface="Times New Roman"/>
                <a:cs typeface="Times New Roman"/>
                <a:sym typeface="Times New Roman"/>
              </a:rPr>
              <a:t>Alignment viewer shows where the differences are from the samples collected from </a:t>
            </a:r>
            <a:r>
              <a:rPr lang="en-US" sz="2400" dirty="0" err="1">
                <a:latin typeface="+mn-lt"/>
                <a:ea typeface="Times New Roman"/>
                <a:cs typeface="Times New Roman"/>
                <a:sym typeface="Times New Roman"/>
              </a:rPr>
              <a:t>Kissena</a:t>
            </a:r>
            <a:r>
              <a:rPr lang="en-US" sz="2400" dirty="0">
                <a:latin typeface="+mn-lt"/>
                <a:ea typeface="Times New Roman"/>
                <a:cs typeface="Times New Roman"/>
                <a:sym typeface="Times New Roman"/>
              </a:rPr>
              <a:t> Park. While the samples show some diversity, samples such as 7, 6, 15, 16, 17, and 20 are quite similar even though they do show some variation.</a:t>
            </a:r>
            <a:endParaRPr lang="en" sz="2400" dirty="0">
              <a:solidFill>
                <a:schemeClr val="dk1"/>
              </a:solidFill>
              <a:latin typeface="+mn-lt"/>
              <a:ea typeface="Times New Roman"/>
              <a:cs typeface="Times New Roman"/>
              <a:sym typeface="Times New Roman"/>
            </a:endParaRPr>
          </a:p>
        </p:txBody>
      </p:sp>
      <p:sp>
        <p:nvSpPr>
          <p:cNvPr id="14349" name="Shape 55">
            <a:extLst>
              <a:ext uri="{FF2B5EF4-FFF2-40B4-BE49-F238E27FC236}">
                <a16:creationId xmlns="" xmlns:a16="http://schemas.microsoft.com/office/drawing/2014/main" id="{9B074BD1-BA98-4988-9B1C-69D365CFD465}"/>
              </a:ext>
            </a:extLst>
          </p:cNvPr>
          <p:cNvSpPr txBox="1">
            <a:spLocks noChangeArrowheads="1"/>
          </p:cNvSpPr>
          <p:nvPr/>
        </p:nvSpPr>
        <p:spPr bwMode="auto">
          <a:xfrm>
            <a:off x="230929" y="9651297"/>
            <a:ext cx="8554673" cy="1164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283" tIns="46283" rIns="46283" bIns="46283"/>
          <a:lstStyle>
            <a:lvl1pPr>
              <a:defRPr sz="5100">
                <a:solidFill>
                  <a:schemeClr val="tx1"/>
                </a:solidFill>
                <a:latin typeface="Calibri" panose="020F0502020204030204" pitchFamily="34" charset="0"/>
              </a:defRPr>
            </a:lvl1pPr>
            <a:lvl2pPr marL="742950" indent="-285750">
              <a:defRPr sz="5100">
                <a:solidFill>
                  <a:schemeClr val="tx1"/>
                </a:solidFill>
                <a:latin typeface="Calibri" panose="020F0502020204030204" pitchFamily="34" charset="0"/>
              </a:defRPr>
            </a:lvl2pPr>
            <a:lvl3pPr marL="1143000" indent="-228600">
              <a:defRPr sz="5100">
                <a:solidFill>
                  <a:schemeClr val="tx1"/>
                </a:solidFill>
                <a:latin typeface="Calibri" panose="020F0502020204030204" pitchFamily="34" charset="0"/>
              </a:defRPr>
            </a:lvl3pPr>
            <a:lvl4pPr marL="1600200" indent="-228600">
              <a:defRPr sz="5100">
                <a:solidFill>
                  <a:schemeClr val="tx1"/>
                </a:solidFill>
                <a:latin typeface="Calibri" panose="020F0502020204030204" pitchFamily="34" charset="0"/>
              </a:defRPr>
            </a:lvl4pPr>
            <a:lvl5pPr marL="2057400" indent="-228600">
              <a:defRPr sz="5100">
                <a:solidFill>
                  <a:schemeClr val="tx1"/>
                </a:solidFill>
                <a:latin typeface="Calibri" panose="020F0502020204030204" pitchFamily="34" charset="0"/>
              </a:defRPr>
            </a:lvl5pPr>
            <a:lvl6pPr marL="2514600" indent="-228600" defTabSz="2632075" eaLnBrk="0" fontAlgn="base" hangingPunct="0">
              <a:spcBef>
                <a:spcPct val="0"/>
              </a:spcBef>
              <a:spcAft>
                <a:spcPct val="0"/>
              </a:spcAft>
              <a:defRPr sz="5100">
                <a:solidFill>
                  <a:schemeClr val="tx1"/>
                </a:solidFill>
                <a:latin typeface="Calibri" panose="020F0502020204030204" pitchFamily="34" charset="0"/>
              </a:defRPr>
            </a:lvl6pPr>
            <a:lvl7pPr marL="2971800" indent="-228600" defTabSz="2632075" eaLnBrk="0" fontAlgn="base" hangingPunct="0">
              <a:spcBef>
                <a:spcPct val="0"/>
              </a:spcBef>
              <a:spcAft>
                <a:spcPct val="0"/>
              </a:spcAft>
              <a:defRPr sz="5100">
                <a:solidFill>
                  <a:schemeClr val="tx1"/>
                </a:solidFill>
                <a:latin typeface="Calibri" panose="020F0502020204030204" pitchFamily="34" charset="0"/>
              </a:defRPr>
            </a:lvl7pPr>
            <a:lvl8pPr marL="3429000" indent="-228600" defTabSz="2632075" eaLnBrk="0" fontAlgn="base" hangingPunct="0">
              <a:spcBef>
                <a:spcPct val="0"/>
              </a:spcBef>
              <a:spcAft>
                <a:spcPct val="0"/>
              </a:spcAft>
              <a:defRPr sz="5100">
                <a:solidFill>
                  <a:schemeClr val="tx1"/>
                </a:solidFill>
                <a:latin typeface="Calibri" panose="020F0502020204030204" pitchFamily="34" charset="0"/>
              </a:defRPr>
            </a:lvl8pPr>
            <a:lvl9pPr marL="3886200" indent="-228600" defTabSz="2632075" eaLnBrk="0" fontAlgn="base" hangingPunct="0">
              <a:spcBef>
                <a:spcPct val="0"/>
              </a:spcBef>
              <a:spcAft>
                <a:spcPct val="0"/>
              </a:spcAft>
              <a:defRPr sz="5100">
                <a:solidFill>
                  <a:schemeClr val="tx1"/>
                </a:solidFill>
                <a:latin typeface="Calibri" panose="020F0502020204030204" pitchFamily="34" charset="0"/>
              </a:defRPr>
            </a:lvl9pPr>
          </a:lstStyle>
          <a:p>
            <a:pPr algn="ctr" eaLnBrk="1" hangingPunct="1">
              <a:defRPr/>
            </a:pPr>
            <a:r>
              <a:rPr lang="en-US" altLang="en-US" sz="2400" b="1" u="sng" dirty="0" smtClean="0">
                <a:solidFill>
                  <a:srgbClr val="000000"/>
                </a:solidFill>
                <a:latin typeface="+mn-lt"/>
                <a:cs typeface="Times New Roman" panose="02020603050405020304" pitchFamily="18" charset="0"/>
                <a:sym typeface="Times New Roman" panose="02020603050405020304" pitchFamily="18" charset="0"/>
              </a:rPr>
              <a:t>Introduction</a:t>
            </a:r>
            <a:endParaRPr lang="en-US" altLang="en-US" sz="2400" b="1" u="sng" dirty="0">
              <a:solidFill>
                <a:srgbClr val="000000"/>
              </a:solidFill>
              <a:latin typeface="+mn-lt"/>
              <a:cs typeface="Times New Roman" panose="02020603050405020304" pitchFamily="18" charset="0"/>
              <a:sym typeface="Times New Roman" panose="02020603050405020304" pitchFamily="18" charset="0"/>
            </a:endParaRPr>
          </a:p>
          <a:p>
            <a:pPr algn="just" eaLnBrk="1" hangingPunct="1">
              <a:defRPr/>
            </a:pPr>
            <a:r>
              <a:rPr lang="en-US" altLang="en-US" sz="2400" dirty="0">
                <a:solidFill>
                  <a:srgbClr val="000000"/>
                </a:solidFill>
                <a:latin typeface="+mn-lt"/>
                <a:cs typeface="Times New Roman" panose="02020603050405020304" pitchFamily="18" charset="0"/>
              </a:rPr>
              <a:t> </a:t>
            </a:r>
            <a:r>
              <a:rPr lang="en-US" altLang="en-US" sz="2400" dirty="0" smtClean="0">
                <a:solidFill>
                  <a:srgbClr val="000000"/>
                </a:solidFill>
                <a:latin typeface="+mn-lt"/>
                <a:cs typeface="Times New Roman" panose="02020603050405020304" pitchFamily="18" charset="0"/>
              </a:rPr>
              <a:t>     </a:t>
            </a:r>
            <a:r>
              <a:rPr lang="en-US" altLang="en-US" sz="2400" dirty="0" err="1" smtClean="0">
                <a:solidFill>
                  <a:srgbClr val="000000"/>
                </a:solidFill>
                <a:latin typeface="+mn-lt"/>
                <a:cs typeface="Times New Roman" panose="02020603050405020304" pitchFamily="18" charset="0"/>
              </a:rPr>
              <a:t>Kissena</a:t>
            </a:r>
            <a:r>
              <a:rPr lang="en-US" altLang="en-US" sz="2400" dirty="0" smtClean="0">
                <a:solidFill>
                  <a:srgbClr val="000000"/>
                </a:solidFill>
                <a:latin typeface="+mn-lt"/>
                <a:cs typeface="Times New Roman" panose="02020603050405020304" pitchFamily="18" charset="0"/>
              </a:rPr>
              <a:t> </a:t>
            </a:r>
            <a:r>
              <a:rPr lang="en-US" altLang="en-US" sz="2400" dirty="0">
                <a:solidFill>
                  <a:srgbClr val="000000"/>
                </a:solidFill>
                <a:latin typeface="+mn-lt"/>
                <a:cs typeface="Times New Roman" panose="02020603050405020304" pitchFamily="18" charset="0"/>
              </a:rPr>
              <a:t>Park and Cunningham Park have different ecosystems. </a:t>
            </a:r>
            <a:r>
              <a:rPr lang="en-US" altLang="en-US" sz="2400" dirty="0" err="1">
                <a:solidFill>
                  <a:srgbClr val="000000"/>
                </a:solidFill>
                <a:latin typeface="+mn-lt"/>
                <a:cs typeface="Times New Roman" panose="02020603050405020304" pitchFamily="18" charset="0"/>
              </a:rPr>
              <a:t>Kissena</a:t>
            </a:r>
            <a:r>
              <a:rPr lang="en-US" altLang="en-US" sz="2400" dirty="0">
                <a:solidFill>
                  <a:srgbClr val="000000"/>
                </a:solidFill>
                <a:latin typeface="+mn-lt"/>
                <a:cs typeface="Times New Roman" panose="02020603050405020304" pitchFamily="18" charset="0"/>
              </a:rPr>
              <a:t> Park includes a lake ecosystem and Cunningham Park includes a dry land ecosystem that is constantly changing due to industrialization. By collecting ants in </a:t>
            </a:r>
            <a:r>
              <a:rPr lang="en-US" altLang="en-US" sz="2400" dirty="0" err="1">
                <a:solidFill>
                  <a:srgbClr val="000000"/>
                </a:solidFill>
                <a:latin typeface="+mn-lt"/>
                <a:cs typeface="Times New Roman" panose="02020603050405020304" pitchFamily="18" charset="0"/>
              </a:rPr>
              <a:t>Kissena</a:t>
            </a:r>
            <a:r>
              <a:rPr lang="en-US" altLang="en-US" sz="2400" dirty="0">
                <a:solidFill>
                  <a:srgbClr val="000000"/>
                </a:solidFill>
                <a:latin typeface="+mn-lt"/>
                <a:cs typeface="Times New Roman" panose="02020603050405020304" pitchFamily="18" charset="0"/>
              </a:rPr>
              <a:t> Park and Cunningham Park and using DNA Barcoding, native and invasive species can be identified which will have an effect on thousands as to what they eat and what resources are available to them. This can answer the bigger question as to how ants affect the ecosystem around them, and by collecting in two different parks, more sufficient evidence will be </a:t>
            </a:r>
            <a:r>
              <a:rPr lang="en-US" altLang="en-US" sz="2400" dirty="0" smtClean="0">
                <a:solidFill>
                  <a:srgbClr val="000000"/>
                </a:solidFill>
                <a:latin typeface="+mn-lt"/>
                <a:cs typeface="Times New Roman" panose="02020603050405020304" pitchFamily="18" charset="0"/>
              </a:rPr>
              <a:t>provided. This </a:t>
            </a:r>
            <a:r>
              <a:rPr lang="en-US" altLang="en-US" sz="2400" dirty="0">
                <a:solidFill>
                  <a:srgbClr val="000000"/>
                </a:solidFill>
                <a:latin typeface="+mn-lt"/>
                <a:cs typeface="Times New Roman" panose="02020603050405020304" pitchFamily="18" charset="0"/>
              </a:rPr>
              <a:t>brings reason to investigate the biodiversity of ants at the respective parks that the experiments were performed in (</a:t>
            </a:r>
            <a:r>
              <a:rPr lang="en-US" altLang="en-US" sz="2400" dirty="0" err="1">
                <a:solidFill>
                  <a:srgbClr val="000000"/>
                </a:solidFill>
                <a:latin typeface="+mn-lt"/>
                <a:cs typeface="Times New Roman" panose="02020603050405020304" pitchFamily="18" charset="0"/>
              </a:rPr>
              <a:t>Kissena</a:t>
            </a:r>
            <a:r>
              <a:rPr lang="en-US" altLang="en-US" sz="2400" dirty="0">
                <a:solidFill>
                  <a:srgbClr val="000000"/>
                </a:solidFill>
                <a:latin typeface="+mn-lt"/>
                <a:cs typeface="Times New Roman" panose="02020603050405020304" pitchFamily="18" charset="0"/>
              </a:rPr>
              <a:t> Park and Cunningham Park) as similar projects have been done around the area of Queens, New York but not the parks used in this experiment (</a:t>
            </a:r>
            <a:r>
              <a:rPr lang="en-US" altLang="en-US" sz="2400" dirty="0" err="1">
                <a:solidFill>
                  <a:srgbClr val="000000"/>
                </a:solidFill>
                <a:latin typeface="+mn-lt"/>
                <a:cs typeface="Times New Roman" panose="02020603050405020304" pitchFamily="18" charset="0"/>
              </a:rPr>
              <a:t>Youngstead</a:t>
            </a:r>
            <a:r>
              <a:rPr lang="en-US" altLang="en-US" sz="2400" dirty="0">
                <a:solidFill>
                  <a:srgbClr val="000000"/>
                </a:solidFill>
                <a:latin typeface="+mn-lt"/>
                <a:cs typeface="Times New Roman" panose="02020603050405020304" pitchFamily="18" charset="0"/>
              </a:rPr>
              <a:t> </a:t>
            </a:r>
            <a:r>
              <a:rPr lang="en-US" altLang="en-US" sz="2400" i="1" dirty="0">
                <a:solidFill>
                  <a:srgbClr val="000000"/>
                </a:solidFill>
                <a:latin typeface="+mn-lt"/>
                <a:cs typeface="Times New Roman" panose="02020603050405020304" pitchFamily="18" charset="0"/>
              </a:rPr>
              <a:t>et al</a:t>
            </a:r>
            <a:r>
              <a:rPr lang="en-US" altLang="en-US" sz="2400" dirty="0">
                <a:solidFill>
                  <a:srgbClr val="000000"/>
                </a:solidFill>
                <a:latin typeface="+mn-lt"/>
                <a:cs typeface="Times New Roman" panose="02020603050405020304" pitchFamily="18" charset="0"/>
              </a:rPr>
              <a:t>. 2015).</a:t>
            </a:r>
          </a:p>
        </p:txBody>
      </p:sp>
      <p:sp>
        <p:nvSpPr>
          <p:cNvPr id="54" name="Shape 54">
            <a:extLst>
              <a:ext uri="{FF2B5EF4-FFF2-40B4-BE49-F238E27FC236}">
                <a16:creationId xmlns="" xmlns:a16="http://schemas.microsoft.com/office/drawing/2014/main" id="{B2AE6F79-4B98-4C06-B25A-65A9DEB86151}"/>
              </a:ext>
            </a:extLst>
          </p:cNvPr>
          <p:cNvSpPr txBox="1"/>
          <p:nvPr/>
        </p:nvSpPr>
        <p:spPr>
          <a:xfrm>
            <a:off x="6858000" y="86609"/>
            <a:ext cx="17741810" cy="1211580"/>
          </a:xfrm>
          <a:prstGeom prst="rect">
            <a:avLst/>
          </a:prstGeom>
          <a:noFill/>
          <a:ln>
            <a:noFill/>
          </a:ln>
        </p:spPr>
        <p:txBody>
          <a:bodyPr lIns="46283" tIns="46283" rIns="46283" bIns="46283"/>
          <a:lstStyle/>
          <a:p>
            <a:pPr algn="ctr" defTabSz="1579812" eaLnBrk="1" fontAlgn="auto" hangingPunct="1">
              <a:spcBef>
                <a:spcPts val="0"/>
              </a:spcBef>
              <a:spcAft>
                <a:spcPts val="0"/>
              </a:spcAft>
              <a:buClr>
                <a:schemeClr val="dk1"/>
              </a:buClr>
              <a:buSzPct val="25000"/>
              <a:defRPr/>
            </a:pPr>
            <a:r>
              <a:rPr lang="en" sz="4500" b="1" dirty="0">
                <a:solidFill>
                  <a:schemeClr val="dk1"/>
                </a:solidFill>
                <a:latin typeface="Times New Roman"/>
                <a:ea typeface="Times New Roman"/>
                <a:cs typeface="Times New Roman"/>
                <a:sym typeface="Times New Roman"/>
              </a:rPr>
              <a:t>Analyzing the diversity of ants at Kissena Park and Cunningham Park</a:t>
            </a:r>
          </a:p>
        </p:txBody>
      </p:sp>
      <p:sp>
        <p:nvSpPr>
          <p:cNvPr id="58" name="Shape 58">
            <a:extLst>
              <a:ext uri="{FF2B5EF4-FFF2-40B4-BE49-F238E27FC236}">
                <a16:creationId xmlns="" xmlns:a16="http://schemas.microsoft.com/office/drawing/2014/main" id="{BCA3E591-CE63-4607-8A44-F345FA636E71}"/>
              </a:ext>
            </a:extLst>
          </p:cNvPr>
          <p:cNvSpPr txBox="1"/>
          <p:nvPr/>
        </p:nvSpPr>
        <p:spPr>
          <a:xfrm>
            <a:off x="12111991" y="823628"/>
            <a:ext cx="7720965" cy="900112"/>
          </a:xfrm>
          <a:prstGeom prst="rect">
            <a:avLst/>
          </a:prstGeom>
          <a:noFill/>
          <a:ln>
            <a:noFill/>
          </a:ln>
        </p:spPr>
        <p:txBody>
          <a:bodyPr lIns="46283" tIns="46283" rIns="46283" bIns="46283"/>
          <a:lstStyle/>
          <a:p>
            <a:pPr algn="ctr" defTabSz="1579812" eaLnBrk="1" fontAlgn="auto" hangingPunct="1">
              <a:spcBef>
                <a:spcPts val="0"/>
              </a:spcBef>
              <a:spcAft>
                <a:spcPts val="0"/>
              </a:spcAft>
              <a:buClr>
                <a:schemeClr val="dk1"/>
              </a:buClr>
              <a:buSzPct val="31428"/>
              <a:defRPr/>
            </a:pPr>
            <a:r>
              <a:rPr lang="en" sz="2300" dirty="0">
                <a:solidFill>
                  <a:schemeClr val="dk1"/>
                </a:solidFill>
                <a:latin typeface="Times New Roman"/>
                <a:ea typeface="Times New Roman"/>
                <a:cs typeface="Times New Roman"/>
                <a:sym typeface="Times New Roman"/>
              </a:rPr>
              <a:t>Authors: Joseph </a:t>
            </a:r>
            <a:r>
              <a:rPr lang="en" sz="2300" dirty="0" err="1">
                <a:solidFill>
                  <a:schemeClr val="dk1"/>
                </a:solidFill>
                <a:latin typeface="Times New Roman"/>
                <a:ea typeface="Times New Roman"/>
                <a:cs typeface="Times New Roman"/>
                <a:sym typeface="Times New Roman"/>
              </a:rPr>
              <a:t>Pasqualicchio</a:t>
            </a:r>
            <a:r>
              <a:rPr lang="en" sz="2300" dirty="0">
                <a:solidFill>
                  <a:schemeClr val="dk1"/>
                </a:solidFill>
                <a:latin typeface="Times New Roman"/>
                <a:ea typeface="Times New Roman"/>
                <a:cs typeface="Times New Roman"/>
                <a:sym typeface="Times New Roman"/>
              </a:rPr>
              <a:t>, Michael </a:t>
            </a:r>
            <a:r>
              <a:rPr lang="en" sz="2300" dirty="0" err="1">
                <a:solidFill>
                  <a:schemeClr val="dk1"/>
                </a:solidFill>
                <a:latin typeface="Times New Roman"/>
                <a:ea typeface="Times New Roman"/>
                <a:cs typeface="Times New Roman"/>
                <a:sym typeface="Times New Roman"/>
              </a:rPr>
              <a:t>Dimitrov</a:t>
            </a:r>
            <a:r>
              <a:rPr lang="en" sz="2300" dirty="0">
                <a:solidFill>
                  <a:schemeClr val="dk1"/>
                </a:solidFill>
                <a:latin typeface="Times New Roman"/>
                <a:ea typeface="Times New Roman"/>
                <a:cs typeface="Times New Roman"/>
                <a:sym typeface="Times New Roman"/>
              </a:rPr>
              <a:t>,  Kevin Naska</a:t>
            </a:r>
          </a:p>
          <a:p>
            <a:pPr algn="ctr" defTabSz="1579812" eaLnBrk="1" fontAlgn="auto" hangingPunct="1">
              <a:spcBef>
                <a:spcPts val="0"/>
              </a:spcBef>
              <a:spcAft>
                <a:spcPts val="0"/>
              </a:spcAft>
              <a:buClr>
                <a:schemeClr val="dk1"/>
              </a:buClr>
              <a:buSzPct val="31428"/>
              <a:defRPr/>
            </a:pPr>
            <a:r>
              <a:rPr lang="en" sz="2300" dirty="0">
                <a:solidFill>
                  <a:schemeClr val="dk1"/>
                </a:solidFill>
                <a:latin typeface="Times New Roman"/>
                <a:ea typeface="Times New Roman"/>
                <a:cs typeface="Times New Roman"/>
                <a:sym typeface="Times New Roman"/>
              </a:rPr>
              <a:t>Teacher: Jessica Cohen, Ph.D.</a:t>
            </a:r>
          </a:p>
          <a:p>
            <a:pPr algn="ctr" defTabSz="1579812" eaLnBrk="1" fontAlgn="auto" hangingPunct="1">
              <a:spcBef>
                <a:spcPts val="0"/>
              </a:spcBef>
              <a:spcAft>
                <a:spcPts val="0"/>
              </a:spcAft>
              <a:buClr>
                <a:schemeClr val="dk1"/>
              </a:buClr>
              <a:buSzPct val="31428"/>
              <a:defRPr/>
            </a:pPr>
            <a:r>
              <a:rPr lang="en" sz="2300" dirty="0">
                <a:solidFill>
                  <a:schemeClr val="dk1"/>
                </a:solidFill>
                <a:latin typeface="Times New Roman"/>
                <a:ea typeface="Times New Roman"/>
                <a:cs typeface="Times New Roman"/>
                <a:sym typeface="Times New Roman"/>
              </a:rPr>
              <a:t>Francis Lewis High School</a:t>
            </a:r>
          </a:p>
        </p:txBody>
      </p:sp>
      <p:pic>
        <p:nvPicPr>
          <p:cNvPr id="3089" name="Shape 66">
            <a:extLst>
              <a:ext uri="{FF2B5EF4-FFF2-40B4-BE49-F238E27FC236}">
                <a16:creationId xmlns="" xmlns:a16="http://schemas.microsoft.com/office/drawing/2014/main" id="{E1D802C0-9BD2-465D-8147-F617977929C6}"/>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0824" y="1501338"/>
            <a:ext cx="2370544" cy="85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Shape 67">
            <a:extLst>
              <a:ext uri="{FF2B5EF4-FFF2-40B4-BE49-F238E27FC236}">
                <a16:creationId xmlns="" xmlns:a16="http://schemas.microsoft.com/office/drawing/2014/main" id="{9A85F69C-CC4F-41CE-88D8-5F617D4B804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0970" y="1220772"/>
            <a:ext cx="3005219" cy="8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Shape 69">
            <a:extLst>
              <a:ext uri="{FF2B5EF4-FFF2-40B4-BE49-F238E27FC236}">
                <a16:creationId xmlns="" xmlns:a16="http://schemas.microsoft.com/office/drawing/2014/main" id="{29B6491C-5D1F-464B-877E-839A5DA1197F}"/>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99939" y="1440539"/>
            <a:ext cx="2222619" cy="70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hape 57">
            <a:extLst>
              <a:ext uri="{FF2B5EF4-FFF2-40B4-BE49-F238E27FC236}">
                <a16:creationId xmlns="" xmlns:a16="http://schemas.microsoft.com/office/drawing/2014/main" id="{10D6D6A9-F31A-41DF-AFA7-C6034EC25582}"/>
              </a:ext>
            </a:extLst>
          </p:cNvPr>
          <p:cNvSpPr txBox="1"/>
          <p:nvPr/>
        </p:nvSpPr>
        <p:spPr>
          <a:xfrm>
            <a:off x="176705" y="15171080"/>
            <a:ext cx="8499913" cy="8040380"/>
          </a:xfrm>
          <a:prstGeom prst="rect">
            <a:avLst/>
          </a:prstGeom>
          <a:noFill/>
          <a:ln>
            <a:noFill/>
          </a:ln>
        </p:spPr>
        <p:txBody>
          <a:bodyPr lIns="54855" tIns="54855" rIns="54855" bIns="54855"/>
          <a:lstStyle/>
          <a:p>
            <a:pPr algn="ctr" defTabSz="1579812" eaLnBrk="1" fontAlgn="auto" hangingPunct="1">
              <a:spcBef>
                <a:spcPts val="0"/>
              </a:spcBef>
              <a:spcAft>
                <a:spcPts val="0"/>
              </a:spcAft>
              <a:defRPr/>
            </a:pPr>
            <a:r>
              <a:rPr lang="en" sz="2400" b="1" u="sng" dirty="0">
                <a:latin typeface="+mn-lt"/>
                <a:ea typeface="Times New Roman"/>
                <a:cs typeface="Times New Roman"/>
                <a:sym typeface="Times New Roman"/>
              </a:rPr>
              <a:t>Materials &amp; </a:t>
            </a:r>
            <a:r>
              <a:rPr lang="en" sz="2400" b="1" u="sng" dirty="0" smtClean="0">
                <a:latin typeface="+mn-lt"/>
                <a:ea typeface="Times New Roman"/>
                <a:cs typeface="Times New Roman"/>
                <a:sym typeface="Times New Roman"/>
              </a:rPr>
              <a:t>Methods</a:t>
            </a:r>
            <a:endParaRPr lang="en-US" sz="2400" dirty="0">
              <a:solidFill>
                <a:schemeClr val="dk1"/>
              </a:solidFill>
              <a:latin typeface="+mn-lt"/>
              <a:ea typeface="Times New Roman"/>
              <a:cs typeface="Times New Roman"/>
            </a:endParaRPr>
          </a:p>
          <a:p>
            <a:pPr algn="just" defTabSz="1579812" eaLnBrk="1" fontAlgn="auto" hangingPunct="1">
              <a:spcBef>
                <a:spcPts val="0"/>
              </a:spcBef>
              <a:spcAft>
                <a:spcPts val="0"/>
              </a:spcAft>
              <a:defRPr/>
            </a:pPr>
            <a:r>
              <a:rPr lang="en-US" sz="2400" dirty="0">
                <a:solidFill>
                  <a:schemeClr val="dk1"/>
                </a:solidFill>
                <a:latin typeface="+mn-lt"/>
                <a:ea typeface="Times New Roman"/>
                <a:cs typeface="Times New Roman"/>
              </a:rPr>
              <a:t>       </a:t>
            </a:r>
            <a:r>
              <a:rPr lang="en-US" sz="2400" dirty="0">
                <a:solidFill>
                  <a:schemeClr val="dk1"/>
                </a:solidFill>
                <a:latin typeface="+mn-lt"/>
                <a:ea typeface="Times New Roman"/>
                <a:cs typeface="Times New Roman" panose="02020603050405020304" pitchFamily="18" charset="0"/>
              </a:rPr>
              <a:t>The collection site at </a:t>
            </a:r>
            <a:r>
              <a:rPr lang="en-US" sz="2400" dirty="0" err="1">
                <a:solidFill>
                  <a:schemeClr val="dk1"/>
                </a:solidFill>
                <a:latin typeface="+mn-lt"/>
                <a:ea typeface="Times New Roman"/>
                <a:cs typeface="Times New Roman" panose="02020603050405020304" pitchFamily="18" charset="0"/>
              </a:rPr>
              <a:t>Kissena</a:t>
            </a:r>
            <a:r>
              <a:rPr lang="en-US" sz="2400" dirty="0">
                <a:solidFill>
                  <a:schemeClr val="dk1"/>
                </a:solidFill>
                <a:latin typeface="+mn-lt"/>
                <a:ea typeface="Times New Roman"/>
                <a:cs typeface="Times New Roman" panose="02020603050405020304" pitchFamily="18" charset="0"/>
              </a:rPr>
              <a:t> Park was 40.7458010 latitude and -73.8085081 longitude. The collection site at Cunningham Park was</a:t>
            </a:r>
            <a:r>
              <a:rPr lang="en-US" sz="2400" dirty="0">
                <a:latin typeface="+mn-lt"/>
                <a:cs typeface="Times New Roman" panose="02020603050405020304" pitchFamily="18" charset="0"/>
              </a:rPr>
              <a:t> under the benches by the bathrooms next to the tennis courts. Cunningham Park Tennis Center is located at 196-00 Union Turnpike, Fresh Meadows, NY 11365</a:t>
            </a:r>
            <a:r>
              <a:rPr lang="en-US" sz="2400" dirty="0" smtClean="0">
                <a:solidFill>
                  <a:schemeClr val="dk1"/>
                </a:solidFill>
                <a:latin typeface="+mn-lt"/>
                <a:cs typeface="Times New Roman" panose="02020603050405020304" pitchFamily="18" charset="0"/>
              </a:rPr>
              <a:t>. </a:t>
            </a:r>
            <a:r>
              <a:rPr lang="en-US" sz="2400" dirty="0" smtClean="0">
                <a:solidFill>
                  <a:schemeClr val="dk1"/>
                </a:solidFill>
                <a:latin typeface="+mn-lt"/>
                <a:ea typeface="Times New Roman"/>
                <a:cs typeface="Times New Roman" panose="02020603050405020304" pitchFamily="18" charset="0"/>
              </a:rPr>
              <a:t>20 </a:t>
            </a:r>
            <a:r>
              <a:rPr lang="en-US" sz="2400" dirty="0">
                <a:solidFill>
                  <a:schemeClr val="dk1"/>
                </a:solidFill>
                <a:latin typeface="+mn-lt"/>
                <a:ea typeface="Times New Roman"/>
                <a:cs typeface="Times New Roman" panose="02020603050405020304" pitchFamily="18" charset="0"/>
              </a:rPr>
              <a:t>total ants were collected using honey from each park. The ants were seen near a crack on the curb and the area in which the most ants were observed is where the honey patches were </a:t>
            </a:r>
            <a:r>
              <a:rPr lang="en-US" sz="2400" dirty="0" smtClean="0">
                <a:solidFill>
                  <a:schemeClr val="dk1"/>
                </a:solidFill>
                <a:latin typeface="+mn-lt"/>
                <a:ea typeface="Times New Roman"/>
                <a:cs typeface="Times New Roman" panose="02020603050405020304" pitchFamily="18" charset="0"/>
              </a:rPr>
              <a:t>placed. </a:t>
            </a:r>
            <a:r>
              <a:rPr lang="en-US" sz="2400" dirty="0">
                <a:solidFill>
                  <a:schemeClr val="dk1"/>
                </a:solidFill>
                <a:latin typeface="+mn-lt"/>
                <a:ea typeface="Times New Roman"/>
                <a:cs typeface="Times New Roman" panose="02020603050405020304" pitchFamily="18" charset="0"/>
              </a:rPr>
              <a:t>The ants were photographed and then placed in a freezer. </a:t>
            </a:r>
          </a:p>
          <a:p>
            <a:pPr algn="just" defTabSz="1579812" eaLnBrk="1" fontAlgn="auto" hangingPunct="1">
              <a:spcBef>
                <a:spcPts val="0"/>
              </a:spcBef>
              <a:spcAft>
                <a:spcPts val="0"/>
              </a:spcAft>
              <a:defRPr/>
            </a:pPr>
            <a:r>
              <a:rPr lang="en-US" sz="2400" dirty="0">
                <a:solidFill>
                  <a:schemeClr val="dk1"/>
                </a:solidFill>
                <a:latin typeface="+mn-lt"/>
                <a:ea typeface="Times New Roman"/>
                <a:cs typeface="Times New Roman" panose="02020603050405020304" pitchFamily="18" charset="0"/>
                <a:sym typeface="Times New Roman"/>
              </a:rPr>
              <a:t>      DNA was isolated </a:t>
            </a:r>
            <a:r>
              <a:rPr lang="en-US" sz="2400" dirty="0" smtClean="0">
                <a:solidFill>
                  <a:schemeClr val="dk1"/>
                </a:solidFill>
                <a:latin typeface="+mn-lt"/>
                <a:ea typeface="Times New Roman"/>
                <a:cs typeface="Times New Roman" panose="02020603050405020304" pitchFamily="18" charset="0"/>
                <a:sym typeface="Times New Roman"/>
              </a:rPr>
              <a:t>and the</a:t>
            </a:r>
            <a:r>
              <a:rPr lang="en-US" sz="2400" dirty="0" smtClean="0">
                <a:solidFill>
                  <a:schemeClr val="dk1"/>
                </a:solidFill>
                <a:latin typeface="+mn-lt"/>
                <a:ea typeface="Times New Roman"/>
                <a:cs typeface="Times New Roman"/>
                <a:sym typeface="Times New Roman"/>
              </a:rPr>
              <a:t> COI </a:t>
            </a:r>
            <a:r>
              <a:rPr lang="en-US" sz="2400" dirty="0">
                <a:solidFill>
                  <a:schemeClr val="dk1"/>
                </a:solidFill>
                <a:latin typeface="+mn-lt"/>
                <a:ea typeface="Times New Roman"/>
                <a:cs typeface="Times New Roman"/>
                <a:sym typeface="Times New Roman"/>
              </a:rPr>
              <a:t>gene was amplified using </a:t>
            </a:r>
            <a:r>
              <a:rPr lang="en-US" sz="2400" dirty="0" smtClean="0">
                <a:solidFill>
                  <a:schemeClr val="dk1"/>
                </a:solidFill>
                <a:latin typeface="+mn-lt"/>
                <a:ea typeface="Times New Roman"/>
                <a:cs typeface="Times New Roman"/>
                <a:sym typeface="Times New Roman"/>
              </a:rPr>
              <a:t>PCR.  The </a:t>
            </a:r>
            <a:r>
              <a:rPr lang="en-US" sz="2400" dirty="0">
                <a:solidFill>
                  <a:schemeClr val="dk1"/>
                </a:solidFill>
                <a:latin typeface="+mn-lt"/>
                <a:ea typeface="Times New Roman"/>
                <a:cs typeface="Times New Roman"/>
                <a:sym typeface="Times New Roman"/>
              </a:rPr>
              <a:t>PCR </a:t>
            </a:r>
            <a:r>
              <a:rPr lang="en-US" sz="2400" dirty="0" smtClean="0">
                <a:solidFill>
                  <a:schemeClr val="dk1"/>
                </a:solidFill>
                <a:latin typeface="+mn-lt"/>
                <a:ea typeface="Times New Roman"/>
                <a:cs typeface="Times New Roman"/>
                <a:sym typeface="Times New Roman"/>
              </a:rPr>
              <a:t>products were </a:t>
            </a:r>
            <a:r>
              <a:rPr lang="en-US" sz="2400" dirty="0">
                <a:solidFill>
                  <a:schemeClr val="dk1"/>
                </a:solidFill>
                <a:latin typeface="+mn-lt"/>
                <a:ea typeface="Times New Roman"/>
                <a:cs typeface="Times New Roman"/>
                <a:sym typeface="Times New Roman"/>
              </a:rPr>
              <a:t>run </a:t>
            </a:r>
            <a:r>
              <a:rPr lang="en-US" sz="2400" dirty="0" smtClean="0">
                <a:solidFill>
                  <a:schemeClr val="dk1"/>
                </a:solidFill>
                <a:latin typeface="+mn-lt"/>
                <a:ea typeface="Times New Roman"/>
                <a:cs typeface="Times New Roman"/>
                <a:sym typeface="Times New Roman"/>
              </a:rPr>
              <a:t>on a </a:t>
            </a:r>
            <a:r>
              <a:rPr lang="en-US" sz="2400" dirty="0">
                <a:solidFill>
                  <a:schemeClr val="dk1"/>
                </a:solidFill>
                <a:latin typeface="+mn-lt"/>
                <a:ea typeface="Times New Roman"/>
                <a:cs typeface="Times New Roman"/>
                <a:sym typeface="Times New Roman"/>
              </a:rPr>
              <a:t>gel </a:t>
            </a:r>
            <a:r>
              <a:rPr lang="en-US" sz="2400" dirty="0" smtClean="0">
                <a:solidFill>
                  <a:schemeClr val="dk1"/>
                </a:solidFill>
                <a:latin typeface="+mn-lt"/>
                <a:ea typeface="Times New Roman"/>
                <a:cs typeface="Times New Roman"/>
                <a:sym typeface="Times New Roman"/>
              </a:rPr>
              <a:t>to confirm amplification was successful. </a:t>
            </a:r>
            <a:r>
              <a:rPr lang="en-US" sz="2400" dirty="0">
                <a:solidFill>
                  <a:schemeClr val="dk1"/>
                </a:solidFill>
                <a:latin typeface="+mn-lt"/>
                <a:ea typeface="Times New Roman"/>
                <a:cs typeface="Times New Roman"/>
                <a:sym typeface="Times New Roman"/>
              </a:rPr>
              <a:t>The samples that produced visible bands were </a:t>
            </a:r>
            <a:r>
              <a:rPr lang="en-US" sz="2400" dirty="0" smtClean="0">
                <a:solidFill>
                  <a:schemeClr val="dk1"/>
                </a:solidFill>
                <a:latin typeface="+mn-lt"/>
                <a:ea typeface="Times New Roman"/>
                <a:cs typeface="Times New Roman"/>
                <a:sym typeface="Times New Roman"/>
              </a:rPr>
              <a:t>to </a:t>
            </a:r>
            <a:r>
              <a:rPr lang="en-US" sz="2400" dirty="0" err="1">
                <a:solidFill>
                  <a:schemeClr val="dk1"/>
                </a:solidFill>
                <a:latin typeface="+mn-lt"/>
                <a:ea typeface="Times New Roman"/>
                <a:cs typeface="Times New Roman"/>
                <a:sym typeface="Times New Roman"/>
              </a:rPr>
              <a:t>Genewiz</a:t>
            </a:r>
            <a:r>
              <a:rPr lang="en-US" sz="2400" dirty="0">
                <a:solidFill>
                  <a:schemeClr val="dk1"/>
                </a:solidFill>
                <a:latin typeface="+mn-lt"/>
                <a:ea typeface="Times New Roman"/>
                <a:cs typeface="Times New Roman"/>
                <a:sym typeface="Times New Roman"/>
              </a:rPr>
              <a:t> for sequencing. The sequences were uploaded on DNA Subway and by using bioinformatics, the sequences were analyzed for quality and blasted in </a:t>
            </a:r>
            <a:r>
              <a:rPr lang="en-US" sz="2400" dirty="0" err="1">
                <a:solidFill>
                  <a:schemeClr val="dk1"/>
                </a:solidFill>
                <a:latin typeface="+mn-lt"/>
                <a:ea typeface="Times New Roman"/>
                <a:cs typeface="Times New Roman"/>
                <a:sym typeface="Times New Roman"/>
              </a:rPr>
              <a:t>GenBank</a:t>
            </a:r>
            <a:r>
              <a:rPr lang="en-US" sz="2400" dirty="0">
                <a:solidFill>
                  <a:schemeClr val="dk1"/>
                </a:solidFill>
                <a:latin typeface="+mn-lt"/>
                <a:ea typeface="Times New Roman"/>
                <a:cs typeface="Times New Roman"/>
                <a:sym typeface="Times New Roman"/>
              </a:rPr>
              <a:t> and </a:t>
            </a:r>
            <a:r>
              <a:rPr lang="en-US" sz="2400" dirty="0" smtClean="0">
                <a:solidFill>
                  <a:schemeClr val="dk1"/>
                </a:solidFill>
                <a:latin typeface="+mn-lt"/>
                <a:ea typeface="Times New Roman"/>
                <a:cs typeface="Times New Roman"/>
                <a:sym typeface="Times New Roman"/>
              </a:rPr>
              <a:t>BOLD. </a:t>
            </a:r>
            <a:r>
              <a:rPr lang="en-US" sz="2400" dirty="0">
                <a:solidFill>
                  <a:schemeClr val="dk1"/>
                </a:solidFill>
                <a:latin typeface="+mn-lt"/>
                <a:ea typeface="Times New Roman"/>
                <a:cs typeface="Times New Roman"/>
                <a:sym typeface="Times New Roman"/>
              </a:rPr>
              <a:t>Lastly, a phylogenetic tree was constructed to determine the relationship between the samples.</a:t>
            </a:r>
          </a:p>
          <a:p>
            <a:pPr indent="232404" algn="just" defTabSz="1579812" eaLnBrk="1" fontAlgn="auto" hangingPunct="1">
              <a:spcBef>
                <a:spcPts val="0"/>
              </a:spcBef>
              <a:spcAft>
                <a:spcPts val="0"/>
              </a:spcAft>
              <a:buClr>
                <a:schemeClr val="dk1"/>
              </a:buClr>
              <a:buSzPct val="42307"/>
              <a:defRPr/>
            </a:pPr>
            <a:endParaRPr lang="en-US" sz="2000" dirty="0">
              <a:solidFill>
                <a:schemeClr val="dk1"/>
              </a:solidFill>
              <a:latin typeface="Times New Roman"/>
              <a:ea typeface="Times New Roman"/>
              <a:cs typeface="Times New Roman"/>
              <a:sym typeface="Times New Roman"/>
            </a:endParaRPr>
          </a:p>
        </p:txBody>
      </p:sp>
      <p:pic>
        <p:nvPicPr>
          <p:cNvPr id="3098" name="Picture 1">
            <a:extLst>
              <a:ext uri="{FF2B5EF4-FFF2-40B4-BE49-F238E27FC236}">
                <a16:creationId xmlns="" xmlns:a16="http://schemas.microsoft.com/office/drawing/2014/main" id="{CF7D4C37-7587-4514-A3B4-A530B53DE9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74815" y="1082728"/>
            <a:ext cx="2568691" cy="76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4">
            <a:extLst>
              <a:ext uri="{FF2B5EF4-FFF2-40B4-BE49-F238E27FC236}">
                <a16:creationId xmlns="" xmlns:a16="http://schemas.microsoft.com/office/drawing/2014/main" id="{959E27F6-889B-47E6-A549-80F8131353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0773" y="9019391"/>
            <a:ext cx="7200524" cy="4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hape 65">
            <a:extLst>
              <a:ext uri="{FF2B5EF4-FFF2-40B4-BE49-F238E27FC236}">
                <a16:creationId xmlns="" xmlns:a16="http://schemas.microsoft.com/office/drawing/2014/main" id="{F348C24B-9174-44C4-A5FA-5444C873B989}"/>
              </a:ext>
            </a:extLst>
          </p:cNvPr>
          <p:cNvSpPr txBox="1"/>
          <p:nvPr/>
        </p:nvSpPr>
        <p:spPr bwMode="auto">
          <a:xfrm>
            <a:off x="9035002" y="13365978"/>
            <a:ext cx="7241655" cy="838993"/>
          </a:xfrm>
          <a:prstGeom prst="rect">
            <a:avLst/>
          </a:prstGeom>
          <a:noFill/>
          <a:ln>
            <a:noFill/>
          </a:ln>
        </p:spPr>
        <p:txBody>
          <a:bodyPr lIns="46283" tIns="46283" rIns="46283" bIns="46283"/>
          <a:lstStyle/>
          <a:p>
            <a:pPr algn="just" defTabSz="1579812" eaLnBrk="1" fontAlgn="auto" hangingPunct="1">
              <a:spcBef>
                <a:spcPts val="0"/>
              </a:spcBef>
              <a:spcAft>
                <a:spcPts val="0"/>
              </a:spcAft>
              <a:defRPr/>
            </a:pPr>
            <a:r>
              <a:rPr lang="en" sz="2400" b="1" u="sng" dirty="0">
                <a:latin typeface="+mn-lt"/>
                <a:ea typeface="Times New Roman"/>
                <a:cs typeface="Times New Roman"/>
                <a:sym typeface="Times New Roman"/>
              </a:rPr>
              <a:t>Figure 3:</a:t>
            </a:r>
            <a:r>
              <a:rPr lang="en" sz="2400" dirty="0">
                <a:latin typeface="+mn-lt"/>
                <a:ea typeface="Times New Roman"/>
                <a:cs typeface="Times New Roman"/>
                <a:sym typeface="Times New Roman"/>
              </a:rPr>
              <a:t> </a:t>
            </a:r>
            <a:r>
              <a:rPr lang="en-US" sz="2400" dirty="0" err="1" smtClean="0">
                <a:latin typeface="+mn-lt"/>
                <a:ea typeface="Times New Roman"/>
                <a:cs typeface="Times New Roman"/>
                <a:sym typeface="Times New Roman"/>
              </a:rPr>
              <a:t>Kissena</a:t>
            </a:r>
            <a:r>
              <a:rPr lang="en-US" sz="2400" dirty="0" smtClean="0">
                <a:latin typeface="+mn-lt"/>
                <a:ea typeface="Times New Roman"/>
                <a:cs typeface="Times New Roman"/>
                <a:sym typeface="Times New Roman"/>
              </a:rPr>
              <a:t> Park % Similarity. </a:t>
            </a:r>
            <a:r>
              <a:rPr lang="en-US" sz="2400" dirty="0">
                <a:latin typeface="+mn-lt"/>
                <a:ea typeface="Times New Roman"/>
                <a:cs typeface="Times New Roman"/>
                <a:sym typeface="Times New Roman"/>
              </a:rPr>
              <a:t>T</a:t>
            </a:r>
            <a:r>
              <a:rPr lang="en-US" sz="2400" dirty="0" smtClean="0">
                <a:latin typeface="+mn-lt"/>
                <a:ea typeface="Times New Roman"/>
                <a:cs typeface="Times New Roman"/>
                <a:sym typeface="Times New Roman"/>
              </a:rPr>
              <a:t>he </a:t>
            </a:r>
            <a:r>
              <a:rPr lang="en-US" sz="2400" dirty="0">
                <a:latin typeface="+mn-lt"/>
                <a:ea typeface="Times New Roman"/>
                <a:cs typeface="Times New Roman"/>
                <a:sym typeface="Times New Roman"/>
              </a:rPr>
              <a:t>most common species of ant identified, </a:t>
            </a:r>
            <a:r>
              <a:rPr lang="en-US" sz="2400" i="1" dirty="0" err="1">
                <a:latin typeface="+mn-lt"/>
                <a:ea typeface="Times New Roman"/>
                <a:cs typeface="Times New Roman"/>
                <a:sym typeface="Times New Roman"/>
              </a:rPr>
              <a:t>Tetramorium</a:t>
            </a:r>
            <a:r>
              <a:rPr lang="en-US" sz="2400" i="1" dirty="0">
                <a:latin typeface="+mn-lt"/>
                <a:ea typeface="Times New Roman"/>
                <a:cs typeface="Times New Roman"/>
                <a:sym typeface="Times New Roman"/>
              </a:rPr>
              <a:t> </a:t>
            </a:r>
            <a:r>
              <a:rPr lang="en-US" sz="2400" i="1" dirty="0" err="1">
                <a:latin typeface="+mn-lt"/>
                <a:ea typeface="Times New Roman"/>
                <a:cs typeface="Times New Roman"/>
                <a:sym typeface="Times New Roman"/>
              </a:rPr>
              <a:t>Caespitum</a:t>
            </a:r>
            <a:r>
              <a:rPr lang="en-US" sz="2400" i="1" dirty="0">
                <a:latin typeface="+mn-lt"/>
                <a:ea typeface="Times New Roman"/>
                <a:cs typeface="Times New Roman"/>
                <a:sym typeface="Times New Roman"/>
              </a:rPr>
              <a:t>, </a:t>
            </a:r>
            <a:r>
              <a:rPr lang="en-US" sz="2400" dirty="0">
                <a:latin typeface="+mn-lt"/>
                <a:ea typeface="Times New Roman"/>
                <a:cs typeface="Times New Roman"/>
                <a:sym typeface="Times New Roman"/>
              </a:rPr>
              <a:t>had a moderate to low average sequence divergence, approximately 1.6%, which represents a level of intraspecies biodiversity of a relatively healthy </a:t>
            </a:r>
            <a:r>
              <a:rPr lang="en-US" sz="2400" dirty="0" smtClean="0">
                <a:latin typeface="+mn-lt"/>
                <a:ea typeface="Times New Roman"/>
                <a:cs typeface="Times New Roman"/>
                <a:sym typeface="Times New Roman"/>
              </a:rPr>
              <a:t>ecosystem</a:t>
            </a:r>
            <a:r>
              <a:rPr lang="en-US" sz="2400" dirty="0">
                <a:latin typeface="+mn-lt"/>
                <a:ea typeface="Times New Roman"/>
                <a:cs typeface="Times New Roman"/>
                <a:sym typeface="Times New Roman"/>
              </a:rPr>
              <a:t>. </a:t>
            </a:r>
            <a:endParaRPr lang="en" sz="2400" dirty="0">
              <a:solidFill>
                <a:schemeClr val="dk1"/>
              </a:solidFill>
              <a:latin typeface="+mn-lt"/>
              <a:ea typeface="Times New Roman"/>
              <a:cs typeface="Times New Roman"/>
              <a:sym typeface="Times New Roman"/>
            </a:endParaRPr>
          </a:p>
        </p:txBody>
      </p:sp>
      <p:sp>
        <p:nvSpPr>
          <p:cNvPr id="52" name="Shape 56">
            <a:extLst>
              <a:ext uri="{FF2B5EF4-FFF2-40B4-BE49-F238E27FC236}">
                <a16:creationId xmlns="" xmlns:a16="http://schemas.microsoft.com/office/drawing/2014/main" id="{55E9307E-DA9A-4970-B872-D0CAA9B56F06}"/>
              </a:ext>
            </a:extLst>
          </p:cNvPr>
          <p:cNvSpPr txBox="1">
            <a:spLocks noChangeArrowheads="1"/>
          </p:cNvSpPr>
          <p:nvPr/>
        </p:nvSpPr>
        <p:spPr bwMode="auto">
          <a:xfrm>
            <a:off x="263179" y="408877"/>
            <a:ext cx="8554673" cy="82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283" tIns="46283" rIns="46283" bIns="46283"/>
          <a:lstStyle>
            <a:lvl1pPr>
              <a:defRPr sz="5100">
                <a:solidFill>
                  <a:schemeClr val="tx1"/>
                </a:solidFill>
                <a:latin typeface="Calibri" panose="020F0502020204030204" pitchFamily="34" charset="0"/>
              </a:defRPr>
            </a:lvl1pPr>
            <a:lvl2pPr marL="742950" indent="-285750">
              <a:defRPr sz="5100">
                <a:solidFill>
                  <a:schemeClr val="tx1"/>
                </a:solidFill>
                <a:latin typeface="Calibri" panose="020F0502020204030204" pitchFamily="34" charset="0"/>
              </a:defRPr>
            </a:lvl2pPr>
            <a:lvl3pPr marL="1143000" indent="-228600">
              <a:defRPr sz="5100">
                <a:solidFill>
                  <a:schemeClr val="tx1"/>
                </a:solidFill>
                <a:latin typeface="Calibri" panose="020F0502020204030204" pitchFamily="34" charset="0"/>
              </a:defRPr>
            </a:lvl3pPr>
            <a:lvl4pPr marL="1600200" indent="-228600">
              <a:defRPr sz="5100">
                <a:solidFill>
                  <a:schemeClr val="tx1"/>
                </a:solidFill>
                <a:latin typeface="Calibri" panose="020F0502020204030204" pitchFamily="34" charset="0"/>
              </a:defRPr>
            </a:lvl4pPr>
            <a:lvl5pPr marL="2057400" indent="-228600">
              <a:defRPr sz="5100">
                <a:solidFill>
                  <a:schemeClr val="tx1"/>
                </a:solidFill>
                <a:latin typeface="Calibri" panose="020F0502020204030204" pitchFamily="34" charset="0"/>
              </a:defRPr>
            </a:lvl5pPr>
            <a:lvl6pPr marL="2514600" indent="-228600" defTabSz="2632075" eaLnBrk="0" fontAlgn="base" hangingPunct="0">
              <a:spcBef>
                <a:spcPct val="0"/>
              </a:spcBef>
              <a:spcAft>
                <a:spcPct val="0"/>
              </a:spcAft>
              <a:defRPr sz="5100">
                <a:solidFill>
                  <a:schemeClr val="tx1"/>
                </a:solidFill>
                <a:latin typeface="Calibri" panose="020F0502020204030204" pitchFamily="34" charset="0"/>
              </a:defRPr>
            </a:lvl6pPr>
            <a:lvl7pPr marL="2971800" indent="-228600" defTabSz="2632075" eaLnBrk="0" fontAlgn="base" hangingPunct="0">
              <a:spcBef>
                <a:spcPct val="0"/>
              </a:spcBef>
              <a:spcAft>
                <a:spcPct val="0"/>
              </a:spcAft>
              <a:defRPr sz="5100">
                <a:solidFill>
                  <a:schemeClr val="tx1"/>
                </a:solidFill>
                <a:latin typeface="Calibri" panose="020F0502020204030204" pitchFamily="34" charset="0"/>
              </a:defRPr>
            </a:lvl7pPr>
            <a:lvl8pPr marL="3429000" indent="-228600" defTabSz="2632075" eaLnBrk="0" fontAlgn="base" hangingPunct="0">
              <a:spcBef>
                <a:spcPct val="0"/>
              </a:spcBef>
              <a:spcAft>
                <a:spcPct val="0"/>
              </a:spcAft>
              <a:defRPr sz="5100">
                <a:solidFill>
                  <a:schemeClr val="tx1"/>
                </a:solidFill>
                <a:latin typeface="Calibri" panose="020F0502020204030204" pitchFamily="34" charset="0"/>
              </a:defRPr>
            </a:lvl8pPr>
            <a:lvl9pPr marL="3886200" indent="-228600" defTabSz="2632075" eaLnBrk="0" fontAlgn="base" hangingPunct="0">
              <a:spcBef>
                <a:spcPct val="0"/>
              </a:spcBef>
              <a:spcAft>
                <a:spcPct val="0"/>
              </a:spcAft>
              <a:defRPr sz="5100">
                <a:solidFill>
                  <a:schemeClr val="tx1"/>
                </a:solidFill>
                <a:latin typeface="Calibri" panose="020F0502020204030204" pitchFamily="34" charset="0"/>
              </a:defRPr>
            </a:lvl9pPr>
          </a:lstStyle>
          <a:p>
            <a:pPr algn="ctr" eaLnBrk="1" hangingPunct="1">
              <a:defRPr/>
            </a:pPr>
            <a:r>
              <a:rPr lang="en-US" altLang="en-US" sz="2400" b="1" u="sng" dirty="0">
                <a:latin typeface="+mn-lt"/>
                <a:cs typeface="Times New Roman" panose="02020603050405020304" pitchFamily="18" charset="0"/>
                <a:sym typeface="Times New Roman" panose="02020603050405020304" pitchFamily="18" charset="0"/>
              </a:rPr>
              <a:t>Abstract</a:t>
            </a:r>
          </a:p>
          <a:p>
            <a:pPr algn="just"/>
            <a:r>
              <a:rPr lang="en-US" sz="2400" dirty="0"/>
              <a:t>Biodiversity is one of the most important indicators of a healthy ecosystem, and DNA Barcoding is a valuable tool, which is to investigate the genetic biodiversity of a particular area across ecological scales. Ants are an intricate part of many ecosystems, including the temperate deciduous biome, which encompasses Long Island. Cunningham Park lacks quantity and scope of published information regarding its biodiversity in the area, especially for its ant population. Through the present study, we hoped to elucidate the biodiversity of the Park’s ant population, and thus assay the ecological health of the local park ecosystem and environment. Ants were first randomly collected, DNA was extracted and the COI gene was amplified using PCR. Two different species of ants were identified, and the majority were </a:t>
            </a:r>
            <a:r>
              <a:rPr lang="en-US" sz="2400" i="1" dirty="0" err="1"/>
              <a:t>Tetramorium</a:t>
            </a:r>
            <a:r>
              <a:rPr lang="en-US" sz="2400" i="1" dirty="0"/>
              <a:t> </a:t>
            </a:r>
            <a:r>
              <a:rPr lang="en-US" sz="2400" i="1" dirty="0" err="1"/>
              <a:t>caespitum</a:t>
            </a:r>
            <a:r>
              <a:rPr lang="en-US" sz="2400" dirty="0"/>
              <a:t>, commonly known as the pavement ant. The average sequence divergences within this nonnative species were very low, averaging at merely 0.234%. This suggests that Cunningham Park has a relatively low level of ant biodiversity. </a:t>
            </a:r>
            <a:r>
              <a:rPr lang="en-US" sz="2400" i="1" dirty="0" err="1"/>
              <a:t>Tetramorium</a:t>
            </a:r>
            <a:r>
              <a:rPr lang="en-US" sz="2400" i="1" dirty="0"/>
              <a:t> </a:t>
            </a:r>
            <a:r>
              <a:rPr lang="en-US" sz="2400" i="1" dirty="0" err="1"/>
              <a:t>caespitum</a:t>
            </a:r>
            <a:r>
              <a:rPr lang="en-US" sz="2400" dirty="0"/>
              <a:t> is particularly adapted to the urbanized, low-vegetation nature of urban green spaces, suggesting it possesses evolutionary advantages that increase its fitness in a human-altered ecosystem. The very low level of </a:t>
            </a:r>
            <a:r>
              <a:rPr lang="en-US" sz="2400" dirty="0" err="1"/>
              <a:t>intraspecies</a:t>
            </a:r>
            <a:r>
              <a:rPr lang="en-US" sz="2400" dirty="0"/>
              <a:t> biodiversity also suggests this ant population may be </a:t>
            </a:r>
            <a:r>
              <a:rPr lang="en-US" sz="2400" dirty="0" err="1"/>
              <a:t>unicolonial</a:t>
            </a:r>
            <a:r>
              <a:rPr lang="en-US" sz="2400" dirty="0"/>
              <a:t> and thus dominate local ant species. Our study has wide-ranging implications for the health and potential invasiveness of the </a:t>
            </a:r>
            <a:r>
              <a:rPr lang="en-US" sz="2400" i="1" dirty="0" err="1"/>
              <a:t>Tetramorium</a:t>
            </a:r>
            <a:r>
              <a:rPr lang="en-US" sz="2400" i="1" dirty="0"/>
              <a:t> </a:t>
            </a:r>
            <a:r>
              <a:rPr lang="en-US" sz="2400" i="1" dirty="0" err="1"/>
              <a:t>caespitum</a:t>
            </a:r>
            <a:r>
              <a:rPr lang="en-US" sz="2400" dirty="0"/>
              <a:t> ant species at Cunningham Park. </a:t>
            </a:r>
          </a:p>
        </p:txBody>
      </p:sp>
      <p:sp>
        <p:nvSpPr>
          <p:cNvPr id="2" name="Rectangle 1"/>
          <p:cNvSpPr/>
          <p:nvPr/>
        </p:nvSpPr>
        <p:spPr>
          <a:xfrm>
            <a:off x="23979565" y="10311518"/>
            <a:ext cx="8787278" cy="3111108"/>
          </a:xfrm>
          <a:prstGeom prst="rect">
            <a:avLst/>
          </a:prstGeom>
        </p:spPr>
        <p:txBody>
          <a:bodyPr wrap="square">
            <a:spAutoFit/>
          </a:bodyPr>
          <a:lstStyle/>
          <a:p>
            <a:pPr algn="ctr">
              <a:spcBef>
                <a:spcPts val="0"/>
              </a:spcBef>
              <a:spcAft>
                <a:spcPts val="480"/>
              </a:spcAft>
            </a:pPr>
            <a:r>
              <a:rPr lang="en-US" altLang="en-US" sz="2400" b="1" u="sng" dirty="0">
                <a:latin typeface="Times New Roman" panose="02020603050405020304" pitchFamily="18" charset="0"/>
                <a:cs typeface="Times New Roman" panose="02020603050405020304" pitchFamily="18" charset="0"/>
                <a:sym typeface="Times New Roman" panose="02020603050405020304" pitchFamily="18" charset="0"/>
              </a:rPr>
              <a:t>Acknowledgements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48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We would like to thank Ms</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Dimitrova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Mr. R.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Dimitrov</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Mr. R.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Naska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Mrs. L.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Naska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Mr. V.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Pasqualicchio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Mrs. L.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Pasqualicchio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Mr. G.Q. Lin, and Mrs. S. </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Chen, Dr</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J. Cohen, Dr. L. </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Wang,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Ms. N.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Jaipershad</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principal of our school, Dr. D.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Marmor</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and the assistance of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Ze</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Lin, Justin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Kleppel</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Nena Chen, and Daniel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Yusupov</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Lastly we want to thank Cold Spring Harbor Laboratory ad the DNA Learning Center for this opportunity.</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B2F16AAC-9D65-4B53-B5B1-90F6A8CCBF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99154" y="15118827"/>
            <a:ext cx="7527134" cy="4923067"/>
          </a:xfrm>
          <a:prstGeom prst="rect">
            <a:avLst/>
          </a:prstGeom>
        </p:spPr>
      </p:pic>
      <p:sp>
        <p:nvSpPr>
          <p:cNvPr id="53" name="Shape 65">
            <a:extLst>
              <a:ext uri="{FF2B5EF4-FFF2-40B4-BE49-F238E27FC236}">
                <a16:creationId xmlns="" xmlns:a16="http://schemas.microsoft.com/office/drawing/2014/main" id="{9DD090DA-3B5E-4E96-9663-F67A594845F4}"/>
              </a:ext>
            </a:extLst>
          </p:cNvPr>
          <p:cNvSpPr txBox="1"/>
          <p:nvPr/>
        </p:nvSpPr>
        <p:spPr bwMode="auto">
          <a:xfrm>
            <a:off x="16399154" y="20041895"/>
            <a:ext cx="7458936" cy="676046"/>
          </a:xfrm>
          <a:prstGeom prst="rect">
            <a:avLst/>
          </a:prstGeom>
          <a:noFill/>
          <a:ln>
            <a:noFill/>
          </a:ln>
        </p:spPr>
        <p:txBody>
          <a:bodyPr lIns="46283" tIns="46283" rIns="46283" bIns="46283"/>
          <a:lstStyle/>
          <a:p>
            <a:pPr algn="just" defTabSz="1579812" eaLnBrk="1" fontAlgn="auto" hangingPunct="1">
              <a:spcBef>
                <a:spcPts val="0"/>
              </a:spcBef>
              <a:spcAft>
                <a:spcPts val="0"/>
              </a:spcAft>
              <a:defRPr/>
            </a:pPr>
            <a:r>
              <a:rPr lang="en" sz="2400" b="1" u="sng" dirty="0">
                <a:latin typeface="+mn-lt"/>
                <a:ea typeface="Times New Roman"/>
                <a:cs typeface="Times New Roman"/>
                <a:sym typeface="Times New Roman"/>
              </a:rPr>
              <a:t>Figure 6:</a:t>
            </a:r>
            <a:r>
              <a:rPr lang="en" sz="2400" dirty="0">
                <a:latin typeface="+mn-lt"/>
                <a:ea typeface="Times New Roman"/>
                <a:cs typeface="Times New Roman"/>
                <a:sym typeface="Times New Roman"/>
              </a:rPr>
              <a:t> </a:t>
            </a:r>
            <a:r>
              <a:rPr lang="en-US" sz="2400" dirty="0" smtClean="0">
                <a:latin typeface="+mn-lt"/>
                <a:ea typeface="Times New Roman"/>
                <a:cs typeface="Times New Roman"/>
                <a:sym typeface="Times New Roman"/>
              </a:rPr>
              <a:t>Cunningham Park %Similarity. </a:t>
            </a:r>
            <a:r>
              <a:rPr lang="en-US" sz="2400" dirty="0">
                <a:latin typeface="+mn-lt"/>
                <a:ea typeface="Times New Roman"/>
                <a:cs typeface="Times New Roman"/>
                <a:sym typeface="Times New Roman"/>
              </a:rPr>
              <a:t>T</a:t>
            </a:r>
            <a:r>
              <a:rPr lang="en-US" sz="2400" dirty="0" smtClean="0">
                <a:latin typeface="+mn-lt"/>
                <a:ea typeface="Times New Roman"/>
                <a:cs typeface="Times New Roman"/>
                <a:sym typeface="Times New Roman"/>
              </a:rPr>
              <a:t>he </a:t>
            </a:r>
            <a:r>
              <a:rPr lang="en-US" sz="2400" dirty="0">
                <a:latin typeface="+mn-lt"/>
                <a:ea typeface="Times New Roman"/>
                <a:cs typeface="Times New Roman"/>
                <a:sym typeface="Times New Roman"/>
              </a:rPr>
              <a:t>most common species of ant identified, </a:t>
            </a:r>
            <a:r>
              <a:rPr lang="en-US" sz="2400" i="1" dirty="0" err="1">
                <a:latin typeface="+mn-lt"/>
                <a:ea typeface="Times New Roman"/>
                <a:cs typeface="Times New Roman"/>
                <a:sym typeface="Times New Roman"/>
              </a:rPr>
              <a:t>Tetramorium</a:t>
            </a:r>
            <a:r>
              <a:rPr lang="en-US" sz="2400" i="1" dirty="0">
                <a:latin typeface="+mn-lt"/>
                <a:ea typeface="Times New Roman"/>
                <a:cs typeface="Times New Roman"/>
                <a:sym typeface="Times New Roman"/>
              </a:rPr>
              <a:t> </a:t>
            </a:r>
            <a:r>
              <a:rPr lang="en-US" sz="2400" i="1" dirty="0" err="1" smtClean="0">
                <a:latin typeface="+mn-lt"/>
                <a:ea typeface="Times New Roman"/>
                <a:cs typeface="Times New Roman"/>
                <a:sym typeface="Times New Roman"/>
              </a:rPr>
              <a:t>Caespitum</a:t>
            </a:r>
            <a:r>
              <a:rPr lang="en-US" sz="2400" dirty="0" smtClean="0">
                <a:latin typeface="+mn-lt"/>
                <a:ea typeface="Times New Roman"/>
                <a:cs typeface="Times New Roman"/>
                <a:sym typeface="Times New Roman"/>
              </a:rPr>
              <a:t>, was found in both sampled locations.</a:t>
            </a:r>
            <a:endParaRPr lang="en" sz="2400" dirty="0">
              <a:solidFill>
                <a:schemeClr val="dk1"/>
              </a:solidFill>
              <a:latin typeface="+mn-lt"/>
              <a:ea typeface="Times New Roman"/>
              <a:cs typeface="Times New Roman"/>
              <a:sym typeface="Times New Roman"/>
            </a:endParaRPr>
          </a:p>
        </p:txBody>
      </p:sp>
      <p:pic>
        <p:nvPicPr>
          <p:cNvPr id="6" name="Picture 5" descr="A screenshot of a cell phone&#10;&#10;Description automatically generated">
            <a:extLst>
              <a:ext uri="{FF2B5EF4-FFF2-40B4-BE49-F238E27FC236}">
                <a16:creationId xmlns="" xmlns:a16="http://schemas.microsoft.com/office/drawing/2014/main" id="{B2A7CCAA-0412-453A-8C75-6810DA57698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99154" y="8963304"/>
            <a:ext cx="6990344" cy="4326341"/>
          </a:xfrm>
          <a:prstGeom prst="rect">
            <a:avLst/>
          </a:prstGeom>
        </p:spPr>
      </p:pic>
      <p:sp>
        <p:nvSpPr>
          <p:cNvPr id="55" name="Shape 65">
            <a:extLst>
              <a:ext uri="{FF2B5EF4-FFF2-40B4-BE49-F238E27FC236}">
                <a16:creationId xmlns="" xmlns:a16="http://schemas.microsoft.com/office/drawing/2014/main" id="{44E2CA1F-FAEE-42C2-8DB3-D7CFB17F2BDE}"/>
              </a:ext>
            </a:extLst>
          </p:cNvPr>
          <p:cNvSpPr txBox="1"/>
          <p:nvPr/>
        </p:nvSpPr>
        <p:spPr>
          <a:xfrm>
            <a:off x="16399154" y="13365978"/>
            <a:ext cx="7228796" cy="748700"/>
          </a:xfrm>
          <a:prstGeom prst="rect">
            <a:avLst/>
          </a:prstGeom>
          <a:noFill/>
          <a:ln>
            <a:noFill/>
          </a:ln>
        </p:spPr>
        <p:txBody>
          <a:bodyPr lIns="46283" tIns="46283" rIns="46283" bIns="46283"/>
          <a:lstStyle/>
          <a:p>
            <a:pPr algn="just" defTabSz="1579812" eaLnBrk="1" fontAlgn="auto" hangingPunct="1">
              <a:spcBef>
                <a:spcPts val="0"/>
              </a:spcBef>
              <a:spcAft>
                <a:spcPts val="0"/>
              </a:spcAft>
              <a:defRPr/>
            </a:pPr>
            <a:r>
              <a:rPr lang="en" sz="2400" b="1" u="sng" dirty="0">
                <a:latin typeface="+mn-lt"/>
                <a:ea typeface="Times New Roman"/>
                <a:cs typeface="Times New Roman"/>
                <a:sym typeface="Times New Roman"/>
              </a:rPr>
              <a:t>Figure 4:</a:t>
            </a:r>
            <a:r>
              <a:rPr lang="en" sz="2400" dirty="0">
                <a:latin typeface="+mn-lt"/>
                <a:ea typeface="Times New Roman"/>
                <a:cs typeface="Times New Roman"/>
                <a:sym typeface="Times New Roman"/>
              </a:rPr>
              <a:t> </a:t>
            </a:r>
            <a:r>
              <a:rPr lang="en-US" sz="2400" dirty="0">
                <a:latin typeface="+mn-lt"/>
                <a:ea typeface="Times New Roman"/>
                <a:cs typeface="Times New Roman"/>
                <a:sym typeface="Times New Roman"/>
              </a:rPr>
              <a:t>Alignment viewer shows where the differences are from the samples collected in Cunningham Park. All samples are shown to be the predominantly the same ant, with two ants being different.</a:t>
            </a:r>
            <a:endParaRPr lang="en" sz="2400" dirty="0">
              <a:solidFill>
                <a:schemeClr val="dk1"/>
              </a:solidFill>
              <a:latin typeface="+mn-lt"/>
              <a:ea typeface="Times New Roman"/>
              <a:cs typeface="Times New Roman"/>
              <a:sym typeface="Times New Roman"/>
            </a:endParaRPr>
          </a:p>
        </p:txBody>
      </p:sp>
      <p:sp>
        <p:nvSpPr>
          <p:cNvPr id="56" name="Shape 65">
            <a:extLst>
              <a:ext uri="{FF2B5EF4-FFF2-40B4-BE49-F238E27FC236}">
                <a16:creationId xmlns="" xmlns:a16="http://schemas.microsoft.com/office/drawing/2014/main" id="{ED4E8877-53F2-48B7-8E5E-C8CD0A455997}"/>
              </a:ext>
            </a:extLst>
          </p:cNvPr>
          <p:cNvSpPr txBox="1"/>
          <p:nvPr/>
        </p:nvSpPr>
        <p:spPr>
          <a:xfrm>
            <a:off x="9035002" y="20047621"/>
            <a:ext cx="7050866" cy="748701"/>
          </a:xfrm>
          <a:prstGeom prst="rect">
            <a:avLst/>
          </a:prstGeom>
          <a:noFill/>
          <a:ln>
            <a:noFill/>
          </a:ln>
        </p:spPr>
        <p:txBody>
          <a:bodyPr lIns="46283" tIns="46283" rIns="46283" bIns="46283"/>
          <a:lstStyle/>
          <a:p>
            <a:pPr algn="just" defTabSz="1579812" eaLnBrk="1" fontAlgn="auto" hangingPunct="1">
              <a:spcBef>
                <a:spcPts val="0"/>
              </a:spcBef>
              <a:spcAft>
                <a:spcPts val="0"/>
              </a:spcAft>
              <a:defRPr/>
            </a:pPr>
            <a:r>
              <a:rPr lang="en" sz="2400" b="1" u="sng" dirty="0">
                <a:latin typeface="+mn-lt"/>
                <a:ea typeface="Times New Roman"/>
                <a:cs typeface="Times New Roman"/>
                <a:sym typeface="Times New Roman"/>
              </a:rPr>
              <a:t>Figure 5:</a:t>
            </a:r>
            <a:r>
              <a:rPr lang="en" sz="2400" dirty="0">
                <a:latin typeface="+mn-lt"/>
                <a:ea typeface="Times New Roman"/>
                <a:cs typeface="Times New Roman"/>
                <a:sym typeface="Times New Roman"/>
              </a:rPr>
              <a:t> The phylogentic </a:t>
            </a:r>
            <a:r>
              <a:rPr lang="en" sz="2400" dirty="0" smtClean="0">
                <a:latin typeface="+mn-lt"/>
                <a:ea typeface="Times New Roman"/>
                <a:cs typeface="Times New Roman"/>
                <a:sym typeface="Times New Roman"/>
              </a:rPr>
              <a:t>tree (</a:t>
            </a:r>
            <a:r>
              <a:rPr lang="en-US" sz="2400" dirty="0">
                <a:ea typeface="Times New Roman"/>
                <a:cs typeface="Times New Roman"/>
                <a:sym typeface="Times New Roman"/>
              </a:rPr>
              <a:t>PHYLIP </a:t>
            </a:r>
            <a:r>
              <a:rPr lang="en-US" sz="2400" dirty="0" smtClean="0">
                <a:ea typeface="Times New Roman"/>
                <a:cs typeface="Times New Roman"/>
                <a:sym typeface="Times New Roman"/>
              </a:rPr>
              <a:t>ML)</a:t>
            </a:r>
            <a:r>
              <a:rPr lang="en" sz="2400" dirty="0" smtClean="0">
                <a:latin typeface="+mn-lt"/>
                <a:ea typeface="Times New Roman"/>
                <a:cs typeface="Times New Roman"/>
                <a:sym typeface="Times New Roman"/>
              </a:rPr>
              <a:t> </a:t>
            </a:r>
            <a:r>
              <a:rPr lang="en-US" sz="2400" dirty="0">
                <a:latin typeface="+mn-lt"/>
                <a:ea typeface="Times New Roman"/>
                <a:cs typeface="Times New Roman"/>
                <a:sym typeface="Times New Roman"/>
              </a:rPr>
              <a:t>is from the samples collected from Cunningham Park.</a:t>
            </a:r>
            <a:r>
              <a:rPr lang="en" sz="2400" dirty="0">
                <a:latin typeface="+mn-lt"/>
                <a:ea typeface="Times New Roman"/>
                <a:cs typeface="Times New Roman"/>
                <a:sym typeface="Times New Roman"/>
              </a:rPr>
              <a:t> </a:t>
            </a:r>
            <a:r>
              <a:rPr lang="en-US" sz="2400" dirty="0" smtClean="0">
                <a:latin typeface="+mn-lt"/>
                <a:ea typeface="Times New Roman"/>
                <a:cs typeface="Times New Roman"/>
                <a:sym typeface="Times New Roman"/>
              </a:rPr>
              <a:t>The </a:t>
            </a:r>
            <a:r>
              <a:rPr lang="en-US" sz="2400" dirty="0">
                <a:latin typeface="+mn-lt"/>
                <a:ea typeface="Times New Roman"/>
                <a:cs typeface="Times New Roman"/>
                <a:sym typeface="Times New Roman"/>
              </a:rPr>
              <a:t>most commonly identified species was </a:t>
            </a:r>
            <a:r>
              <a:rPr lang="en-US" sz="2400" i="1" dirty="0" err="1">
                <a:latin typeface="+mn-lt"/>
                <a:ea typeface="Times New Roman"/>
                <a:cs typeface="Times New Roman"/>
                <a:sym typeface="Times New Roman"/>
              </a:rPr>
              <a:t>Tetramorium</a:t>
            </a:r>
            <a:r>
              <a:rPr lang="en-US" sz="2400" i="1" dirty="0">
                <a:latin typeface="+mn-lt"/>
                <a:ea typeface="Times New Roman"/>
                <a:cs typeface="Times New Roman"/>
                <a:sym typeface="Times New Roman"/>
              </a:rPr>
              <a:t> </a:t>
            </a:r>
            <a:r>
              <a:rPr lang="en-US" sz="2400" i="1" dirty="0" err="1">
                <a:latin typeface="+mn-lt"/>
                <a:ea typeface="Times New Roman"/>
                <a:cs typeface="Times New Roman"/>
                <a:sym typeface="Times New Roman"/>
              </a:rPr>
              <a:t>Caespitum</a:t>
            </a:r>
            <a:r>
              <a:rPr lang="en-US" sz="2400" i="1" dirty="0">
                <a:latin typeface="+mn-lt"/>
                <a:ea typeface="Times New Roman"/>
                <a:cs typeface="Times New Roman"/>
                <a:sym typeface="Times New Roman"/>
              </a:rPr>
              <a:t> </a:t>
            </a:r>
            <a:r>
              <a:rPr lang="en-US" sz="2400" dirty="0">
                <a:latin typeface="+mn-lt"/>
                <a:ea typeface="Times New Roman"/>
                <a:cs typeface="Times New Roman"/>
                <a:sym typeface="Times New Roman"/>
              </a:rPr>
              <a:t>and the other identified species was </a:t>
            </a:r>
            <a:r>
              <a:rPr lang="en-US" sz="2400" i="1" dirty="0" err="1">
                <a:latin typeface="+mn-lt"/>
                <a:ea typeface="Times New Roman"/>
                <a:cs typeface="Times New Roman"/>
                <a:sym typeface="Times New Roman"/>
              </a:rPr>
              <a:t>Lasius</a:t>
            </a:r>
            <a:r>
              <a:rPr lang="en-US" sz="2400" i="1" dirty="0">
                <a:latin typeface="+mn-lt"/>
                <a:ea typeface="Times New Roman"/>
                <a:cs typeface="Times New Roman"/>
                <a:sym typeface="Times New Roman"/>
              </a:rPr>
              <a:t> </a:t>
            </a:r>
            <a:r>
              <a:rPr lang="en-US" sz="2400" i="1" dirty="0" err="1">
                <a:latin typeface="+mn-lt"/>
                <a:ea typeface="Times New Roman"/>
                <a:cs typeface="Times New Roman"/>
                <a:sym typeface="Times New Roman"/>
              </a:rPr>
              <a:t>Neoniger</a:t>
            </a:r>
            <a:r>
              <a:rPr lang="en-US" sz="2400" dirty="0">
                <a:latin typeface="+mn-lt"/>
                <a:ea typeface="Times New Roman"/>
                <a:cs typeface="Times New Roman"/>
                <a:sym typeface="Times New Roman"/>
              </a:rPr>
              <a:t>.</a:t>
            </a:r>
            <a:endParaRPr lang="en" sz="2400" dirty="0">
              <a:solidFill>
                <a:schemeClr val="dk1"/>
              </a:solidFill>
              <a:latin typeface="+mn-lt"/>
              <a:ea typeface="Times New Roman"/>
              <a:cs typeface="Times New Roman"/>
              <a:sym typeface="Times New Roman"/>
            </a:endParaRPr>
          </a:p>
        </p:txBody>
      </p:sp>
      <p:sp>
        <p:nvSpPr>
          <p:cNvPr id="14337" name="Shape 59">
            <a:extLst>
              <a:ext uri="{FF2B5EF4-FFF2-40B4-BE49-F238E27FC236}">
                <a16:creationId xmlns="" xmlns:a16="http://schemas.microsoft.com/office/drawing/2014/main" id="{67D00CB9-D26E-4F21-BF4A-DC4B71D9201F}"/>
              </a:ext>
            </a:extLst>
          </p:cNvPr>
          <p:cNvSpPr txBox="1">
            <a:spLocks noChangeArrowheads="1"/>
          </p:cNvSpPr>
          <p:nvPr/>
        </p:nvSpPr>
        <p:spPr bwMode="auto">
          <a:xfrm>
            <a:off x="14972792" y="1861267"/>
            <a:ext cx="2993703" cy="40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283" tIns="46283" rIns="46283" bIns="46283"/>
          <a:lstStyle>
            <a:lvl1pPr>
              <a:defRPr sz="5100">
                <a:solidFill>
                  <a:schemeClr val="tx1"/>
                </a:solidFill>
                <a:latin typeface="Calibri" panose="020F0502020204030204" pitchFamily="34" charset="0"/>
              </a:defRPr>
            </a:lvl1pPr>
            <a:lvl2pPr marL="742950" indent="-285750">
              <a:defRPr sz="5100">
                <a:solidFill>
                  <a:schemeClr val="tx1"/>
                </a:solidFill>
                <a:latin typeface="Calibri" panose="020F0502020204030204" pitchFamily="34" charset="0"/>
              </a:defRPr>
            </a:lvl2pPr>
            <a:lvl3pPr marL="1143000" indent="-228600">
              <a:defRPr sz="5100">
                <a:solidFill>
                  <a:schemeClr val="tx1"/>
                </a:solidFill>
                <a:latin typeface="Calibri" panose="020F0502020204030204" pitchFamily="34" charset="0"/>
              </a:defRPr>
            </a:lvl3pPr>
            <a:lvl4pPr marL="1600200" indent="-228600">
              <a:defRPr sz="5100">
                <a:solidFill>
                  <a:schemeClr val="tx1"/>
                </a:solidFill>
                <a:latin typeface="Calibri" panose="020F0502020204030204" pitchFamily="34" charset="0"/>
              </a:defRPr>
            </a:lvl4pPr>
            <a:lvl5pPr marL="2057400" indent="-228600">
              <a:defRPr sz="5100">
                <a:solidFill>
                  <a:schemeClr val="tx1"/>
                </a:solidFill>
                <a:latin typeface="Calibri" panose="020F0502020204030204" pitchFamily="34" charset="0"/>
              </a:defRPr>
            </a:lvl5pPr>
            <a:lvl6pPr marL="2514600" indent="-228600" defTabSz="2632075" eaLnBrk="0" fontAlgn="base" hangingPunct="0">
              <a:spcBef>
                <a:spcPct val="0"/>
              </a:spcBef>
              <a:spcAft>
                <a:spcPct val="0"/>
              </a:spcAft>
              <a:defRPr sz="5100">
                <a:solidFill>
                  <a:schemeClr val="tx1"/>
                </a:solidFill>
                <a:latin typeface="Calibri" panose="020F0502020204030204" pitchFamily="34" charset="0"/>
              </a:defRPr>
            </a:lvl6pPr>
            <a:lvl7pPr marL="2971800" indent="-228600" defTabSz="2632075" eaLnBrk="0" fontAlgn="base" hangingPunct="0">
              <a:spcBef>
                <a:spcPct val="0"/>
              </a:spcBef>
              <a:spcAft>
                <a:spcPct val="0"/>
              </a:spcAft>
              <a:defRPr sz="5100">
                <a:solidFill>
                  <a:schemeClr val="tx1"/>
                </a:solidFill>
                <a:latin typeface="Calibri" panose="020F0502020204030204" pitchFamily="34" charset="0"/>
              </a:defRPr>
            </a:lvl7pPr>
            <a:lvl8pPr marL="3429000" indent="-228600" defTabSz="2632075" eaLnBrk="0" fontAlgn="base" hangingPunct="0">
              <a:spcBef>
                <a:spcPct val="0"/>
              </a:spcBef>
              <a:spcAft>
                <a:spcPct val="0"/>
              </a:spcAft>
              <a:defRPr sz="5100">
                <a:solidFill>
                  <a:schemeClr val="tx1"/>
                </a:solidFill>
                <a:latin typeface="Calibri" panose="020F0502020204030204" pitchFamily="34" charset="0"/>
              </a:defRPr>
            </a:lvl8pPr>
            <a:lvl9pPr marL="3886200" indent="-228600" defTabSz="2632075" eaLnBrk="0" fontAlgn="base" hangingPunct="0">
              <a:spcBef>
                <a:spcPct val="0"/>
              </a:spcBef>
              <a:spcAft>
                <a:spcPct val="0"/>
              </a:spcAft>
              <a:defRPr sz="5100">
                <a:solidFill>
                  <a:schemeClr val="tx1"/>
                </a:solidFill>
                <a:latin typeface="Calibri" panose="020F0502020204030204" pitchFamily="34" charset="0"/>
              </a:defRPr>
            </a:lvl9pPr>
          </a:lstStyle>
          <a:p>
            <a:pPr algn="ctr" eaLnBrk="1" hangingPunct="1">
              <a:defRPr/>
            </a:pPr>
            <a:r>
              <a:rPr lang="en-US" altLang="en-US" sz="3000" b="1" u="sng" dirty="0">
                <a:latin typeface="Times New Roman" panose="02020603050405020304" pitchFamily="18" charset="0"/>
                <a:cs typeface="Times New Roman" panose="02020603050405020304" pitchFamily="18" charset="0"/>
                <a:sym typeface="Times New Roman" panose="02020603050405020304" pitchFamily="18" charset="0"/>
              </a:rPr>
              <a:t>Results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TotalTime>
  <Words>1656</Words>
  <Application>Microsoft Macintosh PowerPoint</Application>
  <PresentationFormat>Custom</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NASKA</dc:creator>
  <cp:lastModifiedBy>Jessica Cohen</cp:lastModifiedBy>
  <cp:revision>81</cp:revision>
  <cp:lastPrinted>2019-01-10T15:51:48Z</cp:lastPrinted>
  <dcterms:created xsi:type="dcterms:W3CDTF">2018-05-21T16:28:10Z</dcterms:created>
  <dcterms:modified xsi:type="dcterms:W3CDTF">2019-05-28T22:37:55Z</dcterms:modified>
</cp:coreProperties>
</file>