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ys Che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1260" y="84"/>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92992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50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4114800" y="3591564"/>
            <a:ext cx="24688800" cy="764032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16200"/>
              <a:buFont typeface="Calibri"/>
              <a:buNone/>
              <a:defRPr sz="1620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4114800" y="11526521"/>
            <a:ext cx="24688800" cy="5298439"/>
          </a:xfrm>
          <a:prstGeom prst="rect">
            <a:avLst/>
          </a:prstGeom>
          <a:noFill/>
          <a:ln>
            <a:noFill/>
          </a:ln>
        </p:spPr>
        <p:txBody>
          <a:bodyPr spcFirstLastPara="1" wrap="square" lIns="91425" tIns="45700" rIns="91425" bIns="45700" anchor="t" anchorCtr="0"/>
          <a:lstStyle>
            <a:lvl1pPr marR="0" lvl="0" algn="ctr" rtl="0">
              <a:lnSpc>
                <a:spcPct val="90000"/>
              </a:lnSpc>
              <a:spcBef>
                <a:spcPts val="2700"/>
              </a:spcBef>
              <a:spcAft>
                <a:spcPts val="0"/>
              </a:spcAft>
              <a:buClr>
                <a:schemeClr val="dk1"/>
              </a:buClr>
              <a:buSzPts val="6480"/>
              <a:buFont typeface="Arial"/>
              <a:buNone/>
              <a:defRPr sz="6480" b="0" i="0" u="none" strike="noStrike" cap="none">
                <a:solidFill>
                  <a:schemeClr val="dk1"/>
                </a:solidFill>
                <a:latin typeface="Calibri"/>
                <a:ea typeface="Calibri"/>
                <a:cs typeface="Calibri"/>
                <a:sym typeface="Calibri"/>
              </a:defRPr>
            </a:lvl1pPr>
            <a:lvl2pPr marR="0" lvl="1" algn="ctr"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2pPr>
            <a:lvl3pPr marR="0" lvl="2" algn="ctr" rtl="0">
              <a:lnSpc>
                <a:spcPct val="90000"/>
              </a:lnSpc>
              <a:spcBef>
                <a:spcPts val="1350"/>
              </a:spcBef>
              <a:spcAft>
                <a:spcPts val="0"/>
              </a:spcAft>
              <a:buClr>
                <a:schemeClr val="dk1"/>
              </a:buClr>
              <a:buSzPts val="4860"/>
              <a:buFont typeface="Arial"/>
              <a:buNone/>
              <a:defRPr sz="4860" b="0" i="0" u="none" strike="noStrike" cap="none">
                <a:solidFill>
                  <a:schemeClr val="dk1"/>
                </a:solidFill>
                <a:latin typeface="Calibri"/>
                <a:ea typeface="Calibri"/>
                <a:cs typeface="Calibri"/>
                <a:sym typeface="Calibri"/>
              </a:defRPr>
            </a:lvl3pPr>
            <a:lvl4pPr marR="0" lvl="3"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4pPr>
            <a:lvl5pPr marR="0" lvl="4"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5pPr>
            <a:lvl6pPr marR="0" lvl="5"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6pPr>
            <a:lvl7pPr marR="0" lvl="6"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7pPr>
            <a:lvl8pPr marR="0" lvl="7"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8pPr>
            <a:lvl9pPr marR="0" lvl="8"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b="0" i="0" u="none" strike="noStrike" cap="none">
                <a:solidFill>
                  <a:srgbClr val="888888"/>
                </a:solidFill>
                <a:latin typeface="Calibri"/>
                <a:ea typeface="Calibri"/>
                <a:cs typeface="Calibri"/>
                <a:sym typeface="Calibri"/>
              </a:defRPr>
            </a:lvl1pPr>
            <a:lvl2pPr marL="0" marR="0" lvl="1" indent="0" algn="r" rtl="0">
              <a:spcBef>
                <a:spcPts val="0"/>
              </a:spcBef>
              <a:buNone/>
              <a:defRPr sz="3241" b="0" i="0" u="none" strike="noStrike" cap="none">
                <a:solidFill>
                  <a:srgbClr val="888888"/>
                </a:solidFill>
                <a:latin typeface="Calibri"/>
                <a:ea typeface="Calibri"/>
                <a:cs typeface="Calibri"/>
                <a:sym typeface="Calibri"/>
              </a:defRPr>
            </a:lvl2pPr>
            <a:lvl3pPr marL="0" marR="0" lvl="2" indent="0" algn="r" rtl="0">
              <a:spcBef>
                <a:spcPts val="0"/>
              </a:spcBef>
              <a:buNone/>
              <a:defRPr sz="3241" b="0" i="0" u="none" strike="noStrike" cap="none">
                <a:solidFill>
                  <a:srgbClr val="888888"/>
                </a:solidFill>
                <a:latin typeface="Calibri"/>
                <a:ea typeface="Calibri"/>
                <a:cs typeface="Calibri"/>
                <a:sym typeface="Calibri"/>
              </a:defRPr>
            </a:lvl3pPr>
            <a:lvl4pPr marL="0" marR="0" lvl="3" indent="0" algn="r" rtl="0">
              <a:spcBef>
                <a:spcPts val="0"/>
              </a:spcBef>
              <a:buNone/>
              <a:defRPr sz="3241" b="0" i="0" u="none" strike="noStrike" cap="none">
                <a:solidFill>
                  <a:srgbClr val="888888"/>
                </a:solidFill>
                <a:latin typeface="Calibri"/>
                <a:ea typeface="Calibri"/>
                <a:cs typeface="Calibri"/>
                <a:sym typeface="Calibri"/>
              </a:defRPr>
            </a:lvl4pPr>
            <a:lvl5pPr marL="0" marR="0" lvl="4" indent="0" algn="r" rtl="0">
              <a:spcBef>
                <a:spcPts val="0"/>
              </a:spcBef>
              <a:buNone/>
              <a:defRPr sz="3241" b="0" i="0" u="none" strike="noStrike" cap="none">
                <a:solidFill>
                  <a:srgbClr val="888888"/>
                </a:solidFill>
                <a:latin typeface="Calibri"/>
                <a:ea typeface="Calibri"/>
                <a:cs typeface="Calibri"/>
                <a:sym typeface="Calibri"/>
              </a:defRPr>
            </a:lvl5pPr>
            <a:lvl6pPr marL="0" marR="0" lvl="5" indent="0" algn="r" rtl="0">
              <a:spcBef>
                <a:spcPts val="0"/>
              </a:spcBef>
              <a:buNone/>
              <a:defRPr sz="3241" b="0" i="0" u="none" strike="noStrike" cap="none">
                <a:solidFill>
                  <a:srgbClr val="888888"/>
                </a:solidFill>
                <a:latin typeface="Calibri"/>
                <a:ea typeface="Calibri"/>
                <a:cs typeface="Calibri"/>
                <a:sym typeface="Calibri"/>
              </a:defRPr>
            </a:lvl6pPr>
            <a:lvl7pPr marL="0" marR="0" lvl="6" indent="0" algn="r" rtl="0">
              <a:spcBef>
                <a:spcPts val="0"/>
              </a:spcBef>
              <a:buNone/>
              <a:defRPr sz="3241" b="0" i="0" u="none" strike="noStrike" cap="none">
                <a:solidFill>
                  <a:srgbClr val="888888"/>
                </a:solidFill>
                <a:latin typeface="Calibri"/>
                <a:ea typeface="Calibri"/>
                <a:cs typeface="Calibri"/>
                <a:sym typeface="Calibri"/>
              </a:defRPr>
            </a:lvl7pPr>
            <a:lvl8pPr marL="0" marR="0" lvl="7" indent="0" algn="r" rtl="0">
              <a:spcBef>
                <a:spcPts val="0"/>
              </a:spcBef>
              <a:buNone/>
              <a:defRPr sz="3241" b="0" i="0" u="none" strike="noStrike" cap="none">
                <a:solidFill>
                  <a:srgbClr val="888888"/>
                </a:solidFill>
                <a:latin typeface="Calibri"/>
                <a:ea typeface="Calibri"/>
                <a:cs typeface="Calibri"/>
                <a:sym typeface="Calibri"/>
              </a:defRPr>
            </a:lvl8pPr>
            <a:lvl9pPr marL="0" marR="0" lvl="8" indent="0" algn="r" rtl="0">
              <a:spcBef>
                <a:spcPts val="0"/>
              </a:spcBef>
              <a:buNone/>
              <a:defRPr sz="3241"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263143"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9497060" y="-1391917"/>
            <a:ext cx="13924282" cy="28392119"/>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807306" y="6918325"/>
            <a:ext cx="18597881" cy="709803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405507" y="26037"/>
            <a:ext cx="18597881" cy="20882609"/>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263143"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2263143" y="5842002"/>
            <a:ext cx="28392119" cy="13924282"/>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245998" y="5471165"/>
            <a:ext cx="28392119" cy="9128759"/>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6200"/>
              <a:buFont typeface="Calibri"/>
              <a:buNone/>
              <a:defRPr sz="1620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2245998" y="14686286"/>
            <a:ext cx="28392119" cy="4800599"/>
          </a:xfrm>
          <a:prstGeom prst="rect">
            <a:avLst/>
          </a:prstGeom>
          <a:noFill/>
          <a:ln>
            <a:noFill/>
          </a:ln>
        </p:spPr>
        <p:txBody>
          <a:bodyPr spcFirstLastPara="1" wrap="square" lIns="91425" tIns="45700" rIns="91425" bIns="45700" anchor="t" anchorCtr="0"/>
          <a:lstStyle>
            <a:lvl1pPr marL="457212" marR="0" lvl="0" indent="-228607" algn="l" rtl="0">
              <a:lnSpc>
                <a:spcPct val="90000"/>
              </a:lnSpc>
              <a:spcBef>
                <a:spcPts val="2700"/>
              </a:spcBef>
              <a:spcAft>
                <a:spcPts val="0"/>
              </a:spcAft>
              <a:buClr>
                <a:srgbClr val="888888"/>
              </a:buClr>
              <a:buSzPts val="6480"/>
              <a:buFont typeface="Arial"/>
              <a:buNone/>
              <a:defRPr sz="6480" b="0" i="0" u="none" strike="noStrike" cap="none">
                <a:solidFill>
                  <a:srgbClr val="888888"/>
                </a:solidFill>
                <a:latin typeface="Calibri"/>
                <a:ea typeface="Calibri"/>
                <a:cs typeface="Calibri"/>
                <a:sym typeface="Calibri"/>
              </a:defRPr>
            </a:lvl1pPr>
            <a:lvl2pPr marL="914426" marR="0" lvl="1" indent="-228607" algn="l" rtl="0">
              <a:lnSpc>
                <a:spcPct val="90000"/>
              </a:lnSpc>
              <a:spcBef>
                <a:spcPts val="1350"/>
              </a:spcBef>
              <a:spcAft>
                <a:spcPts val="0"/>
              </a:spcAft>
              <a:buClr>
                <a:srgbClr val="888888"/>
              </a:buClr>
              <a:buSzPts val="5400"/>
              <a:buFont typeface="Arial"/>
              <a:buNone/>
              <a:defRPr sz="5400" b="0" i="0" u="none" strike="noStrike" cap="none">
                <a:solidFill>
                  <a:srgbClr val="888888"/>
                </a:solidFill>
                <a:latin typeface="Calibri"/>
                <a:ea typeface="Calibri"/>
                <a:cs typeface="Calibri"/>
                <a:sym typeface="Calibri"/>
              </a:defRPr>
            </a:lvl2pPr>
            <a:lvl3pPr marL="1371638" marR="0" lvl="2" indent="-228607" algn="l" rtl="0">
              <a:lnSpc>
                <a:spcPct val="90000"/>
              </a:lnSpc>
              <a:spcBef>
                <a:spcPts val="1350"/>
              </a:spcBef>
              <a:spcAft>
                <a:spcPts val="0"/>
              </a:spcAft>
              <a:buClr>
                <a:srgbClr val="888888"/>
              </a:buClr>
              <a:buSzPts val="4860"/>
              <a:buFont typeface="Arial"/>
              <a:buNone/>
              <a:defRPr sz="4860" b="0" i="0" u="none" strike="noStrike" cap="none">
                <a:solidFill>
                  <a:srgbClr val="888888"/>
                </a:solidFill>
                <a:latin typeface="Calibri"/>
                <a:ea typeface="Calibri"/>
                <a:cs typeface="Calibri"/>
                <a:sym typeface="Calibri"/>
              </a:defRPr>
            </a:lvl3pPr>
            <a:lvl4pPr marL="1828851" marR="0" lvl="3"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4pPr>
            <a:lvl5pPr marL="2286064" marR="0" lvl="4"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5pPr>
            <a:lvl6pPr marL="2743277" marR="0" lvl="5"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6pPr>
            <a:lvl7pPr marL="3200489" marR="0" lvl="6"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7pPr>
            <a:lvl8pPr marL="3657703" marR="0" lvl="7"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8pPr>
            <a:lvl9pPr marL="4114915" marR="0" lvl="8"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263143"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2263143" y="5842002"/>
            <a:ext cx="13990321" cy="13924282"/>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664944" y="5842002"/>
            <a:ext cx="13990321" cy="13924282"/>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267430"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2267432" y="5379723"/>
            <a:ext cx="13926025" cy="2636519"/>
          </a:xfrm>
          <a:prstGeom prst="rect">
            <a:avLst/>
          </a:prstGeom>
          <a:noFill/>
          <a:ln>
            <a:noFill/>
          </a:ln>
        </p:spPr>
        <p:txBody>
          <a:bodyPr spcFirstLastPara="1" wrap="square" lIns="91425" tIns="45700" rIns="91425" bIns="45700" anchor="b" anchorCtr="0"/>
          <a:lstStyle>
            <a:lvl1pPr marL="457212" marR="0" lvl="0" indent="-228607" algn="l" rtl="0">
              <a:lnSpc>
                <a:spcPct val="90000"/>
              </a:lnSpc>
              <a:spcBef>
                <a:spcPts val="2700"/>
              </a:spcBef>
              <a:spcAft>
                <a:spcPts val="0"/>
              </a:spcAft>
              <a:buClr>
                <a:schemeClr val="dk1"/>
              </a:buClr>
              <a:buSzPts val="6480"/>
              <a:buFont typeface="Arial"/>
              <a:buNone/>
              <a:defRPr sz="6480" b="1" i="0" u="none" strike="noStrike" cap="none">
                <a:solidFill>
                  <a:schemeClr val="dk1"/>
                </a:solidFill>
                <a:latin typeface="Calibri"/>
                <a:ea typeface="Calibri"/>
                <a:cs typeface="Calibri"/>
                <a:sym typeface="Calibri"/>
              </a:defRPr>
            </a:lvl1pPr>
            <a:lvl2pPr marL="914426" marR="0" lvl="1" indent="-228607" algn="l" rtl="0">
              <a:lnSpc>
                <a:spcPct val="90000"/>
              </a:lnSpc>
              <a:spcBef>
                <a:spcPts val="135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2pPr>
            <a:lvl3pPr marL="1371638" marR="0" lvl="2" indent="-228607" algn="l" rtl="0">
              <a:lnSpc>
                <a:spcPct val="90000"/>
              </a:lnSpc>
              <a:spcBef>
                <a:spcPts val="1350"/>
              </a:spcBef>
              <a:spcAft>
                <a:spcPts val="0"/>
              </a:spcAft>
              <a:buClr>
                <a:schemeClr val="dk1"/>
              </a:buClr>
              <a:buSzPts val="4860"/>
              <a:buFont typeface="Arial"/>
              <a:buNone/>
              <a:defRPr sz="4860" b="1" i="0" u="none" strike="noStrike" cap="none">
                <a:solidFill>
                  <a:schemeClr val="dk1"/>
                </a:solidFill>
                <a:latin typeface="Calibri"/>
                <a:ea typeface="Calibri"/>
                <a:cs typeface="Calibri"/>
                <a:sym typeface="Calibri"/>
              </a:defRPr>
            </a:lvl3pPr>
            <a:lvl4pPr marL="1828851" marR="0" lvl="3"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4pPr>
            <a:lvl5pPr marL="2286064" marR="0" lvl="4"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5pPr>
            <a:lvl6pPr marL="2743277" marR="0" lvl="5"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6pPr>
            <a:lvl7pPr marL="3200489" marR="0" lvl="6"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7pPr>
            <a:lvl8pPr marL="3657703" marR="0" lvl="7"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8pPr>
            <a:lvl9pPr marL="4114915" marR="0" lvl="8"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267432" y="8016240"/>
            <a:ext cx="13926025" cy="11790682"/>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664941" y="5379723"/>
            <a:ext cx="13994608" cy="2636519"/>
          </a:xfrm>
          <a:prstGeom prst="rect">
            <a:avLst/>
          </a:prstGeom>
          <a:noFill/>
          <a:ln>
            <a:noFill/>
          </a:ln>
        </p:spPr>
        <p:txBody>
          <a:bodyPr spcFirstLastPara="1" wrap="square" lIns="91425" tIns="45700" rIns="91425" bIns="45700" anchor="b" anchorCtr="0"/>
          <a:lstStyle>
            <a:lvl1pPr marL="457212" marR="0" lvl="0" indent="-228607" algn="l" rtl="0">
              <a:lnSpc>
                <a:spcPct val="90000"/>
              </a:lnSpc>
              <a:spcBef>
                <a:spcPts val="2700"/>
              </a:spcBef>
              <a:spcAft>
                <a:spcPts val="0"/>
              </a:spcAft>
              <a:buClr>
                <a:schemeClr val="dk1"/>
              </a:buClr>
              <a:buSzPts val="6480"/>
              <a:buFont typeface="Arial"/>
              <a:buNone/>
              <a:defRPr sz="6480" b="1" i="0" u="none" strike="noStrike" cap="none">
                <a:solidFill>
                  <a:schemeClr val="dk1"/>
                </a:solidFill>
                <a:latin typeface="Calibri"/>
                <a:ea typeface="Calibri"/>
                <a:cs typeface="Calibri"/>
                <a:sym typeface="Calibri"/>
              </a:defRPr>
            </a:lvl1pPr>
            <a:lvl2pPr marL="914426" marR="0" lvl="1" indent="-228607" algn="l" rtl="0">
              <a:lnSpc>
                <a:spcPct val="90000"/>
              </a:lnSpc>
              <a:spcBef>
                <a:spcPts val="135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2pPr>
            <a:lvl3pPr marL="1371638" marR="0" lvl="2" indent="-228607" algn="l" rtl="0">
              <a:lnSpc>
                <a:spcPct val="90000"/>
              </a:lnSpc>
              <a:spcBef>
                <a:spcPts val="1350"/>
              </a:spcBef>
              <a:spcAft>
                <a:spcPts val="0"/>
              </a:spcAft>
              <a:buClr>
                <a:schemeClr val="dk1"/>
              </a:buClr>
              <a:buSzPts val="4860"/>
              <a:buFont typeface="Arial"/>
              <a:buNone/>
              <a:defRPr sz="4860" b="1" i="0" u="none" strike="noStrike" cap="none">
                <a:solidFill>
                  <a:schemeClr val="dk1"/>
                </a:solidFill>
                <a:latin typeface="Calibri"/>
                <a:ea typeface="Calibri"/>
                <a:cs typeface="Calibri"/>
                <a:sym typeface="Calibri"/>
              </a:defRPr>
            </a:lvl3pPr>
            <a:lvl4pPr marL="1828851" marR="0" lvl="3"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4pPr>
            <a:lvl5pPr marL="2286064" marR="0" lvl="4"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5pPr>
            <a:lvl6pPr marL="2743277" marR="0" lvl="5"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6pPr>
            <a:lvl7pPr marL="3200489" marR="0" lvl="6"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7pPr>
            <a:lvl8pPr marL="3657703" marR="0" lvl="7"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8pPr>
            <a:lvl9pPr marL="4114915" marR="0" lvl="8"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664941" y="8016240"/>
            <a:ext cx="13994608" cy="11790682"/>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263143"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267429" y="1463040"/>
            <a:ext cx="10617040" cy="512064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8640"/>
              <a:buFont typeface="Calibri"/>
              <a:buNone/>
              <a:defRPr sz="86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3994611" y="3159762"/>
            <a:ext cx="16664939" cy="15595600"/>
          </a:xfrm>
          <a:prstGeom prst="rect">
            <a:avLst/>
          </a:prstGeom>
          <a:noFill/>
          <a:ln>
            <a:noFill/>
          </a:ln>
        </p:spPr>
        <p:txBody>
          <a:bodyPr spcFirstLastPara="1" wrap="square" lIns="91425" tIns="45700" rIns="91425" bIns="45700" anchor="t" anchorCtr="0"/>
          <a:lstStyle>
            <a:lvl1pPr marL="457212" marR="0" lvl="0" indent="-777262" algn="l" rtl="0">
              <a:lnSpc>
                <a:spcPct val="90000"/>
              </a:lnSpc>
              <a:spcBef>
                <a:spcPts val="27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1pPr>
            <a:lvl2pPr marL="914426" marR="0" lvl="1" indent="-708680" algn="l" rtl="0">
              <a:lnSpc>
                <a:spcPct val="90000"/>
              </a:lnSpc>
              <a:spcBef>
                <a:spcPts val="135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2pPr>
            <a:lvl3pPr marL="1371638" marR="0" lvl="2"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3pPr>
            <a:lvl4pPr marL="1828851" marR="0" lvl="3"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64" marR="0" lvl="4"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77" marR="0" lvl="5"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89" marR="0" lvl="6"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703" marR="0" lvl="7"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915" marR="0" lvl="8"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267429" y="6583680"/>
            <a:ext cx="10617040" cy="12197081"/>
          </a:xfrm>
          <a:prstGeom prst="rect">
            <a:avLst/>
          </a:prstGeom>
          <a:noFill/>
          <a:ln>
            <a:noFill/>
          </a:ln>
        </p:spPr>
        <p:txBody>
          <a:bodyPr spcFirstLastPara="1" wrap="square" lIns="91425" tIns="45700" rIns="91425" bIns="45700" anchor="t" anchorCtr="0"/>
          <a:lstStyle>
            <a:lvl1pPr marL="457212" marR="0" lvl="0" indent="-228607" algn="l" rtl="0">
              <a:lnSpc>
                <a:spcPct val="90000"/>
              </a:lnSpc>
              <a:spcBef>
                <a:spcPts val="27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26" marR="0" lvl="1" indent="-228607" algn="l" rtl="0">
              <a:lnSpc>
                <a:spcPct val="90000"/>
              </a:lnSpc>
              <a:spcBef>
                <a:spcPts val="1350"/>
              </a:spcBef>
              <a:spcAft>
                <a:spcPts val="0"/>
              </a:spcAft>
              <a:buClr>
                <a:schemeClr val="dk1"/>
              </a:buClr>
              <a:buSzPts val="3780"/>
              <a:buFont typeface="Arial"/>
              <a:buNone/>
              <a:defRPr sz="3780" b="0" i="0" u="none" strike="noStrike" cap="none">
                <a:solidFill>
                  <a:schemeClr val="dk1"/>
                </a:solidFill>
                <a:latin typeface="Calibri"/>
                <a:ea typeface="Calibri"/>
                <a:cs typeface="Calibri"/>
                <a:sym typeface="Calibri"/>
              </a:defRPr>
            </a:lvl2pPr>
            <a:lvl3pPr marL="1371638" marR="0" lvl="2" indent="-228607" algn="l" rtl="0">
              <a:lnSpc>
                <a:spcPct val="90000"/>
              </a:lnSpc>
              <a:spcBef>
                <a:spcPts val="1350"/>
              </a:spcBef>
              <a:spcAft>
                <a:spcPts val="0"/>
              </a:spcAft>
              <a:buClr>
                <a:schemeClr val="dk1"/>
              </a:buClr>
              <a:buSzPts val="3240"/>
              <a:buFont typeface="Arial"/>
              <a:buNone/>
              <a:defRPr sz="3241" b="0" i="0" u="none" strike="noStrike" cap="none">
                <a:solidFill>
                  <a:schemeClr val="dk1"/>
                </a:solidFill>
                <a:latin typeface="Calibri"/>
                <a:ea typeface="Calibri"/>
                <a:cs typeface="Calibri"/>
                <a:sym typeface="Calibri"/>
              </a:defRPr>
            </a:lvl3pPr>
            <a:lvl4pPr marL="1828851" marR="0" lvl="3"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L="2286064" marR="0" lvl="4"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L="2743277" marR="0" lvl="5"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L="3200489" marR="0" lvl="6"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L="3657703" marR="0" lvl="7"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L="4114915" marR="0" lvl="8"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267429" y="1463040"/>
            <a:ext cx="10617040" cy="512064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8640"/>
              <a:buFont typeface="Calibri"/>
              <a:buNone/>
              <a:defRPr sz="86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3994611" y="3159762"/>
            <a:ext cx="16664939" cy="15595600"/>
          </a:xfrm>
          <a:prstGeom prst="rect">
            <a:avLst/>
          </a:prstGeom>
          <a:noFill/>
          <a:ln>
            <a:noFill/>
          </a:ln>
        </p:spPr>
        <p:txBody>
          <a:bodyPr spcFirstLastPara="1" wrap="square" lIns="91425" tIns="45700" rIns="91425" bIns="45700" anchor="t" anchorCtr="0"/>
          <a:lstStyle>
            <a:lvl1pPr marR="0" lvl="0" algn="l" rtl="0">
              <a:lnSpc>
                <a:spcPct val="90000"/>
              </a:lnSpc>
              <a:spcBef>
                <a:spcPts val="27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1pPr>
            <a:lvl2pPr marR="0" lvl="1" algn="l" rtl="0">
              <a:lnSpc>
                <a:spcPct val="90000"/>
              </a:lnSpc>
              <a:spcBef>
                <a:spcPts val="1350"/>
              </a:spcBef>
              <a:spcAft>
                <a:spcPts val="0"/>
              </a:spcAft>
              <a:buClr>
                <a:schemeClr val="dk1"/>
              </a:buClr>
              <a:buSzPts val="7560"/>
              <a:buFont typeface="Arial"/>
              <a:buNone/>
              <a:defRPr sz="7560" b="0" i="0" u="none" strike="noStrike" cap="none">
                <a:solidFill>
                  <a:schemeClr val="dk1"/>
                </a:solidFill>
                <a:latin typeface="Calibri"/>
                <a:ea typeface="Calibri"/>
                <a:cs typeface="Calibri"/>
                <a:sym typeface="Calibri"/>
              </a:defRPr>
            </a:lvl2pPr>
            <a:lvl3pPr marR="0" lvl="2" algn="l" rtl="0">
              <a:lnSpc>
                <a:spcPct val="90000"/>
              </a:lnSpc>
              <a:spcBef>
                <a:spcPts val="1350"/>
              </a:spcBef>
              <a:spcAft>
                <a:spcPts val="0"/>
              </a:spcAft>
              <a:buClr>
                <a:schemeClr val="dk1"/>
              </a:buClr>
              <a:buSzPts val="6480"/>
              <a:buFont typeface="Arial"/>
              <a:buNone/>
              <a:defRPr sz="6480" b="0" i="0" u="none" strike="noStrike" cap="none">
                <a:solidFill>
                  <a:schemeClr val="dk1"/>
                </a:solidFill>
                <a:latin typeface="Calibri"/>
                <a:ea typeface="Calibri"/>
                <a:cs typeface="Calibri"/>
                <a:sym typeface="Calibri"/>
              </a:defRPr>
            </a:lvl3pPr>
            <a:lvl4pPr marR="0" lvl="3"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4pPr>
            <a:lvl5pPr marR="0" lvl="4"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5pPr>
            <a:lvl6pPr marR="0" lvl="5"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6pPr>
            <a:lvl7pPr marR="0" lvl="6"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7pPr>
            <a:lvl8pPr marR="0" lvl="7"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8pPr>
            <a:lvl9pPr marR="0" lvl="8"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267429" y="6583680"/>
            <a:ext cx="10617040" cy="12197081"/>
          </a:xfrm>
          <a:prstGeom prst="rect">
            <a:avLst/>
          </a:prstGeom>
          <a:noFill/>
          <a:ln>
            <a:noFill/>
          </a:ln>
        </p:spPr>
        <p:txBody>
          <a:bodyPr spcFirstLastPara="1" wrap="square" lIns="91425" tIns="45700" rIns="91425" bIns="45700" anchor="t" anchorCtr="0"/>
          <a:lstStyle>
            <a:lvl1pPr marL="457212" marR="0" lvl="0" indent="-228607" algn="l" rtl="0">
              <a:lnSpc>
                <a:spcPct val="90000"/>
              </a:lnSpc>
              <a:spcBef>
                <a:spcPts val="27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26" marR="0" lvl="1" indent="-228607" algn="l" rtl="0">
              <a:lnSpc>
                <a:spcPct val="90000"/>
              </a:lnSpc>
              <a:spcBef>
                <a:spcPts val="1350"/>
              </a:spcBef>
              <a:spcAft>
                <a:spcPts val="0"/>
              </a:spcAft>
              <a:buClr>
                <a:schemeClr val="dk1"/>
              </a:buClr>
              <a:buSzPts val="3780"/>
              <a:buFont typeface="Arial"/>
              <a:buNone/>
              <a:defRPr sz="3780" b="0" i="0" u="none" strike="noStrike" cap="none">
                <a:solidFill>
                  <a:schemeClr val="dk1"/>
                </a:solidFill>
                <a:latin typeface="Calibri"/>
                <a:ea typeface="Calibri"/>
                <a:cs typeface="Calibri"/>
                <a:sym typeface="Calibri"/>
              </a:defRPr>
            </a:lvl2pPr>
            <a:lvl3pPr marL="1371638" marR="0" lvl="2" indent="-228607" algn="l" rtl="0">
              <a:lnSpc>
                <a:spcPct val="90000"/>
              </a:lnSpc>
              <a:spcBef>
                <a:spcPts val="1350"/>
              </a:spcBef>
              <a:spcAft>
                <a:spcPts val="0"/>
              </a:spcAft>
              <a:buClr>
                <a:schemeClr val="dk1"/>
              </a:buClr>
              <a:buSzPts val="3240"/>
              <a:buFont typeface="Arial"/>
              <a:buNone/>
              <a:defRPr sz="3241" b="0" i="0" u="none" strike="noStrike" cap="none">
                <a:solidFill>
                  <a:schemeClr val="dk1"/>
                </a:solidFill>
                <a:latin typeface="Calibri"/>
                <a:ea typeface="Calibri"/>
                <a:cs typeface="Calibri"/>
                <a:sym typeface="Calibri"/>
              </a:defRPr>
            </a:lvl3pPr>
            <a:lvl4pPr marL="1828851" marR="0" lvl="3"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L="2286064" marR="0" lvl="4"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L="2743277" marR="0" lvl="5"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L="3200489" marR="0" lvl="6"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L="3657703" marR="0" lvl="7"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L="4114915" marR="0" lvl="8"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263143"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2263143" y="5842002"/>
            <a:ext cx="28392119" cy="13924282"/>
          </a:xfrm>
          <a:prstGeom prst="rect">
            <a:avLst/>
          </a:prstGeom>
          <a:noFill/>
          <a:ln>
            <a:noFill/>
          </a:ln>
        </p:spPr>
        <p:txBody>
          <a:bodyPr spcFirstLastPara="1" wrap="square" lIns="91425" tIns="45700" rIns="91425" bIns="45700" anchor="t" anchorCtr="0"/>
          <a:lstStyle>
            <a:lvl1pPr marL="457200" marR="0" lvl="0" indent="-70866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00" marR="0" lvl="1" indent="-640080"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00" marR="0" lvl="2" indent="-571500"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00" marR="0" lvl="3" indent="-537210"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00" marR="0" lvl="4" indent="-537210"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00" marR="0" lvl="5" indent="-537210"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00" marR="0" lvl="6" indent="-537210"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600" marR="0" lvl="7" indent="-537210"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800" marR="0" lvl="8" indent="-537209"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b="0" i="0" u="none" strike="noStrike" cap="none">
                <a:solidFill>
                  <a:srgbClr val="888888"/>
                </a:solidFill>
                <a:latin typeface="Calibri"/>
                <a:ea typeface="Calibri"/>
                <a:cs typeface="Calibri"/>
                <a:sym typeface="Calibri"/>
              </a:defRPr>
            </a:lvl1pPr>
            <a:lvl2pPr marL="0" marR="0" lvl="1" indent="0" algn="r" rtl="0">
              <a:spcBef>
                <a:spcPts val="0"/>
              </a:spcBef>
              <a:buNone/>
              <a:defRPr sz="3241" b="0" i="0" u="none" strike="noStrike" cap="none">
                <a:solidFill>
                  <a:srgbClr val="888888"/>
                </a:solidFill>
                <a:latin typeface="Calibri"/>
                <a:ea typeface="Calibri"/>
                <a:cs typeface="Calibri"/>
                <a:sym typeface="Calibri"/>
              </a:defRPr>
            </a:lvl2pPr>
            <a:lvl3pPr marL="0" marR="0" lvl="2" indent="0" algn="r" rtl="0">
              <a:spcBef>
                <a:spcPts val="0"/>
              </a:spcBef>
              <a:buNone/>
              <a:defRPr sz="3241" b="0" i="0" u="none" strike="noStrike" cap="none">
                <a:solidFill>
                  <a:srgbClr val="888888"/>
                </a:solidFill>
                <a:latin typeface="Calibri"/>
                <a:ea typeface="Calibri"/>
                <a:cs typeface="Calibri"/>
                <a:sym typeface="Calibri"/>
              </a:defRPr>
            </a:lvl3pPr>
            <a:lvl4pPr marL="0" marR="0" lvl="3" indent="0" algn="r" rtl="0">
              <a:spcBef>
                <a:spcPts val="0"/>
              </a:spcBef>
              <a:buNone/>
              <a:defRPr sz="3241" b="0" i="0" u="none" strike="noStrike" cap="none">
                <a:solidFill>
                  <a:srgbClr val="888888"/>
                </a:solidFill>
                <a:latin typeface="Calibri"/>
                <a:ea typeface="Calibri"/>
                <a:cs typeface="Calibri"/>
                <a:sym typeface="Calibri"/>
              </a:defRPr>
            </a:lvl4pPr>
            <a:lvl5pPr marL="0" marR="0" lvl="4" indent="0" algn="r" rtl="0">
              <a:spcBef>
                <a:spcPts val="0"/>
              </a:spcBef>
              <a:buNone/>
              <a:defRPr sz="3241" b="0" i="0" u="none" strike="noStrike" cap="none">
                <a:solidFill>
                  <a:srgbClr val="888888"/>
                </a:solidFill>
                <a:latin typeface="Calibri"/>
                <a:ea typeface="Calibri"/>
                <a:cs typeface="Calibri"/>
                <a:sym typeface="Calibri"/>
              </a:defRPr>
            </a:lvl5pPr>
            <a:lvl6pPr marL="0" marR="0" lvl="5" indent="0" algn="r" rtl="0">
              <a:spcBef>
                <a:spcPts val="0"/>
              </a:spcBef>
              <a:buNone/>
              <a:defRPr sz="3241" b="0" i="0" u="none" strike="noStrike" cap="none">
                <a:solidFill>
                  <a:srgbClr val="888888"/>
                </a:solidFill>
                <a:latin typeface="Calibri"/>
                <a:ea typeface="Calibri"/>
                <a:cs typeface="Calibri"/>
                <a:sym typeface="Calibri"/>
              </a:defRPr>
            </a:lvl6pPr>
            <a:lvl7pPr marL="0" marR="0" lvl="6" indent="0" algn="r" rtl="0">
              <a:spcBef>
                <a:spcPts val="0"/>
              </a:spcBef>
              <a:buNone/>
              <a:defRPr sz="3241" b="0" i="0" u="none" strike="noStrike" cap="none">
                <a:solidFill>
                  <a:srgbClr val="888888"/>
                </a:solidFill>
                <a:latin typeface="Calibri"/>
                <a:ea typeface="Calibri"/>
                <a:cs typeface="Calibri"/>
                <a:sym typeface="Calibri"/>
              </a:defRPr>
            </a:lvl7pPr>
            <a:lvl8pPr marL="0" marR="0" lvl="7" indent="0" algn="r" rtl="0">
              <a:spcBef>
                <a:spcPts val="0"/>
              </a:spcBef>
              <a:buNone/>
              <a:defRPr sz="3241" b="0" i="0" u="none" strike="noStrike" cap="none">
                <a:solidFill>
                  <a:srgbClr val="888888"/>
                </a:solidFill>
                <a:latin typeface="Calibri"/>
                <a:ea typeface="Calibri"/>
                <a:cs typeface="Calibri"/>
                <a:sym typeface="Calibri"/>
              </a:defRPr>
            </a:lvl8pPr>
            <a:lvl9pPr marL="0" marR="0" lvl="8" indent="0" algn="r" rtl="0">
              <a:spcBef>
                <a:spcPts val="0"/>
              </a:spcBef>
              <a:buNone/>
              <a:defRPr sz="3241"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4445721" y="316158"/>
            <a:ext cx="24026959" cy="1704099"/>
          </a:xfrm>
          <a:prstGeom prst="rect">
            <a:avLst/>
          </a:prstGeom>
          <a:noFill/>
          <a:ln>
            <a:noFill/>
          </a:ln>
        </p:spPr>
        <p:txBody>
          <a:bodyPr spcFirstLastPara="1" wrap="square" lIns="72175" tIns="36075" rIns="72175" bIns="36075" anchor="t" anchorCtr="0">
            <a:noAutofit/>
          </a:bodyPr>
          <a:lstStyle/>
          <a:p>
            <a:pPr algn="ctr"/>
            <a:r>
              <a:rPr lang="en-US" sz="5300" dirty="0">
                <a:solidFill>
                  <a:schemeClr val="bg2">
                    <a:lumMod val="50000"/>
                  </a:schemeClr>
                </a:solidFill>
                <a:latin typeface="Rockwell"/>
                <a:ea typeface="Rockwell"/>
                <a:cs typeface="Rockwell"/>
                <a:sym typeface="Rockwell"/>
              </a:rPr>
              <a:t>Larva of Insects! Assessing the Biodiversity of Aquatic and Terrestrial Insects near the Meadow-Willow Lake Region of Flushing Meadow Corona Park</a:t>
            </a:r>
            <a:endParaRPr dirty="0">
              <a:solidFill>
                <a:schemeClr val="bg2">
                  <a:lumMod val="50000"/>
                </a:schemeClr>
              </a:solidFill>
            </a:endParaRPr>
          </a:p>
        </p:txBody>
      </p:sp>
      <p:sp>
        <p:nvSpPr>
          <p:cNvPr id="85" name="Shape 85"/>
          <p:cNvSpPr txBox="1"/>
          <p:nvPr/>
        </p:nvSpPr>
        <p:spPr>
          <a:xfrm>
            <a:off x="9102663" y="1921895"/>
            <a:ext cx="13356772" cy="1475894"/>
          </a:xfrm>
          <a:prstGeom prst="rect">
            <a:avLst/>
          </a:prstGeom>
          <a:noFill/>
          <a:ln>
            <a:noFill/>
          </a:ln>
        </p:spPr>
        <p:txBody>
          <a:bodyPr spcFirstLastPara="1" wrap="square" lIns="72175" tIns="36075" rIns="72175" bIns="36075" anchor="t" anchorCtr="0">
            <a:noAutofit/>
          </a:bodyPr>
          <a:lstStyle/>
          <a:p>
            <a:pPr algn="ctr"/>
            <a:r>
              <a:rPr lang="en-US" sz="3000" dirty="0">
                <a:solidFill>
                  <a:schemeClr val="dk1"/>
                </a:solidFill>
                <a:latin typeface="Calibri"/>
                <a:ea typeface="Calibri"/>
                <a:cs typeface="Calibri"/>
                <a:sym typeface="Calibri"/>
              </a:rPr>
              <a:t>Authors: Helen Wang</a:t>
            </a:r>
            <a:r>
              <a:rPr lang="en-US" sz="3000" baseline="30000" dirty="0">
                <a:solidFill>
                  <a:schemeClr val="dk1"/>
                </a:solidFill>
                <a:latin typeface="Calibri"/>
                <a:ea typeface="Calibri"/>
                <a:cs typeface="Calibri"/>
                <a:sym typeface="Calibri"/>
              </a:rPr>
              <a:t>1</a:t>
            </a:r>
            <a:r>
              <a:rPr lang="en-US" sz="3000" dirty="0">
                <a:solidFill>
                  <a:schemeClr val="dk1"/>
                </a:solidFill>
                <a:latin typeface="Calibri"/>
                <a:ea typeface="Calibri"/>
                <a:cs typeface="Calibri"/>
                <a:sym typeface="Calibri"/>
              </a:rPr>
              <a:t>, Christina Cheng</a:t>
            </a:r>
            <a:r>
              <a:rPr lang="en-US" sz="3000" baseline="30000" dirty="0">
                <a:solidFill>
                  <a:schemeClr val="dk1"/>
                </a:solidFill>
                <a:latin typeface="Calibri"/>
                <a:ea typeface="Calibri"/>
                <a:cs typeface="Calibri"/>
                <a:sym typeface="Calibri"/>
              </a:rPr>
              <a:t>1</a:t>
            </a:r>
            <a:r>
              <a:rPr lang="en-US" sz="3000" dirty="0">
                <a:solidFill>
                  <a:schemeClr val="dk1"/>
                </a:solidFill>
                <a:latin typeface="Calibri"/>
                <a:ea typeface="Calibri"/>
                <a:cs typeface="Calibri"/>
                <a:sym typeface="Calibri"/>
              </a:rPr>
              <a:t>, Mei Feng Lin</a:t>
            </a:r>
            <a:r>
              <a:rPr lang="en-US" sz="3000" baseline="30000" dirty="0">
                <a:solidFill>
                  <a:schemeClr val="dk1"/>
                </a:solidFill>
                <a:latin typeface="Calibri"/>
                <a:ea typeface="Calibri"/>
                <a:cs typeface="Calibri"/>
                <a:sym typeface="Calibri"/>
              </a:rPr>
              <a:t>1</a:t>
            </a:r>
            <a:endParaRPr sz="3000" dirty="0">
              <a:solidFill>
                <a:schemeClr val="dk1"/>
              </a:solidFill>
              <a:latin typeface="Calibri"/>
              <a:ea typeface="Calibri"/>
              <a:cs typeface="Calibri"/>
              <a:sym typeface="Calibri"/>
            </a:endParaRPr>
          </a:p>
          <a:p>
            <a:pPr algn="ctr"/>
            <a:r>
              <a:rPr lang="en-US" sz="3000" dirty="0">
                <a:solidFill>
                  <a:schemeClr val="dk1"/>
                </a:solidFill>
                <a:latin typeface="Calibri"/>
                <a:ea typeface="Calibri"/>
                <a:cs typeface="Calibri"/>
                <a:sym typeface="Calibri"/>
              </a:rPr>
              <a:t>Teacher: Dr. Jessica Cohen</a:t>
            </a:r>
            <a:r>
              <a:rPr lang="en-US" sz="3000" baseline="30000" dirty="0">
                <a:solidFill>
                  <a:schemeClr val="dk1"/>
                </a:solidFill>
                <a:latin typeface="Calibri"/>
                <a:ea typeface="Calibri"/>
                <a:cs typeface="Calibri"/>
                <a:sym typeface="Calibri"/>
              </a:rPr>
              <a:t>1</a:t>
            </a:r>
            <a:endParaRPr sz="3000" dirty="0">
              <a:solidFill>
                <a:schemeClr val="dk1"/>
              </a:solidFill>
              <a:latin typeface="Calibri"/>
              <a:ea typeface="Calibri"/>
              <a:cs typeface="Calibri"/>
              <a:sym typeface="Calibri"/>
            </a:endParaRPr>
          </a:p>
          <a:p>
            <a:pPr algn="ctr"/>
            <a:r>
              <a:rPr lang="en-US" sz="3000" baseline="30000" dirty="0">
                <a:solidFill>
                  <a:schemeClr val="dk1"/>
                </a:solidFill>
                <a:latin typeface="Calibri"/>
                <a:ea typeface="Calibri"/>
                <a:cs typeface="Calibri"/>
                <a:sym typeface="Calibri"/>
              </a:rPr>
              <a:t>1 </a:t>
            </a:r>
            <a:r>
              <a:rPr lang="en-US" sz="3000" dirty="0">
                <a:solidFill>
                  <a:schemeClr val="dk1"/>
                </a:solidFill>
                <a:latin typeface="Calibri"/>
                <a:ea typeface="Calibri"/>
                <a:cs typeface="Calibri"/>
                <a:sym typeface="Calibri"/>
              </a:rPr>
              <a:t>Francis Lewis High School: The Marie and Pierre Curie Science Research Institute</a:t>
            </a:r>
            <a:endParaRPr sz="3000" dirty="0">
              <a:latin typeface="Calibri"/>
              <a:ea typeface="Calibri"/>
              <a:cs typeface="Calibri"/>
              <a:sym typeface="Calibri"/>
            </a:endParaRPr>
          </a:p>
        </p:txBody>
      </p:sp>
      <p:pic>
        <p:nvPicPr>
          <p:cNvPr id="86" name="Shape 86"/>
          <p:cNvPicPr preferRelativeResize="0"/>
          <p:nvPr/>
        </p:nvPicPr>
        <p:blipFill rotWithShape="1">
          <a:blip r:embed="rId3">
            <a:alphaModFix/>
          </a:blip>
          <a:srcRect/>
          <a:stretch/>
        </p:blipFill>
        <p:spPr>
          <a:xfrm>
            <a:off x="28577476" y="316158"/>
            <a:ext cx="3945194" cy="695695"/>
          </a:xfrm>
          <a:prstGeom prst="rect">
            <a:avLst/>
          </a:prstGeom>
          <a:noFill/>
          <a:ln>
            <a:noFill/>
          </a:ln>
        </p:spPr>
      </p:pic>
      <p:pic>
        <p:nvPicPr>
          <p:cNvPr id="87" name="Shape 87" descr="http://www.seplessons.org/files/SEPA_Signage.jpg"/>
          <p:cNvPicPr preferRelativeResize="0"/>
          <p:nvPr/>
        </p:nvPicPr>
        <p:blipFill rotWithShape="1">
          <a:blip r:embed="rId4">
            <a:alphaModFix/>
          </a:blip>
          <a:srcRect/>
          <a:stretch/>
        </p:blipFill>
        <p:spPr>
          <a:xfrm>
            <a:off x="29093902" y="1266954"/>
            <a:ext cx="3428768" cy="798571"/>
          </a:xfrm>
          <a:prstGeom prst="rect">
            <a:avLst/>
          </a:prstGeom>
          <a:noFill/>
          <a:ln>
            <a:noFill/>
          </a:ln>
        </p:spPr>
      </p:pic>
      <p:pic>
        <p:nvPicPr>
          <p:cNvPr id="88" name="Shape 88"/>
          <p:cNvPicPr preferRelativeResize="0"/>
          <p:nvPr/>
        </p:nvPicPr>
        <p:blipFill rotWithShape="1">
          <a:blip r:embed="rId5">
            <a:alphaModFix/>
          </a:blip>
          <a:srcRect/>
          <a:stretch/>
        </p:blipFill>
        <p:spPr>
          <a:xfrm>
            <a:off x="253625" y="322611"/>
            <a:ext cx="4041791" cy="1632777"/>
          </a:xfrm>
          <a:prstGeom prst="rect">
            <a:avLst/>
          </a:prstGeom>
          <a:noFill/>
          <a:ln>
            <a:noFill/>
          </a:ln>
        </p:spPr>
      </p:pic>
      <p:pic>
        <p:nvPicPr>
          <p:cNvPr id="89" name="Shape 89" descr="nih-logo.gif"/>
          <p:cNvPicPr preferRelativeResize="0"/>
          <p:nvPr/>
        </p:nvPicPr>
        <p:blipFill rotWithShape="1">
          <a:blip r:embed="rId6">
            <a:alphaModFix/>
          </a:blip>
          <a:srcRect/>
          <a:stretch/>
        </p:blipFill>
        <p:spPr>
          <a:xfrm>
            <a:off x="27974985" y="1227970"/>
            <a:ext cx="936781" cy="936781"/>
          </a:xfrm>
          <a:prstGeom prst="rect">
            <a:avLst/>
          </a:prstGeom>
          <a:noFill/>
          <a:ln>
            <a:noFill/>
          </a:ln>
        </p:spPr>
      </p:pic>
      <p:sp>
        <p:nvSpPr>
          <p:cNvPr id="90" name="Shape 90"/>
          <p:cNvSpPr txBox="1"/>
          <p:nvPr/>
        </p:nvSpPr>
        <p:spPr>
          <a:xfrm>
            <a:off x="290824" y="1921895"/>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Abstract</a:t>
            </a:r>
            <a:endParaRPr dirty="0"/>
          </a:p>
        </p:txBody>
      </p:sp>
      <p:sp>
        <p:nvSpPr>
          <p:cNvPr id="91" name="Shape 91"/>
          <p:cNvSpPr txBox="1"/>
          <p:nvPr/>
        </p:nvSpPr>
        <p:spPr>
          <a:xfrm>
            <a:off x="253625" y="11975533"/>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Introduction</a:t>
            </a:r>
            <a:endParaRPr dirty="0"/>
          </a:p>
        </p:txBody>
      </p:sp>
      <p:sp>
        <p:nvSpPr>
          <p:cNvPr id="92" name="Shape 92"/>
          <p:cNvSpPr txBox="1"/>
          <p:nvPr/>
        </p:nvSpPr>
        <p:spPr>
          <a:xfrm>
            <a:off x="8420458" y="3282635"/>
            <a:ext cx="59232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Materials &amp; Methods</a:t>
            </a:r>
            <a:endParaRPr dirty="0"/>
          </a:p>
        </p:txBody>
      </p:sp>
      <p:sp>
        <p:nvSpPr>
          <p:cNvPr id="93" name="Shape 93"/>
          <p:cNvSpPr txBox="1"/>
          <p:nvPr/>
        </p:nvSpPr>
        <p:spPr>
          <a:xfrm>
            <a:off x="8314000" y="9175933"/>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Results</a:t>
            </a:r>
            <a:endParaRPr dirty="0"/>
          </a:p>
        </p:txBody>
      </p:sp>
      <p:sp>
        <p:nvSpPr>
          <p:cNvPr id="94" name="Shape 94"/>
          <p:cNvSpPr txBox="1"/>
          <p:nvPr/>
        </p:nvSpPr>
        <p:spPr>
          <a:xfrm>
            <a:off x="24489722" y="2102275"/>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Discussion</a:t>
            </a:r>
            <a:endParaRPr dirty="0"/>
          </a:p>
        </p:txBody>
      </p:sp>
      <p:sp>
        <p:nvSpPr>
          <p:cNvPr id="95" name="Shape 95"/>
          <p:cNvSpPr txBox="1"/>
          <p:nvPr/>
        </p:nvSpPr>
        <p:spPr>
          <a:xfrm>
            <a:off x="218762" y="2631921"/>
            <a:ext cx="7933500" cy="6371100"/>
          </a:xfrm>
          <a:prstGeom prst="rect">
            <a:avLst/>
          </a:prstGeom>
          <a:noFill/>
          <a:ln>
            <a:noFill/>
          </a:ln>
        </p:spPr>
        <p:txBody>
          <a:bodyPr spcFirstLastPara="1" wrap="square" lIns="91425" tIns="45700" rIns="91425" bIns="45700" anchor="t" anchorCtr="0">
            <a:noAutofit/>
          </a:bodyPr>
          <a:lstStyle/>
          <a:p>
            <a:pPr algn="just"/>
            <a:r>
              <a:rPr lang="en-US" sz="2400" dirty="0">
                <a:solidFill>
                  <a:schemeClr val="dk1"/>
                </a:solidFill>
                <a:latin typeface="Calibri"/>
                <a:ea typeface="Calibri"/>
                <a:cs typeface="Calibri"/>
                <a:sym typeface="Calibri"/>
              </a:rPr>
              <a:t>Insects are difficult in terms of taxonomic identification, factors exacerbated by their divergent caste morphology, sexual dimorphism, and life cycle forms. Flushing Meadow Corona Park has two lakes—Meadow and Willow Lake—that differ in terms of public accessibility, both of which hold a variety of marine insects. The study attempted to assess the difference in biodiversity within the two lakes through DNA barcoding. Using fishing nets, a total of 28 samples were acquired though only 6 were successfully sequenced. PWR-13 was the only novel sequence found though the </a:t>
            </a:r>
            <a:r>
              <a:rPr lang="en-US" sz="2400" i="1" dirty="0" err="1">
                <a:solidFill>
                  <a:schemeClr val="dk1"/>
                </a:solidFill>
                <a:latin typeface="Calibri"/>
                <a:ea typeface="Calibri"/>
                <a:cs typeface="Calibri"/>
                <a:sym typeface="Calibri"/>
              </a:rPr>
              <a:t>phred</a:t>
            </a:r>
            <a:r>
              <a:rPr lang="en-US" sz="2400" dirty="0">
                <a:solidFill>
                  <a:schemeClr val="dk1"/>
                </a:solidFill>
                <a:latin typeface="Calibri"/>
                <a:ea typeface="Calibri"/>
                <a:cs typeface="Calibri"/>
                <a:sym typeface="Calibri"/>
              </a:rPr>
              <a:t> score was low, so novelty is uncertain. The others were identified as species belonging to </a:t>
            </a:r>
            <a:r>
              <a:rPr lang="en-US" sz="2400" i="1" dirty="0" err="1">
                <a:solidFill>
                  <a:schemeClr val="dk1"/>
                </a:solidFill>
                <a:latin typeface="Calibri"/>
                <a:ea typeface="Calibri"/>
                <a:cs typeface="Calibri"/>
                <a:sym typeface="Calibri"/>
              </a:rPr>
              <a:t>Dolichopodidae</a:t>
            </a:r>
            <a:r>
              <a:rPr lang="en-US" sz="2400" dirty="0">
                <a:solidFill>
                  <a:schemeClr val="dk1"/>
                </a:solidFill>
                <a:latin typeface="Calibri"/>
                <a:ea typeface="Calibri"/>
                <a:cs typeface="Calibri"/>
                <a:sym typeface="Calibri"/>
              </a:rPr>
              <a:t>, </a:t>
            </a:r>
            <a:r>
              <a:rPr lang="en-US" sz="2400" i="1" dirty="0" err="1">
                <a:solidFill>
                  <a:schemeClr val="dk1"/>
                </a:solidFill>
                <a:latin typeface="Calibri"/>
                <a:ea typeface="Calibri"/>
                <a:cs typeface="Calibri"/>
                <a:sym typeface="Calibri"/>
              </a:rPr>
              <a:t>Enochrus</a:t>
            </a:r>
            <a:r>
              <a:rPr lang="en-US" sz="2400" dirty="0">
                <a:solidFill>
                  <a:schemeClr val="dk1"/>
                </a:solidFill>
                <a:latin typeface="Calibri"/>
                <a:ea typeface="Calibri"/>
                <a:cs typeface="Calibri"/>
                <a:sym typeface="Calibri"/>
              </a:rPr>
              <a:t>, </a:t>
            </a:r>
            <a:r>
              <a:rPr lang="en-US" sz="2400" i="1" dirty="0" err="1">
                <a:solidFill>
                  <a:schemeClr val="dk1"/>
                </a:solidFill>
                <a:latin typeface="Calibri"/>
                <a:ea typeface="Calibri"/>
                <a:cs typeface="Calibri"/>
                <a:sym typeface="Calibri"/>
              </a:rPr>
              <a:t>Smithia</a:t>
            </a:r>
            <a:r>
              <a:rPr lang="en-US" sz="2400" dirty="0">
                <a:solidFill>
                  <a:schemeClr val="dk1"/>
                </a:solidFill>
                <a:latin typeface="Calibri"/>
                <a:ea typeface="Calibri"/>
                <a:cs typeface="Calibri"/>
                <a:sym typeface="Calibri"/>
              </a:rPr>
              <a:t>, and </a:t>
            </a:r>
            <a:r>
              <a:rPr lang="en-US" sz="2400" i="1" dirty="0">
                <a:solidFill>
                  <a:schemeClr val="dk1"/>
                </a:solidFill>
                <a:latin typeface="Calibri"/>
                <a:ea typeface="Calibri"/>
                <a:cs typeface="Calibri"/>
                <a:sym typeface="Calibri"/>
              </a:rPr>
              <a:t>Chironomus</a:t>
            </a:r>
            <a:r>
              <a:rPr lang="en-US" sz="2400" dirty="0">
                <a:solidFill>
                  <a:schemeClr val="dk1"/>
                </a:solidFill>
                <a:latin typeface="Calibri"/>
                <a:ea typeface="Calibri"/>
                <a:cs typeface="Calibri"/>
                <a:sym typeface="Calibri"/>
              </a:rPr>
              <a:t>. Insufficient data was collected to allow for assessment of biodiversity, but the insects served as bioindicators for water quality of the lakes. Results suggest that Willow Lake is more polluted than Meadow Lake despite its seclusion from the human population. </a:t>
            </a:r>
            <a:endParaRPr dirty="0"/>
          </a:p>
        </p:txBody>
      </p:sp>
      <p:sp>
        <p:nvSpPr>
          <p:cNvPr id="96" name="Shape 96"/>
          <p:cNvSpPr txBox="1"/>
          <p:nvPr/>
        </p:nvSpPr>
        <p:spPr>
          <a:xfrm>
            <a:off x="24544826" y="10271221"/>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Acknowledgments</a:t>
            </a:r>
            <a:endParaRPr dirty="0"/>
          </a:p>
        </p:txBody>
      </p:sp>
      <p:sp>
        <p:nvSpPr>
          <p:cNvPr id="97" name="Shape 97"/>
          <p:cNvSpPr txBox="1"/>
          <p:nvPr/>
        </p:nvSpPr>
        <p:spPr>
          <a:xfrm>
            <a:off x="24489722" y="13623495"/>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References</a:t>
            </a:r>
            <a:endParaRPr dirty="0"/>
          </a:p>
        </p:txBody>
      </p:sp>
      <p:sp>
        <p:nvSpPr>
          <p:cNvPr id="100" name="Shape 100"/>
          <p:cNvSpPr txBox="1"/>
          <p:nvPr/>
        </p:nvSpPr>
        <p:spPr>
          <a:xfrm>
            <a:off x="8488854" y="4461830"/>
            <a:ext cx="6062207" cy="4450800"/>
          </a:xfrm>
          <a:prstGeom prst="rect">
            <a:avLst/>
          </a:prstGeom>
          <a:noFill/>
          <a:ln>
            <a:noFill/>
          </a:ln>
        </p:spPr>
        <p:txBody>
          <a:bodyPr spcFirstLastPara="1" wrap="square" lIns="91425" tIns="91425" rIns="91425" bIns="91425" anchor="ctr" anchorCtr="0">
            <a:noAutofit/>
          </a:bodyPr>
          <a:lstStyle/>
          <a:p>
            <a:pPr algn="just"/>
            <a:r>
              <a:rPr lang="en-US" sz="2400" dirty="0">
                <a:solidFill>
                  <a:schemeClr val="dk1"/>
                </a:solidFill>
                <a:latin typeface="Calibri"/>
                <a:ea typeface="Calibri"/>
                <a:cs typeface="Calibri"/>
                <a:sym typeface="Calibri"/>
              </a:rPr>
              <a:t>Permission was obtained from the Flushing Corona Meadow Park Department. Random sample collection locations were selected and  longitudinal and latitudinal coordinates were recorded. Samples collected were placed in labeled plastic bag where they were then placed in a freezer for euthanization. DNA was then extracted from the samples and isolated. PCR was performed for amplification. Results were then run through gel electrophoresis with a ladder to check for successful amplification before PCR projects were then sent to GENEWIZ for sequencing. Bioinformatics was conducted with the blue line of DNA Subway.</a:t>
            </a:r>
            <a:endParaRPr sz="2400" dirty="0">
              <a:solidFill>
                <a:schemeClr val="dk1"/>
              </a:solidFill>
              <a:latin typeface="Calibri"/>
              <a:ea typeface="Calibri"/>
              <a:cs typeface="Calibri"/>
              <a:sym typeface="Calibri"/>
            </a:endParaRPr>
          </a:p>
          <a:p>
            <a:pPr>
              <a:lnSpc>
                <a:spcPct val="115000"/>
              </a:lnSpc>
            </a:pPr>
            <a:endParaRPr sz="1200" dirty="0">
              <a:solidFill>
                <a:schemeClr val="dk1"/>
              </a:solidFill>
              <a:highlight>
                <a:srgbClr val="FFFFFF"/>
              </a:highlight>
              <a:latin typeface="Times New Roman"/>
              <a:ea typeface="Times New Roman"/>
              <a:cs typeface="Times New Roman"/>
              <a:sym typeface="Times New Roman"/>
            </a:endParaRPr>
          </a:p>
        </p:txBody>
      </p:sp>
      <p:grpSp>
        <p:nvGrpSpPr>
          <p:cNvPr id="101" name="Shape 101"/>
          <p:cNvGrpSpPr/>
          <p:nvPr/>
        </p:nvGrpSpPr>
        <p:grpSpPr>
          <a:xfrm>
            <a:off x="8445650" y="9486862"/>
            <a:ext cx="15774299" cy="8470364"/>
            <a:chOff x="8456672" y="13113100"/>
            <a:chExt cx="15873427" cy="6453119"/>
          </a:xfrm>
        </p:grpSpPr>
        <p:pic>
          <p:nvPicPr>
            <p:cNvPr id="102" name="Shape 102"/>
            <p:cNvPicPr preferRelativeResize="0"/>
            <p:nvPr/>
          </p:nvPicPr>
          <p:blipFill rotWithShape="1">
            <a:blip r:embed="rId7">
              <a:alphaModFix/>
            </a:blip>
            <a:srcRect/>
            <a:stretch/>
          </p:blipFill>
          <p:spPr>
            <a:xfrm>
              <a:off x="8456672" y="13948719"/>
              <a:ext cx="11129925" cy="5617500"/>
            </a:xfrm>
            <a:prstGeom prst="rect">
              <a:avLst/>
            </a:prstGeom>
            <a:noFill/>
            <a:ln>
              <a:noFill/>
            </a:ln>
          </p:spPr>
        </p:pic>
        <p:pic>
          <p:nvPicPr>
            <p:cNvPr id="103" name="Shape 103"/>
            <p:cNvPicPr preferRelativeResize="0"/>
            <p:nvPr/>
          </p:nvPicPr>
          <p:blipFill rotWithShape="1">
            <a:blip r:embed="rId8">
              <a:alphaModFix/>
            </a:blip>
            <a:srcRect l="6445" t="6882" b="8039"/>
            <a:stretch/>
          </p:blipFill>
          <p:spPr>
            <a:xfrm rot="-5400000" flipH="1">
              <a:off x="16762662" y="13111088"/>
              <a:ext cx="1931049" cy="1935074"/>
            </a:xfrm>
            <a:prstGeom prst="rect">
              <a:avLst/>
            </a:prstGeom>
            <a:noFill/>
            <a:ln>
              <a:noFill/>
            </a:ln>
          </p:spPr>
        </p:pic>
        <p:pic>
          <p:nvPicPr>
            <p:cNvPr id="104" name="Shape 104"/>
            <p:cNvPicPr preferRelativeResize="0"/>
            <p:nvPr/>
          </p:nvPicPr>
          <p:blipFill>
            <a:blip r:embed="rId9">
              <a:alphaModFix/>
            </a:blip>
            <a:stretch>
              <a:fillRect/>
            </a:stretch>
          </p:blipFill>
          <p:spPr>
            <a:xfrm>
              <a:off x="18619575" y="14372450"/>
              <a:ext cx="2574724" cy="1931050"/>
            </a:xfrm>
            <a:prstGeom prst="rect">
              <a:avLst/>
            </a:prstGeom>
            <a:noFill/>
            <a:ln>
              <a:noFill/>
            </a:ln>
          </p:spPr>
        </p:pic>
        <p:sp>
          <p:nvSpPr>
            <p:cNvPr id="105" name="Shape 105"/>
            <p:cNvSpPr txBox="1"/>
            <p:nvPr/>
          </p:nvSpPr>
          <p:spPr>
            <a:xfrm>
              <a:off x="20839236" y="15218616"/>
              <a:ext cx="2198400" cy="677400"/>
            </a:xfrm>
            <a:prstGeom prst="rect">
              <a:avLst/>
            </a:prstGeom>
            <a:noFill/>
            <a:ln>
              <a:noFill/>
            </a:ln>
          </p:spPr>
          <p:txBody>
            <a:bodyPr spcFirstLastPara="1" wrap="square" lIns="91425" tIns="91425" rIns="91425" bIns="91425" anchor="t" anchorCtr="0">
              <a:noAutofit/>
            </a:bodyPr>
            <a:lstStyle/>
            <a:p>
              <a:r>
                <a:rPr lang="en-US" sz="900">
                  <a:solidFill>
                    <a:srgbClr val="B7B7B7"/>
                  </a:solidFill>
                  <a:latin typeface="Calibri"/>
                  <a:ea typeface="Calibri"/>
                  <a:cs typeface="Calibri"/>
                  <a:sym typeface="Calibri"/>
                </a:rPr>
                <a:t>http://v3.boldsystems.org/pics/_w300/JSSEP/bioug01623-d05%2B1349355022.jpg</a:t>
              </a:r>
              <a:endParaRPr sz="900">
                <a:solidFill>
                  <a:srgbClr val="B7B7B7"/>
                </a:solidFill>
                <a:latin typeface="Calibri"/>
                <a:ea typeface="Calibri"/>
                <a:cs typeface="Calibri"/>
                <a:sym typeface="Calibri"/>
              </a:endParaRPr>
            </a:p>
          </p:txBody>
        </p:sp>
        <p:sp>
          <p:nvSpPr>
            <p:cNvPr id="106" name="Shape 106"/>
            <p:cNvSpPr txBox="1"/>
            <p:nvPr/>
          </p:nvSpPr>
          <p:spPr>
            <a:xfrm>
              <a:off x="18927528" y="13469656"/>
              <a:ext cx="2922900" cy="902700"/>
            </a:xfrm>
            <a:prstGeom prst="rect">
              <a:avLst/>
            </a:prstGeom>
            <a:noFill/>
            <a:ln>
              <a:noFill/>
            </a:ln>
          </p:spPr>
          <p:txBody>
            <a:bodyPr spcFirstLastPara="1" wrap="square" lIns="91425" tIns="91425" rIns="91425" bIns="91425" anchor="t" anchorCtr="0">
              <a:noAutofit/>
            </a:bodyPr>
            <a:lstStyle/>
            <a:p>
              <a:r>
                <a:rPr lang="en-US" sz="900">
                  <a:solidFill>
                    <a:srgbClr val="B7B7B7"/>
                  </a:solidFill>
                  <a:latin typeface="Calibri"/>
                  <a:ea typeface="Calibri"/>
                  <a:cs typeface="Calibri"/>
                  <a:sym typeface="Calibri"/>
                </a:rPr>
                <a:t>https://natureshare.org.au/observations?species=Dolichopodidae+spp.</a:t>
              </a:r>
              <a:endParaRPr sz="900">
                <a:solidFill>
                  <a:srgbClr val="B7B7B7"/>
                </a:solidFill>
                <a:latin typeface="Calibri"/>
                <a:ea typeface="Calibri"/>
                <a:cs typeface="Calibri"/>
                <a:sym typeface="Calibri"/>
              </a:endParaRPr>
            </a:p>
          </p:txBody>
        </p:sp>
        <p:pic>
          <p:nvPicPr>
            <p:cNvPr id="107" name="Shape 107"/>
            <p:cNvPicPr preferRelativeResize="0"/>
            <p:nvPr/>
          </p:nvPicPr>
          <p:blipFill>
            <a:blip r:embed="rId10">
              <a:alphaModFix amt="86000"/>
            </a:blip>
            <a:stretch>
              <a:fillRect/>
            </a:stretch>
          </p:blipFill>
          <p:spPr>
            <a:xfrm>
              <a:off x="19693498" y="16685274"/>
              <a:ext cx="1935075" cy="1451306"/>
            </a:xfrm>
            <a:prstGeom prst="rect">
              <a:avLst/>
            </a:prstGeom>
            <a:noFill/>
            <a:ln>
              <a:noFill/>
            </a:ln>
          </p:spPr>
        </p:pic>
        <p:sp>
          <p:nvSpPr>
            <p:cNvPr id="108" name="Shape 108"/>
            <p:cNvSpPr txBox="1"/>
            <p:nvPr/>
          </p:nvSpPr>
          <p:spPr>
            <a:xfrm>
              <a:off x="21850299" y="17123471"/>
              <a:ext cx="2479800" cy="695700"/>
            </a:xfrm>
            <a:prstGeom prst="rect">
              <a:avLst/>
            </a:prstGeom>
            <a:noFill/>
            <a:ln>
              <a:noFill/>
            </a:ln>
          </p:spPr>
          <p:txBody>
            <a:bodyPr spcFirstLastPara="1" wrap="square" lIns="91425" tIns="91425" rIns="91425" bIns="91425" anchor="t" anchorCtr="0">
              <a:noAutofit/>
            </a:bodyPr>
            <a:lstStyle/>
            <a:p>
              <a:r>
                <a:rPr lang="en-US" sz="900">
                  <a:solidFill>
                    <a:srgbClr val="CCCCCC"/>
                  </a:solidFill>
                  <a:latin typeface="Calibri"/>
                  <a:ea typeface="Calibri"/>
                  <a:cs typeface="Calibri"/>
                  <a:sym typeface="Calibri"/>
                </a:rPr>
                <a:t>http://beta.boldsystems.org/pics/_w300/SMTPC/bioug05610-h04%2B1369153034.jpg</a:t>
              </a:r>
              <a:endParaRPr sz="900">
                <a:solidFill>
                  <a:srgbClr val="CCCCCC"/>
                </a:solidFill>
                <a:latin typeface="Calibri"/>
                <a:ea typeface="Calibri"/>
                <a:cs typeface="Calibri"/>
                <a:sym typeface="Calibri"/>
              </a:endParaRPr>
            </a:p>
          </p:txBody>
        </p:sp>
        <p:pic>
          <p:nvPicPr>
            <p:cNvPr id="109" name="Shape 109"/>
            <p:cNvPicPr preferRelativeResize="0"/>
            <p:nvPr/>
          </p:nvPicPr>
          <p:blipFill>
            <a:blip r:embed="rId11">
              <a:alphaModFix/>
            </a:blip>
            <a:stretch>
              <a:fillRect/>
            </a:stretch>
          </p:blipFill>
          <p:spPr>
            <a:xfrm rot="-5400000">
              <a:off x="15046400" y="17693750"/>
              <a:ext cx="1177532" cy="1801200"/>
            </a:xfrm>
            <a:prstGeom prst="rect">
              <a:avLst/>
            </a:prstGeom>
            <a:noFill/>
            <a:ln>
              <a:noFill/>
            </a:ln>
          </p:spPr>
        </p:pic>
        <p:sp>
          <p:nvSpPr>
            <p:cNvPr id="110" name="Shape 110"/>
            <p:cNvSpPr txBox="1"/>
            <p:nvPr/>
          </p:nvSpPr>
          <p:spPr>
            <a:xfrm>
              <a:off x="16881640" y="18564681"/>
              <a:ext cx="2922900" cy="677400"/>
            </a:xfrm>
            <a:prstGeom prst="rect">
              <a:avLst/>
            </a:prstGeom>
            <a:noFill/>
            <a:ln>
              <a:noFill/>
            </a:ln>
          </p:spPr>
          <p:txBody>
            <a:bodyPr spcFirstLastPara="1" wrap="square" lIns="91425" tIns="91425" rIns="91425" bIns="91425" anchor="t" anchorCtr="0">
              <a:noAutofit/>
            </a:bodyPr>
            <a:lstStyle/>
            <a:p>
              <a:r>
                <a:rPr lang="en-US" sz="1000">
                  <a:solidFill>
                    <a:srgbClr val="B7B7B7"/>
                  </a:solidFill>
                  <a:latin typeface="Calibri"/>
                  <a:ea typeface="Calibri"/>
                  <a:cs typeface="Calibri"/>
                  <a:sym typeface="Calibri"/>
                </a:rPr>
                <a:t>https://www.zin.ru/Animalia/Coleoptera/images/kv_mak/enochrus_quadripunctatus.jpg</a:t>
              </a:r>
              <a:endParaRPr sz="1000">
                <a:solidFill>
                  <a:srgbClr val="B7B7B7"/>
                </a:solidFill>
                <a:latin typeface="Calibri"/>
                <a:ea typeface="Calibri"/>
                <a:cs typeface="Calibri"/>
                <a:sym typeface="Calibri"/>
              </a:endParaRPr>
            </a:p>
          </p:txBody>
        </p:sp>
      </p:grpSp>
      <p:pic>
        <p:nvPicPr>
          <p:cNvPr id="112" name="Shape 112"/>
          <p:cNvPicPr preferRelativeResize="0"/>
          <p:nvPr/>
        </p:nvPicPr>
        <p:blipFill rotWithShape="1">
          <a:blip r:embed="rId12">
            <a:alphaModFix/>
          </a:blip>
          <a:srcRect l="498" t="40598" r="-498" b="15"/>
          <a:stretch/>
        </p:blipFill>
        <p:spPr>
          <a:xfrm>
            <a:off x="337534" y="8912630"/>
            <a:ext cx="7861287" cy="3222942"/>
          </a:xfrm>
          <a:prstGeom prst="rect">
            <a:avLst/>
          </a:prstGeom>
          <a:noFill/>
          <a:ln>
            <a:noFill/>
          </a:ln>
        </p:spPr>
      </p:pic>
      <p:sp>
        <p:nvSpPr>
          <p:cNvPr id="113" name="Shape 113"/>
          <p:cNvSpPr txBox="1"/>
          <p:nvPr/>
        </p:nvSpPr>
        <p:spPr>
          <a:xfrm>
            <a:off x="290975" y="9614692"/>
            <a:ext cx="3051300" cy="798600"/>
          </a:xfrm>
          <a:prstGeom prst="rect">
            <a:avLst/>
          </a:prstGeom>
          <a:noFill/>
          <a:ln>
            <a:noFill/>
          </a:ln>
        </p:spPr>
        <p:txBody>
          <a:bodyPr spcFirstLastPara="1" wrap="square" lIns="91425" tIns="91425" rIns="91425" bIns="91425" anchor="t" anchorCtr="0">
            <a:noAutofit/>
          </a:bodyPr>
          <a:lstStyle/>
          <a:p>
            <a:r>
              <a:rPr lang="en-US" sz="900">
                <a:solidFill>
                  <a:srgbClr val="B7B7B7"/>
                </a:solidFill>
                <a:latin typeface="Calibri"/>
                <a:ea typeface="Calibri"/>
                <a:cs typeface="Calibri"/>
                <a:sym typeface="Calibri"/>
              </a:rPr>
              <a:t>https://static.panoramio.com.storage.googleapis.com/photos/large/41157978.jpg</a:t>
            </a:r>
            <a:endParaRPr sz="900">
              <a:solidFill>
                <a:srgbClr val="B7B7B7"/>
              </a:solidFill>
              <a:latin typeface="Calibri"/>
              <a:ea typeface="Calibri"/>
              <a:cs typeface="Calibri"/>
              <a:sym typeface="Calibri"/>
            </a:endParaRPr>
          </a:p>
        </p:txBody>
      </p:sp>
      <p:pic>
        <p:nvPicPr>
          <p:cNvPr id="114" name="Shape 114"/>
          <p:cNvPicPr preferRelativeResize="0"/>
          <p:nvPr/>
        </p:nvPicPr>
        <p:blipFill>
          <a:blip r:embed="rId13">
            <a:alphaModFix/>
          </a:blip>
          <a:stretch>
            <a:fillRect/>
          </a:stretch>
        </p:blipFill>
        <p:spPr>
          <a:xfrm>
            <a:off x="14552804" y="3510517"/>
            <a:ext cx="9727772" cy="4775394"/>
          </a:xfrm>
          <a:prstGeom prst="rect">
            <a:avLst/>
          </a:prstGeom>
          <a:noFill/>
          <a:ln>
            <a:noFill/>
          </a:ln>
        </p:spPr>
      </p:pic>
      <p:sp>
        <p:nvSpPr>
          <p:cNvPr id="115" name="Shape 115"/>
          <p:cNvSpPr txBox="1"/>
          <p:nvPr/>
        </p:nvSpPr>
        <p:spPr>
          <a:xfrm>
            <a:off x="14749048" y="8186343"/>
            <a:ext cx="9461343" cy="1971600"/>
          </a:xfrm>
          <a:prstGeom prst="rect">
            <a:avLst/>
          </a:prstGeom>
          <a:noFill/>
          <a:ln>
            <a:noFill/>
          </a:ln>
        </p:spPr>
        <p:txBody>
          <a:bodyPr spcFirstLastPara="1" wrap="square" lIns="91425" tIns="91425" rIns="91425" bIns="91425" anchor="t" anchorCtr="0">
            <a:noAutofit/>
          </a:bodyPr>
          <a:lstStyle/>
          <a:p>
            <a:r>
              <a:rPr lang="en-US" sz="2400" b="1" dirty="0">
                <a:solidFill>
                  <a:schemeClr val="dk1"/>
                </a:solidFill>
                <a:latin typeface="Calibri"/>
                <a:ea typeface="Calibri"/>
                <a:cs typeface="Calibri"/>
                <a:sym typeface="Calibri"/>
              </a:rPr>
              <a:t>Figure 1.</a:t>
            </a:r>
            <a:r>
              <a:rPr lang="en-US" sz="2400" dirty="0">
                <a:solidFill>
                  <a:schemeClr val="dk1"/>
                </a:solidFill>
                <a:latin typeface="Calibri"/>
                <a:ea typeface="Calibri"/>
                <a:cs typeface="Calibri"/>
                <a:sym typeface="Calibri"/>
              </a:rPr>
              <a:t> Sequence Similarity Chart. This provided the sequence similarity between the samples. A sequence similarity of less than 95% suggests novelty, as shown with PWR13*. Sequence similarities of greater suggests a match (*low quality  sequence therefore findings are not conclusive).  </a:t>
            </a:r>
            <a:endParaRPr sz="2400" dirty="0">
              <a:latin typeface="Calibri"/>
              <a:ea typeface="Calibri"/>
              <a:cs typeface="Calibri"/>
              <a:sym typeface="Calibri"/>
            </a:endParaRPr>
          </a:p>
        </p:txBody>
      </p:sp>
      <p:sp>
        <p:nvSpPr>
          <p:cNvPr id="116" name="Shape 116"/>
          <p:cNvSpPr txBox="1"/>
          <p:nvPr/>
        </p:nvSpPr>
        <p:spPr>
          <a:xfrm>
            <a:off x="24489722" y="2970031"/>
            <a:ext cx="8057400" cy="7483800"/>
          </a:xfrm>
          <a:prstGeom prst="rect">
            <a:avLst/>
          </a:prstGeom>
          <a:noFill/>
          <a:ln>
            <a:noFill/>
          </a:ln>
        </p:spPr>
        <p:txBody>
          <a:bodyPr spcFirstLastPara="1" wrap="square" lIns="91425" tIns="91425" rIns="91425" bIns="91425" anchor="t" anchorCtr="0">
            <a:noAutofit/>
          </a:bodyPr>
          <a:lstStyle/>
          <a:p>
            <a:pPr algn="just"/>
            <a:r>
              <a:rPr lang="en-US" sz="2400" dirty="0">
                <a:latin typeface="Calibri"/>
                <a:ea typeface="Calibri"/>
                <a:cs typeface="Calibri"/>
                <a:sym typeface="Calibri"/>
              </a:rPr>
              <a:t>	Of the 28 samples collected, 7 were collected from Willow Lake and the remaining 21 from Meadow Lake. Only 6 of the 28 were successfully sequenced. Of the sequenced, five were sampled from Meadow Lake and only one was sampled from Willow Lake. </a:t>
            </a:r>
            <a:endParaRPr sz="2400" dirty="0">
              <a:latin typeface="Calibri"/>
              <a:ea typeface="Calibri"/>
              <a:cs typeface="Calibri"/>
              <a:sym typeface="Calibri"/>
            </a:endParaRPr>
          </a:p>
          <a:p>
            <a:pPr algn="just"/>
            <a:r>
              <a:rPr lang="en-US" sz="2400" dirty="0">
                <a:latin typeface="Calibri"/>
                <a:ea typeface="Calibri"/>
                <a:cs typeface="Calibri"/>
                <a:sym typeface="Calibri"/>
              </a:rPr>
              <a:t>	Not enough data was collected to be able to accurately assess biodiversity but some of the specimens found suggested that the basis of the hypothesis was inaccurate. The discovery of </a:t>
            </a:r>
            <a:r>
              <a:rPr lang="en-US" sz="2400" i="1" dirty="0">
                <a:latin typeface="Calibri"/>
                <a:ea typeface="Calibri"/>
                <a:cs typeface="Calibri"/>
                <a:sym typeface="Calibri"/>
              </a:rPr>
              <a:t>Chironomus </a:t>
            </a:r>
            <a:r>
              <a:rPr lang="en-US" sz="2400" i="1" dirty="0" err="1">
                <a:latin typeface="Calibri"/>
                <a:ea typeface="Calibri"/>
                <a:cs typeface="Calibri"/>
                <a:sym typeface="Calibri"/>
              </a:rPr>
              <a:t>quinntukqut</a:t>
            </a:r>
            <a:r>
              <a:rPr lang="en-US" sz="2400" dirty="0">
                <a:latin typeface="Calibri"/>
                <a:ea typeface="Calibri"/>
                <a:cs typeface="Calibri"/>
                <a:sym typeface="Calibri"/>
              </a:rPr>
              <a:t> indicates that Willow Lake is, in actuality, very polluted despite its isolation </a:t>
            </a:r>
            <a:r>
              <a:rPr lang="en-US" sz="2400" dirty="0">
                <a:solidFill>
                  <a:schemeClr val="dk1"/>
                </a:solidFill>
                <a:latin typeface="Calibri"/>
                <a:ea typeface="Calibri"/>
                <a:cs typeface="Calibri"/>
                <a:sym typeface="Calibri"/>
              </a:rPr>
              <a:t>(</a:t>
            </a:r>
            <a:r>
              <a:rPr lang="en-US" sz="2400" dirty="0" err="1">
                <a:solidFill>
                  <a:schemeClr val="dk1"/>
                </a:solidFill>
                <a:latin typeface="Calibri"/>
                <a:ea typeface="Calibri"/>
                <a:cs typeface="Calibri"/>
                <a:sym typeface="Calibri"/>
              </a:rPr>
              <a:t>Bisthoven</a:t>
            </a:r>
            <a:r>
              <a:rPr lang="en-US" sz="2400" dirty="0">
                <a:solidFill>
                  <a:schemeClr val="dk1"/>
                </a:solidFill>
                <a:latin typeface="Calibri"/>
                <a:ea typeface="Calibri"/>
                <a:cs typeface="Calibri"/>
                <a:sym typeface="Calibri"/>
              </a:rPr>
              <a:t> </a:t>
            </a:r>
            <a:r>
              <a:rPr lang="en-US" sz="2400" i="1" dirty="0">
                <a:solidFill>
                  <a:schemeClr val="dk1"/>
                </a:solidFill>
                <a:latin typeface="Calibri"/>
                <a:ea typeface="Calibri"/>
                <a:cs typeface="Calibri"/>
                <a:sym typeface="Calibri"/>
              </a:rPr>
              <a:t>et al</a:t>
            </a:r>
            <a:r>
              <a:rPr lang="en-US" sz="2400" dirty="0">
                <a:solidFill>
                  <a:schemeClr val="dk1"/>
                </a:solidFill>
                <a:latin typeface="Calibri"/>
                <a:ea typeface="Calibri"/>
                <a:cs typeface="Calibri"/>
                <a:sym typeface="Calibri"/>
              </a:rPr>
              <a:t> 2005). </a:t>
            </a:r>
            <a:r>
              <a:rPr lang="en-US" sz="2400" i="1" dirty="0">
                <a:solidFill>
                  <a:schemeClr val="dk1"/>
                </a:solidFill>
                <a:latin typeface="Calibri"/>
                <a:ea typeface="Calibri"/>
                <a:cs typeface="Calibri"/>
                <a:sym typeface="Calibri"/>
              </a:rPr>
              <a:t>Chironomus </a:t>
            </a:r>
            <a:r>
              <a:rPr lang="en-US" sz="2400" i="1" dirty="0" err="1">
                <a:solidFill>
                  <a:schemeClr val="dk1"/>
                </a:solidFill>
                <a:latin typeface="Calibri"/>
                <a:ea typeface="Calibri"/>
                <a:cs typeface="Calibri"/>
                <a:sym typeface="Calibri"/>
              </a:rPr>
              <a:t>quinntukqut</a:t>
            </a:r>
            <a:r>
              <a:rPr lang="en-US" sz="2400" dirty="0">
                <a:solidFill>
                  <a:schemeClr val="dk1"/>
                </a:solidFill>
                <a:latin typeface="Calibri"/>
                <a:ea typeface="Calibri"/>
                <a:cs typeface="Calibri"/>
                <a:sym typeface="Calibri"/>
              </a:rPr>
              <a:t> tend to thrive in areas with low oxygen and abundance of toxic sewer influx (Marques </a:t>
            </a:r>
            <a:r>
              <a:rPr lang="en-US" sz="2400" i="1" dirty="0">
                <a:solidFill>
                  <a:schemeClr val="dk1"/>
                </a:solidFill>
                <a:latin typeface="Calibri"/>
                <a:ea typeface="Calibri"/>
                <a:cs typeface="Calibri"/>
                <a:sym typeface="Calibri"/>
              </a:rPr>
              <a:t>et al </a:t>
            </a:r>
            <a:r>
              <a:rPr lang="en-US" sz="2400" dirty="0">
                <a:solidFill>
                  <a:schemeClr val="dk1"/>
                </a:solidFill>
                <a:latin typeface="Calibri"/>
                <a:ea typeface="Calibri"/>
                <a:cs typeface="Calibri"/>
                <a:sym typeface="Calibri"/>
              </a:rPr>
              <a:t>1999). Its presence suggest a need to address a possible leakage of sewage in the area.</a:t>
            </a:r>
            <a:r>
              <a:rPr lang="en-US" sz="2400" dirty="0">
                <a:latin typeface="Calibri"/>
                <a:ea typeface="Calibri"/>
                <a:cs typeface="Calibri"/>
                <a:sym typeface="Calibri"/>
              </a:rPr>
              <a:t/>
            </a:r>
            <a:br>
              <a:rPr lang="en-US" sz="2400" dirty="0">
                <a:latin typeface="Calibri"/>
                <a:ea typeface="Calibri"/>
                <a:cs typeface="Calibri"/>
                <a:sym typeface="Calibri"/>
              </a:rPr>
            </a:br>
            <a:r>
              <a:rPr lang="en-US" sz="2400" dirty="0">
                <a:latin typeface="Calibri"/>
                <a:ea typeface="Calibri"/>
                <a:cs typeface="Calibri"/>
                <a:sym typeface="Calibri"/>
              </a:rPr>
              <a:t>	Some of the factors that may have impacted the results include human error, which could have been a factor that could have affected the </a:t>
            </a:r>
            <a:r>
              <a:rPr lang="en-US" sz="2400" i="1" dirty="0" err="1">
                <a:latin typeface="Calibri"/>
                <a:ea typeface="Calibri"/>
                <a:cs typeface="Calibri"/>
                <a:sym typeface="Calibri"/>
              </a:rPr>
              <a:t>phred</a:t>
            </a:r>
            <a:r>
              <a:rPr lang="en-US" sz="2400" dirty="0">
                <a:latin typeface="Calibri"/>
                <a:ea typeface="Calibri"/>
                <a:cs typeface="Calibri"/>
                <a:sym typeface="Calibri"/>
              </a:rPr>
              <a:t> scores and quality of the samples. There could have been mishandling of substances or samples in the lab during DNA isolation and extraction which may have been a direct cause of low quality.</a:t>
            </a:r>
            <a:endParaRPr sz="2400" dirty="0">
              <a:latin typeface="Calibri"/>
              <a:ea typeface="Calibri"/>
              <a:cs typeface="Calibri"/>
              <a:sym typeface="Calibri"/>
            </a:endParaRPr>
          </a:p>
          <a:p>
            <a:pPr algn="just"/>
            <a:endParaRPr sz="2400" dirty="0">
              <a:latin typeface="Calibri"/>
              <a:ea typeface="Calibri"/>
              <a:cs typeface="Calibri"/>
              <a:sym typeface="Calibri"/>
            </a:endParaRPr>
          </a:p>
        </p:txBody>
      </p:sp>
      <p:sp>
        <p:nvSpPr>
          <p:cNvPr id="117" name="Shape 117"/>
          <p:cNvSpPr txBox="1"/>
          <p:nvPr/>
        </p:nvSpPr>
        <p:spPr>
          <a:xfrm>
            <a:off x="24489722" y="10900008"/>
            <a:ext cx="8032948" cy="2243100"/>
          </a:xfrm>
          <a:prstGeom prst="rect">
            <a:avLst/>
          </a:prstGeom>
          <a:noFill/>
          <a:ln>
            <a:noFill/>
          </a:ln>
        </p:spPr>
        <p:txBody>
          <a:bodyPr spcFirstLastPara="1" wrap="square" lIns="91425" tIns="91425" rIns="91425" bIns="91425" anchor="t" anchorCtr="0">
            <a:noAutofit/>
          </a:bodyPr>
          <a:lstStyle/>
          <a:p>
            <a:pPr algn="just"/>
            <a:r>
              <a:rPr lang="en-US" sz="2400" dirty="0">
                <a:latin typeface="Calibri"/>
                <a:ea typeface="Calibri"/>
                <a:cs typeface="Calibri"/>
                <a:sym typeface="Calibri"/>
              </a:rPr>
              <a:t>We would like to thank Dr. Jessica Cohen, Dr. L. Wang, Dr. </a:t>
            </a:r>
            <a:r>
              <a:rPr lang="en-US" sz="2400" dirty="0" err="1">
                <a:latin typeface="Calibri"/>
                <a:ea typeface="Calibri"/>
                <a:cs typeface="Calibri"/>
                <a:sym typeface="Calibri"/>
              </a:rPr>
              <a:t>Marmor</a:t>
            </a:r>
            <a:r>
              <a:rPr lang="en-US" sz="2400" dirty="0">
                <a:latin typeface="Calibri"/>
                <a:ea typeface="Calibri"/>
                <a:cs typeface="Calibri"/>
                <a:sym typeface="Calibri"/>
              </a:rPr>
              <a:t>, Dr. X.S. Lin, Mr. Z. Liang, Mrs. </a:t>
            </a:r>
            <a:r>
              <a:rPr lang="en-US" sz="2400" dirty="0" err="1">
                <a:latin typeface="Calibri"/>
                <a:ea typeface="Calibri"/>
                <a:cs typeface="Calibri"/>
                <a:sym typeface="Calibri"/>
              </a:rPr>
              <a:t>Jaipershad</a:t>
            </a:r>
            <a:r>
              <a:rPr lang="en-US" sz="2400" dirty="0">
                <a:latin typeface="Calibri"/>
                <a:ea typeface="Calibri"/>
                <a:cs typeface="Calibri"/>
                <a:sym typeface="Calibri"/>
              </a:rPr>
              <a:t>, and all of the Francis Lewis High School Science Research Program for all of their support. In addition, we would also like to thank Mehak </a:t>
            </a:r>
            <a:r>
              <a:rPr lang="en-US" sz="2400" dirty="0" err="1">
                <a:latin typeface="Calibri"/>
                <a:ea typeface="Calibri"/>
                <a:cs typeface="Calibri"/>
                <a:sym typeface="Calibri"/>
              </a:rPr>
              <a:t>Kazi</a:t>
            </a:r>
            <a:r>
              <a:rPr lang="en-US" sz="2400" dirty="0">
                <a:latin typeface="Calibri"/>
                <a:ea typeface="Calibri"/>
                <a:cs typeface="Calibri"/>
                <a:sym typeface="Calibri"/>
              </a:rPr>
              <a:t> and Amanda Ma. Finally, we wish to thank Barcode Long Island and the Cold Spring Harbor Laboratory for giving us this opportunity.</a:t>
            </a:r>
            <a:endParaRPr sz="2400" dirty="0">
              <a:latin typeface="Calibri"/>
              <a:ea typeface="Calibri"/>
              <a:cs typeface="Calibri"/>
              <a:sym typeface="Calibri"/>
            </a:endParaRPr>
          </a:p>
        </p:txBody>
      </p:sp>
      <p:pic>
        <p:nvPicPr>
          <p:cNvPr id="1028" name="Picture 4" descr="Related image">
            <a:extLst>
              <a:ext uri="{FF2B5EF4-FFF2-40B4-BE49-F238E27FC236}">
                <a16:creationId xmlns:a16="http://schemas.microsoft.com/office/drawing/2014/main" xmlns="" id="{82068C99-7050-4C46-A3DD-AD3210AC50F6}"/>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saturation sat="51000"/>
                    </a14:imgEffect>
                  </a14:imgLayer>
                </a14:imgProps>
              </a:ext>
              <a:ext uri="{28A0092B-C50C-407E-A947-70E740481C1C}">
                <a14:useLocalDpi xmlns:a14="http://schemas.microsoft.com/office/drawing/2010/main" val="0"/>
              </a:ext>
            </a:extLst>
          </a:blip>
          <a:srcRect/>
          <a:stretch>
            <a:fillRect/>
          </a:stretch>
        </p:blipFill>
        <p:spPr bwMode="auto">
          <a:xfrm>
            <a:off x="-1" y="19893556"/>
            <a:ext cx="33179657" cy="205428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99" name="Shape 99"/>
          <p:cNvSpPr txBox="1"/>
          <p:nvPr/>
        </p:nvSpPr>
        <p:spPr>
          <a:xfrm>
            <a:off x="218762" y="12841269"/>
            <a:ext cx="7933500" cy="8311181"/>
          </a:xfrm>
          <a:prstGeom prst="rect">
            <a:avLst/>
          </a:prstGeom>
          <a:noFill/>
          <a:ln>
            <a:noFill/>
          </a:ln>
        </p:spPr>
        <p:txBody>
          <a:bodyPr spcFirstLastPara="1" wrap="square" lIns="91425" tIns="91425" rIns="91425" bIns="91425" anchor="ctr" anchorCtr="0">
            <a:noAutofit/>
          </a:bodyPr>
          <a:lstStyle/>
          <a:p>
            <a:pPr algn="just"/>
            <a:r>
              <a:rPr lang="en-US" sz="2400" dirty="0">
                <a:latin typeface="Calibri"/>
                <a:ea typeface="Calibri"/>
                <a:cs typeface="Calibri"/>
                <a:sym typeface="Calibri"/>
              </a:rPr>
              <a:t>	There are currently an estimated 5.6 million insect species currently inhabiting Earth (Herbert </a:t>
            </a:r>
            <a:r>
              <a:rPr lang="en-US" sz="2400" i="1" dirty="0">
                <a:latin typeface="Calibri"/>
                <a:ea typeface="Calibri"/>
                <a:cs typeface="Calibri"/>
                <a:sym typeface="Calibri"/>
              </a:rPr>
              <a:t>et al.</a:t>
            </a:r>
            <a:r>
              <a:rPr lang="en-US" sz="2400" dirty="0">
                <a:latin typeface="Calibri"/>
                <a:ea typeface="Calibri"/>
                <a:cs typeface="Calibri"/>
                <a:sym typeface="Calibri"/>
              </a:rPr>
              <a:t> 2016). There are roughly over 200,000 different types of aquatic insects (Dijkstra </a:t>
            </a:r>
            <a:r>
              <a:rPr lang="en-US" sz="2400" i="1" dirty="0">
                <a:latin typeface="Calibri"/>
                <a:ea typeface="Calibri"/>
                <a:cs typeface="Calibri"/>
                <a:sym typeface="Calibri"/>
              </a:rPr>
              <a:t>et al.</a:t>
            </a:r>
            <a:r>
              <a:rPr lang="en-US" sz="2400" dirty="0">
                <a:latin typeface="Calibri"/>
                <a:ea typeface="Calibri"/>
                <a:cs typeface="Calibri"/>
                <a:sym typeface="Calibri"/>
              </a:rPr>
              <a:t> 2014). They are notoriously difficult to identify, partially due to their high divergent caste morphology, sexual dimorphism, and different life cycle forms, problems in which DNA barcoding can solve (Floyd </a:t>
            </a:r>
            <a:r>
              <a:rPr lang="en-US" sz="2400" i="1" dirty="0">
                <a:latin typeface="Calibri"/>
                <a:ea typeface="Calibri"/>
                <a:cs typeface="Calibri"/>
                <a:sym typeface="Calibri"/>
              </a:rPr>
              <a:t>et al.</a:t>
            </a:r>
            <a:r>
              <a:rPr lang="en-US" sz="2400" dirty="0">
                <a:latin typeface="Calibri"/>
                <a:ea typeface="Calibri"/>
                <a:cs typeface="Calibri"/>
                <a:sym typeface="Calibri"/>
              </a:rPr>
              <a:t> 2009). Insects often play important roles as consumers, detritivores, predators, pollinators, and bioindicators (</a:t>
            </a:r>
            <a:r>
              <a:rPr lang="en-US" sz="2400" dirty="0" err="1">
                <a:latin typeface="Calibri"/>
                <a:ea typeface="Calibri"/>
                <a:cs typeface="Calibri"/>
                <a:sym typeface="Calibri"/>
              </a:rPr>
              <a:t>Dijksra</a:t>
            </a:r>
            <a:r>
              <a:rPr lang="en-US" sz="2400" dirty="0">
                <a:latin typeface="Calibri"/>
                <a:ea typeface="Calibri"/>
                <a:cs typeface="Calibri"/>
                <a:sym typeface="Calibri"/>
              </a:rPr>
              <a:t> </a:t>
            </a:r>
            <a:r>
              <a:rPr lang="en-US" sz="2400" i="1" dirty="0">
                <a:latin typeface="Calibri"/>
                <a:ea typeface="Calibri"/>
                <a:cs typeface="Calibri"/>
                <a:sym typeface="Calibri"/>
              </a:rPr>
              <a:t>et al.</a:t>
            </a:r>
            <a:r>
              <a:rPr lang="en-US" sz="2400" dirty="0">
                <a:latin typeface="Calibri"/>
                <a:ea typeface="Calibri"/>
                <a:cs typeface="Calibri"/>
                <a:sym typeface="Calibri"/>
              </a:rPr>
              <a:t> 2014).</a:t>
            </a:r>
            <a:endParaRPr sz="2400" dirty="0">
              <a:latin typeface="Calibri"/>
              <a:ea typeface="Calibri"/>
              <a:cs typeface="Calibri"/>
              <a:sym typeface="Calibri"/>
            </a:endParaRPr>
          </a:p>
          <a:p>
            <a:pPr algn="just"/>
            <a:r>
              <a:rPr lang="en-US" sz="2400" dirty="0">
                <a:latin typeface="Calibri"/>
                <a:ea typeface="Calibri"/>
                <a:cs typeface="Calibri"/>
                <a:sym typeface="Calibri"/>
              </a:rPr>
              <a:t>	The Meadow-Willow Lake System of Flushing Meadow Corona Park consists of Meadow Lake and Willow Lake. Both lakes receive direct runoff from highways and parklands as well as saline water from Flushing Bay (Cohen and MacDonald 2016). The lakes themselves have low diversity, maintaining a species richness of 6-12 organisms (Cohen and MacDonald 2016).</a:t>
            </a:r>
            <a:endParaRPr sz="2400" dirty="0">
              <a:latin typeface="Calibri"/>
              <a:ea typeface="Calibri"/>
              <a:cs typeface="Calibri"/>
              <a:sym typeface="Calibri"/>
            </a:endParaRPr>
          </a:p>
          <a:p>
            <a:pPr algn="just"/>
            <a:r>
              <a:rPr lang="en-US" sz="2400" dirty="0">
                <a:latin typeface="Calibri"/>
                <a:ea typeface="Calibri"/>
                <a:cs typeface="Calibri"/>
                <a:sym typeface="Calibri"/>
              </a:rPr>
              <a:t>	In assessing the biodiversity of the two lakes, it may be possible to analyze the effect of anthropogenic activity on wetland biodiversity through the utilization of DNA Barcoding. Since Willow Lake is primarily isolated from the human population, it was hypothesized that biodiversity would be higher.</a:t>
            </a:r>
            <a:endParaRPr sz="2400" dirty="0">
              <a:latin typeface="Calibri"/>
              <a:ea typeface="Calibri"/>
              <a:cs typeface="Calibri"/>
              <a:sym typeface="Calibri"/>
            </a:endParaRPr>
          </a:p>
          <a:p>
            <a:pPr>
              <a:lnSpc>
                <a:spcPct val="115000"/>
              </a:lnSpc>
            </a:pPr>
            <a:endParaRPr sz="1200" dirty="0">
              <a:solidFill>
                <a:schemeClr val="dk1"/>
              </a:solidFill>
              <a:highlight>
                <a:srgbClr val="FFFFFF"/>
              </a:highlight>
              <a:latin typeface="Times New Roman"/>
              <a:ea typeface="Times New Roman"/>
              <a:cs typeface="Times New Roman"/>
              <a:sym typeface="Times New Roman"/>
            </a:endParaRPr>
          </a:p>
        </p:txBody>
      </p:sp>
      <p:sp>
        <p:nvSpPr>
          <p:cNvPr id="111" name="Shape 111"/>
          <p:cNvSpPr txBox="1"/>
          <p:nvPr/>
        </p:nvSpPr>
        <p:spPr>
          <a:xfrm>
            <a:off x="8232202" y="18025845"/>
            <a:ext cx="15839700" cy="2243100"/>
          </a:xfrm>
          <a:prstGeom prst="rect">
            <a:avLst/>
          </a:prstGeom>
          <a:noFill/>
          <a:ln>
            <a:noFill/>
          </a:ln>
        </p:spPr>
        <p:txBody>
          <a:bodyPr spcFirstLastPara="1" wrap="square" lIns="91425" tIns="91425" rIns="91425" bIns="91425" anchor="t" anchorCtr="0">
            <a:noAutofit/>
          </a:bodyPr>
          <a:lstStyle/>
          <a:p>
            <a:pPr algn="just"/>
            <a:r>
              <a:rPr lang="en-US" sz="2400" b="1" dirty="0">
                <a:latin typeface="Calibri"/>
                <a:ea typeface="Calibri"/>
                <a:cs typeface="Calibri"/>
                <a:sym typeface="Calibri"/>
              </a:rPr>
              <a:t>Figure 2.</a:t>
            </a:r>
            <a:r>
              <a:rPr lang="en-US" sz="2400" dirty="0">
                <a:latin typeface="Calibri"/>
                <a:ea typeface="Calibri"/>
                <a:cs typeface="Calibri"/>
                <a:sym typeface="Calibri"/>
              </a:rPr>
              <a:t> Maximum Likelihood Model Phylogenetic Tree of Samples and Related BLAST results. The American Cockroach was used as an outlier for this tree. Analysis revealed that PWR13 and PWR10 are likely of the genus </a:t>
            </a:r>
            <a:r>
              <a:rPr lang="en-US" sz="2400" i="1" dirty="0" err="1">
                <a:latin typeface="Calibri"/>
                <a:ea typeface="Calibri"/>
                <a:cs typeface="Calibri"/>
                <a:sym typeface="Calibri"/>
              </a:rPr>
              <a:t>Dolichopodidae</a:t>
            </a:r>
            <a:r>
              <a:rPr lang="en-US" sz="2400" dirty="0">
                <a:latin typeface="Calibri"/>
                <a:ea typeface="Calibri"/>
                <a:cs typeface="Calibri"/>
                <a:sym typeface="Calibri"/>
              </a:rPr>
              <a:t>, PWR04 of genus </a:t>
            </a:r>
            <a:r>
              <a:rPr lang="en-US" sz="2400" i="1" dirty="0" err="1">
                <a:latin typeface="Calibri"/>
                <a:ea typeface="Calibri"/>
                <a:cs typeface="Calibri"/>
                <a:sym typeface="Calibri"/>
              </a:rPr>
              <a:t>Smittia</a:t>
            </a:r>
            <a:r>
              <a:rPr lang="en-US" sz="2400" dirty="0">
                <a:latin typeface="Calibri"/>
                <a:ea typeface="Calibri"/>
                <a:cs typeface="Calibri"/>
                <a:sym typeface="Calibri"/>
              </a:rPr>
              <a:t>, PWR22 of genus </a:t>
            </a:r>
            <a:r>
              <a:rPr lang="en-US" sz="2400" i="1" dirty="0" err="1">
                <a:latin typeface="Calibri"/>
                <a:ea typeface="Calibri"/>
                <a:cs typeface="Calibri"/>
                <a:sym typeface="Calibri"/>
              </a:rPr>
              <a:t>Enochrus</a:t>
            </a:r>
            <a:r>
              <a:rPr lang="en-US" sz="2400" dirty="0">
                <a:latin typeface="Calibri"/>
                <a:ea typeface="Calibri"/>
                <a:cs typeface="Calibri"/>
                <a:sym typeface="Calibri"/>
              </a:rPr>
              <a:t>, and PWR27 of </a:t>
            </a:r>
            <a:r>
              <a:rPr lang="en-US" sz="2400" i="1" dirty="0">
                <a:latin typeface="Calibri"/>
                <a:ea typeface="Calibri"/>
                <a:cs typeface="Calibri"/>
                <a:sym typeface="Calibri"/>
              </a:rPr>
              <a:t>Chironomus </a:t>
            </a:r>
            <a:r>
              <a:rPr lang="en-US" sz="2400" i="1" dirty="0" err="1">
                <a:latin typeface="Calibri"/>
                <a:ea typeface="Calibri"/>
                <a:cs typeface="Calibri"/>
                <a:sym typeface="Calibri"/>
              </a:rPr>
              <a:t>quinnitukqut</a:t>
            </a:r>
            <a:r>
              <a:rPr lang="en-US" sz="2400" dirty="0">
                <a:latin typeface="Calibri"/>
                <a:ea typeface="Calibri"/>
                <a:cs typeface="Calibri"/>
                <a:sym typeface="Calibri"/>
              </a:rPr>
              <a:t>. PWR13 is related to the genus </a:t>
            </a:r>
            <a:r>
              <a:rPr lang="en-US" sz="2400" i="1" dirty="0" err="1">
                <a:latin typeface="Calibri"/>
                <a:ea typeface="Calibri"/>
                <a:cs typeface="Calibri"/>
                <a:sym typeface="Calibri"/>
              </a:rPr>
              <a:t>Dolichopodidae</a:t>
            </a:r>
            <a:r>
              <a:rPr lang="en-US" sz="2400" dirty="0">
                <a:latin typeface="Calibri"/>
                <a:ea typeface="Calibri"/>
                <a:cs typeface="Calibri"/>
                <a:sym typeface="Calibri"/>
              </a:rPr>
              <a:t> but there is a greater evolutionary distance between the sequence and the rest of the sequences. Of all the samples, PWR22 is the most distantly related from the rest, with PWR13, PWR10, PWR03, PWR04, and PWR27 sharing a common ancestor. </a:t>
            </a:r>
            <a:endParaRPr sz="2400" dirty="0">
              <a:latin typeface="Calibri"/>
              <a:ea typeface="Calibri"/>
              <a:cs typeface="Calibri"/>
              <a:sym typeface="Calibri"/>
            </a:endParaRPr>
          </a:p>
        </p:txBody>
      </p:sp>
      <p:sp>
        <p:nvSpPr>
          <p:cNvPr id="98" name="Shape 98"/>
          <p:cNvSpPr txBox="1"/>
          <p:nvPr/>
        </p:nvSpPr>
        <p:spPr>
          <a:xfrm>
            <a:off x="24517274" y="14404598"/>
            <a:ext cx="8002296" cy="6022200"/>
          </a:xfrm>
          <a:prstGeom prst="rect">
            <a:avLst/>
          </a:prstGeom>
          <a:noFill/>
          <a:ln>
            <a:noFill/>
          </a:ln>
        </p:spPr>
        <p:txBody>
          <a:bodyPr spcFirstLastPara="1" wrap="square" lIns="91425" tIns="45700" rIns="91425" bIns="45700" anchor="t" anchorCtr="0">
            <a:noAutofit/>
          </a:bodyPr>
          <a:lstStyle/>
          <a:p>
            <a:pPr marL="342900" indent="-342900" algn="just">
              <a:buFont typeface="Arial"/>
              <a:buChar char="•"/>
            </a:pPr>
            <a:r>
              <a:rPr lang="en-US" sz="2400" dirty="0" err="1">
                <a:solidFill>
                  <a:schemeClr val="dk1"/>
                </a:solidFill>
                <a:latin typeface="Calibri"/>
                <a:ea typeface="Calibri"/>
                <a:cs typeface="Calibri"/>
                <a:sym typeface="Calibri"/>
              </a:rPr>
              <a:t>Bisthoven</a:t>
            </a:r>
            <a:r>
              <a:rPr lang="en-US" sz="2400" dirty="0">
                <a:solidFill>
                  <a:schemeClr val="dk1"/>
                </a:solidFill>
                <a:latin typeface="Calibri"/>
                <a:ea typeface="Calibri"/>
                <a:cs typeface="Calibri"/>
                <a:sym typeface="Calibri"/>
              </a:rPr>
              <a:t>, L.J., A. Gerhardt, A.M.V.M. Soares. 2005. </a:t>
            </a:r>
            <a:r>
              <a:rPr lang="en-US" sz="2400" dirty="0" err="1">
                <a:solidFill>
                  <a:schemeClr val="dk1"/>
                </a:solidFill>
                <a:latin typeface="Calibri"/>
                <a:ea typeface="Calibri"/>
                <a:cs typeface="Calibri"/>
                <a:sym typeface="Calibri"/>
              </a:rPr>
              <a:t>Chironomidae</a:t>
            </a:r>
            <a:r>
              <a:rPr lang="en-US" sz="2400" dirty="0">
                <a:solidFill>
                  <a:schemeClr val="dk1"/>
                </a:solidFill>
                <a:latin typeface="Calibri"/>
                <a:ea typeface="Calibri"/>
                <a:cs typeface="Calibri"/>
                <a:sym typeface="Calibri"/>
              </a:rPr>
              <a:t> larvae as bioindicators of an acid mine drainage in Portugal. </a:t>
            </a:r>
            <a:r>
              <a:rPr lang="en-US" sz="2400" dirty="0" err="1">
                <a:solidFill>
                  <a:schemeClr val="dk1"/>
                </a:solidFill>
                <a:latin typeface="Calibri"/>
                <a:ea typeface="Calibri"/>
                <a:cs typeface="Calibri"/>
                <a:sym typeface="Calibri"/>
              </a:rPr>
              <a:t>Hydrobiologia</a:t>
            </a:r>
            <a:r>
              <a:rPr lang="en-US" sz="2400" dirty="0">
                <a:solidFill>
                  <a:schemeClr val="dk1"/>
                </a:solidFill>
                <a:latin typeface="Calibri"/>
                <a:ea typeface="Calibri"/>
                <a:cs typeface="Calibri"/>
                <a:sym typeface="Calibri"/>
              </a:rPr>
              <a:t> 532(1-3): 181-191</a:t>
            </a:r>
            <a:endParaRPr dirty="0"/>
          </a:p>
          <a:p>
            <a:pPr marL="342900" indent="-342900" algn="just">
              <a:buFont typeface="Arial"/>
              <a:buChar char="•"/>
            </a:pPr>
            <a:r>
              <a:rPr lang="en-US" sz="2400" dirty="0">
                <a:solidFill>
                  <a:schemeClr val="dk1"/>
                </a:solidFill>
                <a:latin typeface="Calibri"/>
                <a:ea typeface="Calibri"/>
                <a:cs typeface="Calibri"/>
                <a:sym typeface="Calibri"/>
              </a:rPr>
              <a:t>Cohen. M.K., J.A. MacDonald. 2016. Northern Snakeheads in New York City. Northeastern Naturalist 23(1): 11-24</a:t>
            </a:r>
            <a:endParaRPr dirty="0"/>
          </a:p>
          <a:p>
            <a:pPr marL="342900" indent="-342900" algn="just">
              <a:buFont typeface="Arial"/>
              <a:buChar char="•"/>
            </a:pPr>
            <a:r>
              <a:rPr lang="en-US" sz="2400" dirty="0">
                <a:solidFill>
                  <a:schemeClr val="dk1"/>
                </a:solidFill>
                <a:latin typeface="Calibri"/>
                <a:ea typeface="Calibri"/>
                <a:cs typeface="Calibri"/>
                <a:sym typeface="Calibri"/>
              </a:rPr>
              <a:t>Dijkstra, K.B., M.T. Monaghan, S.U. </a:t>
            </a:r>
            <a:r>
              <a:rPr lang="en-US" sz="2400" dirty="0" err="1">
                <a:solidFill>
                  <a:schemeClr val="dk1"/>
                </a:solidFill>
                <a:latin typeface="Calibri"/>
                <a:ea typeface="Calibri"/>
                <a:cs typeface="Calibri"/>
                <a:sym typeface="Calibri"/>
              </a:rPr>
              <a:t>Pauls</a:t>
            </a:r>
            <a:r>
              <a:rPr lang="en-US" sz="2400" dirty="0">
                <a:solidFill>
                  <a:schemeClr val="dk1"/>
                </a:solidFill>
                <a:latin typeface="Calibri"/>
                <a:ea typeface="Calibri"/>
                <a:cs typeface="Calibri"/>
                <a:sym typeface="Calibri"/>
              </a:rPr>
              <a:t>. 2013. Freshwater Biodiversity and Insect Diversification. </a:t>
            </a:r>
            <a:r>
              <a:rPr lang="en-US" sz="2400" dirty="0" err="1">
                <a:solidFill>
                  <a:schemeClr val="dk1"/>
                </a:solidFill>
                <a:latin typeface="Calibri"/>
                <a:ea typeface="Calibri"/>
                <a:cs typeface="Calibri"/>
                <a:sym typeface="Calibri"/>
              </a:rPr>
              <a:t>Annu</a:t>
            </a:r>
            <a:r>
              <a:rPr lang="en-US" sz="2400" dirty="0">
                <a:solidFill>
                  <a:schemeClr val="dk1"/>
                </a:solidFill>
                <a:latin typeface="Calibri"/>
                <a:ea typeface="Calibri"/>
                <a:cs typeface="Calibri"/>
                <a:sym typeface="Calibri"/>
              </a:rPr>
              <a:t> Rev </a:t>
            </a:r>
            <a:r>
              <a:rPr lang="en-US" sz="2400" dirty="0" err="1">
                <a:solidFill>
                  <a:schemeClr val="dk1"/>
                </a:solidFill>
                <a:latin typeface="Calibri"/>
                <a:ea typeface="Calibri"/>
                <a:cs typeface="Calibri"/>
                <a:sym typeface="Calibri"/>
              </a:rPr>
              <a:t>Entomol</a:t>
            </a:r>
            <a:r>
              <a:rPr lang="en-US" sz="2400" dirty="0">
                <a:solidFill>
                  <a:schemeClr val="dk1"/>
                </a:solidFill>
                <a:latin typeface="Calibri"/>
                <a:ea typeface="Calibri"/>
                <a:cs typeface="Calibri"/>
                <a:sym typeface="Calibri"/>
              </a:rPr>
              <a:t> 59: 143-163</a:t>
            </a:r>
            <a:endParaRPr dirty="0"/>
          </a:p>
          <a:p>
            <a:pPr marL="342900" indent="-342900" algn="just">
              <a:buFont typeface="Arial"/>
              <a:buChar char="•"/>
            </a:pPr>
            <a:r>
              <a:rPr lang="en-US" sz="2400" dirty="0">
                <a:solidFill>
                  <a:schemeClr val="dk1"/>
                </a:solidFill>
                <a:latin typeface="Calibri"/>
                <a:ea typeface="Calibri"/>
                <a:cs typeface="Calibri"/>
                <a:sym typeface="Calibri"/>
              </a:rPr>
              <a:t>Herbert, P.D.N., S. </a:t>
            </a:r>
            <a:r>
              <a:rPr lang="en-US" sz="2400" dirty="0" err="1">
                <a:solidFill>
                  <a:schemeClr val="dk1"/>
                </a:solidFill>
                <a:latin typeface="Calibri"/>
                <a:ea typeface="Calibri"/>
                <a:cs typeface="Calibri"/>
                <a:sym typeface="Calibri"/>
              </a:rPr>
              <a:t>Ratnasingham</a:t>
            </a:r>
            <a:r>
              <a:rPr lang="en-US" sz="2400" dirty="0">
                <a:solidFill>
                  <a:schemeClr val="dk1"/>
                </a:solidFill>
                <a:latin typeface="Calibri"/>
                <a:ea typeface="Calibri"/>
                <a:cs typeface="Calibri"/>
                <a:sym typeface="Calibri"/>
              </a:rPr>
              <a:t>, E.V. </a:t>
            </a:r>
            <a:r>
              <a:rPr lang="en-US" sz="2400" dirty="0" err="1">
                <a:solidFill>
                  <a:schemeClr val="dk1"/>
                </a:solidFill>
                <a:latin typeface="Calibri"/>
                <a:ea typeface="Calibri"/>
                <a:cs typeface="Calibri"/>
                <a:sym typeface="Calibri"/>
              </a:rPr>
              <a:t>Zakharov</a:t>
            </a:r>
            <a:r>
              <a:rPr lang="en-US" sz="2400" dirty="0">
                <a:solidFill>
                  <a:schemeClr val="dk1"/>
                </a:solidFill>
                <a:latin typeface="Calibri"/>
                <a:ea typeface="Calibri"/>
                <a:cs typeface="Calibri"/>
                <a:sym typeface="Calibri"/>
              </a:rPr>
              <a:t>, A.C. Telfer, V. Levesque-</a:t>
            </a:r>
            <a:r>
              <a:rPr lang="en-US" sz="2400" dirty="0" err="1">
                <a:solidFill>
                  <a:schemeClr val="dk1"/>
                </a:solidFill>
                <a:latin typeface="Calibri"/>
                <a:ea typeface="Calibri"/>
                <a:cs typeface="Calibri"/>
                <a:sym typeface="Calibri"/>
              </a:rPr>
              <a:t>Beaudin</a:t>
            </a:r>
            <a:r>
              <a:rPr lang="en-US" sz="2400" dirty="0">
                <a:solidFill>
                  <a:schemeClr val="dk1"/>
                </a:solidFill>
                <a:latin typeface="Calibri"/>
                <a:ea typeface="Calibri"/>
                <a:cs typeface="Calibri"/>
                <a:sym typeface="Calibri"/>
              </a:rPr>
              <a:t>, M.A. Milton, S. Pederson, P. Jannetta, J.R. </a:t>
            </a:r>
            <a:r>
              <a:rPr lang="en-US" sz="2400" dirty="0" err="1">
                <a:solidFill>
                  <a:schemeClr val="dk1"/>
                </a:solidFill>
                <a:latin typeface="Calibri"/>
                <a:ea typeface="Calibri"/>
                <a:cs typeface="Calibri"/>
                <a:sym typeface="Calibri"/>
              </a:rPr>
              <a:t>deWaard</a:t>
            </a:r>
            <a:r>
              <a:rPr lang="en-US" sz="2400" dirty="0">
                <a:solidFill>
                  <a:schemeClr val="dk1"/>
                </a:solidFill>
                <a:latin typeface="Calibri"/>
                <a:ea typeface="Calibri"/>
                <a:cs typeface="Calibri"/>
                <a:sym typeface="Calibri"/>
              </a:rPr>
              <a:t>. 2016. Counting animal species with DNA barcodes: Canadian insects. Philosophical Transactions of the Royal Society B 371(1702): 1-10</a:t>
            </a:r>
            <a:endParaRPr dirty="0"/>
          </a:p>
          <a:p>
            <a:pPr marL="342900" indent="-342900" algn="just">
              <a:buFont typeface="Arial"/>
              <a:buChar char="•"/>
            </a:pPr>
            <a:r>
              <a:rPr lang="en-US" sz="2400" dirty="0">
                <a:solidFill>
                  <a:schemeClr val="dk1"/>
                </a:solidFill>
                <a:latin typeface="Calibri"/>
                <a:ea typeface="Calibri"/>
                <a:cs typeface="Calibri"/>
                <a:sym typeface="Calibri"/>
              </a:rPr>
              <a:t>Marques, M.M.G.S.M., F.A.R. Barbosa, M. </a:t>
            </a:r>
            <a:r>
              <a:rPr lang="en-US" sz="2400" dirty="0" err="1">
                <a:solidFill>
                  <a:schemeClr val="dk1"/>
                </a:solidFill>
                <a:latin typeface="Calibri"/>
                <a:ea typeface="Calibri"/>
                <a:cs typeface="Calibri"/>
                <a:sym typeface="Calibri"/>
              </a:rPr>
              <a:t>Callisto</a:t>
            </a:r>
            <a:r>
              <a:rPr lang="en-US" sz="2400" dirty="0">
                <a:solidFill>
                  <a:schemeClr val="dk1"/>
                </a:solidFill>
                <a:latin typeface="Calibri"/>
                <a:ea typeface="Calibri"/>
                <a:cs typeface="Calibri"/>
                <a:sym typeface="Calibri"/>
              </a:rPr>
              <a:t>. 1999. Distribution and abundance of </a:t>
            </a:r>
            <a:r>
              <a:rPr lang="en-US" sz="2400" dirty="0" err="1">
                <a:solidFill>
                  <a:schemeClr val="dk1"/>
                </a:solidFill>
                <a:latin typeface="Calibri"/>
                <a:ea typeface="Calibri"/>
                <a:cs typeface="Calibri"/>
                <a:sym typeface="Calibri"/>
              </a:rPr>
              <a:t>Chironomidae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Diptera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Insecta</a:t>
            </a:r>
            <a:r>
              <a:rPr lang="en-US" sz="2400" dirty="0">
                <a:solidFill>
                  <a:schemeClr val="dk1"/>
                </a:solidFill>
                <a:latin typeface="Calibri"/>
                <a:ea typeface="Calibri"/>
                <a:cs typeface="Calibri"/>
                <a:sym typeface="Calibri"/>
              </a:rPr>
              <a:t>) in an impacted watershed in South East Brazil. </a:t>
            </a:r>
            <a:r>
              <a:rPr lang="en-US" sz="2400" dirty="0" err="1">
                <a:solidFill>
                  <a:schemeClr val="dk1"/>
                </a:solidFill>
                <a:latin typeface="Calibri"/>
                <a:ea typeface="Calibri"/>
                <a:cs typeface="Calibri"/>
                <a:sym typeface="Calibri"/>
              </a:rPr>
              <a:t>Revista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Brasileira</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Biologia</a:t>
            </a:r>
            <a:r>
              <a:rPr lang="en-US" sz="2400" dirty="0">
                <a:solidFill>
                  <a:schemeClr val="dk1"/>
                </a:solidFill>
                <a:latin typeface="Calibri"/>
                <a:ea typeface="Calibri"/>
                <a:cs typeface="Calibri"/>
                <a:sym typeface="Calibri"/>
              </a:rPr>
              <a:t> 59(4): 553-561</a:t>
            </a:r>
            <a:endParaRPr dirty="0"/>
          </a:p>
          <a:p>
            <a:pPr marL="285750" indent="-285750" algn="just">
              <a:buFont typeface="Arial"/>
              <a:buChar char="•"/>
            </a:pP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770</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Rockwell</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Jessica Cohen</cp:lastModifiedBy>
  <cp:revision>5</cp:revision>
  <dcterms:modified xsi:type="dcterms:W3CDTF">2018-05-29T16:48:48Z</dcterms:modified>
</cp:coreProperties>
</file>