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32918400" cy="21945600"/>
  <p:notesSz cx="21275675" cy="32248475"/>
  <p:defaultTextStyle>
    <a:defPPr>
      <a:defRPr lang="en-US"/>
    </a:defPPr>
    <a:lvl1pPr marL="0" algn="l" defTabSz="2633302" rtl="0" eaLnBrk="1" latinLnBrk="0" hangingPunct="1">
      <a:defRPr sz="5184" kern="1200">
        <a:solidFill>
          <a:schemeClr val="tx1"/>
        </a:solidFill>
        <a:latin typeface="+mn-lt"/>
        <a:ea typeface="+mn-ea"/>
        <a:cs typeface="+mn-cs"/>
      </a:defRPr>
    </a:lvl1pPr>
    <a:lvl2pPr marL="1316652" algn="l" defTabSz="2633302" rtl="0" eaLnBrk="1" latinLnBrk="0" hangingPunct="1">
      <a:defRPr sz="5184" kern="1200">
        <a:solidFill>
          <a:schemeClr val="tx1"/>
        </a:solidFill>
        <a:latin typeface="+mn-lt"/>
        <a:ea typeface="+mn-ea"/>
        <a:cs typeface="+mn-cs"/>
      </a:defRPr>
    </a:lvl2pPr>
    <a:lvl3pPr marL="2633302" algn="l" defTabSz="2633302" rtl="0" eaLnBrk="1" latinLnBrk="0" hangingPunct="1">
      <a:defRPr sz="5184" kern="1200">
        <a:solidFill>
          <a:schemeClr val="tx1"/>
        </a:solidFill>
        <a:latin typeface="+mn-lt"/>
        <a:ea typeface="+mn-ea"/>
        <a:cs typeface="+mn-cs"/>
      </a:defRPr>
    </a:lvl3pPr>
    <a:lvl4pPr marL="3949955" algn="l" defTabSz="2633302" rtl="0" eaLnBrk="1" latinLnBrk="0" hangingPunct="1">
      <a:defRPr sz="5184" kern="1200">
        <a:solidFill>
          <a:schemeClr val="tx1"/>
        </a:solidFill>
        <a:latin typeface="+mn-lt"/>
        <a:ea typeface="+mn-ea"/>
        <a:cs typeface="+mn-cs"/>
      </a:defRPr>
    </a:lvl4pPr>
    <a:lvl5pPr marL="5266607" algn="l" defTabSz="2633302" rtl="0" eaLnBrk="1" latinLnBrk="0" hangingPunct="1">
      <a:defRPr sz="5184" kern="1200">
        <a:solidFill>
          <a:schemeClr val="tx1"/>
        </a:solidFill>
        <a:latin typeface="+mn-lt"/>
        <a:ea typeface="+mn-ea"/>
        <a:cs typeface="+mn-cs"/>
      </a:defRPr>
    </a:lvl5pPr>
    <a:lvl6pPr marL="6583260" algn="l" defTabSz="2633302" rtl="0" eaLnBrk="1" latinLnBrk="0" hangingPunct="1">
      <a:defRPr sz="5184" kern="1200">
        <a:solidFill>
          <a:schemeClr val="tx1"/>
        </a:solidFill>
        <a:latin typeface="+mn-lt"/>
        <a:ea typeface="+mn-ea"/>
        <a:cs typeface="+mn-cs"/>
      </a:defRPr>
    </a:lvl6pPr>
    <a:lvl7pPr marL="7899909" algn="l" defTabSz="2633302" rtl="0" eaLnBrk="1" latinLnBrk="0" hangingPunct="1">
      <a:defRPr sz="5184" kern="1200">
        <a:solidFill>
          <a:schemeClr val="tx1"/>
        </a:solidFill>
        <a:latin typeface="+mn-lt"/>
        <a:ea typeface="+mn-ea"/>
        <a:cs typeface="+mn-cs"/>
      </a:defRPr>
    </a:lvl7pPr>
    <a:lvl8pPr marL="9216562" algn="l" defTabSz="2633302" rtl="0" eaLnBrk="1" latinLnBrk="0" hangingPunct="1">
      <a:defRPr sz="5184" kern="1200">
        <a:solidFill>
          <a:schemeClr val="tx1"/>
        </a:solidFill>
        <a:latin typeface="+mn-lt"/>
        <a:ea typeface="+mn-ea"/>
        <a:cs typeface="+mn-cs"/>
      </a:defRPr>
    </a:lvl8pPr>
    <a:lvl9pPr marL="10533214" algn="l" defTabSz="2633302" rtl="0" eaLnBrk="1" latinLnBrk="0" hangingPunct="1">
      <a:defRPr sz="5184"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p:scale>
          <a:sx n="30" d="100"/>
          <a:sy n="30" d="100"/>
        </p:scale>
        <p:origin x="-606" y="-270"/>
      </p:cViewPr>
      <p:guideLst>
        <p:guide orient="horz" pos="6912"/>
        <p:guide pos="103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9219459" cy="1618024"/>
          </a:xfrm>
          <a:prstGeom prst="rect">
            <a:avLst/>
          </a:prstGeom>
        </p:spPr>
        <p:txBody>
          <a:bodyPr vert="horz" lIns="305849" tIns="152924" rIns="305849" bIns="152924" rtlCol="0"/>
          <a:lstStyle>
            <a:lvl1pPr algn="l">
              <a:defRPr sz="4000"/>
            </a:lvl1pPr>
          </a:lstStyle>
          <a:p>
            <a:endParaRPr lang="en-US"/>
          </a:p>
        </p:txBody>
      </p:sp>
      <p:sp>
        <p:nvSpPr>
          <p:cNvPr id="3" name="Date Placeholder 2"/>
          <p:cNvSpPr>
            <a:spLocks noGrp="1"/>
          </p:cNvSpPr>
          <p:nvPr>
            <p:ph type="dt" idx="1"/>
          </p:nvPr>
        </p:nvSpPr>
        <p:spPr>
          <a:xfrm>
            <a:off x="12051293" y="0"/>
            <a:ext cx="9219459" cy="1618024"/>
          </a:xfrm>
          <a:prstGeom prst="rect">
            <a:avLst/>
          </a:prstGeom>
        </p:spPr>
        <p:txBody>
          <a:bodyPr vert="horz" lIns="305849" tIns="152924" rIns="305849" bIns="152924" rtlCol="0"/>
          <a:lstStyle>
            <a:lvl1pPr algn="r">
              <a:defRPr sz="4000"/>
            </a:lvl1pPr>
          </a:lstStyle>
          <a:p>
            <a:fld id="{1F453651-51C7-44D7-A469-3C5E27DC8FEA}" type="datetimeFigureOut">
              <a:rPr lang="en-US" smtClean="0"/>
              <a:pPr/>
              <a:t>5/30/2018</a:t>
            </a:fld>
            <a:endParaRPr lang="en-US"/>
          </a:p>
        </p:txBody>
      </p:sp>
      <p:sp>
        <p:nvSpPr>
          <p:cNvPr id="4" name="Slide Image Placeholder 3"/>
          <p:cNvSpPr>
            <a:spLocks noGrp="1" noRot="1" noChangeAspect="1"/>
          </p:cNvSpPr>
          <p:nvPr>
            <p:ph type="sldImg" idx="2"/>
          </p:nvPr>
        </p:nvSpPr>
        <p:spPr>
          <a:xfrm>
            <a:off x="2474913" y="4030663"/>
            <a:ext cx="16325850" cy="10883900"/>
          </a:xfrm>
          <a:prstGeom prst="rect">
            <a:avLst/>
          </a:prstGeom>
          <a:noFill/>
          <a:ln w="12700">
            <a:solidFill>
              <a:prstClr val="black"/>
            </a:solidFill>
          </a:ln>
        </p:spPr>
        <p:txBody>
          <a:bodyPr vert="horz" lIns="305849" tIns="152924" rIns="305849" bIns="152924" rtlCol="0" anchor="ctr"/>
          <a:lstStyle/>
          <a:p>
            <a:endParaRPr lang="en-US"/>
          </a:p>
        </p:txBody>
      </p:sp>
      <p:sp>
        <p:nvSpPr>
          <p:cNvPr id="5" name="Notes Placeholder 4"/>
          <p:cNvSpPr>
            <a:spLocks noGrp="1"/>
          </p:cNvSpPr>
          <p:nvPr>
            <p:ph type="body" sz="quarter" idx="3"/>
          </p:nvPr>
        </p:nvSpPr>
        <p:spPr>
          <a:xfrm>
            <a:off x="2127568" y="15519579"/>
            <a:ext cx="17020540" cy="12697837"/>
          </a:xfrm>
          <a:prstGeom prst="rect">
            <a:avLst/>
          </a:prstGeom>
        </p:spPr>
        <p:txBody>
          <a:bodyPr vert="horz" lIns="305849" tIns="152924" rIns="305849" bIns="1529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0630456"/>
            <a:ext cx="9219459" cy="1618021"/>
          </a:xfrm>
          <a:prstGeom prst="rect">
            <a:avLst/>
          </a:prstGeom>
        </p:spPr>
        <p:txBody>
          <a:bodyPr vert="horz" lIns="305849" tIns="152924" rIns="305849" bIns="152924" rtlCol="0" anchor="b"/>
          <a:lstStyle>
            <a:lvl1pPr algn="l">
              <a:defRPr sz="4000"/>
            </a:lvl1pPr>
          </a:lstStyle>
          <a:p>
            <a:endParaRPr lang="en-US"/>
          </a:p>
        </p:txBody>
      </p:sp>
      <p:sp>
        <p:nvSpPr>
          <p:cNvPr id="7" name="Slide Number Placeholder 6"/>
          <p:cNvSpPr>
            <a:spLocks noGrp="1"/>
          </p:cNvSpPr>
          <p:nvPr>
            <p:ph type="sldNum" sz="quarter" idx="5"/>
          </p:nvPr>
        </p:nvSpPr>
        <p:spPr>
          <a:xfrm>
            <a:off x="12051293" y="30630456"/>
            <a:ext cx="9219459" cy="1618021"/>
          </a:xfrm>
          <a:prstGeom prst="rect">
            <a:avLst/>
          </a:prstGeom>
        </p:spPr>
        <p:txBody>
          <a:bodyPr vert="horz" lIns="305849" tIns="152924" rIns="305849" bIns="152924" rtlCol="0" anchor="b"/>
          <a:lstStyle>
            <a:lvl1pPr algn="r">
              <a:defRPr sz="4000"/>
            </a:lvl1pPr>
          </a:lstStyle>
          <a:p>
            <a:fld id="{A3266526-E797-4663-8A5D-ECE0F1F08B8E}" type="slidenum">
              <a:rPr lang="en-US" smtClean="0"/>
              <a:pPr/>
              <a:t>‹#›</a:t>
            </a:fld>
            <a:endParaRPr lang="en-US"/>
          </a:p>
        </p:txBody>
      </p:sp>
    </p:spTree>
    <p:extLst>
      <p:ext uri="{BB962C8B-B14F-4D97-AF65-F5344CB8AC3E}">
        <p14:creationId xmlns:p14="http://schemas.microsoft.com/office/powerpoint/2010/main" xmlns="" val="1537488890"/>
      </p:ext>
    </p:extLst>
  </p:cSld>
  <p:clrMap bg1="lt1" tx1="dk1" bg2="lt2" tx2="dk2" accent1="accent1" accent2="accent2" accent3="accent3" accent4="accent4" accent5="accent5" accent6="accent6" hlink="hlink" folHlink="folHlink"/>
  <p:notesStyle>
    <a:lvl1pPr marL="0" algn="l" defTabSz="2633302" rtl="0" eaLnBrk="1" latinLnBrk="0" hangingPunct="1">
      <a:defRPr sz="3456" kern="1200">
        <a:solidFill>
          <a:schemeClr val="tx1"/>
        </a:solidFill>
        <a:latin typeface="+mn-lt"/>
        <a:ea typeface="+mn-ea"/>
        <a:cs typeface="+mn-cs"/>
      </a:defRPr>
    </a:lvl1pPr>
    <a:lvl2pPr marL="1316652" algn="l" defTabSz="2633302" rtl="0" eaLnBrk="1" latinLnBrk="0" hangingPunct="1">
      <a:defRPr sz="3456" kern="1200">
        <a:solidFill>
          <a:schemeClr val="tx1"/>
        </a:solidFill>
        <a:latin typeface="+mn-lt"/>
        <a:ea typeface="+mn-ea"/>
        <a:cs typeface="+mn-cs"/>
      </a:defRPr>
    </a:lvl2pPr>
    <a:lvl3pPr marL="2633302" algn="l" defTabSz="2633302" rtl="0" eaLnBrk="1" latinLnBrk="0" hangingPunct="1">
      <a:defRPr sz="3456" kern="1200">
        <a:solidFill>
          <a:schemeClr val="tx1"/>
        </a:solidFill>
        <a:latin typeface="+mn-lt"/>
        <a:ea typeface="+mn-ea"/>
        <a:cs typeface="+mn-cs"/>
      </a:defRPr>
    </a:lvl3pPr>
    <a:lvl4pPr marL="3949955" algn="l" defTabSz="2633302" rtl="0" eaLnBrk="1" latinLnBrk="0" hangingPunct="1">
      <a:defRPr sz="3456" kern="1200">
        <a:solidFill>
          <a:schemeClr val="tx1"/>
        </a:solidFill>
        <a:latin typeface="+mn-lt"/>
        <a:ea typeface="+mn-ea"/>
        <a:cs typeface="+mn-cs"/>
      </a:defRPr>
    </a:lvl4pPr>
    <a:lvl5pPr marL="5266607" algn="l" defTabSz="2633302" rtl="0" eaLnBrk="1" latinLnBrk="0" hangingPunct="1">
      <a:defRPr sz="3456" kern="1200">
        <a:solidFill>
          <a:schemeClr val="tx1"/>
        </a:solidFill>
        <a:latin typeface="+mn-lt"/>
        <a:ea typeface="+mn-ea"/>
        <a:cs typeface="+mn-cs"/>
      </a:defRPr>
    </a:lvl5pPr>
    <a:lvl6pPr marL="6583260" algn="l" defTabSz="2633302" rtl="0" eaLnBrk="1" latinLnBrk="0" hangingPunct="1">
      <a:defRPr sz="3456" kern="1200">
        <a:solidFill>
          <a:schemeClr val="tx1"/>
        </a:solidFill>
        <a:latin typeface="+mn-lt"/>
        <a:ea typeface="+mn-ea"/>
        <a:cs typeface="+mn-cs"/>
      </a:defRPr>
    </a:lvl6pPr>
    <a:lvl7pPr marL="7899909" algn="l" defTabSz="2633302" rtl="0" eaLnBrk="1" latinLnBrk="0" hangingPunct="1">
      <a:defRPr sz="3456" kern="1200">
        <a:solidFill>
          <a:schemeClr val="tx1"/>
        </a:solidFill>
        <a:latin typeface="+mn-lt"/>
        <a:ea typeface="+mn-ea"/>
        <a:cs typeface="+mn-cs"/>
      </a:defRPr>
    </a:lvl7pPr>
    <a:lvl8pPr marL="9216562" algn="l" defTabSz="2633302" rtl="0" eaLnBrk="1" latinLnBrk="0" hangingPunct="1">
      <a:defRPr sz="3456" kern="1200">
        <a:solidFill>
          <a:schemeClr val="tx1"/>
        </a:solidFill>
        <a:latin typeface="+mn-lt"/>
        <a:ea typeface="+mn-ea"/>
        <a:cs typeface="+mn-cs"/>
      </a:defRPr>
    </a:lvl8pPr>
    <a:lvl9pPr marL="10533214" algn="l" defTabSz="263330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570038" y="2419350"/>
            <a:ext cx="18135600" cy="12091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2127568" y="15318026"/>
            <a:ext cx="17020540" cy="14511814"/>
          </a:xfrm>
          <a:prstGeom prst="rect">
            <a:avLst/>
          </a:prstGeom>
        </p:spPr>
        <p:txBody>
          <a:bodyPr lIns="305798" tIns="305798" rIns="305798" bIns="305798" anchor="t" anchorCtr="0">
            <a:noAutofit/>
          </a:bodyPr>
          <a:lstStyle/>
          <a:p>
            <a:endParaRPr dirty="0"/>
          </a:p>
        </p:txBody>
      </p:sp>
    </p:spTree>
    <p:extLst>
      <p:ext uri="{BB962C8B-B14F-4D97-AF65-F5344CB8AC3E}">
        <p14:creationId xmlns:p14="http://schemas.microsoft.com/office/powerpoint/2010/main" xmlns="" val="272469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85F342-5D7E-4D14-BBDF-D58A51E93678}"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185185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5F342-5D7E-4D14-BBDF-D58A51E93678}"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37207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5F342-5D7E-4D14-BBDF-D58A51E93678}"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33639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5F342-5D7E-4D14-BBDF-D58A51E93678}"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366259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85F342-5D7E-4D14-BBDF-D58A51E93678}"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382572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5F342-5D7E-4D14-BBDF-D58A51E93678}"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211224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5F342-5D7E-4D14-BBDF-D58A51E93678}"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54286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5F342-5D7E-4D14-BBDF-D58A51E93678}"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117748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5F342-5D7E-4D14-BBDF-D58A51E93678}"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2480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BA85F342-5D7E-4D14-BBDF-D58A51E93678}"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181606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BA85F342-5D7E-4D14-BBDF-D58A51E93678}"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84579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BA85F342-5D7E-4D14-BBDF-D58A51E93678}" type="datetimeFigureOut">
              <a:rPr lang="en-US" smtClean="0"/>
              <a:pPr/>
              <a:t>5/30/2018</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5F7B081C-F87F-44CA-A86D-A5D489629AFD}" type="slidenum">
              <a:rPr lang="en-US" smtClean="0"/>
              <a:pPr/>
              <a:t>‹#›</a:t>
            </a:fld>
            <a:endParaRPr lang="en-US"/>
          </a:p>
        </p:txBody>
      </p:sp>
    </p:spTree>
    <p:extLst>
      <p:ext uri="{BB962C8B-B14F-4D97-AF65-F5344CB8AC3E}">
        <p14:creationId xmlns:p14="http://schemas.microsoft.com/office/powerpoint/2010/main" xmlns="" val="366190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1862405" y="31576"/>
            <a:ext cx="27774900" cy="2018671"/>
          </a:xfrm>
          <a:prstGeom prst="rect">
            <a:avLst/>
          </a:prstGeom>
          <a:noFill/>
          <a:ln>
            <a:noFill/>
          </a:ln>
        </p:spPr>
        <p:txBody>
          <a:bodyPr lIns="77139" tIns="77139" rIns="77139" bIns="77139" anchor="t" anchorCtr="0">
            <a:noAutofit/>
          </a:bodyPr>
          <a:lstStyle/>
          <a:p>
            <a:pPr algn="ctr">
              <a:buClr>
                <a:schemeClr val="dk1"/>
              </a:buClr>
              <a:buSzPct val="25000"/>
            </a:pPr>
            <a:r>
              <a:rPr lang="en" sz="6413" b="1" dirty="0">
                <a:solidFill>
                  <a:schemeClr val="dk1"/>
                </a:solidFill>
                <a:latin typeface="Times New Roman"/>
                <a:ea typeface="Times New Roman"/>
                <a:cs typeface="Times New Roman"/>
                <a:sym typeface="Times New Roman"/>
              </a:rPr>
              <a:t>Analyzing the </a:t>
            </a:r>
            <a:r>
              <a:rPr lang="en" sz="6413" b="1" dirty="0" smtClean="0">
                <a:solidFill>
                  <a:schemeClr val="dk1"/>
                </a:solidFill>
                <a:latin typeface="Times New Roman"/>
                <a:ea typeface="Times New Roman"/>
                <a:cs typeface="Times New Roman"/>
                <a:sym typeface="Times New Roman"/>
              </a:rPr>
              <a:t>Diversity </a:t>
            </a:r>
            <a:r>
              <a:rPr lang="en" sz="6413" b="1" dirty="0">
                <a:solidFill>
                  <a:schemeClr val="dk1"/>
                </a:solidFill>
                <a:latin typeface="Times New Roman"/>
                <a:ea typeface="Times New Roman"/>
                <a:cs typeface="Times New Roman"/>
                <a:sym typeface="Times New Roman"/>
              </a:rPr>
              <a:t>of </a:t>
            </a:r>
            <a:r>
              <a:rPr lang="en" sz="6413" b="1" dirty="0" smtClean="0">
                <a:solidFill>
                  <a:schemeClr val="dk1"/>
                </a:solidFill>
                <a:latin typeface="Times New Roman"/>
                <a:ea typeface="Times New Roman"/>
                <a:cs typeface="Times New Roman"/>
                <a:sym typeface="Times New Roman"/>
              </a:rPr>
              <a:t>Ants </a:t>
            </a:r>
            <a:r>
              <a:rPr lang="en" sz="6413" b="1" dirty="0">
                <a:solidFill>
                  <a:schemeClr val="dk1"/>
                </a:solidFill>
                <a:latin typeface="Times New Roman"/>
                <a:ea typeface="Times New Roman"/>
                <a:cs typeface="Times New Roman"/>
                <a:sym typeface="Times New Roman"/>
              </a:rPr>
              <a:t>at Kissena Park</a:t>
            </a:r>
          </a:p>
        </p:txBody>
      </p:sp>
      <p:sp>
        <p:nvSpPr>
          <p:cNvPr id="55" name="Shape 55"/>
          <p:cNvSpPr txBox="1"/>
          <p:nvPr/>
        </p:nvSpPr>
        <p:spPr>
          <a:xfrm>
            <a:off x="346841" y="5853491"/>
            <a:ext cx="8655269" cy="11533007"/>
          </a:xfrm>
          <a:prstGeom prst="rect">
            <a:avLst/>
          </a:prstGeom>
          <a:noFill/>
          <a:ln>
            <a:noFill/>
          </a:ln>
        </p:spPr>
        <p:txBody>
          <a:bodyPr lIns="77139" tIns="77139" rIns="77139" bIns="77139" anchor="t" anchorCtr="0">
            <a:noAutofit/>
          </a:bodyPr>
          <a:lstStyle/>
          <a:p>
            <a:pPr algn="ctr"/>
            <a:r>
              <a:rPr lang="en" sz="3200" b="1" u="sng" dirty="0" smtClean="0">
                <a:latin typeface="Times New Roman"/>
                <a:ea typeface="Times New Roman"/>
                <a:cs typeface="Times New Roman"/>
                <a:sym typeface="Times New Roman"/>
              </a:rPr>
              <a:t>Introduction</a:t>
            </a:r>
            <a:endParaRPr lang="en-US" sz="3200" b="1" u="sng" dirty="0" smtClean="0">
              <a:latin typeface="Times New Roman"/>
              <a:ea typeface="Times New Roman"/>
              <a:cs typeface="Times New Roman"/>
              <a:sym typeface="Times New Roman"/>
            </a:endParaRPr>
          </a:p>
          <a:p>
            <a:pPr algn="ctr"/>
            <a:endParaRPr lang="en-US" sz="1500" b="1" u="sng" dirty="0">
              <a:latin typeface="Times New Roman"/>
              <a:ea typeface="Times New Roman"/>
              <a:cs typeface="Times New Roman"/>
              <a:sym typeface="Times New Roman"/>
            </a:endParaRPr>
          </a:p>
          <a:p>
            <a:pPr algn="just"/>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Deoxyribonucleic acid (DNA) is a biomolecule which carries hereditary information. </a:t>
            </a:r>
            <a:r>
              <a:rPr lang="en-US" sz="2400" dirty="0" smtClean="0">
                <a:solidFill>
                  <a:prstClr val="black"/>
                </a:solidFill>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DNA barcoding is a taxonomic method that uses a short genetic marker in an organism’s DNA. The DNA barcode pattern obtained after sequencing, is studied thoroughly and published in a publically available database to compare the genetic code of organisms of interest. Based on the results, scientists can determine the biodiversity in a given areas, as well as species interaction. </a:t>
            </a:r>
          </a:p>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Kissena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Park is a well-known attraction in New York and seeing how ants affect the ecosystem around the area, whether negatively or positively, can predict changes to ecosystem of that area in the near future. By seeing how the native and potentially invasive ant species affect othe</a:t>
            </a:r>
            <a:r>
              <a:rPr lang="en-US" sz="2400" dirty="0">
                <a:latin typeface="Times New Roman"/>
                <a:ea typeface="Times New Roman" panose="02020603050405020304" pitchFamily="18" charset="0"/>
                <a:cs typeface="Times New Roman"/>
              </a:rPr>
              <a:t>r animals, it can determine which animals survive and die off. Through this analysis, it can determine human resource use in the area of </a:t>
            </a:r>
            <a:r>
              <a:rPr lang="en-US" sz="2400" dirty="0" err="1">
                <a:latin typeface="Times New Roman"/>
                <a:ea typeface="Times New Roman" panose="02020603050405020304" pitchFamily="18" charset="0"/>
                <a:cs typeface="Times New Roman"/>
              </a:rPr>
              <a:t>Kissena</a:t>
            </a:r>
            <a:r>
              <a:rPr lang="en-US" sz="2400" dirty="0">
                <a:latin typeface="Times New Roman"/>
                <a:ea typeface="Times New Roman" panose="02020603050405020304" pitchFamily="18" charset="0"/>
                <a:cs typeface="Times New Roman"/>
              </a:rPr>
              <a:t> Park, and since it is a large area it will have an effect on thousands as to what they eat and what resources are available to them. </a:t>
            </a:r>
            <a:r>
              <a:rPr lang="en-US" sz="2400" dirty="0">
                <a:solidFill>
                  <a:prstClr val="black"/>
                </a:solidFill>
                <a:latin typeface="Times New Roman"/>
                <a:ea typeface="Calibri" panose="020F0502020204030204" pitchFamily="34" charset="0"/>
                <a:cs typeface="Times New Roman"/>
              </a:rPr>
              <a:t> </a:t>
            </a:r>
          </a:p>
          <a:p>
            <a:pPr algn="just"/>
            <a:r>
              <a:rPr lang="en-US" sz="2400" dirty="0">
                <a:solidFill>
                  <a:prstClr val="black"/>
                </a:solidFill>
                <a:latin typeface="Times New Roman"/>
                <a:ea typeface="Times New Roman" panose="02020603050405020304" pitchFamily="18" charset="0"/>
                <a:cs typeface="Times New Roman"/>
              </a:rPr>
              <a:t>  </a:t>
            </a:r>
            <a:r>
              <a:rPr lang="en-US" sz="2400" dirty="0" smtClean="0">
                <a:solidFill>
                  <a:prstClr val="black"/>
                </a:solidFill>
                <a:latin typeface="Times New Roman"/>
                <a:ea typeface="Times New Roman" panose="02020603050405020304" pitchFamily="18" charset="0"/>
                <a:cs typeface="Times New Roman"/>
              </a:rPr>
              <a:t>     </a:t>
            </a:r>
            <a:r>
              <a:rPr lang="en-US" sz="2400" dirty="0" smtClean="0">
                <a:latin typeface="Times New Roman"/>
                <a:cs typeface="Times New Roman"/>
              </a:rPr>
              <a:t>Understanding </a:t>
            </a:r>
            <a:r>
              <a:rPr lang="en-US" sz="2400" dirty="0">
                <a:latin typeface="Times New Roman"/>
                <a:cs typeface="Times New Roman"/>
              </a:rPr>
              <a:t>the biodiversity of an area is important to human health, as there is a direct correlation between humans and the natural world around </a:t>
            </a:r>
            <a:r>
              <a:rPr lang="en-US" sz="2400" dirty="0" smtClean="0">
                <a:latin typeface="Times New Roman"/>
                <a:cs typeface="Times New Roman"/>
              </a:rPr>
              <a:t>them. </a:t>
            </a:r>
            <a:r>
              <a:rPr lang="en-US" sz="2400" dirty="0">
                <a:latin typeface="Times New Roman"/>
                <a:cs typeface="Times New Roman"/>
              </a:rPr>
              <a:t>This brings reason to investigate the biodiversity of ants at the park that this experiment was performed in (</a:t>
            </a:r>
            <a:r>
              <a:rPr lang="en-US" sz="2400" dirty="0" err="1">
                <a:latin typeface="Times New Roman"/>
                <a:cs typeface="Times New Roman"/>
              </a:rPr>
              <a:t>Kissena</a:t>
            </a:r>
            <a:r>
              <a:rPr lang="en-US" sz="2400" dirty="0">
                <a:latin typeface="Times New Roman"/>
                <a:cs typeface="Times New Roman"/>
              </a:rPr>
              <a:t> Park) as similar projects have been done around the area of Queens, New York but not the park used in this experiment (</a:t>
            </a:r>
            <a:r>
              <a:rPr lang="en-US" sz="2400" dirty="0" err="1">
                <a:latin typeface="Times New Roman"/>
                <a:cs typeface="Times New Roman"/>
              </a:rPr>
              <a:t>Youngstead</a:t>
            </a:r>
            <a:r>
              <a:rPr lang="en-US" sz="2400" dirty="0">
                <a:latin typeface="Times New Roman"/>
                <a:cs typeface="Times New Roman"/>
              </a:rPr>
              <a:t> </a:t>
            </a:r>
            <a:r>
              <a:rPr lang="en-US" sz="2400" i="1" dirty="0">
                <a:latin typeface="Times New Roman"/>
                <a:cs typeface="Times New Roman"/>
              </a:rPr>
              <a:t>et al</a:t>
            </a:r>
            <a:r>
              <a:rPr lang="en-US" sz="2400" dirty="0">
                <a:latin typeface="Times New Roman"/>
                <a:cs typeface="Times New Roman"/>
              </a:rPr>
              <a:t>. 2015).</a:t>
            </a:r>
            <a:endParaRPr lang="en-US" sz="2400" dirty="0">
              <a:effectLst/>
              <a:latin typeface="Times New Roman"/>
              <a:cs typeface="Times New Roman"/>
            </a:endParaRPr>
          </a:p>
        </p:txBody>
      </p:sp>
      <p:sp>
        <p:nvSpPr>
          <p:cNvPr id="56" name="Shape 56"/>
          <p:cNvSpPr txBox="1"/>
          <p:nvPr/>
        </p:nvSpPr>
        <p:spPr>
          <a:xfrm>
            <a:off x="478344" y="558074"/>
            <a:ext cx="8271333" cy="5134460"/>
          </a:xfrm>
          <a:prstGeom prst="rect">
            <a:avLst/>
          </a:prstGeom>
          <a:noFill/>
          <a:ln>
            <a:noFill/>
          </a:ln>
        </p:spPr>
        <p:txBody>
          <a:bodyPr lIns="77139" tIns="77139" rIns="77139" bIns="77139" anchor="t" anchorCtr="0">
            <a:noAutofit/>
          </a:bodyPr>
          <a:lstStyle/>
          <a:p>
            <a:pPr algn="ctr"/>
            <a:r>
              <a:rPr lang="en" sz="3200" b="1" u="sng" dirty="0" smtClean="0">
                <a:latin typeface="Times New Roman"/>
                <a:ea typeface="Times New Roman"/>
                <a:cs typeface="Times New Roman"/>
                <a:sym typeface="Times New Roman"/>
              </a:rPr>
              <a:t>Abstract</a:t>
            </a:r>
            <a:endParaRPr lang="en" sz="1000" b="1" u="sng" dirty="0" smtClean="0">
              <a:latin typeface="Times New Roman"/>
              <a:ea typeface="Times New Roman"/>
              <a:cs typeface="Times New Roman"/>
              <a:sym typeface="Times New Roman"/>
            </a:endParaRPr>
          </a:p>
          <a:p>
            <a:pPr algn="just"/>
            <a:r>
              <a:rPr lang="en-US" sz="2400" dirty="0" smtClean="0">
                <a:latin typeface="Times New Roman" panose="02020603050405020304" pitchFamily="18" charset="0"/>
                <a:cs typeface="Times New Roman" panose="02020603050405020304" pitchFamily="18" charset="0"/>
              </a:rPr>
              <a:t>Biodiversity </a:t>
            </a:r>
            <a:r>
              <a:rPr lang="en-US" sz="2400" dirty="0" smtClean="0">
                <a:latin typeface="Times New Roman" panose="02020603050405020304" pitchFamily="18" charset="0"/>
                <a:cs typeface="Times New Roman" panose="02020603050405020304" pitchFamily="18" charset="0"/>
              </a:rPr>
              <a:t>is one of the most important foundations of a healthy ecosystem. The discovery of DNA Barcoding is a valuable tool used to investigate the biodiversity of a particular area. Ants are an intricate part of an ecosystem. They exist by the thousands in communities, and have direct impacts on soil, plants, and other organisms. </a:t>
            </a:r>
            <a:r>
              <a:rPr lang="en-US" sz="2400" dirty="0" err="1" smtClean="0">
                <a:latin typeface="Times New Roman" panose="02020603050405020304" pitchFamily="18" charset="0"/>
                <a:cs typeface="Times New Roman" panose="02020603050405020304" pitchFamily="18" charset="0"/>
              </a:rPr>
              <a:t>Kissena</a:t>
            </a:r>
            <a:r>
              <a:rPr lang="en-US" sz="2400" dirty="0" smtClean="0">
                <a:latin typeface="Times New Roman" panose="02020603050405020304" pitchFamily="18" charset="0"/>
                <a:cs typeface="Times New Roman" panose="02020603050405020304" pitchFamily="18" charset="0"/>
              </a:rPr>
              <a:t> Park is a diverse park   located in Queens, New York including a large lake ecosystem including snapping turtles, ducks, herons, egrets, and gallinules. </a:t>
            </a:r>
            <a:r>
              <a:rPr lang="en-US" sz="2400" dirty="0" err="1" smtClean="0">
                <a:latin typeface="Times New Roman" panose="02020603050405020304" pitchFamily="18" charset="0"/>
                <a:cs typeface="Times New Roman" panose="02020603050405020304" pitchFamily="18" charset="0"/>
              </a:rPr>
              <a:t>Kissena</a:t>
            </a:r>
            <a:r>
              <a:rPr lang="en-US" sz="2400" dirty="0" smtClean="0">
                <a:latin typeface="Times New Roman" panose="02020603050405020304" pitchFamily="18" charset="0"/>
                <a:cs typeface="Times New Roman" panose="02020603050405020304" pitchFamily="18" charset="0"/>
              </a:rPr>
              <a:t> Park does not have much published information on the biodiversity in the area, especially with regard to the ant population. By seeing how many ant species have developed or made their way into Queens as an invasive species, it will further elucidate the question as to the effect invasive species have on native species, plant species, and the ecosystem.</a:t>
            </a:r>
            <a:r>
              <a:rPr lang="en-US" sz="2000" dirty="0" smtClean="0">
                <a:latin typeface="Times New Roman" panose="02020603050405020304" pitchFamily="18" charset="0"/>
                <a:cs typeface="Times New Roman" panose="02020603050405020304" pitchFamily="18" charset="0"/>
              </a:rPr>
              <a:t> </a:t>
            </a:r>
            <a:endParaRPr lang="en" sz="2000" b="1" u="sng" dirty="0">
              <a:latin typeface="Times New Roman" panose="02020603050405020304" pitchFamily="18" charset="0"/>
              <a:ea typeface="Times New Roman"/>
              <a:cs typeface="Times New Roman" panose="02020603050405020304" pitchFamily="18" charset="0"/>
              <a:sym typeface="Times New Roman"/>
            </a:endParaRPr>
          </a:p>
        </p:txBody>
      </p:sp>
      <p:sp>
        <p:nvSpPr>
          <p:cNvPr id="58" name="Shape 58"/>
          <p:cNvSpPr txBox="1"/>
          <p:nvPr/>
        </p:nvSpPr>
        <p:spPr>
          <a:xfrm>
            <a:off x="9250556" y="1204872"/>
            <a:ext cx="12868370" cy="1500020"/>
          </a:xfrm>
          <a:prstGeom prst="rect">
            <a:avLst/>
          </a:prstGeom>
          <a:noFill/>
          <a:ln>
            <a:noFill/>
          </a:ln>
        </p:spPr>
        <p:txBody>
          <a:bodyPr lIns="77139" tIns="77139" rIns="77139" bIns="77139" anchor="t" anchorCtr="0">
            <a:noAutofit/>
          </a:bodyPr>
          <a:lstStyle/>
          <a:p>
            <a:pPr algn="ctr">
              <a:buClr>
                <a:schemeClr val="dk1"/>
              </a:buClr>
              <a:buSzPct val="31428"/>
            </a:pPr>
            <a:r>
              <a:rPr lang="en" sz="2954" dirty="0">
                <a:solidFill>
                  <a:schemeClr val="dk1"/>
                </a:solidFill>
                <a:latin typeface="Times New Roman"/>
                <a:ea typeface="Times New Roman"/>
                <a:cs typeface="Times New Roman"/>
                <a:sym typeface="Times New Roman"/>
              </a:rPr>
              <a:t>Authors: Joseph Pasqualicchio, Hao Ze Lin, Kevin </a:t>
            </a:r>
            <a:r>
              <a:rPr lang="en" sz="2954" dirty="0" smtClean="0">
                <a:solidFill>
                  <a:schemeClr val="dk1"/>
                </a:solidFill>
                <a:latin typeface="Times New Roman"/>
                <a:ea typeface="Times New Roman"/>
                <a:cs typeface="Times New Roman"/>
                <a:sym typeface="Times New Roman"/>
              </a:rPr>
              <a:t>Naska</a:t>
            </a:r>
            <a:r>
              <a:rPr lang="en-US" sz="2954" dirty="0" smtClean="0">
                <a:solidFill>
                  <a:schemeClr val="dk1"/>
                </a:solidFill>
                <a:latin typeface="Times New Roman"/>
                <a:ea typeface="Times New Roman"/>
                <a:cs typeface="Times New Roman"/>
                <a:sym typeface="Times New Roman"/>
              </a:rPr>
              <a:t>, Michael </a:t>
            </a:r>
            <a:r>
              <a:rPr lang="en-US" sz="2954" dirty="0" err="1" smtClean="0">
                <a:solidFill>
                  <a:schemeClr val="dk1"/>
                </a:solidFill>
                <a:latin typeface="Times New Roman"/>
                <a:ea typeface="Times New Roman"/>
                <a:cs typeface="Times New Roman"/>
                <a:sym typeface="Times New Roman"/>
              </a:rPr>
              <a:t>Dimitrov</a:t>
            </a:r>
            <a:endParaRPr lang="en" sz="2954" dirty="0">
              <a:solidFill>
                <a:schemeClr val="dk1"/>
              </a:solidFill>
              <a:latin typeface="Times New Roman"/>
              <a:ea typeface="Times New Roman"/>
              <a:cs typeface="Times New Roman"/>
              <a:sym typeface="Times New Roman"/>
            </a:endParaRPr>
          </a:p>
          <a:p>
            <a:pPr algn="ctr">
              <a:buClr>
                <a:schemeClr val="dk1"/>
              </a:buClr>
              <a:buSzPct val="31428"/>
            </a:pPr>
            <a:r>
              <a:rPr lang="en" sz="2954" dirty="0">
                <a:solidFill>
                  <a:schemeClr val="dk1"/>
                </a:solidFill>
                <a:latin typeface="Times New Roman"/>
                <a:ea typeface="Times New Roman"/>
                <a:cs typeface="Times New Roman"/>
                <a:sym typeface="Times New Roman"/>
              </a:rPr>
              <a:t>Teacher: Jessica Cohen, Ph.D.</a:t>
            </a:r>
          </a:p>
          <a:p>
            <a:pPr algn="ctr">
              <a:buClr>
                <a:schemeClr val="dk1"/>
              </a:buClr>
              <a:buSzPct val="31428"/>
            </a:pPr>
            <a:r>
              <a:rPr lang="en" sz="2954" dirty="0">
                <a:solidFill>
                  <a:schemeClr val="dk1"/>
                </a:solidFill>
                <a:latin typeface="Times New Roman"/>
                <a:ea typeface="Times New Roman"/>
                <a:cs typeface="Times New Roman"/>
                <a:sym typeface="Times New Roman"/>
              </a:rPr>
              <a:t>Francis Lewis High School</a:t>
            </a:r>
          </a:p>
        </p:txBody>
      </p:sp>
      <p:sp>
        <p:nvSpPr>
          <p:cNvPr id="59" name="Shape 59"/>
          <p:cNvSpPr txBox="1"/>
          <p:nvPr/>
        </p:nvSpPr>
        <p:spPr>
          <a:xfrm>
            <a:off x="-1436445" y="14966645"/>
            <a:ext cx="12404896" cy="725204"/>
          </a:xfrm>
          <a:prstGeom prst="rect">
            <a:avLst/>
          </a:prstGeom>
          <a:noFill/>
          <a:ln>
            <a:noFill/>
          </a:ln>
        </p:spPr>
        <p:txBody>
          <a:bodyPr lIns="77139" tIns="77139" rIns="77139" bIns="77139" anchor="t" anchorCtr="0">
            <a:noAutofit/>
          </a:bodyPr>
          <a:lstStyle/>
          <a:p>
            <a:pPr algn="ctr"/>
            <a:r>
              <a:rPr lang="en" sz="3200" b="1" u="sng" dirty="0">
                <a:latin typeface="Times New Roman"/>
                <a:ea typeface="Times New Roman"/>
                <a:cs typeface="Times New Roman"/>
                <a:sym typeface="Times New Roman"/>
              </a:rPr>
              <a:t>Results</a:t>
            </a:r>
          </a:p>
        </p:txBody>
      </p:sp>
      <p:sp>
        <p:nvSpPr>
          <p:cNvPr id="60" name="Shape 60"/>
          <p:cNvSpPr txBox="1"/>
          <p:nvPr/>
        </p:nvSpPr>
        <p:spPr>
          <a:xfrm>
            <a:off x="21420146" y="6133831"/>
            <a:ext cx="10773595" cy="7114467"/>
          </a:xfrm>
          <a:prstGeom prst="rect">
            <a:avLst/>
          </a:prstGeom>
          <a:noFill/>
          <a:ln>
            <a:noFill/>
          </a:ln>
        </p:spPr>
        <p:txBody>
          <a:bodyPr lIns="77139" tIns="77139" rIns="77139" bIns="77139" anchor="t" anchorCtr="0">
            <a:noAutofit/>
          </a:bodyPr>
          <a:lstStyle/>
          <a:p>
            <a:pPr algn="ctr"/>
            <a:r>
              <a:rPr lang="en" sz="3200" b="1" u="sng" dirty="0">
                <a:latin typeface="Times New Roman"/>
                <a:ea typeface="Times New Roman"/>
                <a:cs typeface="Times New Roman"/>
                <a:sym typeface="Times New Roman"/>
              </a:rPr>
              <a:t>Discussion and Conclusion</a:t>
            </a:r>
          </a:p>
          <a:p>
            <a:pPr algn="ctr"/>
            <a:endParaRPr lang="en" sz="1500" dirty="0">
              <a:latin typeface="Times New Roman" panose="02020603050405020304" pitchFamily="18" charset="0"/>
              <a:ea typeface="Times New Roman"/>
              <a:cs typeface="Times New Roman" panose="02020603050405020304" pitchFamily="18" charset="0"/>
              <a:sym typeface="Times New Roman"/>
            </a:endParaRPr>
          </a:p>
          <a:p>
            <a:pPr algn="just"/>
            <a:r>
              <a:rPr lang="en-US" sz="2100" dirty="0">
                <a:latin typeface="Times New Roman" panose="02020603050405020304" pitchFamily="18" charset="0"/>
                <a:ea typeface="Times New Roman"/>
                <a:cs typeface="Times New Roman" panose="02020603050405020304" pitchFamily="18" charset="0"/>
                <a:sym typeface="Times New Roman"/>
              </a:rPr>
              <a:t>    </a:t>
            </a:r>
            <a:r>
              <a:rPr lang="en-US" sz="2400" dirty="0">
                <a:latin typeface="Times New Roman" panose="02020603050405020304" pitchFamily="18" charset="0"/>
                <a:ea typeface="Times New Roman"/>
                <a:cs typeface="Times New Roman" panose="02020603050405020304" pitchFamily="18" charset="0"/>
                <a:sym typeface="Times New Roman"/>
              </a:rPr>
              <a:t> </a:t>
            </a:r>
            <a:r>
              <a:rPr lang="en" sz="2400" dirty="0" smtClean="0">
                <a:latin typeface="Times New Roman" panose="02020603050405020304" pitchFamily="18" charset="0"/>
                <a:ea typeface="Times New Roman"/>
                <a:cs typeface="Times New Roman" panose="02020603050405020304" pitchFamily="18" charset="0"/>
                <a:sym typeface="Times New Roman"/>
              </a:rPr>
              <a:t>While </a:t>
            </a:r>
            <a:r>
              <a:rPr lang="en" sz="2400" dirty="0">
                <a:latin typeface="Times New Roman" panose="02020603050405020304" pitchFamily="18" charset="0"/>
                <a:ea typeface="Times New Roman"/>
                <a:cs typeface="Times New Roman" panose="02020603050405020304" pitchFamily="18" charset="0"/>
                <a:sym typeface="Times New Roman"/>
              </a:rPr>
              <a:t>the </a:t>
            </a:r>
            <a:r>
              <a:rPr lang="en-US" sz="2400" dirty="0">
                <a:latin typeface="Times New Roman" panose="02020603050405020304" pitchFamily="18" charset="0"/>
                <a:ea typeface="Times New Roman"/>
                <a:cs typeface="Times New Roman" panose="02020603050405020304" pitchFamily="18" charset="0"/>
                <a:sym typeface="Times New Roman"/>
              </a:rPr>
              <a:t>experiment did reach completion</a:t>
            </a:r>
            <a:r>
              <a:rPr lang="en" sz="2400" dirty="0">
                <a:latin typeface="Times New Roman" panose="02020603050405020304" pitchFamily="18" charset="0"/>
                <a:ea typeface="Times New Roman"/>
                <a:cs typeface="Times New Roman" panose="02020603050405020304" pitchFamily="18" charset="0"/>
                <a:sym typeface="Times New Roman"/>
              </a:rPr>
              <a:t>, there were a few variables that </a:t>
            </a:r>
            <a:r>
              <a:rPr lang="en-US" sz="2400" dirty="0" smtClean="0">
                <a:latin typeface="Times New Roman" panose="02020603050405020304" pitchFamily="18" charset="0"/>
                <a:ea typeface="Times New Roman"/>
                <a:cs typeface="Times New Roman" panose="02020603050405020304" pitchFamily="18" charset="0"/>
                <a:sym typeface="Times New Roman"/>
              </a:rPr>
              <a:t>provided </a:t>
            </a:r>
            <a:r>
              <a:rPr lang="en-US" sz="2400" dirty="0">
                <a:latin typeface="Times New Roman" panose="02020603050405020304" pitchFamily="18" charset="0"/>
                <a:ea typeface="Times New Roman"/>
                <a:cs typeface="Times New Roman" panose="02020603050405020304" pitchFamily="18" charset="0"/>
                <a:sym typeface="Times New Roman"/>
              </a:rPr>
              <a:t>unforeseen challenges.</a:t>
            </a:r>
            <a:r>
              <a:rPr lang="en" sz="2400" dirty="0">
                <a:latin typeface="Times New Roman" panose="02020603050405020304" pitchFamily="18" charset="0"/>
                <a:ea typeface="Times New Roman"/>
                <a:cs typeface="Times New Roman" panose="02020603050405020304" pitchFamily="18" charset="0"/>
                <a:sym typeface="Times New Roman"/>
              </a:rPr>
              <a:t> Collecting samples was difficult because of the weather in Queens, New York. </a:t>
            </a:r>
            <a:r>
              <a:rPr lang="en-US" sz="2400" dirty="0">
                <a:latin typeface="Times New Roman" panose="02020603050405020304" pitchFamily="18" charset="0"/>
                <a:ea typeface="Times New Roman"/>
                <a:cs typeface="Times New Roman" panose="02020603050405020304" pitchFamily="18" charset="0"/>
                <a:sym typeface="Times New Roman"/>
              </a:rPr>
              <a:t>Some days it was sunny and cold while other days it was raining and in some instances even snowing. This limited the period of collection of ants. The ants were all collected within a week in which the weather was suitable.  Additionally, other animals (squirrels) were attracted to our bait making it difficult to collect ants.</a:t>
            </a:r>
          </a:p>
          <a:p>
            <a:pPr algn="just"/>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dirty="0" smtClean="0">
                <a:latin typeface="Times New Roman" panose="02020603050405020304" pitchFamily="18" charset="0"/>
                <a:ea typeface="Times New Roman"/>
                <a:cs typeface="Times New Roman" panose="02020603050405020304" pitchFamily="18" charset="0"/>
                <a:sym typeface="Times New Roman"/>
              </a:rPr>
              <a:t>    </a:t>
            </a:r>
            <a:r>
              <a:rPr lang="en-US" sz="2400" dirty="0">
                <a:latin typeface="Times New Roman" panose="02020603050405020304" pitchFamily="18" charset="0"/>
                <a:ea typeface="Times New Roman"/>
                <a:cs typeface="Times New Roman" panose="02020603050405020304" pitchFamily="18" charset="0"/>
                <a:sym typeface="Times New Roman"/>
              </a:rPr>
              <a:t>Another problem that occurred was the mixing up of samples in tubes. </a:t>
            </a:r>
            <a:r>
              <a:rPr lang="en-US" sz="2400" dirty="0" smtClean="0">
                <a:latin typeface="Times New Roman" panose="02020603050405020304" pitchFamily="18" charset="0"/>
                <a:ea typeface="Times New Roman"/>
                <a:cs typeface="Times New Roman" panose="02020603050405020304" pitchFamily="18" charset="0"/>
                <a:sym typeface="Times New Roman"/>
              </a:rPr>
              <a:t>The </a:t>
            </a:r>
            <a:r>
              <a:rPr lang="en-US" sz="2400" dirty="0">
                <a:latin typeface="Times New Roman" panose="02020603050405020304" pitchFamily="18" charset="0"/>
                <a:ea typeface="Times New Roman"/>
                <a:cs typeface="Times New Roman" panose="02020603050405020304" pitchFamily="18" charset="0"/>
                <a:sym typeface="Times New Roman"/>
              </a:rPr>
              <a:t>samples were not mixed, and since no novel sequences or invasive species were found, this did not pose a major issue. Moreover, sample 11 was lost; therefore there were only 19 samples in total to account for.</a:t>
            </a:r>
          </a:p>
          <a:p>
            <a:pPr algn="just"/>
            <a:r>
              <a:rPr lang="en-US" sz="2400" dirty="0">
                <a:latin typeface="Times New Roman" panose="02020603050405020304" pitchFamily="18" charset="0"/>
                <a:ea typeface="Times New Roman"/>
                <a:cs typeface="Times New Roman" panose="02020603050405020304" pitchFamily="18" charset="0"/>
                <a:sym typeface="Times New Roman"/>
              </a:rPr>
              <a:t> </a:t>
            </a:r>
            <a:r>
              <a:rPr lang="en-US" sz="2400" dirty="0" smtClean="0">
                <a:latin typeface="Times New Roman" panose="02020603050405020304" pitchFamily="18" charset="0"/>
                <a:ea typeface="Times New Roman"/>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rPr>
              <a:t>Kissena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Park is diverse and contains a variety of native ant species including </a:t>
            </a:r>
            <a:r>
              <a:rPr lang="en-US" sz="2400" i="1" dirty="0" err="1">
                <a:latin typeface="Times New Roman" panose="02020603050405020304" pitchFamily="18" charset="0"/>
                <a:cs typeface="Times New Roman" panose="02020603050405020304" pitchFamily="18" charset="0"/>
              </a:rPr>
              <a:t>Prenolepis</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imparis</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Tapinoma</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sessile</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Tetramorium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t>
            </a:r>
            <a:r>
              <a:rPr lang="en-US" sz="2400" i="1" dirty="0" err="1" smtClean="0">
                <a:latin typeface="Times New Roman" panose="02020603050405020304" pitchFamily="18" charset="0"/>
                <a:cs typeface="Times New Roman" panose="02020603050405020304" pitchFamily="18" charset="0"/>
              </a:rPr>
              <a:t>aespitum</a:t>
            </a:r>
            <a:r>
              <a:rPr lang="en-US" sz="2400" dirty="0">
                <a:latin typeface="Times New Roman" panose="02020603050405020304" pitchFamily="18" charset="0"/>
                <a:cs typeface="Times New Roman" panose="02020603050405020304" pitchFamily="18" charset="0"/>
              </a:rPr>
              <a:t>. Sample NZM-01 </a:t>
            </a:r>
            <a:r>
              <a:rPr lang="en-US" sz="2400" dirty="0" smtClean="0">
                <a:latin typeface="Times New Roman" panose="02020603050405020304" pitchFamily="18" charset="0"/>
                <a:cs typeface="Times New Roman" panose="02020603050405020304" pitchFamily="18" charset="0"/>
              </a:rPr>
              <a:t>were identified </a:t>
            </a:r>
            <a:r>
              <a:rPr lang="en-US" sz="2400" dirty="0">
                <a:latin typeface="Times New Roman" panose="02020603050405020304" pitchFamily="18" charset="0"/>
                <a:cs typeface="Times New Roman" panose="02020603050405020304" pitchFamily="18" charset="0"/>
              </a:rPr>
              <a:t>as </a:t>
            </a:r>
            <a:r>
              <a:rPr lang="en-US" sz="2400" i="1" dirty="0" err="1">
                <a:latin typeface="Times New Roman" panose="02020603050405020304" pitchFamily="18" charset="0"/>
                <a:cs typeface="Times New Roman" panose="02020603050405020304" pitchFamily="18" charset="0"/>
              </a:rPr>
              <a:t>Prenolepis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a:t>
            </a:r>
            <a:r>
              <a:rPr lang="en-US" sz="2400" i="1" dirty="0" err="1" smtClean="0">
                <a:latin typeface="Times New Roman" panose="02020603050405020304" pitchFamily="18" charset="0"/>
                <a:cs typeface="Times New Roman" panose="02020603050405020304" pitchFamily="18" charset="0"/>
              </a:rPr>
              <a:t>mparis</a:t>
            </a:r>
            <a:r>
              <a:rPr lang="en-US" sz="2400" dirty="0">
                <a:latin typeface="Times New Roman" panose="02020603050405020304" pitchFamily="18" charset="0"/>
                <a:cs typeface="Times New Roman" panose="02020603050405020304" pitchFamily="18" charset="0"/>
              </a:rPr>
              <a:t>, sample NZM-02 </a:t>
            </a:r>
            <a:r>
              <a:rPr lang="en-US" sz="2400" dirty="0" smtClean="0">
                <a:latin typeface="Times New Roman" panose="02020603050405020304" pitchFamily="18" charset="0"/>
                <a:cs typeface="Times New Roman" panose="02020603050405020304" pitchFamily="18" charset="0"/>
              </a:rPr>
              <a:t>were identified </a:t>
            </a:r>
            <a:r>
              <a:rPr lang="en-US" sz="2400" dirty="0">
                <a:latin typeface="Times New Roman" panose="02020603050405020304" pitchFamily="18" charset="0"/>
                <a:cs typeface="Times New Roman" panose="02020603050405020304" pitchFamily="18" charset="0"/>
              </a:rPr>
              <a:t>as </a:t>
            </a:r>
            <a:r>
              <a:rPr lang="en-US" sz="2400" i="1" dirty="0" err="1">
                <a:latin typeface="Times New Roman" panose="02020603050405020304" pitchFamily="18" charset="0"/>
                <a:cs typeface="Times New Roman" panose="02020603050405020304" pitchFamily="18" charset="0"/>
              </a:rPr>
              <a:t>Tapinoma</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sessile</a:t>
            </a:r>
            <a:r>
              <a:rPr lang="en-US" sz="2400" dirty="0">
                <a:latin typeface="Times New Roman" panose="02020603050405020304" pitchFamily="18" charset="0"/>
                <a:cs typeface="Times New Roman" panose="02020603050405020304" pitchFamily="18" charset="0"/>
              </a:rPr>
              <a:t>, samples NZM-05, NZM-06, NZM-07, NZM-15, NZM-16, NZM-17, NZM-18, and NZM-20 </a:t>
            </a:r>
            <a:r>
              <a:rPr lang="en-US" sz="2400" dirty="0" smtClean="0">
                <a:latin typeface="Times New Roman" panose="02020603050405020304" pitchFamily="18" charset="0"/>
                <a:cs typeface="Times New Roman" panose="02020603050405020304" pitchFamily="18" charset="0"/>
              </a:rPr>
              <a:t>were identified </a:t>
            </a:r>
            <a:r>
              <a:rPr lang="en-US" sz="2400" dirty="0">
                <a:latin typeface="Times New Roman" panose="02020603050405020304" pitchFamily="18" charset="0"/>
                <a:cs typeface="Times New Roman" panose="02020603050405020304" pitchFamily="18" charset="0"/>
              </a:rPr>
              <a:t>as </a:t>
            </a:r>
            <a:r>
              <a:rPr lang="en-US" sz="2400" i="1" dirty="0" err="1">
                <a:latin typeface="Times New Roman" panose="02020603050405020304" pitchFamily="18" charset="0"/>
                <a:cs typeface="Times New Roman" panose="02020603050405020304" pitchFamily="18" charset="0"/>
              </a:rPr>
              <a:t>Tetramorium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t>
            </a:r>
            <a:r>
              <a:rPr lang="en-US" sz="2400" i="1" dirty="0" err="1" smtClean="0">
                <a:latin typeface="Times New Roman" panose="02020603050405020304" pitchFamily="18" charset="0"/>
                <a:cs typeface="Times New Roman" panose="02020603050405020304" pitchFamily="18" charset="0"/>
              </a:rPr>
              <a:t>aespitum</a:t>
            </a:r>
            <a:r>
              <a:rPr lang="en-US" sz="2400" dirty="0">
                <a:latin typeface="Times New Roman" panose="02020603050405020304" pitchFamily="18" charset="0"/>
                <a:cs typeface="Times New Roman" panose="02020603050405020304" pitchFamily="18" charset="0"/>
              </a:rPr>
              <a:t>. Sample NZM-013 </a:t>
            </a:r>
            <a:r>
              <a:rPr lang="en-US" sz="2400" dirty="0" smtClean="0">
                <a:latin typeface="Times New Roman" panose="02020603050405020304" pitchFamily="18" charset="0"/>
                <a:cs typeface="Times New Roman" panose="02020603050405020304" pitchFamily="18" charset="0"/>
              </a:rPr>
              <a:t>was identified </a:t>
            </a:r>
            <a:r>
              <a:rPr lang="en-US" sz="2400" i="1" dirty="0">
                <a:latin typeface="Times New Roman" panose="02020603050405020304" pitchFamily="18" charset="0"/>
                <a:cs typeface="Times New Roman" panose="02020603050405020304" pitchFamily="18" charset="0"/>
              </a:rPr>
              <a:t>as </a:t>
            </a:r>
            <a:r>
              <a:rPr lang="en-US" sz="2400" i="1" dirty="0" err="1">
                <a:latin typeface="Times New Roman" panose="02020603050405020304" pitchFamily="18" charset="0"/>
                <a:cs typeface="Times New Roman" panose="02020603050405020304" pitchFamily="18" charset="0"/>
              </a:rPr>
              <a:t>Lasius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i="1" dirty="0" err="1" smtClean="0">
                <a:latin typeface="Times New Roman" panose="02020603050405020304" pitchFamily="18" charset="0"/>
                <a:cs typeface="Times New Roman" panose="02020603050405020304" pitchFamily="18" charset="0"/>
              </a:rPr>
              <a:t>eoniger</a:t>
            </a:r>
            <a:r>
              <a:rPr lang="en-US" sz="2400" dirty="0">
                <a:latin typeface="Times New Roman" panose="02020603050405020304" pitchFamily="18" charset="0"/>
                <a:cs typeface="Times New Roman" panose="02020603050405020304" pitchFamily="18" charset="0"/>
              </a:rPr>
              <a:t>, a species of beetle that was misidentified as an ant during collection. This reinforces the importance of DNA barcoding to properly identify species as the naked eye can misinterpret species for another due to them looking very similar. All identifiable species are found to be native to the area, which suggests that the public does not need to be currently concerned with </a:t>
            </a:r>
            <a:r>
              <a:rPr lang="en-US" sz="2400" dirty="0" smtClean="0">
                <a:latin typeface="Times New Roman" panose="02020603050405020304" pitchFamily="18" charset="0"/>
                <a:cs typeface="Times New Roman" panose="02020603050405020304" pitchFamily="18" charset="0"/>
              </a:rPr>
              <a:t>any </a:t>
            </a:r>
            <a:r>
              <a:rPr lang="en-US" sz="2400" dirty="0">
                <a:latin typeface="Times New Roman" panose="02020603050405020304" pitchFamily="18" charset="0"/>
                <a:cs typeface="Times New Roman" panose="02020603050405020304" pitchFamily="18" charset="0"/>
              </a:rPr>
              <a:t>population causing a risk to their health or the health of the park they frequent.</a:t>
            </a:r>
          </a:p>
          <a:p>
            <a:pPr algn="just"/>
            <a:endParaRPr lang="en" sz="2200" dirty="0">
              <a:latin typeface="Times New Roman"/>
              <a:ea typeface="Times New Roman"/>
              <a:cs typeface="Times New Roman"/>
              <a:sym typeface="Times New Roman"/>
            </a:endParaRPr>
          </a:p>
        </p:txBody>
      </p:sp>
      <p:sp>
        <p:nvSpPr>
          <p:cNvPr id="62" name="Shape 62"/>
          <p:cNvSpPr txBox="1"/>
          <p:nvPr/>
        </p:nvSpPr>
        <p:spPr>
          <a:xfrm>
            <a:off x="11172774" y="6334262"/>
            <a:ext cx="600920" cy="725204"/>
          </a:xfrm>
          <a:prstGeom prst="rect">
            <a:avLst/>
          </a:prstGeom>
          <a:noFill/>
          <a:ln>
            <a:noFill/>
          </a:ln>
        </p:spPr>
        <p:txBody>
          <a:bodyPr lIns="77139" tIns="77139" rIns="77139" bIns="77139" anchor="t" anchorCtr="0">
            <a:noAutofit/>
          </a:bodyPr>
          <a:lstStyle/>
          <a:p>
            <a:endParaRPr sz="1520"/>
          </a:p>
        </p:txBody>
      </p:sp>
      <p:sp>
        <p:nvSpPr>
          <p:cNvPr id="63" name="Shape 63"/>
          <p:cNvSpPr txBox="1"/>
          <p:nvPr/>
        </p:nvSpPr>
        <p:spPr>
          <a:xfrm>
            <a:off x="124115" y="17347940"/>
            <a:ext cx="4877739" cy="274641"/>
          </a:xfrm>
          <a:prstGeom prst="rect">
            <a:avLst/>
          </a:prstGeom>
          <a:noFill/>
          <a:ln>
            <a:noFill/>
          </a:ln>
        </p:spPr>
        <p:txBody>
          <a:bodyPr lIns="77139" tIns="77139" rIns="77139" bIns="77139" anchor="t" anchorCtr="0">
            <a:noAutofit/>
          </a:bodyPr>
          <a:lstStyle/>
          <a:p>
            <a:pPr algn="just"/>
            <a:r>
              <a:rPr lang="en" sz="2400" b="1" u="sng" dirty="0">
                <a:latin typeface="Times New Roman"/>
                <a:ea typeface="Times New Roman"/>
                <a:cs typeface="Times New Roman"/>
                <a:sym typeface="Times New Roman"/>
              </a:rPr>
              <a:t>Figure 1:</a:t>
            </a:r>
            <a:r>
              <a:rPr lang="en" sz="2400"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As seen in the photo, ants 1 and 2 ended up with useable PCR products that were sent out for sequencing</a:t>
            </a:r>
            <a:endParaRPr sz="2400" dirty="0">
              <a:latin typeface="Times New Roman"/>
              <a:ea typeface="Times New Roman"/>
              <a:cs typeface="Times New Roman"/>
              <a:sym typeface="Times New Roman"/>
            </a:endParaRPr>
          </a:p>
        </p:txBody>
      </p:sp>
      <p:pic>
        <p:nvPicPr>
          <p:cNvPr id="66" name="Shape 66"/>
          <p:cNvPicPr preferRelativeResize="0"/>
          <p:nvPr/>
        </p:nvPicPr>
        <p:blipFill>
          <a:blip r:embed="rId3" cstate="print">
            <a:alphaModFix/>
          </a:blip>
          <a:stretch>
            <a:fillRect/>
          </a:stretch>
        </p:blipFill>
        <p:spPr>
          <a:xfrm>
            <a:off x="18046438" y="1794756"/>
            <a:ext cx="3048136" cy="1103678"/>
          </a:xfrm>
          <a:prstGeom prst="rect">
            <a:avLst/>
          </a:prstGeom>
          <a:noFill/>
          <a:ln>
            <a:noFill/>
          </a:ln>
        </p:spPr>
      </p:pic>
      <p:pic>
        <p:nvPicPr>
          <p:cNvPr id="67" name="Shape 67"/>
          <p:cNvPicPr preferRelativeResize="0"/>
          <p:nvPr/>
        </p:nvPicPr>
        <p:blipFill>
          <a:blip r:embed="rId4" cstate="print">
            <a:alphaModFix/>
          </a:blip>
          <a:stretch>
            <a:fillRect/>
          </a:stretch>
        </p:blipFill>
        <p:spPr>
          <a:xfrm>
            <a:off x="9768409" y="3281621"/>
            <a:ext cx="3921899" cy="833225"/>
          </a:xfrm>
          <a:prstGeom prst="rect">
            <a:avLst/>
          </a:prstGeom>
          <a:noFill/>
          <a:ln>
            <a:noFill/>
          </a:ln>
        </p:spPr>
      </p:pic>
      <p:pic>
        <p:nvPicPr>
          <p:cNvPr id="69" name="Shape 69"/>
          <p:cNvPicPr preferRelativeResize="0"/>
          <p:nvPr/>
        </p:nvPicPr>
        <p:blipFill>
          <a:blip r:embed="rId5" cstate="print">
            <a:alphaModFix/>
          </a:blip>
          <a:stretch>
            <a:fillRect/>
          </a:stretch>
        </p:blipFill>
        <p:spPr>
          <a:xfrm>
            <a:off x="13690308" y="2704154"/>
            <a:ext cx="3785295" cy="787598"/>
          </a:xfrm>
          <a:prstGeom prst="rect">
            <a:avLst/>
          </a:prstGeom>
          <a:noFill/>
          <a:ln>
            <a:noFill/>
          </a:ln>
        </p:spPr>
      </p:pic>
      <p:pic>
        <p:nvPicPr>
          <p:cNvPr id="12" name="Picture 11"/>
          <p:cNvPicPr preferRelativeResize="0">
            <a:picLocks/>
          </p:cNvPicPr>
          <p:nvPr/>
        </p:nvPicPr>
        <p:blipFill>
          <a:blip r:embed="rId6" cstate="print">
            <a:extLst>
              <a:ext uri="{28A0092B-C50C-407E-A947-70E740481C1C}">
                <a14:useLocalDpi xmlns:a14="http://schemas.microsoft.com/office/drawing/2010/main" xmlns="" val="0"/>
              </a:ext>
            </a:extLst>
          </a:blip>
          <a:stretch>
            <a:fillRect/>
          </a:stretch>
        </p:blipFill>
        <p:spPr>
          <a:xfrm>
            <a:off x="159637" y="15692948"/>
            <a:ext cx="4806491" cy="1700113"/>
          </a:xfrm>
          <a:prstGeom prst="rect">
            <a:avLst/>
          </a:prstGeom>
        </p:spPr>
      </p:pic>
      <p:pic>
        <p:nvPicPr>
          <p:cNvPr id="13" name="Picture 12"/>
          <p:cNvPicPr preferRelativeResize="0">
            <a:picLocks/>
          </p:cNvPicPr>
          <p:nvPr/>
        </p:nvPicPr>
        <p:blipFill>
          <a:blip r:embed="rId7" cstate="print">
            <a:extLst>
              <a:ext uri="{28A0092B-C50C-407E-A947-70E740481C1C}">
                <a14:useLocalDpi xmlns:a14="http://schemas.microsoft.com/office/drawing/2010/main" xmlns="" val="0"/>
              </a:ext>
            </a:extLst>
          </a:blip>
          <a:stretch>
            <a:fillRect/>
          </a:stretch>
        </p:blipFill>
        <p:spPr>
          <a:xfrm>
            <a:off x="159637" y="18972476"/>
            <a:ext cx="4806491" cy="1700113"/>
          </a:xfrm>
          <a:prstGeom prst="rect">
            <a:avLst/>
          </a:prstGeom>
        </p:spPr>
      </p:pic>
      <p:sp>
        <p:nvSpPr>
          <p:cNvPr id="39" name="Shape 63"/>
          <p:cNvSpPr txBox="1"/>
          <p:nvPr/>
        </p:nvSpPr>
        <p:spPr>
          <a:xfrm>
            <a:off x="124115" y="20679336"/>
            <a:ext cx="4813129" cy="706384"/>
          </a:xfrm>
          <a:prstGeom prst="rect">
            <a:avLst/>
          </a:prstGeom>
          <a:noFill/>
          <a:ln>
            <a:noFill/>
          </a:ln>
        </p:spPr>
        <p:txBody>
          <a:bodyPr lIns="77139" tIns="77139" rIns="77139" bIns="77139" anchor="t" anchorCtr="0">
            <a:noAutofit/>
          </a:bodyPr>
          <a:lstStyle/>
          <a:p>
            <a:pPr algn="just"/>
            <a:r>
              <a:rPr lang="en" sz="2400" b="1" u="sng" dirty="0">
                <a:latin typeface="Times New Roman"/>
                <a:ea typeface="Times New Roman"/>
                <a:cs typeface="Times New Roman"/>
                <a:sym typeface="Times New Roman"/>
              </a:rPr>
              <a:t>Figure 3:</a:t>
            </a:r>
            <a:r>
              <a:rPr lang="en" sz="2400"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Ant samples 15, 16, and 17 ended up with useable PCR products </a:t>
            </a:r>
            <a:r>
              <a:rPr lang="en-US" sz="2400" dirty="0" smtClean="0">
                <a:latin typeface="Times New Roman"/>
                <a:ea typeface="Times New Roman"/>
                <a:cs typeface="Times New Roman"/>
                <a:sym typeface="Times New Roman"/>
              </a:rPr>
              <a:t>that were sent </a:t>
            </a:r>
            <a:r>
              <a:rPr lang="en-US" sz="2400" dirty="0">
                <a:latin typeface="Times New Roman"/>
                <a:ea typeface="Times New Roman"/>
                <a:cs typeface="Times New Roman"/>
                <a:sym typeface="Times New Roman"/>
              </a:rPr>
              <a:t>out for sequencing </a:t>
            </a:r>
            <a:endParaRPr sz="2400" dirty="0">
              <a:latin typeface="Times New Roman"/>
              <a:ea typeface="Times New Roman"/>
              <a:cs typeface="Times New Roman"/>
              <a:sym typeface="Times New Roman"/>
            </a:endParaRPr>
          </a:p>
        </p:txBody>
      </p:sp>
      <p:sp>
        <p:nvSpPr>
          <p:cNvPr id="24" name="Shape 57">
            <a:extLst>
              <a:ext uri="{FF2B5EF4-FFF2-40B4-BE49-F238E27FC236}">
                <a16:creationId xmlns="" xmlns:a16="http://schemas.microsoft.com/office/drawing/2014/main" id="{EB8B2C0E-0681-4F0E-A174-097C6CB15252}"/>
              </a:ext>
            </a:extLst>
          </p:cNvPr>
          <p:cNvSpPr txBox="1"/>
          <p:nvPr/>
        </p:nvSpPr>
        <p:spPr>
          <a:xfrm>
            <a:off x="21395516" y="558074"/>
            <a:ext cx="10495737" cy="6841805"/>
          </a:xfrm>
          <a:prstGeom prst="rect">
            <a:avLst/>
          </a:prstGeom>
          <a:noFill/>
          <a:ln>
            <a:noFill/>
          </a:ln>
        </p:spPr>
        <p:txBody>
          <a:bodyPr lIns="91425" tIns="91425" rIns="91425" bIns="91425" anchor="t" anchorCtr="0">
            <a:noAutofit/>
          </a:bodyPr>
          <a:lstStyle/>
          <a:p>
            <a:pPr lvl="0" algn="ctr" rtl="0">
              <a:spcBef>
                <a:spcPts val="0"/>
              </a:spcBef>
              <a:buNone/>
            </a:pPr>
            <a:r>
              <a:rPr lang="en" sz="3200" b="1" u="sng" dirty="0">
                <a:latin typeface="Times New Roman"/>
                <a:ea typeface="Times New Roman"/>
                <a:cs typeface="Times New Roman"/>
                <a:sym typeface="Times New Roman"/>
              </a:rPr>
              <a:t>Materials &amp; </a:t>
            </a:r>
            <a:r>
              <a:rPr lang="en" sz="3200" b="1" u="sng" dirty="0" smtClean="0">
                <a:latin typeface="Times New Roman"/>
                <a:ea typeface="Times New Roman"/>
                <a:cs typeface="Times New Roman"/>
                <a:sym typeface="Times New Roman"/>
              </a:rPr>
              <a:t>Methods</a:t>
            </a:r>
            <a:endParaRPr lang="en-US" sz="3200" b="1" u="sng" dirty="0" smtClean="0">
              <a:latin typeface="Times New Roman"/>
              <a:ea typeface="Times New Roman"/>
              <a:cs typeface="Times New Roman"/>
              <a:sym typeface="Times New Roman"/>
            </a:endParaRPr>
          </a:p>
          <a:p>
            <a:pPr lvl="0" algn="ctr" rtl="0">
              <a:spcBef>
                <a:spcPts val="0"/>
              </a:spcBef>
              <a:buNone/>
            </a:pPr>
            <a:endParaRPr lang="en" sz="1500" b="1" u="sng" dirty="0">
              <a:latin typeface="Times New Roman"/>
              <a:ea typeface="Times New Roman"/>
              <a:cs typeface="Times New Roman"/>
              <a:sym typeface="Times New Roman"/>
            </a:endParaRPr>
          </a:p>
          <a:p>
            <a:pPr lvl="0" indent="387350" algn="just">
              <a:buClr>
                <a:schemeClr val="dk1"/>
              </a:buClr>
              <a:buSzPct val="42307"/>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The collection site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Kissena</a:t>
            </a:r>
            <a:r>
              <a:rPr lang="en-US" sz="2400" dirty="0">
                <a:latin typeface="Times New Roman" panose="02020603050405020304" pitchFamily="18" charset="0"/>
                <a:ea typeface="Calibri" panose="020F0502020204030204" pitchFamily="34" charset="0"/>
                <a:cs typeface="Times New Roman" panose="02020603050405020304" pitchFamily="18" charset="0"/>
              </a:rPr>
              <a:t> Park was 40.7458010 latitude and -73.8085081 longitude. The exact longitude and latitude was determined by an iPhone compass. 20 total ants were collected using honey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The honey was either put on bottle caps to attract the ant or put on a big paper bag. Once the ant was attracted to the honey, it was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collected, photographed </a:t>
            </a:r>
            <a:r>
              <a:rPr lang="en-US" sz="2400" dirty="0">
                <a:latin typeface="Times New Roman" panose="02020603050405020304" pitchFamily="18" charset="0"/>
                <a:ea typeface="Calibri" panose="020F0502020204030204" pitchFamily="34" charset="0"/>
                <a:cs typeface="Times New Roman" panose="02020603050405020304" pitchFamily="18" charset="0"/>
              </a:rPr>
              <a:t>and placed in a bag. </a:t>
            </a:r>
          </a:p>
          <a:p>
            <a:pPr lvl="0" indent="387350" algn="just">
              <a:buClr>
                <a:schemeClr val="dk1"/>
              </a:buClr>
              <a:buSzPct val="42307"/>
            </a:pPr>
            <a:r>
              <a:rPr lang="en-US" sz="2400" dirty="0">
                <a:solidFill>
                  <a:schemeClr val="dk1"/>
                </a:solidFill>
                <a:latin typeface="Times New Roman"/>
                <a:ea typeface="Times New Roman"/>
                <a:cs typeface="Times New Roman"/>
                <a:sym typeface="Times New Roman"/>
              </a:rPr>
              <a:t>  DNA was isolated from either the full ant, or if the ant was too big, by using a razor, the head or leg areas.  </a:t>
            </a:r>
            <a:r>
              <a:rPr lang="en-US" sz="2400" dirty="0" smtClean="0">
                <a:solidFill>
                  <a:schemeClr val="dk1"/>
                </a:solidFill>
                <a:latin typeface="Times New Roman"/>
                <a:ea typeface="Times New Roman"/>
                <a:cs typeface="Times New Roman"/>
                <a:sym typeface="Times New Roman"/>
              </a:rPr>
              <a:t>COI </a:t>
            </a:r>
            <a:r>
              <a:rPr lang="en-US" sz="2400" dirty="0">
                <a:solidFill>
                  <a:schemeClr val="dk1"/>
                </a:solidFill>
                <a:latin typeface="Times New Roman"/>
                <a:ea typeface="Times New Roman"/>
                <a:cs typeface="Times New Roman"/>
                <a:sym typeface="Times New Roman"/>
              </a:rPr>
              <a:t>gene was amplified using PCR and the PCR products run using gel electrophoresis. The samples that produced visible bands were then sent to </a:t>
            </a:r>
            <a:r>
              <a:rPr lang="en-US" sz="2400" dirty="0" smtClean="0">
                <a:solidFill>
                  <a:schemeClr val="dk1"/>
                </a:solidFill>
                <a:latin typeface="Times New Roman"/>
                <a:ea typeface="Times New Roman"/>
                <a:cs typeface="Times New Roman"/>
                <a:sym typeface="Times New Roman"/>
              </a:rPr>
              <a:t>GENEWIZ</a:t>
            </a:r>
            <a:r>
              <a:rPr lang="en-US" sz="2400" dirty="0" smtClean="0">
                <a:solidFill>
                  <a:schemeClr val="dk1"/>
                </a:solidFill>
                <a:latin typeface="Times New Roman"/>
                <a:ea typeface="Times New Roman"/>
                <a:cs typeface="Times New Roman"/>
                <a:sym typeface="Times New Roman"/>
              </a:rPr>
              <a:t> </a:t>
            </a:r>
            <a:r>
              <a:rPr lang="en-US" sz="2400" dirty="0">
                <a:solidFill>
                  <a:schemeClr val="dk1"/>
                </a:solidFill>
                <a:latin typeface="Times New Roman"/>
                <a:ea typeface="Times New Roman"/>
                <a:cs typeface="Times New Roman"/>
                <a:sym typeface="Times New Roman"/>
              </a:rPr>
              <a:t>for sequencing. The sequences were uploaded on DNA Subway and by using bioinformatics, the sequences were analyzed for quality and blasted in </a:t>
            </a:r>
            <a:r>
              <a:rPr lang="en-US" sz="2400" dirty="0" err="1">
                <a:solidFill>
                  <a:schemeClr val="dk1"/>
                </a:solidFill>
                <a:latin typeface="Times New Roman"/>
                <a:ea typeface="Times New Roman"/>
                <a:cs typeface="Times New Roman"/>
                <a:sym typeface="Times New Roman"/>
              </a:rPr>
              <a:t>GenBank</a:t>
            </a:r>
            <a:r>
              <a:rPr lang="en-US" sz="2400" dirty="0">
                <a:solidFill>
                  <a:schemeClr val="dk1"/>
                </a:solidFill>
                <a:latin typeface="Times New Roman"/>
                <a:ea typeface="Times New Roman"/>
                <a:cs typeface="Times New Roman"/>
                <a:sym typeface="Times New Roman"/>
              </a:rPr>
              <a:t> and BOLD. Once the sequences </a:t>
            </a:r>
            <a:r>
              <a:rPr lang="en-US" sz="2400" dirty="0" smtClean="0">
                <a:solidFill>
                  <a:schemeClr val="dk1"/>
                </a:solidFill>
                <a:latin typeface="Times New Roman"/>
                <a:ea typeface="Times New Roman"/>
                <a:cs typeface="Times New Roman"/>
                <a:sym typeface="Times New Roman"/>
              </a:rPr>
              <a:t>name </a:t>
            </a:r>
            <a:r>
              <a:rPr lang="en-US" sz="2400" dirty="0">
                <a:solidFill>
                  <a:schemeClr val="dk1"/>
                </a:solidFill>
                <a:latin typeface="Times New Roman"/>
                <a:ea typeface="Times New Roman"/>
                <a:cs typeface="Times New Roman"/>
                <a:sym typeface="Times New Roman"/>
              </a:rPr>
              <a:t>was found, Google was used as a basis to see if the species were native to the area. Lastly, a phylogenetic tree was constructed to determine the relationship between the samples.</a:t>
            </a:r>
          </a:p>
          <a:p>
            <a:pPr lvl="0" indent="387350" algn="just" rtl="0">
              <a:spcBef>
                <a:spcPts val="0"/>
              </a:spcBef>
              <a:buClr>
                <a:schemeClr val="dk1"/>
              </a:buClr>
              <a:buSzPct val="42307"/>
              <a:buFont typeface="Arial"/>
              <a:buNone/>
            </a:pPr>
            <a:endParaRPr lang="en-US" sz="1800"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 xmlns:a16="http://schemas.microsoft.com/office/drawing/2014/main" id="{4279D170-5F97-4DA3-87B2-BF8D72BAE9C1}"/>
              </a:ext>
            </a:extLst>
          </p:cNvPr>
          <p:cNvPicPr>
            <a:picLocks noChangeAspect="1"/>
          </p:cNvPicPr>
          <p:nvPr/>
        </p:nvPicPr>
        <p:blipFill>
          <a:blip r:embed="rId8" cstate="print"/>
          <a:stretch>
            <a:fillRect/>
          </a:stretch>
        </p:blipFill>
        <p:spPr>
          <a:xfrm>
            <a:off x="9733093" y="2128407"/>
            <a:ext cx="3691565" cy="801704"/>
          </a:xfrm>
          <a:prstGeom prst="rect">
            <a:avLst/>
          </a:prstGeom>
        </p:spPr>
      </p:pic>
      <p:pic>
        <p:nvPicPr>
          <p:cNvPr id="3" name="Picture 2">
            <a:extLst>
              <a:ext uri="{FF2B5EF4-FFF2-40B4-BE49-F238E27FC236}">
                <a16:creationId xmlns="" xmlns:a16="http://schemas.microsoft.com/office/drawing/2014/main" id="{0D7CE586-EE33-4C13-B4E6-9426ABF364CD}"/>
              </a:ext>
            </a:extLst>
          </p:cNvPr>
          <p:cNvPicPr>
            <a:picLocks noChangeAspect="1"/>
          </p:cNvPicPr>
          <p:nvPr/>
        </p:nvPicPr>
        <p:blipFill>
          <a:blip r:embed="rId9" cstate="print"/>
          <a:stretch>
            <a:fillRect/>
          </a:stretch>
        </p:blipFill>
        <p:spPr>
          <a:xfrm>
            <a:off x="9270123" y="4330154"/>
            <a:ext cx="11934361" cy="6780311"/>
          </a:xfrm>
          <a:prstGeom prst="rect">
            <a:avLst/>
          </a:prstGeom>
        </p:spPr>
      </p:pic>
      <p:sp>
        <p:nvSpPr>
          <p:cNvPr id="4" name="Rectangle 3"/>
          <p:cNvSpPr/>
          <p:nvPr/>
        </p:nvSpPr>
        <p:spPr>
          <a:xfrm>
            <a:off x="10198191" y="19379968"/>
            <a:ext cx="10723205" cy="2369880"/>
          </a:xfrm>
          <a:prstGeom prst="rect">
            <a:avLst/>
          </a:prstGeom>
        </p:spPr>
        <p:txBody>
          <a:bodyPr wrap="square">
            <a:spAutoFit/>
          </a:bodyPr>
          <a:lstStyle/>
          <a:p>
            <a:pPr algn="ctr"/>
            <a:r>
              <a:rPr lang="en-US" sz="28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Acknowledgements</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We would like to thank the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Francis Lewis High School Science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Department,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Mr. R.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Naska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Mrs. L.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Naska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Mr. V.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Pasqualicchio</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Mrs. L.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Pasqualicchio</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Mr. G.Q. Lin, and Mrs. S. Chen.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We would also like to thank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Dr. J. Cohen, Dr.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L</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Wang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Ms. N.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Jaipershad</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and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Dr. D.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Marmor</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Justin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Kleppel</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Nina Chen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Daniel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Yusupov</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and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DNA Learning Center.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0" cstate="print"/>
          <a:stretch>
            <a:fillRect/>
          </a:stretch>
        </p:blipFill>
        <p:spPr>
          <a:xfrm>
            <a:off x="9734336" y="11932656"/>
            <a:ext cx="11762423" cy="7585054"/>
          </a:xfrm>
          <a:prstGeom prst="rect">
            <a:avLst/>
          </a:prstGeom>
        </p:spPr>
      </p:pic>
      <p:sp>
        <p:nvSpPr>
          <p:cNvPr id="65" name="Shape 65"/>
          <p:cNvSpPr txBox="1"/>
          <p:nvPr/>
        </p:nvSpPr>
        <p:spPr>
          <a:xfrm>
            <a:off x="9250556" y="12451282"/>
            <a:ext cx="4174102" cy="1875547"/>
          </a:xfrm>
          <a:prstGeom prst="rect">
            <a:avLst/>
          </a:prstGeom>
          <a:noFill/>
          <a:ln>
            <a:noFill/>
          </a:ln>
        </p:spPr>
        <p:txBody>
          <a:bodyPr lIns="77139" tIns="77139" rIns="77139" bIns="77139" anchor="t" anchorCtr="0">
            <a:noAutofit/>
          </a:bodyPr>
          <a:lstStyle/>
          <a:p>
            <a:pPr algn="just"/>
            <a:r>
              <a:rPr lang="en" sz="2400" b="1" u="sng" dirty="0">
                <a:latin typeface="Times New Roman"/>
                <a:ea typeface="Times New Roman"/>
                <a:cs typeface="Times New Roman"/>
                <a:sym typeface="Times New Roman"/>
              </a:rPr>
              <a:t>Figure 6:</a:t>
            </a:r>
            <a:r>
              <a:rPr lang="en" sz="2400" dirty="0">
                <a:latin typeface="Times New Roman"/>
                <a:ea typeface="Times New Roman"/>
                <a:cs typeface="Times New Roman"/>
                <a:sym typeface="Times New Roman"/>
              </a:rPr>
              <a:t> The phylogentic tree that was constructed on DNA subway </a:t>
            </a:r>
            <a:r>
              <a:rPr lang="en-US" sz="2400" dirty="0">
                <a:latin typeface="Times New Roman"/>
                <a:ea typeface="Times New Roman"/>
                <a:cs typeface="Times New Roman"/>
                <a:sym typeface="Times New Roman"/>
              </a:rPr>
              <a:t>using PHYLIP ML. The beetle that was collected (NZM-04) was mistakenly identified (visually) as an ant.</a:t>
            </a:r>
            <a:endParaRPr lang="en" sz="2400" dirty="0">
              <a:solidFill>
                <a:schemeClr val="dk1"/>
              </a:solidFill>
              <a:latin typeface="Times New Roman"/>
              <a:ea typeface="Times New Roman"/>
              <a:cs typeface="Times New Roman"/>
              <a:sym typeface="Times New Roman"/>
            </a:endParaRPr>
          </a:p>
        </p:txBody>
      </p:sp>
      <p:sp>
        <p:nvSpPr>
          <p:cNvPr id="61" name="Shape 61"/>
          <p:cNvSpPr txBox="1"/>
          <p:nvPr/>
        </p:nvSpPr>
        <p:spPr>
          <a:xfrm>
            <a:off x="21521641" y="15092190"/>
            <a:ext cx="10495737" cy="3506927"/>
          </a:xfrm>
          <a:prstGeom prst="rect">
            <a:avLst/>
          </a:prstGeom>
          <a:noFill/>
          <a:ln>
            <a:noFill/>
          </a:ln>
        </p:spPr>
        <p:txBody>
          <a:bodyPr lIns="77139" tIns="77139" rIns="77139" bIns="77139" anchor="t" anchorCtr="0">
            <a:noAutofit/>
          </a:bodyPr>
          <a:lstStyle/>
          <a:p>
            <a:pPr algn="ctr">
              <a:buClr>
                <a:schemeClr val="dk1"/>
              </a:buClr>
              <a:buSzPct val="25000"/>
            </a:pPr>
            <a:r>
              <a:rPr lang="en" sz="3200" b="1" u="sng" dirty="0" smtClean="0">
                <a:solidFill>
                  <a:schemeClr val="dk1"/>
                </a:solidFill>
                <a:latin typeface="Times New Roman"/>
                <a:ea typeface="Times New Roman"/>
                <a:cs typeface="Times New Roman"/>
                <a:sym typeface="Times New Roman"/>
              </a:rPr>
              <a:t>Resources</a:t>
            </a:r>
            <a:endParaRPr lang="en-US" sz="3200" b="1" u="sng" dirty="0" smtClean="0">
              <a:solidFill>
                <a:schemeClr val="dk1"/>
              </a:solidFill>
              <a:latin typeface="Times New Roman"/>
              <a:ea typeface="Times New Roman"/>
              <a:cs typeface="Times New Roman"/>
              <a:sym typeface="Times New Roman"/>
            </a:endParaRPr>
          </a:p>
          <a:p>
            <a:pPr algn="ctr">
              <a:buClr>
                <a:schemeClr val="dk1"/>
              </a:buClr>
              <a:buSzPct val="25000"/>
            </a:pPr>
            <a:endParaRPr lang="en" sz="1000" b="1" u="sng" dirty="0">
              <a:solidFill>
                <a:schemeClr val="dk1"/>
              </a:solidFill>
              <a:latin typeface="Times New Roman"/>
              <a:ea typeface="Times New Roman"/>
              <a:cs typeface="Times New Roman"/>
              <a:sym typeface="Times New Roman"/>
            </a:endParaRPr>
          </a:p>
          <a:p>
            <a:r>
              <a:rPr lang="en-US" sz="2400" dirty="0" err="1">
                <a:latin typeface="Times New Roman"/>
                <a:cs typeface="Times New Roman"/>
              </a:rPr>
              <a:t>Desalle</a:t>
            </a:r>
            <a:r>
              <a:rPr lang="en-US" sz="2400" dirty="0">
                <a:latin typeface="Times New Roman"/>
                <a:cs typeface="Times New Roman"/>
              </a:rPr>
              <a:t> R, Egan MG, </a:t>
            </a:r>
            <a:r>
              <a:rPr lang="en-US" sz="2400" dirty="0" err="1">
                <a:latin typeface="Times New Roman"/>
                <a:cs typeface="Times New Roman"/>
              </a:rPr>
              <a:t>Siddall</a:t>
            </a:r>
            <a:r>
              <a:rPr lang="en-US" sz="2400" dirty="0">
                <a:latin typeface="Times New Roman"/>
                <a:cs typeface="Times New Roman"/>
              </a:rPr>
              <a:t> M. 2005. The unholy trinity: taxonomy, species delimitation and DNA barcoding. Philosophical Transactions of the Royal Society B: Biological Sciences 360(1462):1905–1916</a:t>
            </a:r>
            <a:r>
              <a:rPr lang="en-US" sz="2400" dirty="0" smtClean="0">
                <a:latin typeface="Times New Roman"/>
                <a:cs typeface="Times New Roman"/>
              </a:rPr>
              <a:t>.</a:t>
            </a:r>
          </a:p>
          <a:p>
            <a:endParaRPr lang="en-US" sz="2400" dirty="0">
              <a:latin typeface="Times New Roman"/>
              <a:cs typeface="Times New Roman"/>
            </a:endParaRPr>
          </a:p>
          <a:p>
            <a:r>
              <a:rPr lang="en-US" sz="2400" dirty="0" err="1">
                <a:latin typeface="Times New Roman"/>
                <a:cs typeface="Times New Roman"/>
              </a:rPr>
              <a:t>Ditomaso</a:t>
            </a:r>
            <a:r>
              <a:rPr lang="en-US" sz="2400" dirty="0">
                <a:latin typeface="Times New Roman"/>
                <a:cs typeface="Times New Roman"/>
              </a:rPr>
              <a:t> JM, </a:t>
            </a:r>
            <a:r>
              <a:rPr lang="en-US" sz="2400" dirty="0" err="1">
                <a:latin typeface="Times New Roman"/>
                <a:cs typeface="Times New Roman"/>
              </a:rPr>
              <a:t>Steenwyk</a:t>
            </a:r>
            <a:r>
              <a:rPr lang="en-US" sz="2400" dirty="0">
                <a:latin typeface="Times New Roman"/>
                <a:cs typeface="Times New Roman"/>
              </a:rPr>
              <a:t> RAV, </a:t>
            </a:r>
            <a:r>
              <a:rPr lang="en-US" sz="2400" dirty="0" err="1">
                <a:latin typeface="Times New Roman"/>
                <a:cs typeface="Times New Roman"/>
              </a:rPr>
              <a:t>Nowierski</a:t>
            </a:r>
            <a:r>
              <a:rPr lang="en-US" sz="2400" dirty="0">
                <a:latin typeface="Times New Roman"/>
                <a:cs typeface="Times New Roman"/>
              </a:rPr>
              <a:t> RM, Vollmer JL, Lane E, Chilton E, Burch PL, Cowan PE, Zimmerman K, </a:t>
            </a:r>
            <a:r>
              <a:rPr lang="en-US" sz="2400" dirty="0" err="1">
                <a:latin typeface="Times New Roman"/>
                <a:cs typeface="Times New Roman"/>
              </a:rPr>
              <a:t>Dionigi</a:t>
            </a:r>
            <a:r>
              <a:rPr lang="en-US" sz="2400" dirty="0">
                <a:latin typeface="Times New Roman"/>
                <a:cs typeface="Times New Roman"/>
              </a:rPr>
              <a:t> CP. 2016. Enhancing the effectiveness of biological control programs of invasive species through a more comprehensive pest management approach. Pest Management Science 73(1):9–13</a:t>
            </a:r>
            <a:r>
              <a:rPr lang="en-US" sz="2400" dirty="0" smtClean="0">
                <a:latin typeface="Times New Roman"/>
                <a:cs typeface="Times New Roman"/>
              </a:rPr>
              <a:t>.</a:t>
            </a:r>
          </a:p>
          <a:p>
            <a:endParaRPr lang="en-US" sz="2400" dirty="0">
              <a:latin typeface="Times New Roman"/>
              <a:cs typeface="Times New Roman"/>
            </a:endParaRPr>
          </a:p>
          <a:p>
            <a:r>
              <a:rPr lang="en-US" sz="2400" dirty="0" err="1">
                <a:latin typeface="Times New Roman"/>
                <a:cs typeface="Times New Roman"/>
              </a:rPr>
              <a:t>Tsutsui</a:t>
            </a:r>
            <a:r>
              <a:rPr lang="en-US" sz="2400" dirty="0">
                <a:latin typeface="Times New Roman"/>
                <a:cs typeface="Times New Roman"/>
              </a:rPr>
              <a:t> ND, Suarez AV, </a:t>
            </a:r>
            <a:r>
              <a:rPr lang="en-US" sz="2400" dirty="0" err="1">
                <a:latin typeface="Times New Roman"/>
                <a:cs typeface="Times New Roman"/>
              </a:rPr>
              <a:t>Holway</a:t>
            </a:r>
            <a:r>
              <a:rPr lang="en-US" sz="2400" dirty="0">
                <a:latin typeface="Times New Roman"/>
                <a:cs typeface="Times New Roman"/>
              </a:rPr>
              <a:t> DA, Case TJ. 2000. Reduced genetic variation and the success of an invasive species. Proceedings of the National Academy of Sciences 97(11):5948–5953.</a:t>
            </a:r>
          </a:p>
          <a:p>
            <a:r>
              <a:rPr lang="en-US" sz="2400" cap="small" dirty="0">
                <a:latin typeface="Times New Roman"/>
                <a:cs typeface="Times New Roman"/>
              </a:rPr>
              <a:t> </a:t>
            </a:r>
            <a:endParaRPr lang="en-US" sz="2400" dirty="0">
              <a:latin typeface="Times New Roman"/>
              <a:cs typeface="Times New Roman"/>
            </a:endParaRPr>
          </a:p>
          <a:p>
            <a:r>
              <a:rPr lang="en-US" sz="2400" dirty="0" err="1">
                <a:latin typeface="Times New Roman"/>
                <a:cs typeface="Times New Roman"/>
              </a:rPr>
              <a:t>Youngsteadt</a:t>
            </a:r>
            <a:r>
              <a:rPr lang="en-US" sz="2400" dirty="0">
                <a:latin typeface="Times New Roman"/>
                <a:cs typeface="Times New Roman"/>
              </a:rPr>
              <a:t> E, Henderson RC, Savage AM, Ernst AF, Dunn RR, Frank SD. 2015. Habitat and species identity, not diversity, predict the extent of refuse consumption by urban arthropods. Global Change Biology 21(3):1103–1115.</a:t>
            </a:r>
          </a:p>
          <a:p>
            <a:pPr algn="ctr">
              <a:buClr>
                <a:schemeClr val="dk1"/>
              </a:buClr>
              <a:buSzPct val="25000"/>
            </a:pPr>
            <a:endParaRPr lang="en" sz="2400" b="1" u="sng" dirty="0">
              <a:solidFill>
                <a:schemeClr val="dk1"/>
              </a:solidFill>
              <a:latin typeface="Times New Roman"/>
              <a:ea typeface="Times New Roman"/>
              <a:cs typeface="Times New Roman"/>
              <a:sym typeface="Times New Roman"/>
            </a:endParaRPr>
          </a:p>
        </p:txBody>
      </p:sp>
      <p:sp>
        <p:nvSpPr>
          <p:cNvPr id="27" name="Shape 65">
            <a:extLst>
              <a:ext uri="{FF2B5EF4-FFF2-40B4-BE49-F238E27FC236}">
                <a16:creationId xmlns="" xmlns:a16="http://schemas.microsoft.com/office/drawing/2014/main" id="{BE3FC134-37F4-4AE9-A53D-888925036028}"/>
              </a:ext>
            </a:extLst>
          </p:cNvPr>
          <p:cNvSpPr txBox="1"/>
          <p:nvPr/>
        </p:nvSpPr>
        <p:spPr>
          <a:xfrm>
            <a:off x="9149754" y="10994221"/>
            <a:ext cx="12162561" cy="1271351"/>
          </a:xfrm>
          <a:prstGeom prst="rect">
            <a:avLst/>
          </a:prstGeom>
          <a:noFill/>
          <a:ln>
            <a:noFill/>
          </a:ln>
        </p:spPr>
        <p:txBody>
          <a:bodyPr lIns="77139" tIns="77139" rIns="77139" bIns="77139" anchor="t" anchorCtr="0">
            <a:noAutofit/>
          </a:bodyPr>
          <a:lstStyle/>
          <a:p>
            <a:pPr algn="just"/>
            <a:r>
              <a:rPr lang="en" sz="2400" b="1" u="sng" dirty="0">
                <a:latin typeface="Times New Roman"/>
                <a:ea typeface="Times New Roman"/>
                <a:cs typeface="Times New Roman"/>
                <a:sym typeface="Times New Roman"/>
              </a:rPr>
              <a:t>Figure 5:</a:t>
            </a:r>
            <a:r>
              <a:rPr lang="en" sz="2400"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Alignment viewer shows where the differences are. While the samples show some diversity, samples such as 7, 6, </a:t>
            </a:r>
            <a:r>
              <a:rPr lang="en-US" sz="2400" dirty="0" smtClean="0">
                <a:latin typeface="Times New Roman"/>
                <a:ea typeface="Times New Roman"/>
                <a:cs typeface="Times New Roman"/>
                <a:sym typeface="Times New Roman"/>
              </a:rPr>
              <a:t>15, </a:t>
            </a:r>
            <a:r>
              <a:rPr lang="en-US" sz="2400" dirty="0">
                <a:latin typeface="Times New Roman"/>
                <a:ea typeface="Times New Roman"/>
                <a:cs typeface="Times New Roman"/>
                <a:sym typeface="Times New Roman"/>
              </a:rPr>
              <a:t>16, 17, and 20 are quite similar even though they do show </a:t>
            </a:r>
            <a:r>
              <a:rPr lang="en-US" sz="2400" dirty="0" smtClean="0">
                <a:latin typeface="Times New Roman"/>
                <a:ea typeface="Times New Roman"/>
                <a:cs typeface="Times New Roman"/>
                <a:sym typeface="Times New Roman"/>
              </a:rPr>
              <a:t>some variation</a:t>
            </a:r>
            <a:r>
              <a:rPr lang="en-US" sz="2400" dirty="0">
                <a:latin typeface="Times New Roman"/>
                <a:ea typeface="Times New Roman"/>
                <a:cs typeface="Times New Roman"/>
                <a:sym typeface="Times New Roman"/>
              </a:rPr>
              <a:t>.</a:t>
            </a:r>
            <a:endParaRPr lang="en" sz="2400" dirty="0">
              <a:solidFill>
                <a:schemeClr val="dk1"/>
              </a:solidFill>
              <a:latin typeface="Times New Roman"/>
              <a:ea typeface="Times New Roman"/>
              <a:cs typeface="Times New Roman"/>
              <a:sym typeface="Times New Roman"/>
            </a:endParaRPr>
          </a:p>
        </p:txBody>
      </p:sp>
      <p:pic>
        <p:nvPicPr>
          <p:cNvPr id="10" name="Picture 9"/>
          <p:cNvPicPr preferRelativeResize="0">
            <a:picLocks/>
          </p:cNvPicPr>
          <p:nvPr/>
        </p:nvPicPr>
        <p:blipFill>
          <a:blip r:embed="rId11" cstate="print">
            <a:extLst>
              <a:ext uri="{28A0092B-C50C-407E-A947-70E740481C1C}">
                <a14:useLocalDpi xmlns:a14="http://schemas.microsoft.com/office/drawing/2010/main" xmlns="" val="0"/>
              </a:ext>
            </a:extLst>
          </a:blip>
          <a:stretch>
            <a:fillRect/>
          </a:stretch>
        </p:blipFill>
        <p:spPr>
          <a:xfrm>
            <a:off x="5108018" y="15692949"/>
            <a:ext cx="4824248" cy="1700113"/>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103672" y="18972538"/>
            <a:ext cx="4856239" cy="1700467"/>
          </a:xfrm>
          <a:prstGeom prst="rect">
            <a:avLst/>
          </a:prstGeom>
        </p:spPr>
      </p:pic>
      <p:sp>
        <p:nvSpPr>
          <p:cNvPr id="38" name="Shape 63"/>
          <p:cNvSpPr txBox="1"/>
          <p:nvPr/>
        </p:nvSpPr>
        <p:spPr>
          <a:xfrm>
            <a:off x="5073779" y="17347940"/>
            <a:ext cx="4834983" cy="706384"/>
          </a:xfrm>
          <a:prstGeom prst="rect">
            <a:avLst/>
          </a:prstGeom>
          <a:noFill/>
          <a:ln>
            <a:noFill/>
          </a:ln>
        </p:spPr>
        <p:txBody>
          <a:bodyPr lIns="77139" tIns="77139" rIns="77139" bIns="77139" anchor="t" anchorCtr="0">
            <a:noAutofit/>
          </a:bodyPr>
          <a:lstStyle/>
          <a:p>
            <a:pPr algn="just"/>
            <a:r>
              <a:rPr lang="en" sz="2400" b="1" u="sng" dirty="0">
                <a:latin typeface="Times New Roman"/>
                <a:ea typeface="Times New Roman"/>
                <a:cs typeface="Times New Roman"/>
                <a:sym typeface="Times New Roman"/>
              </a:rPr>
              <a:t>Figure 2:</a:t>
            </a:r>
            <a:r>
              <a:rPr lang="en" sz="2400"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Ant samples 4, 5, 6, 7, 8, 13, and 20 ended up with useable PCR products that were sent out for sequencing</a:t>
            </a:r>
            <a:endParaRPr sz="2400" dirty="0">
              <a:latin typeface="Times New Roman"/>
              <a:ea typeface="Times New Roman"/>
              <a:cs typeface="Times New Roman"/>
              <a:sym typeface="Times New Roman"/>
            </a:endParaRPr>
          </a:p>
        </p:txBody>
      </p:sp>
      <p:sp>
        <p:nvSpPr>
          <p:cNvPr id="40" name="Shape 63"/>
          <p:cNvSpPr txBox="1"/>
          <p:nvPr/>
        </p:nvSpPr>
        <p:spPr>
          <a:xfrm>
            <a:off x="5073779" y="20679336"/>
            <a:ext cx="4834983" cy="706384"/>
          </a:xfrm>
          <a:prstGeom prst="rect">
            <a:avLst/>
          </a:prstGeom>
          <a:noFill/>
          <a:ln>
            <a:noFill/>
          </a:ln>
        </p:spPr>
        <p:txBody>
          <a:bodyPr lIns="77139" tIns="77139" rIns="77139" bIns="77139" anchor="t" anchorCtr="0">
            <a:noAutofit/>
          </a:bodyPr>
          <a:lstStyle/>
          <a:p>
            <a:pPr algn="just"/>
            <a:r>
              <a:rPr lang="en" sz="2400" b="1" u="sng" dirty="0">
                <a:latin typeface="Times New Roman"/>
                <a:ea typeface="Times New Roman"/>
                <a:cs typeface="Times New Roman"/>
                <a:sym typeface="Times New Roman"/>
              </a:rPr>
              <a:t>Figure 4:</a:t>
            </a:r>
            <a:r>
              <a:rPr lang="en" sz="2400"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Ant sample 18 and 19 ended up with useable PCR products </a:t>
            </a:r>
            <a:r>
              <a:rPr lang="en-US" sz="2400" dirty="0" smtClean="0">
                <a:latin typeface="Times New Roman"/>
                <a:ea typeface="Times New Roman"/>
                <a:cs typeface="Times New Roman"/>
                <a:sym typeface="Times New Roman"/>
              </a:rPr>
              <a:t>that were sent </a:t>
            </a:r>
            <a:r>
              <a:rPr lang="en-US" sz="2400" dirty="0">
                <a:latin typeface="Times New Roman"/>
                <a:ea typeface="Times New Roman"/>
                <a:cs typeface="Times New Roman"/>
                <a:sym typeface="Times New Roman"/>
              </a:rPr>
              <a:t>out for sequencing </a:t>
            </a:r>
            <a:endParaRPr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546847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1205</Words>
  <Application>Microsoft Office PowerPoint</Application>
  <PresentationFormat>Custom</PresentationFormat>
  <Paragraphs>38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NASKA</dc:creator>
  <cp:lastModifiedBy>teacher</cp:lastModifiedBy>
  <cp:revision>36</cp:revision>
  <dcterms:created xsi:type="dcterms:W3CDTF">2018-05-21T16:28:10Z</dcterms:created>
  <dcterms:modified xsi:type="dcterms:W3CDTF">2018-05-30T21:42:46Z</dcterms:modified>
</cp:coreProperties>
</file>