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6858000" cy="9144000"/>
  <p:embeddedFontLst>
    <p:embeddedFont>
      <p:font typeface="Lobster"/>
      <p:regular r:id="rId4"/>
    </p:embeddedFont>
    <p:embeddedFont>
      <p:font typeface="Nunito" panose="020B060402020202020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0" d="100"/>
          <a:sy n="30" d="100"/>
        </p:scale>
        <p:origin x="24" y="18"/>
      </p:cViewPr>
      <p:guideLst>
        <p:guide orient="horz" pos="6912"/>
        <p:guide pos="10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73"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400" cy="8757900"/>
          </a:xfrm>
          <a:prstGeom prst="rect">
            <a:avLst/>
          </a:prstGeom>
        </p:spPr>
        <p:txBody>
          <a:bodyPr spcFirstLastPara="1" wrap="square" lIns="341325" tIns="341325" rIns="341325" bIns="341325" anchor="b" anchorCtr="0"/>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a:endParaRPr/>
          </a:p>
        </p:txBody>
      </p:sp>
      <p:sp>
        <p:nvSpPr>
          <p:cNvPr id="11" name="Shape 11"/>
          <p:cNvSpPr txBox="1">
            <a:spLocks noGrp="1"/>
          </p:cNvSpPr>
          <p:nvPr>
            <p:ph type="subTitle" idx="1"/>
          </p:nvPr>
        </p:nvSpPr>
        <p:spPr>
          <a:xfrm>
            <a:off x="1122120" y="12092267"/>
            <a:ext cx="30674400" cy="3381900"/>
          </a:xfrm>
          <a:prstGeom prst="rect">
            <a:avLst/>
          </a:prstGeom>
        </p:spPr>
        <p:txBody>
          <a:bodyPr spcFirstLastPara="1" wrap="square" lIns="341325" tIns="341325" rIns="341325" bIns="341325" anchor="t" anchorCtr="0"/>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a:endParaRPr/>
          </a:p>
        </p:txBody>
      </p:sp>
      <p:sp>
        <p:nvSpPr>
          <p:cNvPr id="12" name="Shape 1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122120" y="4719467"/>
            <a:ext cx="30674400" cy="8377500"/>
          </a:xfrm>
          <a:prstGeom prst="rect">
            <a:avLst/>
          </a:prstGeom>
        </p:spPr>
        <p:txBody>
          <a:bodyPr spcFirstLastPara="1" wrap="square" lIns="341325" tIns="341325" rIns="341325" bIns="341325" anchor="b" anchorCtr="0"/>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Shape 46"/>
          <p:cNvSpPr txBox="1">
            <a:spLocks noGrp="1"/>
          </p:cNvSpPr>
          <p:nvPr>
            <p:ph type="body" idx="1"/>
          </p:nvPr>
        </p:nvSpPr>
        <p:spPr>
          <a:xfrm>
            <a:off x="1122120" y="13449493"/>
            <a:ext cx="30674400" cy="5550000"/>
          </a:xfrm>
          <a:prstGeom prst="rect">
            <a:avLst/>
          </a:prstGeom>
        </p:spPr>
        <p:txBody>
          <a:bodyPr spcFirstLastPara="1" wrap="square" lIns="341325" tIns="341325" rIns="341325" bIns="341325" anchor="t" anchorCtr="0"/>
          <a:lstStyle>
            <a:lvl1pPr marL="457200" lvl="0" indent="-654050" algn="ctr">
              <a:spcBef>
                <a:spcPts val="0"/>
              </a:spcBef>
              <a:spcAft>
                <a:spcPts val="0"/>
              </a:spcAft>
              <a:buSzPts val="6700"/>
              <a:buChar char="●"/>
              <a:defRPr/>
            </a:lvl1pPr>
            <a:lvl2pPr marL="914400" lvl="1" indent="-558800" algn="ctr">
              <a:spcBef>
                <a:spcPts val="6000"/>
              </a:spcBef>
              <a:spcAft>
                <a:spcPts val="0"/>
              </a:spcAft>
              <a:buSzPts val="5200"/>
              <a:buChar char="○"/>
              <a:defRPr/>
            </a:lvl2pPr>
            <a:lvl3pPr marL="1371600" lvl="2" indent="-558800" algn="ctr">
              <a:spcBef>
                <a:spcPts val="6000"/>
              </a:spcBef>
              <a:spcAft>
                <a:spcPts val="0"/>
              </a:spcAft>
              <a:buSzPts val="5200"/>
              <a:buChar char="■"/>
              <a:defRPr/>
            </a:lvl3pPr>
            <a:lvl4pPr marL="1828800" lvl="3" indent="-558800" algn="ctr">
              <a:spcBef>
                <a:spcPts val="6000"/>
              </a:spcBef>
              <a:spcAft>
                <a:spcPts val="0"/>
              </a:spcAft>
              <a:buSzPts val="5200"/>
              <a:buChar char="●"/>
              <a:defRPr/>
            </a:lvl4pPr>
            <a:lvl5pPr marL="2286000" lvl="4" indent="-558800" algn="ctr">
              <a:spcBef>
                <a:spcPts val="6000"/>
              </a:spcBef>
              <a:spcAft>
                <a:spcPts val="0"/>
              </a:spcAft>
              <a:buSzPts val="5200"/>
              <a:buChar char="○"/>
              <a:defRPr/>
            </a:lvl5pPr>
            <a:lvl6pPr marL="2743200" lvl="5" indent="-558800" algn="ctr">
              <a:spcBef>
                <a:spcPts val="6000"/>
              </a:spcBef>
              <a:spcAft>
                <a:spcPts val="0"/>
              </a:spcAft>
              <a:buSzPts val="5200"/>
              <a:buChar char="■"/>
              <a:defRPr/>
            </a:lvl6pPr>
            <a:lvl7pPr marL="3200400" lvl="6" indent="-558800" algn="ctr">
              <a:spcBef>
                <a:spcPts val="6000"/>
              </a:spcBef>
              <a:spcAft>
                <a:spcPts val="0"/>
              </a:spcAft>
              <a:buSzPts val="5200"/>
              <a:buChar char="●"/>
              <a:defRPr/>
            </a:lvl7pPr>
            <a:lvl8pPr marL="3657600" lvl="7" indent="-558800" algn="ctr">
              <a:spcBef>
                <a:spcPts val="6000"/>
              </a:spcBef>
              <a:spcAft>
                <a:spcPts val="0"/>
              </a:spcAft>
              <a:buSzPts val="5200"/>
              <a:buChar char="○"/>
              <a:defRPr/>
            </a:lvl8pPr>
            <a:lvl9pPr marL="4114800" lvl="8" indent="-558800" algn="ctr">
              <a:spcBef>
                <a:spcPts val="6000"/>
              </a:spcBef>
              <a:spcAft>
                <a:spcPts val="6000"/>
              </a:spcAft>
              <a:buSzPts val="5200"/>
              <a:buChar char="■"/>
              <a:defRPr/>
            </a:lvl9pPr>
          </a:lstStyle>
          <a:p>
            <a:endParaRPr/>
          </a:p>
        </p:txBody>
      </p:sp>
      <p:sp>
        <p:nvSpPr>
          <p:cNvPr id="47" name="Shape 47"/>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400" cy="3591600"/>
          </a:xfrm>
          <a:prstGeom prst="rect">
            <a:avLst/>
          </a:prstGeom>
        </p:spPr>
        <p:txBody>
          <a:bodyPr spcFirstLastPara="1" wrap="square" lIns="341325" tIns="341325" rIns="341325" bIns="341325" anchor="ctr" anchorCtr="0"/>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a:endParaRPr/>
          </a:p>
        </p:txBody>
      </p:sp>
      <p:sp>
        <p:nvSpPr>
          <p:cNvPr id="15" name="Shape 15"/>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18" name="Shape 18"/>
          <p:cNvSpPr txBox="1">
            <a:spLocks noGrp="1"/>
          </p:cNvSpPr>
          <p:nvPr>
            <p:ph type="body" idx="1"/>
          </p:nvPr>
        </p:nvSpPr>
        <p:spPr>
          <a:xfrm>
            <a:off x="1122120" y="4917227"/>
            <a:ext cx="30674400" cy="14576700"/>
          </a:xfrm>
          <a:prstGeom prst="rect">
            <a:avLst/>
          </a:prstGeom>
        </p:spPr>
        <p:txBody>
          <a:bodyPr spcFirstLastPara="1" wrap="square" lIns="341325" tIns="341325" rIns="341325" bIns="341325" anchor="t" anchorCtr="0"/>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19" name="Shape 19"/>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2" name="Shape 22"/>
          <p:cNvSpPr txBox="1">
            <a:spLocks noGrp="1"/>
          </p:cNvSpPr>
          <p:nvPr>
            <p:ph type="body" idx="1"/>
          </p:nvPr>
        </p:nvSpPr>
        <p:spPr>
          <a:xfrm>
            <a:off x="1122120" y="4917227"/>
            <a:ext cx="14399700" cy="14576700"/>
          </a:xfrm>
          <a:prstGeom prst="rect">
            <a:avLst/>
          </a:prstGeom>
        </p:spPr>
        <p:txBody>
          <a:bodyPr spcFirstLastPara="1" wrap="square" lIns="341325" tIns="341325" rIns="341325" bIns="341325" anchor="t" anchorCtr="0"/>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3" name="Shape 23"/>
          <p:cNvSpPr txBox="1">
            <a:spLocks noGrp="1"/>
          </p:cNvSpPr>
          <p:nvPr>
            <p:ph type="body" idx="2"/>
          </p:nvPr>
        </p:nvSpPr>
        <p:spPr>
          <a:xfrm>
            <a:off x="17396640" y="4917227"/>
            <a:ext cx="14399700" cy="14576700"/>
          </a:xfrm>
          <a:prstGeom prst="rect">
            <a:avLst/>
          </a:prstGeom>
        </p:spPr>
        <p:txBody>
          <a:bodyPr spcFirstLastPara="1" wrap="square" lIns="341325" tIns="341325" rIns="341325" bIns="341325" anchor="t" anchorCtr="0"/>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4" name="Shape 24"/>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7" name="Shape 27"/>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0" y="2370560"/>
            <a:ext cx="10108800" cy="3224400"/>
          </a:xfrm>
          <a:prstGeom prst="rect">
            <a:avLst/>
          </a:prstGeom>
        </p:spPr>
        <p:txBody>
          <a:bodyPr spcFirstLastPara="1" wrap="square" lIns="341325" tIns="341325" rIns="341325" bIns="341325" anchor="b" anchorCtr="0"/>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a:endParaRPr/>
          </a:p>
        </p:txBody>
      </p:sp>
      <p:sp>
        <p:nvSpPr>
          <p:cNvPr id="30" name="Shape 30"/>
          <p:cNvSpPr txBox="1">
            <a:spLocks noGrp="1"/>
          </p:cNvSpPr>
          <p:nvPr>
            <p:ph type="body" idx="1"/>
          </p:nvPr>
        </p:nvSpPr>
        <p:spPr>
          <a:xfrm>
            <a:off x="1122120" y="5928960"/>
            <a:ext cx="10108800" cy="13565400"/>
          </a:xfrm>
          <a:prstGeom prst="rect">
            <a:avLst/>
          </a:prstGeom>
        </p:spPr>
        <p:txBody>
          <a:bodyPr spcFirstLastPara="1" wrap="square" lIns="341325" tIns="341325" rIns="341325" bIns="341325" anchor="t" anchorCtr="0"/>
          <a:lstStyle>
            <a:lvl1pPr marL="457200" lvl="0" indent="-514350">
              <a:spcBef>
                <a:spcPts val="0"/>
              </a:spcBef>
              <a:spcAft>
                <a:spcPts val="0"/>
              </a:spcAft>
              <a:buSzPts val="4500"/>
              <a:buChar char="●"/>
              <a:defRPr sz="45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31" name="Shape 31"/>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3900" cy="17454000"/>
          </a:xfrm>
          <a:prstGeom prst="rect">
            <a:avLst/>
          </a:prstGeom>
        </p:spPr>
        <p:txBody>
          <a:bodyPr spcFirstLastPara="1" wrap="square" lIns="341325" tIns="341325" rIns="341325" bIns="341325" anchor="ctr" anchorCtr="0"/>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a:endParaRPr/>
          </a:p>
        </p:txBody>
      </p:sp>
      <p:sp>
        <p:nvSpPr>
          <p:cNvPr id="34" name="Shape 34"/>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spcFirstLastPara="1" wrap="square" lIns="341325" tIns="341325" rIns="341325" bIns="3413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955800" y="5261547"/>
            <a:ext cx="14562900" cy="6324300"/>
          </a:xfrm>
          <a:prstGeom prst="rect">
            <a:avLst/>
          </a:prstGeom>
        </p:spPr>
        <p:txBody>
          <a:bodyPr spcFirstLastPara="1" wrap="square" lIns="341325" tIns="341325" rIns="341325" bIns="341325" anchor="b" anchorCtr="0"/>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a:endParaRPr/>
          </a:p>
        </p:txBody>
      </p:sp>
      <p:sp>
        <p:nvSpPr>
          <p:cNvPr id="38" name="Shape 38"/>
          <p:cNvSpPr txBox="1">
            <a:spLocks noGrp="1"/>
          </p:cNvSpPr>
          <p:nvPr>
            <p:ph type="subTitle" idx="1"/>
          </p:nvPr>
        </p:nvSpPr>
        <p:spPr>
          <a:xfrm>
            <a:off x="955800" y="11959787"/>
            <a:ext cx="14562900" cy="5269800"/>
          </a:xfrm>
          <a:prstGeom prst="rect">
            <a:avLst/>
          </a:prstGeom>
        </p:spPr>
        <p:txBody>
          <a:bodyPr spcFirstLastPara="1" wrap="square" lIns="341325" tIns="341325" rIns="341325" bIns="341325" anchor="t" anchorCtr="0"/>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39" name="Shape 39"/>
          <p:cNvSpPr txBox="1">
            <a:spLocks noGrp="1"/>
          </p:cNvSpPr>
          <p:nvPr>
            <p:ph type="body" idx="2"/>
          </p:nvPr>
        </p:nvSpPr>
        <p:spPr>
          <a:xfrm>
            <a:off x="17782200" y="3089387"/>
            <a:ext cx="13813200" cy="15765900"/>
          </a:xfrm>
          <a:prstGeom prst="rect">
            <a:avLst/>
          </a:prstGeom>
        </p:spPr>
        <p:txBody>
          <a:bodyPr spcFirstLastPara="1" wrap="square" lIns="341325" tIns="341325" rIns="341325" bIns="341325" anchor="ctr" anchorCtr="0"/>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40" name="Shape 40"/>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500" cy="2581800"/>
          </a:xfrm>
          <a:prstGeom prst="rect">
            <a:avLst/>
          </a:prstGeom>
        </p:spPr>
        <p:txBody>
          <a:bodyPr spcFirstLastPara="1" wrap="square" lIns="341325" tIns="341325" rIns="341325" bIns="341325" anchor="ctr" anchorCtr="0"/>
          <a:lstStyle>
            <a:lvl1pPr marL="457200" lvl="0" indent="-228600">
              <a:lnSpc>
                <a:spcPct val="100000"/>
              </a:lnSpc>
              <a:spcBef>
                <a:spcPts val="0"/>
              </a:spcBef>
              <a:spcAft>
                <a:spcPts val="0"/>
              </a:spcAft>
              <a:buSzPts val="6700"/>
              <a:buNone/>
              <a:defRPr/>
            </a:lvl1pPr>
          </a:lstStyle>
          <a:p>
            <a:endParaRPr/>
          </a:p>
        </p:txBody>
      </p:sp>
      <p:sp>
        <p:nvSpPr>
          <p:cNvPr id="43" name="Shape 43"/>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400" cy="2443500"/>
          </a:xfrm>
          <a:prstGeom prst="rect">
            <a:avLst/>
          </a:prstGeom>
          <a:noFill/>
          <a:ln>
            <a:noFill/>
          </a:ln>
        </p:spPr>
        <p:txBody>
          <a:bodyPr spcFirstLastPara="1" wrap="square" lIns="341325" tIns="341325" rIns="341325" bIns="341325" anchor="t" anchorCtr="0"/>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a:endParaRPr/>
          </a:p>
        </p:txBody>
      </p:sp>
      <p:sp>
        <p:nvSpPr>
          <p:cNvPr id="7" name="Shape 7"/>
          <p:cNvSpPr txBox="1">
            <a:spLocks noGrp="1"/>
          </p:cNvSpPr>
          <p:nvPr>
            <p:ph type="body" idx="1"/>
          </p:nvPr>
        </p:nvSpPr>
        <p:spPr>
          <a:xfrm>
            <a:off x="1122120" y="4917227"/>
            <a:ext cx="30674400" cy="14576700"/>
          </a:xfrm>
          <a:prstGeom prst="rect">
            <a:avLst/>
          </a:prstGeom>
          <a:noFill/>
          <a:ln>
            <a:noFill/>
          </a:ln>
        </p:spPr>
        <p:txBody>
          <a:bodyPr spcFirstLastPara="1" wrap="square" lIns="341325" tIns="341325" rIns="341325" bIns="341325" anchor="t" anchorCtr="0"/>
          <a:lstStyle>
            <a:lvl1pPr marL="457200" lvl="0" indent="-654050">
              <a:lnSpc>
                <a:spcPct val="115000"/>
              </a:lnSpc>
              <a:spcBef>
                <a:spcPts val="0"/>
              </a:spcBef>
              <a:spcAft>
                <a:spcPts val="0"/>
              </a:spcAft>
              <a:buClr>
                <a:schemeClr val="dk2"/>
              </a:buClr>
              <a:buSzPts val="6700"/>
              <a:buChar char="●"/>
              <a:defRPr sz="6700">
                <a:solidFill>
                  <a:schemeClr val="dk2"/>
                </a:solidFill>
              </a:defRPr>
            </a:lvl1pPr>
            <a:lvl2pPr marL="914400" lvl="1" indent="-558800">
              <a:lnSpc>
                <a:spcPct val="115000"/>
              </a:lnSpc>
              <a:spcBef>
                <a:spcPts val="6000"/>
              </a:spcBef>
              <a:spcAft>
                <a:spcPts val="0"/>
              </a:spcAft>
              <a:buClr>
                <a:schemeClr val="dk2"/>
              </a:buClr>
              <a:buSzPts val="5200"/>
              <a:buChar char="○"/>
              <a:defRPr sz="5200">
                <a:solidFill>
                  <a:schemeClr val="dk2"/>
                </a:solidFill>
              </a:defRPr>
            </a:lvl2pPr>
            <a:lvl3pPr marL="1371600" lvl="2" indent="-558800">
              <a:lnSpc>
                <a:spcPct val="115000"/>
              </a:lnSpc>
              <a:spcBef>
                <a:spcPts val="6000"/>
              </a:spcBef>
              <a:spcAft>
                <a:spcPts val="0"/>
              </a:spcAft>
              <a:buClr>
                <a:schemeClr val="dk2"/>
              </a:buClr>
              <a:buSzPts val="5200"/>
              <a:buChar char="■"/>
              <a:defRPr sz="5200">
                <a:solidFill>
                  <a:schemeClr val="dk2"/>
                </a:solidFill>
              </a:defRPr>
            </a:lvl3pPr>
            <a:lvl4pPr marL="1828800" lvl="3" indent="-558800">
              <a:lnSpc>
                <a:spcPct val="115000"/>
              </a:lnSpc>
              <a:spcBef>
                <a:spcPts val="6000"/>
              </a:spcBef>
              <a:spcAft>
                <a:spcPts val="0"/>
              </a:spcAft>
              <a:buClr>
                <a:schemeClr val="dk2"/>
              </a:buClr>
              <a:buSzPts val="5200"/>
              <a:buChar char="●"/>
              <a:defRPr sz="5200">
                <a:solidFill>
                  <a:schemeClr val="dk2"/>
                </a:solidFill>
              </a:defRPr>
            </a:lvl4pPr>
            <a:lvl5pPr marL="2286000" lvl="4" indent="-558800">
              <a:lnSpc>
                <a:spcPct val="115000"/>
              </a:lnSpc>
              <a:spcBef>
                <a:spcPts val="6000"/>
              </a:spcBef>
              <a:spcAft>
                <a:spcPts val="0"/>
              </a:spcAft>
              <a:buClr>
                <a:schemeClr val="dk2"/>
              </a:buClr>
              <a:buSzPts val="5200"/>
              <a:buChar char="○"/>
              <a:defRPr sz="5200">
                <a:solidFill>
                  <a:schemeClr val="dk2"/>
                </a:solidFill>
              </a:defRPr>
            </a:lvl5pPr>
            <a:lvl6pPr marL="2743200" lvl="5" indent="-558800">
              <a:lnSpc>
                <a:spcPct val="115000"/>
              </a:lnSpc>
              <a:spcBef>
                <a:spcPts val="6000"/>
              </a:spcBef>
              <a:spcAft>
                <a:spcPts val="0"/>
              </a:spcAft>
              <a:buClr>
                <a:schemeClr val="dk2"/>
              </a:buClr>
              <a:buSzPts val="5200"/>
              <a:buChar char="■"/>
              <a:defRPr sz="5200">
                <a:solidFill>
                  <a:schemeClr val="dk2"/>
                </a:solidFill>
              </a:defRPr>
            </a:lvl6pPr>
            <a:lvl7pPr marL="3200400" lvl="6" indent="-558800">
              <a:lnSpc>
                <a:spcPct val="115000"/>
              </a:lnSpc>
              <a:spcBef>
                <a:spcPts val="6000"/>
              </a:spcBef>
              <a:spcAft>
                <a:spcPts val="0"/>
              </a:spcAft>
              <a:buClr>
                <a:schemeClr val="dk2"/>
              </a:buClr>
              <a:buSzPts val="5200"/>
              <a:buChar char="●"/>
              <a:defRPr sz="5200">
                <a:solidFill>
                  <a:schemeClr val="dk2"/>
                </a:solidFill>
              </a:defRPr>
            </a:lvl7pPr>
            <a:lvl8pPr marL="3657600" lvl="7" indent="-558800">
              <a:lnSpc>
                <a:spcPct val="115000"/>
              </a:lnSpc>
              <a:spcBef>
                <a:spcPts val="6000"/>
              </a:spcBef>
              <a:spcAft>
                <a:spcPts val="0"/>
              </a:spcAft>
              <a:buClr>
                <a:schemeClr val="dk2"/>
              </a:buClr>
              <a:buSzPts val="5200"/>
              <a:buChar char="○"/>
              <a:defRPr sz="5200">
                <a:solidFill>
                  <a:schemeClr val="dk2"/>
                </a:solidFill>
              </a:defRPr>
            </a:lvl8pPr>
            <a:lvl9pPr marL="4114800" lvl="8" indent="-558800">
              <a:lnSpc>
                <a:spcPct val="115000"/>
              </a:lnSpc>
              <a:spcBef>
                <a:spcPts val="6000"/>
              </a:spcBef>
              <a:spcAft>
                <a:spcPts val="6000"/>
              </a:spcAft>
              <a:buClr>
                <a:schemeClr val="dk2"/>
              </a:buClr>
              <a:buSzPts val="5200"/>
              <a:buChar char="■"/>
              <a:defRPr sz="5200">
                <a:solidFill>
                  <a:schemeClr val="dk2"/>
                </a:solidFill>
              </a:defRPr>
            </a:lvl9pPr>
          </a:lstStyle>
          <a:p>
            <a:endParaRPr/>
          </a:p>
        </p:txBody>
      </p:sp>
      <p:sp>
        <p:nvSpPr>
          <p:cNvPr id="8" name="Shape 8"/>
          <p:cNvSpPr txBox="1">
            <a:spLocks noGrp="1"/>
          </p:cNvSpPr>
          <p:nvPr>
            <p:ph type="sldNum" idx="12"/>
          </p:nvPr>
        </p:nvSpPr>
        <p:spPr>
          <a:xfrm>
            <a:off x="30500848" y="19896392"/>
            <a:ext cx="1975500" cy="1679400"/>
          </a:xfrm>
          <a:prstGeom prst="rect">
            <a:avLst/>
          </a:prstGeom>
          <a:noFill/>
          <a:ln>
            <a:noFill/>
          </a:ln>
        </p:spPr>
        <p:txBody>
          <a:bodyPr spcFirstLastPara="1" wrap="square" lIns="341325" tIns="341325" rIns="341325" bIns="341325" anchor="ctr" anchorCtr="0">
            <a:no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hyperlink" Target="https://www.peconicestuary.org/protect-the-peconic/priority-issues-in-the-peconic-estuary/#climate"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A0"/>
        </a:solidFill>
        <a:effectLst/>
      </p:bgPr>
    </p:bg>
    <p:spTree>
      <p:nvGrpSpPr>
        <p:cNvPr id="1" name="Shape 53"/>
        <p:cNvGrpSpPr/>
        <p:nvPr/>
      </p:nvGrpSpPr>
      <p:grpSpPr>
        <a:xfrm>
          <a:off x="0" y="0"/>
          <a:ext cx="0" cy="0"/>
          <a:chOff x="0" y="0"/>
          <a:chExt cx="0" cy="0"/>
        </a:xfrm>
      </p:grpSpPr>
      <p:sp>
        <p:nvSpPr>
          <p:cNvPr id="54" name="Shape 54"/>
          <p:cNvSpPr txBox="1"/>
          <p:nvPr/>
        </p:nvSpPr>
        <p:spPr>
          <a:xfrm>
            <a:off x="5453400" y="162650"/>
            <a:ext cx="22011600" cy="2357700"/>
          </a:xfrm>
          <a:prstGeom prst="rect">
            <a:avLst/>
          </a:prstGeom>
          <a:noFill/>
          <a:ln>
            <a:noFill/>
          </a:ln>
        </p:spPr>
        <p:txBody>
          <a:bodyPr spcFirstLastPara="1" wrap="square" lIns="341325" tIns="341325" rIns="341325" bIns="341325" anchor="t" anchorCtr="0">
            <a:noAutofit/>
          </a:bodyPr>
          <a:lstStyle/>
          <a:p>
            <a:pPr marL="0" lvl="0" indent="0" algn="ctr">
              <a:spcBef>
                <a:spcPts val="0"/>
              </a:spcBef>
              <a:spcAft>
                <a:spcPts val="0"/>
              </a:spcAft>
              <a:buNone/>
            </a:pPr>
            <a:r>
              <a:rPr lang="en" sz="6600" b="1" u="sng" dirty="0"/>
              <a:t>Identifying a Novel Species Through DNA Barcoding</a:t>
            </a:r>
            <a:endParaRPr sz="6600" b="1" u="sng" dirty="0"/>
          </a:p>
          <a:p>
            <a:pPr marL="0" lvl="0" indent="0">
              <a:spcBef>
                <a:spcPts val="0"/>
              </a:spcBef>
              <a:spcAft>
                <a:spcPts val="0"/>
              </a:spcAft>
              <a:buNone/>
            </a:pPr>
            <a:r>
              <a:rPr lang="en" sz="8000" b="1" dirty="0">
                <a:latin typeface="Nunito"/>
                <a:ea typeface="Nunito"/>
                <a:cs typeface="Nunito"/>
                <a:sym typeface="Nunito"/>
              </a:rPr>
              <a:t> </a:t>
            </a:r>
            <a:endParaRPr sz="8000" b="1" dirty="0">
              <a:latin typeface="Nunito"/>
              <a:ea typeface="Nunito"/>
              <a:cs typeface="Nunito"/>
              <a:sym typeface="Nunito"/>
            </a:endParaRPr>
          </a:p>
        </p:txBody>
      </p:sp>
      <p:sp>
        <p:nvSpPr>
          <p:cNvPr id="55" name="Shape 55"/>
          <p:cNvSpPr txBox="1"/>
          <p:nvPr/>
        </p:nvSpPr>
        <p:spPr>
          <a:xfrm>
            <a:off x="8210738" y="1273828"/>
            <a:ext cx="16016400" cy="1103400"/>
          </a:xfrm>
          <a:prstGeom prst="rect">
            <a:avLst/>
          </a:prstGeom>
          <a:noFill/>
          <a:ln>
            <a:noFill/>
          </a:ln>
        </p:spPr>
        <p:txBody>
          <a:bodyPr spcFirstLastPara="1" wrap="square" lIns="341325" tIns="341325" rIns="341325" bIns="341325" anchor="t" anchorCtr="0">
            <a:noAutofit/>
          </a:bodyPr>
          <a:lstStyle/>
          <a:p>
            <a:pPr marL="0" lvl="0" indent="0" algn="ctr">
              <a:spcBef>
                <a:spcPts val="0"/>
              </a:spcBef>
              <a:spcAft>
                <a:spcPts val="0"/>
              </a:spcAft>
              <a:buNone/>
            </a:pPr>
            <a:r>
              <a:rPr lang="en" sz="3200" b="1" dirty="0"/>
              <a:t>Gavin Fontanez, Marcie Hogan, Ava Saffren, Brendan Virgil</a:t>
            </a:r>
            <a:endParaRPr sz="3200" b="1" dirty="0"/>
          </a:p>
          <a:p>
            <a:pPr marL="0" lvl="0" indent="0" algn="ctr">
              <a:spcBef>
                <a:spcPts val="0"/>
              </a:spcBef>
              <a:spcAft>
                <a:spcPts val="0"/>
              </a:spcAft>
              <a:buNone/>
            </a:pPr>
            <a:r>
              <a:rPr lang="en" sz="3200" b="1" dirty="0" smtClean="0"/>
              <a:t>Mentor: </a:t>
            </a:r>
            <a:r>
              <a:rPr lang="en" sz="3200" b="1" dirty="0"/>
              <a:t>Mr. Robert </a:t>
            </a:r>
            <a:r>
              <a:rPr lang="en" sz="3200" b="1" dirty="0" smtClean="0"/>
              <a:t>Bolen</a:t>
            </a:r>
          </a:p>
          <a:p>
            <a:pPr marL="0" lvl="0" indent="0" algn="ctr">
              <a:spcBef>
                <a:spcPts val="0"/>
              </a:spcBef>
              <a:spcAft>
                <a:spcPts val="0"/>
              </a:spcAft>
              <a:buNone/>
            </a:pPr>
            <a:r>
              <a:rPr lang="en" sz="3200" b="1" dirty="0" smtClean="0"/>
              <a:t>Eastport South Manor Junior-Senior High School – Manorville, NY</a:t>
            </a:r>
            <a:endParaRPr sz="3200" b="1" dirty="0"/>
          </a:p>
        </p:txBody>
      </p:sp>
      <p:sp>
        <p:nvSpPr>
          <p:cNvPr id="56" name="Shape 56"/>
          <p:cNvSpPr txBox="1"/>
          <p:nvPr/>
        </p:nvSpPr>
        <p:spPr>
          <a:xfrm>
            <a:off x="539859" y="3505945"/>
            <a:ext cx="8761764" cy="1966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dirty="0"/>
              <a:t>Abstract</a:t>
            </a:r>
            <a:endParaRPr sz="4800" b="1" u="sng" dirty="0"/>
          </a:p>
          <a:p>
            <a:pPr marL="0" lvl="0" indent="0" algn="just" rtl="0">
              <a:spcBef>
                <a:spcPts val="0"/>
              </a:spcBef>
              <a:spcAft>
                <a:spcPts val="0"/>
              </a:spcAft>
              <a:buNone/>
            </a:pPr>
            <a:r>
              <a:rPr lang="en" sz="2400" dirty="0"/>
              <a:t>Biodiversity is crucial to the sustainability of an ecosystems resilience. To assess the given biodiversity    of an area, we can track the prevalence (or lack thereof) of different aquatic and terrestrial organisms in an ecosystem. We collected 19 specimens from the Peconic River that would later be barcoded. Out of these 19, 11 of the DNA barcodes worked, one of which having the possibility of being a novel species and another one showing absurd results. With our collected species, we can see the biodiversity of the ecosystem and identify any invasive or novel species</a:t>
            </a:r>
            <a:r>
              <a:rPr lang="en" sz="2400" dirty="0" smtClean="0"/>
              <a:t>.</a:t>
            </a:r>
          </a:p>
          <a:p>
            <a:pPr marL="0" lvl="0" indent="0" algn="just" rtl="0">
              <a:spcBef>
                <a:spcPts val="0"/>
              </a:spcBef>
              <a:spcAft>
                <a:spcPts val="0"/>
              </a:spcAft>
              <a:buNone/>
            </a:pPr>
            <a:endParaRPr sz="4800" b="1" u="sng" dirty="0"/>
          </a:p>
          <a:p>
            <a:pPr marL="0" lvl="0" indent="0" algn="ctr" rtl="0">
              <a:spcBef>
                <a:spcPts val="0"/>
              </a:spcBef>
              <a:spcAft>
                <a:spcPts val="0"/>
              </a:spcAft>
              <a:buNone/>
            </a:pPr>
            <a:r>
              <a:rPr lang="en" sz="3200" b="1" u="sng" dirty="0"/>
              <a:t>Introduction</a:t>
            </a:r>
            <a:endParaRPr sz="4800" b="1" u="sng" dirty="0"/>
          </a:p>
          <a:p>
            <a:pPr marL="0" lvl="0" indent="0" algn="just">
              <a:spcBef>
                <a:spcPts val="0"/>
              </a:spcBef>
              <a:spcAft>
                <a:spcPts val="0"/>
              </a:spcAft>
              <a:buNone/>
            </a:pPr>
            <a:r>
              <a:rPr lang="en" sz="2400" dirty="0"/>
              <a:t>With the DNA we collected from the Peconic Estuary, we aimed to answer two main questions: What does a given species’ prevalence mean for the health and biodiversity of the ecosystem? Are any of our DNA sequences novel? </a:t>
            </a:r>
            <a:endParaRPr lang="en" sz="2400" dirty="0" smtClean="0"/>
          </a:p>
          <a:p>
            <a:pPr marL="0" lvl="0" indent="0" algn="just">
              <a:spcBef>
                <a:spcPts val="0"/>
              </a:spcBef>
              <a:spcAft>
                <a:spcPts val="0"/>
              </a:spcAft>
              <a:buNone/>
            </a:pPr>
            <a:endParaRPr sz="2400" dirty="0"/>
          </a:p>
          <a:p>
            <a:pPr marL="0" lvl="0" indent="0" algn="just" rtl="0">
              <a:spcBef>
                <a:spcPts val="0"/>
              </a:spcBef>
              <a:spcAft>
                <a:spcPts val="0"/>
              </a:spcAft>
              <a:buNone/>
            </a:pPr>
            <a:r>
              <a:rPr lang="en" sz="2400" dirty="0">
                <a:solidFill>
                  <a:schemeClr val="dk1"/>
                </a:solidFill>
              </a:rPr>
              <a:t>This experiment was conducted with the intent to check on biodiversity in the Peconic River and to find species that could potentially be harmful to humans or to other life in the area.  Through the experiment, we collected many samples that proved the continued occupation of normal species, as well as one potentially novel species and one species which we believe was incorrectly sequenced.</a:t>
            </a:r>
            <a:r>
              <a:rPr lang="en" sz="2400" dirty="0"/>
              <a:t> </a:t>
            </a:r>
            <a:endParaRPr lang="en" sz="2400" dirty="0" smtClean="0"/>
          </a:p>
          <a:p>
            <a:pPr marL="0" lvl="0" indent="0" algn="just" rtl="0">
              <a:spcBef>
                <a:spcPts val="0"/>
              </a:spcBef>
              <a:spcAft>
                <a:spcPts val="0"/>
              </a:spcAft>
              <a:buNone/>
            </a:pPr>
            <a:endParaRPr sz="4800" b="1" u="sng" dirty="0"/>
          </a:p>
          <a:p>
            <a:pPr marL="0" lvl="0" indent="0" algn="ctr" rtl="0">
              <a:spcBef>
                <a:spcPts val="0"/>
              </a:spcBef>
              <a:spcAft>
                <a:spcPts val="0"/>
              </a:spcAft>
              <a:buNone/>
            </a:pPr>
            <a:r>
              <a:rPr lang="en" sz="3200" b="1" u="sng" dirty="0" smtClean="0"/>
              <a:t>Materials </a:t>
            </a:r>
            <a:r>
              <a:rPr lang="en" sz="3200" b="1" u="sng" dirty="0"/>
              <a:t>&amp; Methods</a:t>
            </a:r>
            <a:endParaRPr sz="3200" b="1" u="sng" dirty="0"/>
          </a:p>
          <a:p>
            <a:pPr marL="0" lvl="0" indent="0" algn="just" rtl="0">
              <a:spcBef>
                <a:spcPts val="0"/>
              </a:spcBef>
              <a:spcAft>
                <a:spcPts val="0"/>
              </a:spcAft>
              <a:buNone/>
            </a:pPr>
            <a:r>
              <a:rPr lang="en" sz="2400" dirty="0">
                <a:solidFill>
                  <a:schemeClr val="dk1"/>
                </a:solidFill>
              </a:rPr>
              <a:t>Samples </a:t>
            </a:r>
            <a:r>
              <a:rPr lang="en" sz="2400" dirty="0" smtClean="0">
                <a:solidFill>
                  <a:schemeClr val="dk1"/>
                </a:solidFill>
              </a:rPr>
              <a:t>of </a:t>
            </a:r>
            <a:r>
              <a:rPr lang="en" sz="2400" dirty="0">
                <a:solidFill>
                  <a:schemeClr val="dk1"/>
                </a:solidFill>
              </a:rPr>
              <a:t>invertebrates were collected by 40cm wide dip nets and sorted for specimens. Additional specimens were collected with a 3.5 meter seine net. Post collection from the site, specimens were sorted, photographed, and placed in bags containing  99% ethanol and stored in a non-defrosting freezer. The DNA of each sample will be extracted and examined to produce barcodes in a database following the steps and using equipment and reagents provided by the Cold Spring Harbor Laboratory Barcode Long Island program(7</a:t>
            </a:r>
            <a:r>
              <a:rPr lang="en" sz="2400" dirty="0" smtClean="0">
                <a:solidFill>
                  <a:schemeClr val="dk1"/>
                </a:solidFill>
              </a:rPr>
              <a:t>).</a:t>
            </a:r>
          </a:p>
          <a:p>
            <a:pPr marL="0" lvl="0" indent="0" algn="just" rtl="0">
              <a:spcBef>
                <a:spcPts val="0"/>
              </a:spcBef>
              <a:spcAft>
                <a:spcPts val="0"/>
              </a:spcAft>
              <a:buNone/>
            </a:pPr>
            <a:endParaRPr sz="2400" dirty="0">
              <a:solidFill>
                <a:schemeClr val="dk1"/>
              </a:solidFill>
            </a:endParaRPr>
          </a:p>
          <a:p>
            <a:pPr marL="0" lvl="0" indent="0" algn="just" rtl="0">
              <a:spcBef>
                <a:spcPts val="0"/>
              </a:spcBef>
              <a:spcAft>
                <a:spcPts val="0"/>
              </a:spcAft>
              <a:buNone/>
            </a:pPr>
            <a:r>
              <a:rPr lang="en" sz="2400" dirty="0">
                <a:solidFill>
                  <a:schemeClr val="dk1"/>
                </a:solidFill>
              </a:rPr>
              <a:t>We use the process of gel electrophoresis in this lab to separate DNA based on their size and to observe the sequencing of the sample. By doing this, we hope to see bands in the sample. These bands indicate the quality of our DNA amplification.</a:t>
            </a:r>
            <a:endParaRPr sz="2400" b="1" u="sng" dirty="0"/>
          </a:p>
        </p:txBody>
      </p:sp>
      <p:sp>
        <p:nvSpPr>
          <p:cNvPr id="57" name="Shape 57"/>
          <p:cNvSpPr txBox="1"/>
          <p:nvPr/>
        </p:nvSpPr>
        <p:spPr>
          <a:xfrm>
            <a:off x="23216295" y="3702966"/>
            <a:ext cx="9076464" cy="18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dirty="0"/>
              <a:t>Discussion</a:t>
            </a:r>
            <a:endParaRPr sz="4800" b="1" u="sng" dirty="0"/>
          </a:p>
          <a:p>
            <a:pPr marL="0" lvl="0" indent="0" algn="just" rtl="0">
              <a:spcBef>
                <a:spcPts val="0"/>
              </a:spcBef>
              <a:spcAft>
                <a:spcPts val="0"/>
              </a:spcAft>
              <a:buNone/>
            </a:pPr>
            <a:r>
              <a:rPr lang="en" sz="2400" dirty="0"/>
              <a:t>With the conclusion of the long and strenuous DNA prepping process came the analysis and interpretation of our DNA sequences. Upon entering in our findings into DNA Subway, we met (mostly) anticipated results. We had a diverse population of damselflies and </a:t>
            </a:r>
            <a:r>
              <a:rPr lang="en" sz="2400" dirty="0" smtClean="0"/>
              <a:t>dragonflies which indicates that the Peconic River is relatively healthy since these insects are particularily sensitive to poor environmental conditions. Dragonflies prey on nuisances like mosquitos, which proves to be benefitical for the ecosystem.</a:t>
            </a:r>
          </a:p>
          <a:p>
            <a:pPr marL="0" lvl="0" indent="0" algn="just" rtl="0">
              <a:spcBef>
                <a:spcPts val="0"/>
              </a:spcBef>
              <a:spcAft>
                <a:spcPts val="0"/>
              </a:spcAft>
              <a:buNone/>
            </a:pPr>
            <a:r>
              <a:rPr lang="en" sz="2400" dirty="0"/>
              <a:t>	</a:t>
            </a:r>
            <a:endParaRPr lang="en" sz="2400" dirty="0" smtClean="0"/>
          </a:p>
          <a:p>
            <a:pPr marL="0" lvl="0" indent="0" algn="just" rtl="0">
              <a:spcBef>
                <a:spcPts val="0"/>
              </a:spcBef>
              <a:spcAft>
                <a:spcPts val="0"/>
              </a:spcAft>
              <a:buNone/>
            </a:pPr>
            <a:r>
              <a:rPr lang="en" sz="2400" dirty="0" smtClean="0"/>
              <a:t>Regarding our potentially novel species, NTJ-008, it became very evident in the DNA sequence analysis process that we might have had something novel. When completeling it’s BLAST hit, the best match had 72 mismatches which is abnormally high to have if the species were to have actually been a match. When further analyzing the BLAST hit, the closest match, </a:t>
            </a:r>
            <a:r>
              <a:rPr lang="en" sz="2400" i="1" dirty="0" smtClean="0"/>
              <a:t>Amphithoe</a:t>
            </a:r>
            <a:r>
              <a:rPr lang="en" sz="2400" dirty="0" smtClean="0"/>
              <a:t> had only 89% of DNA in common with NTJ-008. </a:t>
            </a:r>
          </a:p>
          <a:p>
            <a:pPr marL="0" lvl="0" indent="0" algn="just" rtl="0">
              <a:spcBef>
                <a:spcPts val="0"/>
              </a:spcBef>
              <a:spcAft>
                <a:spcPts val="0"/>
              </a:spcAft>
              <a:buNone/>
            </a:pPr>
            <a:endParaRPr sz="4800" b="1" u="sng" dirty="0"/>
          </a:p>
          <a:p>
            <a:pPr marL="0" lvl="0" indent="0" algn="ctr" rtl="0">
              <a:spcBef>
                <a:spcPts val="0"/>
              </a:spcBef>
              <a:spcAft>
                <a:spcPts val="0"/>
              </a:spcAft>
              <a:buNone/>
            </a:pPr>
            <a:r>
              <a:rPr lang="en" sz="3200" b="1" u="sng" dirty="0"/>
              <a:t>References</a:t>
            </a:r>
            <a:endParaRPr sz="2000" dirty="0">
              <a:solidFill>
                <a:srgbClr val="333333"/>
              </a:solidFill>
            </a:endParaRPr>
          </a:p>
          <a:p>
            <a:pPr marL="457200" lvl="0" indent="-317500" rtl="0">
              <a:spcBef>
                <a:spcPts val="0"/>
              </a:spcBef>
              <a:spcAft>
                <a:spcPts val="0"/>
              </a:spcAft>
              <a:buSzPct val="100000"/>
              <a:buAutoNum type="arabicPeriod"/>
            </a:pPr>
            <a:r>
              <a:rPr lang="en" sz="2400" dirty="0">
                <a:solidFill>
                  <a:schemeClr val="tx1"/>
                </a:solidFill>
              </a:rPr>
              <a:t>Government, S. C. (n.d.). Retrieved October 22, 2017, from http://www.suffolkcountyny.gov/Departments/HealthServices/EnvironmentalQuality/Ecology/MarineWaterQualityMonitoring/PeconicEstuaryProgram.aspx</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Priority Issues in the Peconic Estuary. (n.d.). Retrieved October 22, 2017, from https://www.peconicestuary.org/protect-the-peconic/priority-issues-in-the-peconic-estuary/#climat</a:t>
            </a:r>
            <a:r>
              <a:rPr lang="en" sz="2400" dirty="0">
                <a:solidFill>
                  <a:schemeClr val="tx1"/>
                </a:solidFill>
                <a:hlinkClick r:id="rId3"/>
              </a:rPr>
              <a:t>e</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Huberty, E. (Ed.). (2017, June 3). What Do Millions of Dead Fish Mean For Our Planet? Retrieved October 22, 2017, from https://www.huffingtonpost.com/entry/what-do-millions-of-dead-fish-mean-for-our-planet_us_58bd5ff8e4b02eac8876d0f6</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Department Of Environmental Conservation Peconic Estuary Program. (n.d.). Retrieved October 22, 2017, from http://www.dec.ny.gov/lands/31842.html</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Dragonfly FAQ. (n.d.). Retrieved November 14, 2017, from http://dragonflywebsite.com/dragonfly-facts.cfm </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DNA Barcoding Protocol . (n.d.). Retrieved from www.dnabarcoding101.org/files/using-dna-barcodes.pdf</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Barcode of Life. (n.d.). What is DNA Barcoding? How DNA Barcoding Works and What it Will Do. Retrieved September 12, 2017, from http://www.ibol.org/phase1/about-us/what-is-dna-barcoding/</a:t>
            </a:r>
            <a:endParaRPr sz="2400" dirty="0">
              <a:solidFill>
                <a:schemeClr val="tx1"/>
              </a:solidFill>
            </a:endParaRPr>
          </a:p>
          <a:p>
            <a:pPr marL="457200" lvl="0" indent="-317500" rtl="0">
              <a:spcBef>
                <a:spcPts val="0"/>
              </a:spcBef>
              <a:spcAft>
                <a:spcPts val="0"/>
              </a:spcAft>
              <a:buSzPct val="100000"/>
              <a:buAutoNum type="arabicPeriod"/>
            </a:pPr>
            <a:r>
              <a:rPr lang="en" sz="2400" dirty="0">
                <a:solidFill>
                  <a:schemeClr val="tx1"/>
                </a:solidFill>
              </a:rPr>
              <a:t>Glacial History of Long Island. (n.d.). Retrieved November 27, 2017, from http://</a:t>
            </a:r>
            <a:r>
              <a:rPr lang="en" sz="2400" dirty="0" smtClean="0">
                <a:solidFill>
                  <a:schemeClr val="tx1"/>
                </a:solidFill>
              </a:rPr>
              <a:t>www.garviespointmuseum.com/glacial-history-long-island.php</a:t>
            </a:r>
          </a:p>
          <a:p>
            <a:pPr marL="139700" lvl="0" rtl="0">
              <a:spcBef>
                <a:spcPts val="0"/>
              </a:spcBef>
              <a:spcAft>
                <a:spcPts val="0"/>
              </a:spcAft>
              <a:buSzPct val="100000"/>
            </a:pPr>
            <a:endParaRPr lang="en" sz="2400" dirty="0">
              <a:solidFill>
                <a:schemeClr val="tx1"/>
              </a:solidFill>
            </a:endParaRPr>
          </a:p>
          <a:p>
            <a:pPr marL="139700" lvl="0" rtl="0">
              <a:spcBef>
                <a:spcPts val="0"/>
              </a:spcBef>
              <a:spcAft>
                <a:spcPts val="0"/>
              </a:spcAft>
              <a:buSzPct val="100000"/>
            </a:pPr>
            <a:endParaRPr sz="2400" dirty="0">
              <a:solidFill>
                <a:schemeClr val="tx1"/>
              </a:solidFill>
            </a:endParaRPr>
          </a:p>
          <a:p>
            <a:pPr marL="0" lvl="0" indent="0" algn="ctr" rtl="0">
              <a:spcBef>
                <a:spcPts val="0"/>
              </a:spcBef>
              <a:spcAft>
                <a:spcPts val="0"/>
              </a:spcAft>
              <a:buNone/>
            </a:pPr>
            <a:r>
              <a:rPr lang="en" sz="3200" b="1" u="sng" dirty="0"/>
              <a:t>Acknowledgements</a:t>
            </a:r>
            <a:endParaRPr sz="3200" b="1" u="sng" dirty="0"/>
          </a:p>
          <a:p>
            <a:pPr marL="0" lvl="0" indent="0" algn="just">
              <a:spcBef>
                <a:spcPts val="0"/>
              </a:spcBef>
              <a:spcAft>
                <a:spcPts val="0"/>
              </a:spcAft>
              <a:buNone/>
            </a:pPr>
            <a:r>
              <a:rPr lang="en" sz="2400" dirty="0"/>
              <a:t>We would like to thank our mentors, Mr. Robert Bolen, Dr. </a:t>
            </a:r>
            <a:r>
              <a:rPr lang="en" sz="2400" dirty="0" smtClean="0"/>
              <a:t>Aleida </a:t>
            </a:r>
            <a:r>
              <a:rPr lang="en" sz="2400" dirty="0"/>
              <a:t>Perez, Mr. Dan Williams as well as everyone at Brookhaven National Lab</a:t>
            </a:r>
            <a:r>
              <a:rPr lang="en" sz="2400" dirty="0" smtClean="0"/>
              <a:t>.  Special thank to our field expert Mr. Scott Bronson.</a:t>
            </a:r>
            <a:endParaRPr sz="2400" dirty="0"/>
          </a:p>
        </p:txBody>
      </p:sp>
      <p:sp>
        <p:nvSpPr>
          <p:cNvPr id="58" name="Shape 58"/>
          <p:cNvSpPr txBox="1"/>
          <p:nvPr/>
        </p:nvSpPr>
        <p:spPr>
          <a:xfrm>
            <a:off x="15402750" y="5530050"/>
            <a:ext cx="5691000" cy="23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6000">
              <a:latin typeface="Lobster"/>
              <a:ea typeface="Lobster"/>
              <a:cs typeface="Lobster"/>
              <a:sym typeface="Lobster"/>
            </a:endParaRPr>
          </a:p>
        </p:txBody>
      </p:sp>
      <p:sp>
        <p:nvSpPr>
          <p:cNvPr id="59" name="Shape 59"/>
          <p:cNvSpPr txBox="1"/>
          <p:nvPr/>
        </p:nvSpPr>
        <p:spPr>
          <a:xfrm>
            <a:off x="10391823" y="3646238"/>
            <a:ext cx="11739425" cy="45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200" b="1" u="sng" dirty="0"/>
              <a:t>Results</a:t>
            </a:r>
            <a:endParaRPr sz="4800" b="1" u="sng" dirty="0"/>
          </a:p>
          <a:p>
            <a:pPr marL="0" lvl="0" indent="0" algn="just" rtl="0">
              <a:spcBef>
                <a:spcPts val="0"/>
              </a:spcBef>
              <a:spcAft>
                <a:spcPts val="0"/>
              </a:spcAft>
              <a:buClr>
                <a:srgbClr val="000000"/>
              </a:buClr>
              <a:buSzPts val="1100"/>
              <a:buFont typeface="Arial"/>
              <a:buNone/>
            </a:pPr>
            <a:r>
              <a:rPr lang="en" sz="2400" dirty="0"/>
              <a:t>As presented in our chart of NTJ-008, our possible novel species, and the many different varieties of specimen collected, it is shown that biodiversity and the monitoring of invasive species in and ecosystem is an important part of how they sustain themselves. Considering the condition of the location we collected the specimen, the Peconic River, it is evident that the monitoring biodiversity and invasive species needs to continue to preserve the rivers ecosystem</a:t>
            </a:r>
            <a:r>
              <a:rPr lang="en" sz="2800" dirty="0"/>
              <a:t>. </a:t>
            </a:r>
            <a:endParaRPr sz="2800" dirty="0"/>
          </a:p>
          <a:p>
            <a:pPr marL="0" lvl="0" indent="0" algn="just" rtl="0">
              <a:spcBef>
                <a:spcPts val="0"/>
              </a:spcBef>
              <a:spcAft>
                <a:spcPts val="0"/>
              </a:spcAft>
              <a:buClr>
                <a:srgbClr val="000000"/>
              </a:buClr>
              <a:buSzPts val="1100"/>
              <a:buFont typeface="Arial"/>
              <a:buNone/>
            </a:pPr>
            <a:endParaRPr sz="3000" dirty="0"/>
          </a:p>
        </p:txBody>
      </p:sp>
      <p:pic>
        <p:nvPicPr>
          <p:cNvPr id="60" name="Shape 60"/>
          <p:cNvPicPr preferRelativeResize="0"/>
          <p:nvPr/>
        </p:nvPicPr>
        <p:blipFill rotWithShape="1">
          <a:blip r:embed="rId4">
            <a:alphaModFix/>
          </a:blip>
          <a:srcRect/>
          <a:stretch/>
        </p:blipFill>
        <p:spPr>
          <a:xfrm>
            <a:off x="1880682" y="525099"/>
            <a:ext cx="3798223" cy="1303701"/>
          </a:xfrm>
          <a:prstGeom prst="rect">
            <a:avLst/>
          </a:prstGeom>
          <a:noFill/>
          <a:ln>
            <a:noFill/>
          </a:ln>
        </p:spPr>
      </p:pic>
      <p:pic>
        <p:nvPicPr>
          <p:cNvPr id="61" name="Shape 61"/>
          <p:cNvPicPr preferRelativeResize="0"/>
          <p:nvPr/>
        </p:nvPicPr>
        <p:blipFill rotWithShape="1">
          <a:blip r:embed="rId5">
            <a:alphaModFix/>
          </a:blip>
          <a:srcRect/>
          <a:stretch/>
        </p:blipFill>
        <p:spPr>
          <a:xfrm>
            <a:off x="27186890" y="427831"/>
            <a:ext cx="4809105" cy="1397697"/>
          </a:xfrm>
          <a:prstGeom prst="rect">
            <a:avLst/>
          </a:prstGeom>
          <a:noFill/>
          <a:ln>
            <a:noFill/>
          </a:ln>
        </p:spPr>
      </p:pic>
      <p:pic>
        <p:nvPicPr>
          <p:cNvPr id="62" name="Shape 62"/>
          <p:cNvPicPr preferRelativeResize="0"/>
          <p:nvPr/>
        </p:nvPicPr>
        <p:blipFill rotWithShape="1">
          <a:blip r:embed="rId6">
            <a:alphaModFix/>
          </a:blip>
          <a:srcRect/>
          <a:stretch/>
        </p:blipFill>
        <p:spPr>
          <a:xfrm>
            <a:off x="29162829" y="2047840"/>
            <a:ext cx="2833167" cy="1196974"/>
          </a:xfrm>
          <a:prstGeom prst="rect">
            <a:avLst/>
          </a:prstGeom>
          <a:noFill/>
          <a:ln>
            <a:noFill/>
          </a:ln>
        </p:spPr>
      </p:pic>
      <p:pic>
        <p:nvPicPr>
          <p:cNvPr id="63" name="Shape 63"/>
          <p:cNvPicPr preferRelativeResize="0"/>
          <p:nvPr/>
        </p:nvPicPr>
        <p:blipFill rotWithShape="1">
          <a:blip r:embed="rId7">
            <a:alphaModFix/>
          </a:blip>
          <a:srcRect/>
          <a:stretch/>
        </p:blipFill>
        <p:spPr>
          <a:xfrm>
            <a:off x="710510" y="2109189"/>
            <a:ext cx="1170172" cy="1113094"/>
          </a:xfrm>
          <a:prstGeom prst="rect">
            <a:avLst/>
          </a:prstGeom>
          <a:noFill/>
          <a:ln>
            <a:noFill/>
          </a:ln>
        </p:spPr>
      </p:pic>
      <p:pic>
        <p:nvPicPr>
          <p:cNvPr id="64" name="Shape 64"/>
          <p:cNvPicPr preferRelativeResize="0"/>
          <p:nvPr/>
        </p:nvPicPr>
        <p:blipFill rotWithShape="1">
          <a:blip r:embed="rId8">
            <a:alphaModFix/>
          </a:blip>
          <a:srcRect l="7058" t="7394" r="13478" b="6977"/>
          <a:stretch/>
        </p:blipFill>
        <p:spPr>
          <a:xfrm rot="5400000">
            <a:off x="12672667" y="17648700"/>
            <a:ext cx="2456322" cy="3711840"/>
          </a:xfrm>
          <a:prstGeom prst="rect">
            <a:avLst/>
          </a:prstGeom>
          <a:noFill/>
          <a:ln>
            <a:noFill/>
          </a:ln>
        </p:spPr>
      </p:pic>
      <p:pic>
        <p:nvPicPr>
          <p:cNvPr id="66" name="Shape 66"/>
          <p:cNvPicPr preferRelativeResize="0"/>
          <p:nvPr/>
        </p:nvPicPr>
        <p:blipFill rotWithShape="1">
          <a:blip r:embed="rId9">
            <a:alphaModFix/>
          </a:blip>
          <a:srcRect b="67977"/>
          <a:stretch/>
        </p:blipFill>
        <p:spPr>
          <a:xfrm>
            <a:off x="10054877" y="6945083"/>
            <a:ext cx="12723155" cy="2919632"/>
          </a:xfrm>
          <a:prstGeom prst="rect">
            <a:avLst/>
          </a:prstGeom>
          <a:noFill/>
          <a:ln>
            <a:noFill/>
          </a:ln>
        </p:spPr>
      </p:pic>
      <p:pic>
        <p:nvPicPr>
          <p:cNvPr id="1026" name="Picture 1"/>
          <p:cNvPicPr>
            <a:picLocks noChangeAspect="1" noChangeArrowheads="1"/>
          </p:cNvPicPr>
          <p:nvPr/>
        </p:nvPicPr>
        <p:blipFill rotWithShape="1">
          <a:blip r:embed="rId10">
            <a:extLst>
              <a:ext uri="{28A0092B-C50C-407E-A947-70E740481C1C}">
                <a14:useLocalDpi xmlns:a14="http://schemas.microsoft.com/office/drawing/2010/main" val="0"/>
              </a:ext>
            </a:extLst>
          </a:blip>
          <a:srcRect t="8267" r="36057" b="59484"/>
          <a:stretch/>
        </p:blipFill>
        <p:spPr bwMode="auto">
          <a:xfrm>
            <a:off x="10001481" y="10507307"/>
            <a:ext cx="12335143" cy="349734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p:cNvPicPr>
            <a:picLocks noChangeAspect="1" noChangeArrowheads="1"/>
          </p:cNvPicPr>
          <p:nvPr/>
        </p:nvPicPr>
        <p:blipFill>
          <a:blip r:embed="rId11">
            <a:extLst>
              <a:ext uri="{28A0092B-C50C-407E-A947-70E740481C1C}">
                <a14:useLocalDpi xmlns:a14="http://schemas.microsoft.com/office/drawing/2010/main" val="0"/>
              </a:ext>
            </a:extLst>
          </a:blip>
          <a:srcRect t="16533" r="9615" b="51254"/>
          <a:stretch>
            <a:fillRect/>
          </a:stretch>
        </p:blipFill>
        <p:spPr bwMode="auto">
          <a:xfrm>
            <a:off x="9948407" y="14814411"/>
            <a:ext cx="13021585" cy="26001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9948407" y="13998023"/>
            <a:ext cx="130215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Figure 2</a:t>
            </a:r>
            <a:r>
              <a:rPr kumimoji="0" lang="en-US" altLang="en-US" sz="1800" i="0"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DNA Subway </a:t>
            </a:r>
            <a:r>
              <a:rPr kumimoji="0" lang="en-US" altLang="en-US"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BLAST hits for the sample NTJ-008 showing significant mismatches.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10100413" y="15580104"/>
            <a:ext cx="4261977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200" b="1" i="0" u="sng"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32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10100413" y="17618199"/>
            <a:ext cx="11585820" cy="584775"/>
          </a:xfrm>
          <a:prstGeom prst="rect">
            <a:avLst/>
          </a:prstGeom>
          <a:noFill/>
        </p:spPr>
        <p:txBody>
          <a:bodyPr wrap="square" rtlCol="0">
            <a:spAutoFit/>
          </a:bodyPr>
          <a:lstStyle/>
          <a:p>
            <a:r>
              <a:rPr lang="en-US" altLang="en-US" sz="1800" b="1" u="sng" dirty="0">
                <a:latin typeface="Arial" panose="020B0604020202020204" pitchFamily="34" charset="0"/>
                <a:ea typeface="Times New Roman" panose="02020603050405020304" pitchFamily="18" charset="0"/>
              </a:rPr>
              <a:t>Figure </a:t>
            </a:r>
            <a:r>
              <a:rPr lang="en-US" altLang="en-US" sz="1800" b="1" u="sng" dirty="0" smtClean="0">
                <a:latin typeface="Arial" panose="020B0604020202020204" pitchFamily="34" charset="0"/>
                <a:ea typeface="Times New Roman" panose="02020603050405020304" pitchFamily="18" charset="0"/>
              </a:rPr>
              <a:t>3</a:t>
            </a:r>
            <a:r>
              <a:rPr lang="en-US" altLang="en-US" sz="1800" dirty="0" smtClean="0">
                <a:latin typeface="Arial" panose="020B0604020202020204" pitchFamily="34" charset="0"/>
                <a:ea typeface="Times New Roman" panose="02020603050405020304" pitchFamily="18" charset="0"/>
              </a:rPr>
              <a:t>:  </a:t>
            </a:r>
            <a:r>
              <a:rPr lang="en-US" altLang="en-US" sz="1800" dirty="0">
                <a:latin typeface="Arial" panose="020B0604020202020204" pitchFamily="34" charset="0"/>
                <a:ea typeface="Times New Roman" panose="02020603050405020304" pitchFamily="18" charset="0"/>
              </a:rPr>
              <a:t>DNA Subway BLAST hits for the sample NTJ-008 showing significant mismatches.</a:t>
            </a:r>
          </a:p>
          <a:p>
            <a:endParaRPr lang="en-US" dirty="0"/>
          </a:p>
        </p:txBody>
      </p:sp>
      <p:sp>
        <p:nvSpPr>
          <p:cNvPr id="6" name="TextBox 5"/>
          <p:cNvSpPr txBox="1"/>
          <p:nvPr/>
        </p:nvSpPr>
        <p:spPr>
          <a:xfrm>
            <a:off x="10051367" y="9996585"/>
            <a:ext cx="12335143" cy="584775"/>
          </a:xfrm>
          <a:prstGeom prst="rect">
            <a:avLst/>
          </a:prstGeom>
          <a:noFill/>
        </p:spPr>
        <p:txBody>
          <a:bodyPr wrap="square" rtlCol="0">
            <a:spAutoFit/>
          </a:bodyPr>
          <a:lstStyle/>
          <a:p>
            <a:r>
              <a:rPr lang="en-US" altLang="en-US" sz="1800" b="1" u="sng" dirty="0">
                <a:latin typeface="Arial" panose="020B0604020202020204" pitchFamily="34" charset="0"/>
                <a:ea typeface="Times New Roman" panose="02020603050405020304" pitchFamily="18" charset="0"/>
              </a:rPr>
              <a:t>Figure </a:t>
            </a:r>
            <a:r>
              <a:rPr lang="en-US" altLang="en-US" sz="1800" b="1" u="sng" dirty="0" smtClean="0">
                <a:latin typeface="Arial" panose="020B0604020202020204" pitchFamily="34" charset="0"/>
                <a:ea typeface="Times New Roman" panose="02020603050405020304" pitchFamily="18" charset="0"/>
              </a:rPr>
              <a:t>1</a:t>
            </a:r>
            <a:r>
              <a:rPr lang="en-US" altLang="en-US" sz="1800" dirty="0" smtClean="0">
                <a:latin typeface="Arial" panose="020B0604020202020204" pitchFamily="34" charset="0"/>
                <a:ea typeface="Times New Roman" panose="02020603050405020304" pitchFamily="18" charset="0"/>
              </a:rPr>
              <a:t>: NCBI </a:t>
            </a:r>
            <a:r>
              <a:rPr lang="en-US" altLang="en-US" sz="1800" dirty="0">
                <a:latin typeface="Arial" panose="020B0604020202020204" pitchFamily="34" charset="0"/>
                <a:ea typeface="Times New Roman" panose="02020603050405020304" pitchFamily="18" charset="0"/>
              </a:rPr>
              <a:t>BLAST hits for the sample NTJ-008 showing significant mismatches.</a:t>
            </a:r>
          </a:p>
          <a:p>
            <a:endParaRPr lang="en-US" dirty="0"/>
          </a:p>
        </p:txBody>
      </p:sp>
      <p:pic>
        <p:nvPicPr>
          <p:cNvPr id="7" name="Picture 6"/>
          <p:cNvPicPr>
            <a:picLocks noChangeAspect="1"/>
          </p:cNvPicPr>
          <p:nvPr/>
        </p:nvPicPr>
        <p:blipFill>
          <a:blip r:embed="rId12"/>
          <a:stretch>
            <a:fillRect/>
          </a:stretch>
        </p:blipFill>
        <p:spPr>
          <a:xfrm>
            <a:off x="27186891" y="2025308"/>
            <a:ext cx="1580008" cy="1196975"/>
          </a:xfrm>
          <a:prstGeom prst="rect">
            <a:avLst/>
          </a:prstGeom>
        </p:spPr>
      </p:pic>
      <p:pic>
        <p:nvPicPr>
          <p:cNvPr id="1031" name="Picture 7" descr="https://lh5.googleusercontent.com/yYdOJDWHPDgJpYN6IRsYGZuxZ3sH6p0BwRxLR32ZUh3yAoMD7o0zpYuaYsstNTvQtGjowBcZAkRdqB_hQ0EUohJIMFo2EyrOCaA7NirJMXiqbepUZC0LmeAfez2pm4Sprkn6GGN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5720" y="523875"/>
            <a:ext cx="885124" cy="13016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2519494" y="20918441"/>
            <a:ext cx="8574256" cy="584775"/>
          </a:xfrm>
          <a:prstGeom prst="rect">
            <a:avLst/>
          </a:prstGeom>
          <a:noFill/>
        </p:spPr>
        <p:txBody>
          <a:bodyPr wrap="square" rtlCol="0">
            <a:spAutoFit/>
          </a:bodyPr>
          <a:lstStyle/>
          <a:p>
            <a:r>
              <a:rPr lang="en-US" altLang="en-US" sz="1800" b="1" u="sng" dirty="0">
                <a:latin typeface="Arial" panose="020B0604020202020204" pitchFamily="34" charset="0"/>
                <a:ea typeface="Times New Roman" panose="02020603050405020304" pitchFamily="18" charset="0"/>
              </a:rPr>
              <a:t>Figure </a:t>
            </a:r>
            <a:r>
              <a:rPr lang="en-US" altLang="en-US" sz="1800" b="1" u="sng" dirty="0" smtClean="0">
                <a:latin typeface="Arial" panose="020B0604020202020204" pitchFamily="34" charset="0"/>
                <a:ea typeface="Times New Roman" panose="02020603050405020304" pitchFamily="18" charset="0"/>
              </a:rPr>
              <a:t>4</a:t>
            </a:r>
            <a:r>
              <a:rPr lang="en-US" altLang="en-US" sz="1800" dirty="0" smtClean="0">
                <a:latin typeface="Arial" panose="020B0604020202020204" pitchFamily="34" charset="0"/>
                <a:ea typeface="Times New Roman" panose="02020603050405020304" pitchFamily="18" charset="0"/>
              </a:rPr>
              <a:t>:  Images of potentially novel Amphipod species.</a:t>
            </a:r>
            <a:endParaRPr lang="en-US" altLang="en-US" sz="1800" dirty="0">
              <a:latin typeface="Arial" panose="020B0604020202020204" pitchFamily="34" charset="0"/>
              <a:ea typeface="Times New Roman" panose="02020603050405020304" pitchFamily="18" charset="0"/>
            </a:endParaRPr>
          </a:p>
          <a:p>
            <a:endParaRPr lang="en-US" dirty="0"/>
          </a:p>
        </p:txBody>
      </p:sp>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l="19366" t="2639" r="38875"/>
          <a:stretch/>
        </p:blipFill>
        <p:spPr>
          <a:xfrm rot="5400000">
            <a:off x="17543717" y="17967034"/>
            <a:ext cx="2430382" cy="3187347"/>
          </a:xfrm>
          <a:prstGeom prst="rect">
            <a:avLst/>
          </a:prstGeom>
        </p:spPr>
      </p:pic>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41940" y="2060247"/>
            <a:ext cx="3536965" cy="118012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613</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Lobster</vt:lpstr>
      <vt:lpstr>Nunito</vt: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Hogan, Marcie</cp:lastModifiedBy>
  <cp:revision>6</cp:revision>
  <dcterms:modified xsi:type="dcterms:W3CDTF">2018-05-31T17:22:53Z</dcterms:modified>
</cp:coreProperties>
</file>