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180" y="25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6"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100" cy="8757900"/>
          </a:xfrm>
          <a:prstGeom prst="rect">
            <a:avLst/>
          </a:prstGeom>
          <a:noFill/>
          <a:ln>
            <a:noFill/>
          </a:ln>
        </p:spPr>
        <p:txBody>
          <a:bodyPr spcFirstLastPara="1" wrap="square" lIns="349450" tIns="349450" rIns="349450" bIns="349450" anchor="b" anchorCtr="0"/>
          <a:lstStyle>
            <a:lvl1pPr marR="0" lvl="0"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9900"/>
              <a:buFont typeface="Arial"/>
              <a:buNone/>
              <a:defRPr sz="199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1122120" y="12092267"/>
            <a:ext cx="30674100" cy="3381900"/>
          </a:xfrm>
          <a:prstGeom prst="rect">
            <a:avLst/>
          </a:prstGeom>
          <a:noFill/>
          <a:ln>
            <a:noFill/>
          </a:ln>
        </p:spPr>
        <p:txBody>
          <a:bodyPr spcFirstLastPara="1" wrap="square" lIns="349450" tIns="349450" rIns="349450" bIns="349450" anchor="t" anchorCtr="0"/>
          <a:lstStyle>
            <a:lvl1pPr marR="0" lvl="0"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0700"/>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122120" y="4719467"/>
            <a:ext cx="30674100" cy="8377500"/>
          </a:xfrm>
          <a:prstGeom prst="rect">
            <a:avLst/>
          </a:prstGeom>
          <a:noFill/>
          <a:ln>
            <a:noFill/>
          </a:ln>
        </p:spPr>
        <p:txBody>
          <a:bodyPr spcFirstLastPara="1" wrap="square" lIns="349450" tIns="349450" rIns="349450" bIns="349450" anchor="b" anchorCtr="0"/>
          <a:lstStyle>
            <a:lvl1pPr marR="0" lvl="0"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5900"/>
              <a:buFont typeface="Arial"/>
              <a:buNone/>
              <a:defRPr sz="45900" b="0" i="0" u="none" strike="noStrike" cap="none">
                <a:solidFill>
                  <a:schemeClr val="dk1"/>
                </a:solidFill>
                <a:latin typeface="Arial"/>
                <a:ea typeface="Arial"/>
                <a:cs typeface="Arial"/>
                <a:sym typeface="Arial"/>
              </a:defRPr>
            </a:lvl9pPr>
          </a:lstStyle>
          <a:p>
            <a:r>
              <a:t>xx%</a:t>
            </a:r>
          </a:p>
        </p:txBody>
      </p:sp>
      <p:sp>
        <p:nvSpPr>
          <p:cNvPr id="46" name="Shape 46"/>
          <p:cNvSpPr txBox="1">
            <a:spLocks noGrp="1"/>
          </p:cNvSpPr>
          <p:nvPr>
            <p:ph type="body" idx="1"/>
          </p:nvPr>
        </p:nvSpPr>
        <p:spPr>
          <a:xfrm>
            <a:off x="1122120" y="13449494"/>
            <a:ext cx="30674100" cy="5550000"/>
          </a:xfrm>
          <a:prstGeom prst="rect">
            <a:avLst/>
          </a:prstGeom>
          <a:noFill/>
          <a:ln>
            <a:noFill/>
          </a:ln>
        </p:spPr>
        <p:txBody>
          <a:bodyPr spcFirstLastPara="1" wrap="square" lIns="349450" tIns="349450" rIns="349450" bIns="349450" anchor="t" anchorCtr="0"/>
          <a:lstStyle>
            <a:lvl1pPr marL="457200" marR="0" lvl="0" indent="-666750" algn="ctr" rtl="0">
              <a:lnSpc>
                <a:spcPct val="115000"/>
              </a:lnSpc>
              <a:spcBef>
                <a:spcPts val="0"/>
              </a:spcBef>
              <a:spcAft>
                <a:spcPts val="0"/>
              </a:spcAft>
              <a:buClr>
                <a:schemeClr val="dk2"/>
              </a:buClr>
              <a:buSzPts val="6900"/>
              <a:buFont typeface="Arial"/>
              <a:buChar char="●"/>
              <a:defRPr sz="6900" b="0" i="0" u="none" strike="noStrike" cap="none">
                <a:solidFill>
                  <a:schemeClr val="dk2"/>
                </a:solidFill>
                <a:latin typeface="Arial"/>
                <a:ea typeface="Arial"/>
                <a:cs typeface="Arial"/>
                <a:sym typeface="Arial"/>
              </a:defRPr>
            </a:lvl1pPr>
            <a:lvl2pPr marL="914400" marR="0" lvl="1"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2pPr>
            <a:lvl3pPr marL="1371600" marR="0" lvl="2"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3pPr>
            <a:lvl4pPr marL="1828800" marR="0" lvl="3"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4pPr>
            <a:lvl5pPr marL="2286000" marR="0" lvl="4"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5pPr>
            <a:lvl6pPr marL="2743200" marR="0" lvl="5"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6pPr>
            <a:lvl7pPr marL="3200400" marR="0" lvl="6"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7pPr>
            <a:lvl8pPr marL="3657600" marR="0" lvl="7" indent="-571500" algn="ctr"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8pPr>
            <a:lvl9pPr marL="4114800" marR="0" lvl="8" indent="-571500" algn="ctr" rtl="0">
              <a:lnSpc>
                <a:spcPct val="115000"/>
              </a:lnSpc>
              <a:spcBef>
                <a:spcPts val="6100"/>
              </a:spcBef>
              <a:spcAft>
                <a:spcPts val="6100"/>
              </a:spcAft>
              <a:buClr>
                <a:schemeClr val="dk2"/>
              </a:buClr>
              <a:buSzPts val="5400"/>
              <a:buFont typeface="Arial"/>
              <a:buChar char="■"/>
              <a:defRPr sz="5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100" cy="3591600"/>
          </a:xfrm>
          <a:prstGeom prst="rect">
            <a:avLst/>
          </a:prstGeom>
          <a:noFill/>
          <a:ln>
            <a:noFill/>
          </a:ln>
        </p:spPr>
        <p:txBody>
          <a:bodyPr spcFirstLastPara="1" wrap="square" lIns="349450" tIns="349450" rIns="349450" bIns="349450" anchor="ctr" anchorCtr="0"/>
          <a:lstStyle>
            <a:lvl1pPr marR="0" lvl="0"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3800"/>
              <a:buFont typeface="Arial"/>
              <a:buNone/>
              <a:defRPr sz="13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marR="0" lvl="0"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lstStyle>
            <a:lvl1pPr marL="457200" marR="0" lvl="0" indent="-666750" algn="l" rtl="0">
              <a:lnSpc>
                <a:spcPct val="115000"/>
              </a:lnSpc>
              <a:spcBef>
                <a:spcPts val="0"/>
              </a:spcBef>
              <a:spcAft>
                <a:spcPts val="0"/>
              </a:spcAft>
              <a:buClr>
                <a:schemeClr val="dk2"/>
              </a:buClr>
              <a:buSzPts val="6900"/>
              <a:buFont typeface="Arial"/>
              <a:buChar char="●"/>
              <a:defRPr sz="6900" b="0" i="0" u="none" strike="noStrike" cap="none">
                <a:solidFill>
                  <a:schemeClr val="dk2"/>
                </a:solidFill>
                <a:latin typeface="Arial"/>
                <a:ea typeface="Arial"/>
                <a:cs typeface="Arial"/>
                <a:sym typeface="Arial"/>
              </a:defRPr>
            </a:lvl1pPr>
            <a:lvl2pPr marL="914400" marR="0" lvl="1"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2pPr>
            <a:lvl3pPr marL="1371600" marR="0" lvl="2"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3pPr>
            <a:lvl4pPr marL="1828800" marR="0" lvl="3"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4pPr>
            <a:lvl5pPr marL="2286000" marR="0" lvl="4"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5pPr>
            <a:lvl6pPr marL="2743200" marR="0" lvl="5"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6pPr>
            <a:lvl7pPr marL="3200400" marR="0" lvl="6"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7pPr>
            <a:lvl8pPr marL="3657600" marR="0" lvl="7"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8pPr>
            <a:lvl9pPr marL="4114800" marR="0" lvl="8" indent="-571500" algn="l" rtl="0">
              <a:lnSpc>
                <a:spcPct val="115000"/>
              </a:lnSpc>
              <a:spcBef>
                <a:spcPts val="6100"/>
              </a:spcBef>
              <a:spcAft>
                <a:spcPts val="6100"/>
              </a:spcAft>
              <a:buClr>
                <a:schemeClr val="dk2"/>
              </a:buClr>
              <a:buSzPts val="5400"/>
              <a:buFont typeface="Arial"/>
              <a:buChar char="■"/>
              <a:defRPr sz="5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marR="0" lvl="0"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1122120" y="4917227"/>
            <a:ext cx="14399700" cy="14576700"/>
          </a:xfrm>
          <a:prstGeom prst="rect">
            <a:avLst/>
          </a:prstGeom>
          <a:noFill/>
          <a:ln>
            <a:noFill/>
          </a:ln>
        </p:spPr>
        <p:txBody>
          <a:bodyPr spcFirstLastPara="1" wrap="square" lIns="349450" tIns="349450" rIns="349450" bIns="349450" anchor="t" anchorCtr="0"/>
          <a:lstStyle>
            <a:lvl1pPr marL="457200" marR="0" lvl="0" indent="-571500" algn="l" rtl="0">
              <a:lnSpc>
                <a:spcPct val="115000"/>
              </a:lnSpc>
              <a:spcBef>
                <a:spcPts val="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1pPr>
            <a:lvl2pPr marL="914400" marR="0" lvl="1"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2pPr>
            <a:lvl3pPr marL="1371600" marR="0" lvl="2"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3pPr>
            <a:lvl4pPr marL="1828800" marR="0" lvl="3"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4pPr>
            <a:lvl5pPr marL="2286000" marR="0" lvl="4"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5pPr>
            <a:lvl6pPr marL="2743200" marR="0" lvl="5"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6pPr>
            <a:lvl7pPr marL="3200400" marR="0" lvl="6"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7pPr>
            <a:lvl8pPr marL="3657600" marR="0" lvl="7"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8pPr>
            <a:lvl9pPr marL="4114800" marR="0" lvl="8" indent="-520700" algn="l" rtl="0">
              <a:lnSpc>
                <a:spcPct val="115000"/>
              </a:lnSpc>
              <a:spcBef>
                <a:spcPts val="6100"/>
              </a:spcBef>
              <a:spcAft>
                <a:spcPts val="6100"/>
              </a:spcAft>
              <a:buClr>
                <a:schemeClr val="dk2"/>
              </a:buClr>
              <a:buSzPts val="4600"/>
              <a:buFont typeface="Arial"/>
              <a:buChar char="■"/>
              <a:defRPr sz="4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17396641" y="4917227"/>
            <a:ext cx="14399700" cy="14576700"/>
          </a:xfrm>
          <a:prstGeom prst="rect">
            <a:avLst/>
          </a:prstGeom>
          <a:noFill/>
          <a:ln>
            <a:noFill/>
          </a:ln>
        </p:spPr>
        <p:txBody>
          <a:bodyPr spcFirstLastPara="1" wrap="square" lIns="349450" tIns="349450" rIns="349450" bIns="349450" anchor="t" anchorCtr="0"/>
          <a:lstStyle>
            <a:lvl1pPr marL="457200" marR="0" lvl="0" indent="-571500" algn="l" rtl="0">
              <a:lnSpc>
                <a:spcPct val="115000"/>
              </a:lnSpc>
              <a:spcBef>
                <a:spcPts val="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1pPr>
            <a:lvl2pPr marL="914400" marR="0" lvl="1"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2pPr>
            <a:lvl3pPr marL="1371600" marR="0" lvl="2"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3pPr>
            <a:lvl4pPr marL="1828800" marR="0" lvl="3"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4pPr>
            <a:lvl5pPr marL="2286000" marR="0" lvl="4"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5pPr>
            <a:lvl6pPr marL="2743200" marR="0" lvl="5"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6pPr>
            <a:lvl7pPr marL="3200400" marR="0" lvl="6"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7pPr>
            <a:lvl8pPr marL="3657600" marR="0" lvl="7"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8pPr>
            <a:lvl9pPr marL="4114800" marR="0" lvl="8" indent="-520700" algn="l" rtl="0">
              <a:lnSpc>
                <a:spcPct val="115000"/>
              </a:lnSpc>
              <a:spcBef>
                <a:spcPts val="6100"/>
              </a:spcBef>
              <a:spcAft>
                <a:spcPts val="6100"/>
              </a:spcAft>
              <a:buClr>
                <a:schemeClr val="dk2"/>
              </a:buClr>
              <a:buSzPts val="4600"/>
              <a:buFont typeface="Arial"/>
              <a:buChar char="■"/>
              <a:defRPr sz="46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marR="0" lvl="0"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0" y="2370560"/>
            <a:ext cx="10108800" cy="3224400"/>
          </a:xfrm>
          <a:prstGeom prst="rect">
            <a:avLst/>
          </a:prstGeom>
          <a:noFill/>
          <a:ln>
            <a:noFill/>
          </a:ln>
        </p:spPr>
        <p:txBody>
          <a:bodyPr spcFirstLastPara="1" wrap="square" lIns="349450" tIns="349450" rIns="349450" bIns="349450" anchor="b" anchorCtr="0"/>
          <a:lstStyle>
            <a:lvl1pPr marR="0" lvl="0"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9200"/>
              <a:buFont typeface="Arial"/>
              <a:buNone/>
              <a:defRPr sz="92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1122120" y="5928960"/>
            <a:ext cx="10108800" cy="13565400"/>
          </a:xfrm>
          <a:prstGeom prst="rect">
            <a:avLst/>
          </a:prstGeom>
          <a:noFill/>
          <a:ln>
            <a:noFill/>
          </a:ln>
        </p:spPr>
        <p:txBody>
          <a:bodyPr spcFirstLastPara="1" wrap="square" lIns="349450" tIns="349450" rIns="349450" bIns="349450" anchor="t" anchorCtr="0"/>
          <a:lstStyle>
            <a:lvl1pPr marL="457200" marR="0" lvl="0" indent="-520700" algn="l" rtl="0">
              <a:lnSpc>
                <a:spcPct val="115000"/>
              </a:lnSpc>
              <a:spcBef>
                <a:spcPts val="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1pPr>
            <a:lvl2pPr marL="914400" marR="0" lvl="1"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2pPr>
            <a:lvl3pPr marL="1371600" marR="0" lvl="2"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3pPr>
            <a:lvl4pPr marL="1828800" marR="0" lvl="3"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4pPr>
            <a:lvl5pPr marL="2286000" marR="0" lvl="4"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5pPr>
            <a:lvl6pPr marL="2743200" marR="0" lvl="5"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6pPr>
            <a:lvl7pPr marL="3200400" marR="0" lvl="6"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7pPr>
            <a:lvl8pPr marL="3657600" marR="0" lvl="7" indent="-520700" algn="l" rtl="0">
              <a:lnSpc>
                <a:spcPct val="115000"/>
              </a:lnSpc>
              <a:spcBef>
                <a:spcPts val="6100"/>
              </a:spcBef>
              <a:spcAft>
                <a:spcPts val="0"/>
              </a:spcAft>
              <a:buClr>
                <a:schemeClr val="dk2"/>
              </a:buClr>
              <a:buSzPts val="4600"/>
              <a:buFont typeface="Arial"/>
              <a:buChar char="○"/>
              <a:defRPr sz="4600" b="0" i="0" u="none" strike="noStrike" cap="none">
                <a:solidFill>
                  <a:schemeClr val="dk2"/>
                </a:solidFill>
                <a:latin typeface="Arial"/>
                <a:ea typeface="Arial"/>
                <a:cs typeface="Arial"/>
                <a:sym typeface="Arial"/>
              </a:defRPr>
            </a:lvl8pPr>
            <a:lvl9pPr marL="4114800" marR="0" lvl="8" indent="-520700" algn="l" rtl="0">
              <a:lnSpc>
                <a:spcPct val="115000"/>
              </a:lnSpc>
              <a:spcBef>
                <a:spcPts val="6100"/>
              </a:spcBef>
              <a:spcAft>
                <a:spcPts val="6100"/>
              </a:spcAft>
              <a:buClr>
                <a:schemeClr val="dk2"/>
              </a:buClr>
              <a:buSzPts val="4600"/>
              <a:buFont typeface="Arial"/>
              <a:buChar char="■"/>
              <a:defRPr sz="46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200" cy="17454000"/>
          </a:xfrm>
          <a:prstGeom prst="rect">
            <a:avLst/>
          </a:prstGeom>
          <a:noFill/>
          <a:ln>
            <a:noFill/>
          </a:ln>
        </p:spPr>
        <p:txBody>
          <a:bodyPr spcFirstLastPara="1" wrap="square" lIns="349450" tIns="349450" rIns="349450" bIns="349450" anchor="ctr" anchorCtr="0"/>
          <a:lstStyle>
            <a:lvl1pPr marR="0" lvl="0"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300"/>
              <a:buFont typeface="Arial"/>
              <a:buNone/>
              <a:defRPr sz="183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955800" y="5261547"/>
            <a:ext cx="14562600" cy="6324600"/>
          </a:xfrm>
          <a:prstGeom prst="rect">
            <a:avLst/>
          </a:prstGeom>
          <a:noFill/>
          <a:ln>
            <a:noFill/>
          </a:ln>
        </p:spPr>
        <p:txBody>
          <a:bodyPr spcFirstLastPara="1" wrap="square" lIns="349450" tIns="349450" rIns="349450" bIns="349450" anchor="b" anchorCtr="0"/>
          <a:lstStyle>
            <a:lvl1pPr marR="0" lvl="0"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6100"/>
              <a:buFont typeface="Arial"/>
              <a:buNone/>
              <a:defRPr sz="161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ubTitle" idx="1"/>
          </p:nvPr>
        </p:nvSpPr>
        <p:spPr>
          <a:xfrm>
            <a:off x="955800" y="11959787"/>
            <a:ext cx="14562600" cy="5269800"/>
          </a:xfrm>
          <a:prstGeom prst="rect">
            <a:avLst/>
          </a:prstGeom>
          <a:noFill/>
          <a:ln>
            <a:noFill/>
          </a:ln>
        </p:spPr>
        <p:txBody>
          <a:bodyPr spcFirstLastPara="1" wrap="square" lIns="349450" tIns="349450" rIns="349450" bIns="349450" anchor="t" anchorCtr="0"/>
          <a:lstStyle>
            <a:lvl1pPr marR="0" lvl="0"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8000"/>
              <a:buFont typeface="Arial"/>
              <a:buNone/>
              <a:defRPr sz="80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17782200" y="3089387"/>
            <a:ext cx="13813200" cy="15765900"/>
          </a:xfrm>
          <a:prstGeom prst="rect">
            <a:avLst/>
          </a:prstGeom>
          <a:noFill/>
          <a:ln>
            <a:noFill/>
          </a:ln>
        </p:spPr>
        <p:txBody>
          <a:bodyPr spcFirstLastPara="1" wrap="square" lIns="349450" tIns="349450" rIns="349450" bIns="349450" anchor="ctr" anchorCtr="0"/>
          <a:lstStyle>
            <a:lvl1pPr marL="457200" marR="0" lvl="0" indent="-666750" algn="l" rtl="0">
              <a:lnSpc>
                <a:spcPct val="115000"/>
              </a:lnSpc>
              <a:spcBef>
                <a:spcPts val="0"/>
              </a:spcBef>
              <a:spcAft>
                <a:spcPts val="0"/>
              </a:spcAft>
              <a:buClr>
                <a:schemeClr val="dk2"/>
              </a:buClr>
              <a:buSzPts val="6900"/>
              <a:buFont typeface="Arial"/>
              <a:buChar char="●"/>
              <a:defRPr sz="6900" b="0" i="0" u="none" strike="noStrike" cap="none">
                <a:solidFill>
                  <a:schemeClr val="dk2"/>
                </a:solidFill>
                <a:latin typeface="Arial"/>
                <a:ea typeface="Arial"/>
                <a:cs typeface="Arial"/>
                <a:sym typeface="Arial"/>
              </a:defRPr>
            </a:lvl1pPr>
            <a:lvl2pPr marL="914400" marR="0" lvl="1"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2pPr>
            <a:lvl3pPr marL="1371600" marR="0" lvl="2"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3pPr>
            <a:lvl4pPr marL="1828800" marR="0" lvl="3"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4pPr>
            <a:lvl5pPr marL="2286000" marR="0" lvl="4"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5pPr>
            <a:lvl6pPr marL="2743200" marR="0" lvl="5"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6pPr>
            <a:lvl7pPr marL="3200400" marR="0" lvl="6"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7pPr>
            <a:lvl8pPr marL="3657600" marR="0" lvl="7"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8pPr>
            <a:lvl9pPr marL="4114800" marR="0" lvl="8" indent="-571500" algn="l" rtl="0">
              <a:lnSpc>
                <a:spcPct val="115000"/>
              </a:lnSpc>
              <a:spcBef>
                <a:spcPts val="6100"/>
              </a:spcBef>
              <a:spcAft>
                <a:spcPts val="6100"/>
              </a:spcAft>
              <a:buClr>
                <a:schemeClr val="dk2"/>
              </a:buClr>
              <a:buSzPts val="5400"/>
              <a:buFont typeface="Arial"/>
              <a:buChar char="■"/>
              <a:defRPr sz="5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799" cy="2581800"/>
          </a:xfrm>
          <a:prstGeom prst="rect">
            <a:avLst/>
          </a:prstGeom>
          <a:noFill/>
          <a:ln>
            <a:noFill/>
          </a:ln>
        </p:spPr>
        <p:txBody>
          <a:bodyPr spcFirstLastPara="1" wrap="square" lIns="349450" tIns="349450" rIns="349450" bIns="349450" anchor="ctr" anchorCtr="0"/>
          <a:lstStyle>
            <a:lvl1pPr marL="457200" marR="0" lvl="0" indent="-228600" algn="l" rtl="0">
              <a:lnSpc>
                <a:spcPct val="100000"/>
              </a:lnSpc>
              <a:spcBef>
                <a:spcPts val="0"/>
              </a:spcBef>
              <a:spcAft>
                <a:spcPts val="0"/>
              </a:spcAft>
              <a:buClr>
                <a:schemeClr val="dk2"/>
              </a:buClr>
              <a:buSzPts val="6900"/>
              <a:buFont typeface="Arial"/>
              <a:buNone/>
              <a:defRPr sz="6900" b="0" i="0" u="none" strike="noStrike" cap="none">
                <a:solidFill>
                  <a:schemeClr val="dk2"/>
                </a:solidFill>
                <a:latin typeface="Arial"/>
                <a:ea typeface="Arial"/>
                <a:cs typeface="Arial"/>
                <a:sym typeface="Arial"/>
              </a:defRPr>
            </a:lvl1pPr>
          </a:lstStyle>
          <a:p>
            <a:endParaRPr/>
          </a:p>
        </p:txBody>
      </p:sp>
      <p:sp>
        <p:nvSpPr>
          <p:cNvPr id="43" name="Shape 43"/>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marR="0" lvl="0"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0700"/>
              <a:buFont typeface="Arial"/>
              <a:buNone/>
              <a:defRPr sz="107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lstStyle>
            <a:lvl1pPr marL="457200" marR="0" lvl="0" indent="-666750" algn="l" rtl="0">
              <a:lnSpc>
                <a:spcPct val="115000"/>
              </a:lnSpc>
              <a:spcBef>
                <a:spcPts val="0"/>
              </a:spcBef>
              <a:spcAft>
                <a:spcPts val="0"/>
              </a:spcAft>
              <a:buClr>
                <a:schemeClr val="dk2"/>
              </a:buClr>
              <a:buSzPts val="6900"/>
              <a:buFont typeface="Arial"/>
              <a:buChar char="●"/>
              <a:defRPr sz="6900" b="0" i="0" u="none" strike="noStrike" cap="none">
                <a:solidFill>
                  <a:schemeClr val="dk2"/>
                </a:solidFill>
                <a:latin typeface="Arial"/>
                <a:ea typeface="Arial"/>
                <a:cs typeface="Arial"/>
                <a:sym typeface="Arial"/>
              </a:defRPr>
            </a:lvl1pPr>
            <a:lvl2pPr marL="914400" marR="0" lvl="1"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2pPr>
            <a:lvl3pPr marL="1371600" marR="0" lvl="2"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3pPr>
            <a:lvl4pPr marL="1828800" marR="0" lvl="3"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4pPr>
            <a:lvl5pPr marL="2286000" marR="0" lvl="4"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5pPr>
            <a:lvl6pPr marL="2743200" marR="0" lvl="5"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6pPr>
            <a:lvl7pPr marL="3200400" marR="0" lvl="6"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7pPr>
            <a:lvl8pPr marL="3657600" marR="0" lvl="7" indent="-571500" algn="l" rtl="0">
              <a:lnSpc>
                <a:spcPct val="115000"/>
              </a:lnSpc>
              <a:spcBef>
                <a:spcPts val="6100"/>
              </a:spcBef>
              <a:spcAft>
                <a:spcPts val="0"/>
              </a:spcAft>
              <a:buClr>
                <a:schemeClr val="dk2"/>
              </a:buClr>
              <a:buSzPts val="5400"/>
              <a:buFont typeface="Arial"/>
              <a:buChar char="○"/>
              <a:defRPr sz="5400" b="0" i="0" u="none" strike="noStrike" cap="none">
                <a:solidFill>
                  <a:schemeClr val="dk2"/>
                </a:solidFill>
                <a:latin typeface="Arial"/>
                <a:ea typeface="Arial"/>
                <a:cs typeface="Arial"/>
                <a:sym typeface="Arial"/>
              </a:defRPr>
            </a:lvl8pPr>
            <a:lvl9pPr marL="4114800" marR="0" lvl="8" indent="-571500" algn="l" rtl="0">
              <a:lnSpc>
                <a:spcPct val="115000"/>
              </a:lnSpc>
              <a:spcBef>
                <a:spcPts val="6100"/>
              </a:spcBef>
              <a:spcAft>
                <a:spcPts val="6100"/>
              </a:spcAft>
              <a:buClr>
                <a:schemeClr val="dk2"/>
              </a:buClr>
              <a:buSzPts val="5400"/>
              <a:buFont typeface="Arial"/>
              <a:buChar char="■"/>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7" y="19896392"/>
            <a:ext cx="1975200"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8213400" y="-77602"/>
            <a:ext cx="16491600" cy="28902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chemeClr val="dk2"/>
              </a:buClr>
              <a:buSzPts val="10700"/>
              <a:buFont typeface="Arial"/>
              <a:buNone/>
            </a:pPr>
            <a:r>
              <a:rPr lang="en" sz="7200" b="1" i="0" u="none" strike="noStrike" cap="none" dirty="0">
                <a:solidFill>
                  <a:srgbClr val="000000"/>
                </a:solidFill>
                <a:latin typeface="Arial"/>
                <a:ea typeface="Arial"/>
                <a:cs typeface="Arial"/>
                <a:sym typeface="Arial"/>
              </a:rPr>
              <a:t>Biodiversity in the Peconic River</a:t>
            </a:r>
            <a:endParaRPr sz="7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0700"/>
              <a:buFont typeface="Arial"/>
              <a:buNone/>
            </a:pPr>
            <a:r>
              <a:rPr lang="en" sz="3600" b="1" i="0" u="none" strike="noStrike" cap="none" dirty="0">
                <a:solidFill>
                  <a:srgbClr val="000000"/>
                </a:solidFill>
                <a:latin typeface="Arial"/>
                <a:ea typeface="Arial"/>
                <a:cs typeface="Arial"/>
                <a:sym typeface="Arial"/>
              </a:rPr>
              <a:t>Gia Balsamo, Kayla Brockmeyer, Celeste Forte, Grayce McGarry</a:t>
            </a:r>
            <a:endParaRPr sz="3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0700"/>
              <a:buFont typeface="Arial"/>
              <a:buNone/>
            </a:pPr>
            <a:r>
              <a:rPr lang="en" sz="3600" b="1" i="0" u="none" strike="noStrike" cap="none" dirty="0">
                <a:solidFill>
                  <a:srgbClr val="000000"/>
                </a:solidFill>
                <a:latin typeface="Arial"/>
                <a:ea typeface="Arial"/>
                <a:cs typeface="Arial"/>
                <a:sym typeface="Arial"/>
              </a:rPr>
              <a:t> Teacher: Mr. Robert Bolen</a:t>
            </a:r>
            <a:endParaRPr dirty="0"/>
          </a:p>
          <a:p>
            <a:pPr marL="0" marR="0" lvl="0" indent="0" algn="ctr" rtl="0">
              <a:lnSpc>
                <a:spcPct val="100000"/>
              </a:lnSpc>
              <a:spcBef>
                <a:spcPts val="0"/>
              </a:spcBef>
              <a:spcAft>
                <a:spcPts val="0"/>
              </a:spcAft>
              <a:buClr>
                <a:schemeClr val="dk2"/>
              </a:buClr>
              <a:buSzPts val="10700"/>
              <a:buFont typeface="Arial"/>
              <a:buNone/>
            </a:pPr>
            <a:r>
              <a:rPr lang="en" sz="3600" b="1" i="0" u="none" strike="noStrike" cap="none" dirty="0">
                <a:solidFill>
                  <a:srgbClr val="000000"/>
                </a:solidFill>
                <a:latin typeface="Arial"/>
                <a:ea typeface="Arial"/>
                <a:cs typeface="Arial"/>
                <a:sym typeface="Arial"/>
              </a:rPr>
              <a:t>Eastport South Manor Junior-Senior High School</a:t>
            </a:r>
            <a:endParaRPr sz="3600" b="1" i="0" u="none" strike="noStrike" cap="none" dirty="0">
              <a:solidFill>
                <a:srgbClr val="000000"/>
              </a:solidFill>
              <a:latin typeface="Arial"/>
              <a:ea typeface="Arial"/>
              <a:cs typeface="Arial"/>
              <a:sym typeface="Arial"/>
            </a:endParaRPr>
          </a:p>
        </p:txBody>
      </p:sp>
      <p:sp>
        <p:nvSpPr>
          <p:cNvPr id="55" name="Shape 55"/>
          <p:cNvSpPr txBox="1"/>
          <p:nvPr/>
        </p:nvSpPr>
        <p:spPr>
          <a:xfrm>
            <a:off x="23445221" y="17709543"/>
            <a:ext cx="9165244" cy="33252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sng" strike="noStrike" cap="none" dirty="0">
                <a:solidFill>
                  <a:srgbClr val="000000"/>
                </a:solidFill>
                <a:latin typeface="Arial"/>
                <a:ea typeface="Arial"/>
                <a:cs typeface="Arial"/>
                <a:sym typeface="Arial"/>
              </a:rPr>
              <a:t>Acknowledgements</a:t>
            </a:r>
            <a:endParaRPr sz="3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000"/>
              <a:buFont typeface="Arial"/>
              <a:buNone/>
            </a:pPr>
            <a:r>
              <a:rPr lang="en" sz="2800" b="0" i="0" u="none" strike="noStrike" cap="none" dirty="0">
                <a:solidFill>
                  <a:srgbClr val="000000"/>
                </a:solidFill>
                <a:latin typeface="Arial"/>
                <a:ea typeface="Arial"/>
                <a:cs typeface="Arial"/>
                <a:sym typeface="Arial"/>
              </a:rPr>
              <a:t>Thank you Brookhaven National Lab and thank you Dr. Aleida Perez t</a:t>
            </a:r>
            <a:r>
              <a:rPr lang="en" sz="2800" b="0" i="0" u="none" strike="noStrike" cap="none" dirty="0">
                <a:solidFill>
                  <a:schemeClr val="dk1"/>
                </a:solidFill>
                <a:latin typeface="Arial"/>
                <a:ea typeface="Arial"/>
                <a:cs typeface="Arial"/>
                <a:sym typeface="Arial"/>
              </a:rPr>
              <a:t>he Day in the Life Program, Melissa Parrott with the </a:t>
            </a:r>
            <a:r>
              <a:rPr lang="en" sz="2800" b="0" i="0" u="none" strike="noStrike" cap="none" dirty="0">
                <a:solidFill>
                  <a:schemeClr val="accent2"/>
                </a:solidFill>
                <a:latin typeface="Arial"/>
                <a:ea typeface="Arial"/>
                <a:cs typeface="Arial"/>
                <a:sym typeface="Arial"/>
              </a:rPr>
              <a:t>Central Pine Barrens Joint Planning and Policy Commission</a:t>
            </a:r>
            <a:r>
              <a:rPr lang="en" sz="2800" b="0" i="0" u="none" strike="noStrike" cap="none" dirty="0">
                <a:solidFill>
                  <a:schemeClr val="dk1"/>
                </a:solidFill>
                <a:latin typeface="Arial"/>
                <a:ea typeface="Arial"/>
                <a:cs typeface="Arial"/>
                <a:sym typeface="Arial"/>
              </a:rPr>
              <a:t>, Dr. Mel Morris at BNL.   </a:t>
            </a:r>
            <a:r>
              <a:rPr lang="en-US" sz="2800" b="0" i="0" u="none" strike="noStrike" cap="none" dirty="0">
                <a:solidFill>
                  <a:schemeClr val="dk1"/>
                </a:solidFill>
                <a:latin typeface="Arial"/>
                <a:ea typeface="Arial"/>
                <a:cs typeface="Arial"/>
                <a:sym typeface="Arial"/>
              </a:rPr>
              <a:t>Thank you Dr. Sharon </a:t>
            </a:r>
            <a:r>
              <a:rPr lang="en-US" sz="2800" b="0" i="0" u="none" strike="noStrike" cap="none" dirty="0" err="1">
                <a:solidFill>
                  <a:schemeClr val="dk1"/>
                </a:solidFill>
                <a:latin typeface="Arial"/>
                <a:ea typeface="Arial"/>
                <a:cs typeface="Arial"/>
                <a:sym typeface="Arial"/>
              </a:rPr>
              <a:t>Pepenella</a:t>
            </a:r>
            <a:r>
              <a:rPr lang="en-US" sz="2800" b="0" i="0" u="none" strike="noStrike" cap="none" dirty="0">
                <a:solidFill>
                  <a:schemeClr val="dk1"/>
                </a:solidFill>
                <a:latin typeface="Arial"/>
                <a:ea typeface="Arial"/>
                <a:cs typeface="Arial"/>
                <a:sym typeface="Arial"/>
              </a:rPr>
              <a:t> for all </a:t>
            </a:r>
            <a:r>
              <a:rPr lang="en-US" sz="2800" b="0" i="0" u="none" strike="noStrike" cap="none" dirty="0" smtClean="0">
                <a:solidFill>
                  <a:schemeClr val="dk1"/>
                </a:solidFill>
                <a:latin typeface="Arial"/>
                <a:ea typeface="Arial"/>
                <a:cs typeface="Arial"/>
                <a:sym typeface="Arial"/>
              </a:rPr>
              <a:t>your </a:t>
            </a:r>
            <a:r>
              <a:rPr lang="en-US" sz="2800" b="0" i="0" u="none" strike="noStrike" cap="none" dirty="0">
                <a:solidFill>
                  <a:schemeClr val="dk1"/>
                </a:solidFill>
                <a:latin typeface="Arial"/>
                <a:ea typeface="Arial"/>
                <a:cs typeface="Arial"/>
                <a:sym typeface="Arial"/>
              </a:rPr>
              <a:t>help with sample transfers and advising us.</a:t>
            </a:r>
            <a:endParaRPr sz="28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a:p>
            <a:pPr marL="0" marR="0" lvl="0" indent="1752600" algn="just" rtl="0">
              <a:lnSpc>
                <a:spcPct val="100000"/>
              </a:lnSpc>
              <a:spcBef>
                <a:spcPts val="0"/>
              </a:spcBef>
              <a:spcAft>
                <a:spcPts val="0"/>
              </a:spcAft>
              <a:buClr>
                <a:srgbClr val="000000"/>
              </a:buClr>
              <a:buSzPts val="3000"/>
              <a:buFont typeface="Arial"/>
              <a:buNone/>
            </a:pPr>
            <a:endParaRPr sz="3000" b="0" i="0" u="none" strike="noStrike" cap="none" dirty="0">
              <a:solidFill>
                <a:srgbClr val="000000"/>
              </a:solidFill>
              <a:latin typeface="Arial"/>
              <a:ea typeface="Arial"/>
              <a:cs typeface="Arial"/>
              <a:sym typeface="Arial"/>
            </a:endParaRPr>
          </a:p>
        </p:txBody>
      </p:sp>
      <p:pic>
        <p:nvPicPr>
          <p:cNvPr id="56" name="Shape 56"/>
          <p:cNvPicPr preferRelativeResize="0"/>
          <p:nvPr/>
        </p:nvPicPr>
        <p:blipFill rotWithShape="1">
          <a:blip r:embed="rId4">
            <a:alphaModFix/>
          </a:blip>
          <a:srcRect/>
          <a:stretch/>
        </p:blipFill>
        <p:spPr>
          <a:xfrm>
            <a:off x="24428281" y="310059"/>
            <a:ext cx="2499833" cy="1697473"/>
          </a:xfrm>
          <a:prstGeom prst="rect">
            <a:avLst/>
          </a:prstGeom>
          <a:noFill/>
          <a:ln>
            <a:noFill/>
          </a:ln>
        </p:spPr>
      </p:pic>
      <p:pic>
        <p:nvPicPr>
          <p:cNvPr id="57" name="Shape 57"/>
          <p:cNvPicPr preferRelativeResize="0"/>
          <p:nvPr/>
        </p:nvPicPr>
        <p:blipFill rotWithShape="1">
          <a:blip r:embed="rId5">
            <a:alphaModFix/>
          </a:blip>
          <a:srcRect t="22466" b="32071"/>
          <a:stretch/>
        </p:blipFill>
        <p:spPr>
          <a:xfrm>
            <a:off x="27538806" y="310059"/>
            <a:ext cx="4543838" cy="1697473"/>
          </a:xfrm>
          <a:prstGeom prst="rect">
            <a:avLst/>
          </a:prstGeom>
          <a:noFill/>
          <a:ln>
            <a:noFill/>
          </a:ln>
        </p:spPr>
      </p:pic>
      <p:pic>
        <p:nvPicPr>
          <p:cNvPr id="58" name="Shape 58"/>
          <p:cNvPicPr preferRelativeResize="0"/>
          <p:nvPr/>
        </p:nvPicPr>
        <p:blipFill rotWithShape="1">
          <a:blip r:embed="rId6">
            <a:alphaModFix/>
          </a:blip>
          <a:srcRect/>
          <a:stretch/>
        </p:blipFill>
        <p:spPr>
          <a:xfrm>
            <a:off x="22193472" y="2086936"/>
            <a:ext cx="1298271" cy="1213771"/>
          </a:xfrm>
          <a:prstGeom prst="rect">
            <a:avLst/>
          </a:prstGeom>
          <a:noFill/>
          <a:ln>
            <a:noFill/>
          </a:ln>
        </p:spPr>
      </p:pic>
      <p:sp>
        <p:nvSpPr>
          <p:cNvPr id="59" name="Shape 59"/>
          <p:cNvSpPr txBox="1"/>
          <p:nvPr/>
        </p:nvSpPr>
        <p:spPr>
          <a:xfrm>
            <a:off x="328292" y="2734875"/>
            <a:ext cx="9849885" cy="54963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sng" strike="noStrike" cap="none" dirty="0">
                <a:solidFill>
                  <a:schemeClr val="dk1"/>
                </a:solidFill>
                <a:latin typeface="Arial"/>
                <a:ea typeface="Arial"/>
                <a:cs typeface="Arial"/>
                <a:sym typeface="Arial"/>
              </a:rPr>
              <a:t>Abstract</a:t>
            </a:r>
            <a:endParaRPr sz="3200" b="1" i="0" u="sng"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 sz="2800" b="0" i="0" u="none" strike="noStrike" cap="none" dirty="0">
                <a:solidFill>
                  <a:schemeClr val="dk1"/>
                </a:solidFill>
                <a:latin typeface="Arial"/>
                <a:ea typeface="Arial"/>
                <a:cs typeface="Arial"/>
                <a:sym typeface="Arial"/>
              </a:rPr>
              <a:t>Our main focus was to see if there were any new species living in the Peconic River or if any of the species might  pose a threat to the environment or other organisms living there. We did this by first going to peconic river and collecting our organisms for samples. Then we barcoded them and used Gel Electrophoresis to trim the DNA to a specific part that is different for each species. We want to know if there were any new or endangered species or dangerous species so that we could be aware of any disruptions of the food chain, lives of the other organisms, and our health as a whole.</a:t>
            </a:r>
            <a:endParaRPr sz="2800" b="0" i="0" u="none" strike="noStrike" cap="none" dirty="0">
              <a:solidFill>
                <a:schemeClr val="dk1"/>
              </a:solidFill>
              <a:latin typeface="Arial"/>
              <a:ea typeface="Arial"/>
              <a:cs typeface="Arial"/>
              <a:sym typeface="Arial"/>
            </a:endParaRPr>
          </a:p>
        </p:txBody>
      </p:sp>
      <p:pic>
        <p:nvPicPr>
          <p:cNvPr id="60" name="Shape 60"/>
          <p:cNvPicPr preferRelativeResize="0"/>
          <p:nvPr/>
        </p:nvPicPr>
        <p:blipFill rotWithShape="1">
          <a:blip r:embed="rId7">
            <a:alphaModFix/>
          </a:blip>
          <a:srcRect r="57020" b="76892"/>
          <a:stretch/>
        </p:blipFill>
        <p:spPr>
          <a:xfrm>
            <a:off x="2163331" y="469317"/>
            <a:ext cx="3344798" cy="1284644"/>
          </a:xfrm>
          <a:prstGeom prst="rect">
            <a:avLst/>
          </a:prstGeom>
          <a:noFill/>
          <a:ln>
            <a:noFill/>
          </a:ln>
        </p:spPr>
      </p:pic>
      <p:sp>
        <p:nvSpPr>
          <p:cNvPr id="61" name="Shape 61"/>
          <p:cNvSpPr txBox="1"/>
          <p:nvPr/>
        </p:nvSpPr>
        <p:spPr>
          <a:xfrm>
            <a:off x="230418" y="8362542"/>
            <a:ext cx="9732443" cy="45159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sng" strike="noStrike" cap="none" dirty="0">
                <a:solidFill>
                  <a:srgbClr val="000000"/>
                </a:solidFill>
                <a:latin typeface="Arial"/>
                <a:ea typeface="Arial"/>
                <a:cs typeface="Arial"/>
                <a:sym typeface="Arial"/>
              </a:rPr>
              <a:t>Introduction </a:t>
            </a:r>
            <a:endParaRPr sz="3200" b="1" i="0" u="sng"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r>
              <a:rPr lang="en" sz="2800" b="0" i="0" u="none" strike="noStrike" cap="none" dirty="0">
                <a:solidFill>
                  <a:srgbClr val="000000"/>
                </a:solidFill>
                <a:latin typeface="Arial"/>
                <a:ea typeface="Arial"/>
                <a:cs typeface="Arial"/>
                <a:sym typeface="Arial"/>
              </a:rPr>
              <a:t>We</a:t>
            </a:r>
            <a:r>
              <a:rPr lang="en" sz="2800" dirty="0"/>
              <a:t> DNA barcode to to find new species in the environment and compare different species to eachother. We wanted rto find any novel species or species that posed a threat to the enviuronment. We did this and </a:t>
            </a:r>
            <a:r>
              <a:rPr lang="en" sz="2800" b="0" i="0" u="none" strike="noStrike" cap="none" dirty="0">
                <a:solidFill>
                  <a:srgbClr val="000000"/>
                </a:solidFill>
                <a:latin typeface="Arial"/>
                <a:ea typeface="Arial"/>
                <a:cs typeface="Arial"/>
                <a:sym typeface="Arial"/>
              </a:rPr>
              <a:t>found that out of the species we collected and barcoded there were no new, or invasive species in the Peconic River but we found </a:t>
            </a:r>
            <a:r>
              <a:rPr lang="en" sz="2800" dirty="0"/>
              <a:t>some interesting information.</a:t>
            </a:r>
            <a:r>
              <a:rPr lang="en" sz="2800" b="0" i="0" u="none" strike="noStrike" cap="none" dirty="0">
                <a:solidFill>
                  <a:srgbClr val="000000"/>
                </a:solidFill>
                <a:latin typeface="Arial"/>
                <a:ea typeface="Arial"/>
                <a:cs typeface="Arial"/>
                <a:sym typeface="Arial"/>
              </a:rPr>
              <a:t>. </a:t>
            </a:r>
            <a:r>
              <a:rPr lang="en" sz="2800" dirty="0"/>
              <a:t>I</a:t>
            </a:r>
            <a:r>
              <a:rPr lang="en" sz="2800" b="0" i="0" u="none" strike="noStrike" cap="none" dirty="0">
                <a:solidFill>
                  <a:srgbClr val="000000"/>
                </a:solidFill>
                <a:latin typeface="Arial"/>
                <a:ea typeface="Arial"/>
                <a:cs typeface="Arial"/>
                <a:sym typeface="Arial"/>
              </a:rPr>
              <a:t>t was important to see </a:t>
            </a:r>
            <a:r>
              <a:rPr lang="en" sz="2800" dirty="0"/>
              <a:t>if there were any novel species and see if they posed a threat to the environment or our health as humans.</a:t>
            </a:r>
            <a:endParaRPr sz="2800" b="0" i="0" u="none" strike="noStrike" cap="none" dirty="0">
              <a:solidFill>
                <a:srgbClr val="000000"/>
              </a:solidFill>
              <a:latin typeface="Arial"/>
              <a:ea typeface="Arial"/>
              <a:cs typeface="Arial"/>
              <a:sym typeface="Arial"/>
            </a:endParaRPr>
          </a:p>
        </p:txBody>
      </p:sp>
      <p:sp>
        <p:nvSpPr>
          <p:cNvPr id="62" name="Shape 62"/>
          <p:cNvSpPr txBox="1"/>
          <p:nvPr/>
        </p:nvSpPr>
        <p:spPr>
          <a:xfrm>
            <a:off x="286454" y="12534594"/>
            <a:ext cx="9628857" cy="79836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lang="en" sz="3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lang="en" sz="3200" b="1" u="sng" dirty="0"/>
          </a:p>
          <a:p>
            <a:pPr marL="0" marR="0" lvl="0" indent="0" algn="ctr" rtl="0">
              <a:lnSpc>
                <a:spcPct val="100000"/>
              </a:lnSpc>
              <a:spcBef>
                <a:spcPts val="0"/>
              </a:spcBef>
              <a:spcAft>
                <a:spcPts val="0"/>
              </a:spcAft>
              <a:buClr>
                <a:srgbClr val="000000"/>
              </a:buClr>
              <a:buSzPts val="3200"/>
              <a:buFont typeface="Arial"/>
              <a:buNone/>
            </a:pPr>
            <a:r>
              <a:rPr lang="en" sz="3200" b="1" i="0" u="sng" strike="noStrike" cap="none" dirty="0">
                <a:solidFill>
                  <a:srgbClr val="000000"/>
                </a:solidFill>
                <a:latin typeface="Arial"/>
                <a:ea typeface="Arial"/>
                <a:cs typeface="Arial"/>
                <a:sym typeface="Arial"/>
              </a:rPr>
              <a:t>Materials &amp; Methods</a:t>
            </a:r>
            <a:endParaRPr sz="3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800" b="0" i="0" u="none" strike="noStrike" cap="none" dirty="0">
                <a:solidFill>
                  <a:srgbClr val="000000"/>
                </a:solidFill>
                <a:latin typeface="Arial"/>
                <a:ea typeface="Arial"/>
                <a:cs typeface="Arial"/>
                <a:sym typeface="Arial"/>
              </a:rPr>
              <a:t>W</a:t>
            </a:r>
            <a:r>
              <a:rPr lang="en" sz="2800" b="0" i="0" u="none" strike="noStrike" cap="none" dirty="0">
                <a:solidFill>
                  <a:srgbClr val="000000"/>
                </a:solidFill>
                <a:latin typeface="Arial"/>
                <a:ea typeface="Arial"/>
                <a:cs typeface="Arial"/>
                <a:sym typeface="Arial"/>
              </a:rPr>
              <a:t>e use</a:t>
            </a:r>
            <a:r>
              <a:rPr lang="en-US" sz="2800" b="0" i="0" u="none" strike="noStrike" cap="none" dirty="0">
                <a:solidFill>
                  <a:srgbClr val="000000"/>
                </a:solidFill>
                <a:latin typeface="Arial"/>
                <a:ea typeface="Arial"/>
                <a:cs typeface="Arial"/>
                <a:sym typeface="Arial"/>
              </a:rPr>
              <a:t>d</a:t>
            </a:r>
            <a:r>
              <a:rPr lang="en" sz="2800" b="0" i="0" u="none" strike="noStrike" cap="none" dirty="0">
                <a:solidFill>
                  <a:srgbClr val="0000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CO1</a:t>
            </a:r>
            <a:r>
              <a:rPr lang="en" sz="2800" b="0" i="0" u="none" strike="noStrike" cap="none" dirty="0">
                <a:solidFill>
                  <a:srgbClr val="000000"/>
                </a:solidFill>
                <a:latin typeface="Arial"/>
                <a:ea typeface="Arial"/>
                <a:cs typeface="Arial"/>
                <a:sym typeface="Arial"/>
              </a:rPr>
              <a:t> primers which target </a:t>
            </a:r>
            <a:r>
              <a:rPr lang="en-US" sz="2800" b="0" i="0" u="none" strike="noStrike" cap="none" dirty="0">
                <a:solidFill>
                  <a:srgbClr val="000000"/>
                </a:solidFill>
                <a:latin typeface="Arial"/>
                <a:ea typeface="Arial"/>
                <a:cs typeface="Arial"/>
                <a:sym typeface="Arial"/>
              </a:rPr>
              <a:t>the</a:t>
            </a:r>
            <a:r>
              <a:rPr lang="en" sz="2800" b="0" i="0" u="none" strike="noStrike" cap="none" dirty="0">
                <a:solidFill>
                  <a:srgbClr val="0000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CO1</a:t>
            </a:r>
            <a:r>
              <a:rPr lang="en" sz="2800" b="0" i="0" u="none" strike="noStrike" cap="none" dirty="0">
                <a:solidFill>
                  <a:srgbClr val="000000"/>
                </a:solidFill>
                <a:latin typeface="Arial"/>
                <a:ea typeface="Arial"/>
                <a:cs typeface="Arial"/>
                <a:sym typeface="Arial"/>
              </a:rPr>
              <a:t> gene in the mitochondria. PCR primers </a:t>
            </a:r>
            <a:r>
              <a:rPr lang="en-US" sz="2800" dirty="0"/>
              <a:t>were </a:t>
            </a:r>
            <a:r>
              <a:rPr lang="en" sz="2800" b="0" i="0" u="none" strike="noStrike" cap="none" dirty="0">
                <a:solidFill>
                  <a:srgbClr val="000000"/>
                </a:solidFill>
                <a:latin typeface="Arial"/>
                <a:ea typeface="Arial"/>
                <a:cs typeface="Arial"/>
                <a:sym typeface="Arial"/>
              </a:rPr>
              <a:t>used to mass-amplify DNA from collections of organisms or environmental DNA. </a:t>
            </a:r>
          </a:p>
          <a:p>
            <a:pPr marL="0" marR="0" lvl="0" indent="0" algn="just" rtl="0">
              <a:lnSpc>
                <a:spcPct val="100000"/>
              </a:lnSpc>
              <a:spcBef>
                <a:spcPts val="0"/>
              </a:spcBef>
              <a:spcAft>
                <a:spcPts val="0"/>
              </a:spcAft>
              <a:buClr>
                <a:schemeClr val="dk1"/>
              </a:buClr>
              <a:buSzPts val="1100"/>
              <a:buFont typeface="Arial"/>
              <a:buNone/>
            </a:pPr>
            <a:endParaRPr lang="en" sz="2800" dirty="0"/>
          </a:p>
          <a:p>
            <a:pPr marL="0" marR="0" lvl="0" indent="0" algn="just" rtl="0">
              <a:lnSpc>
                <a:spcPct val="100000"/>
              </a:lnSpc>
              <a:spcBef>
                <a:spcPts val="0"/>
              </a:spcBef>
              <a:spcAft>
                <a:spcPts val="0"/>
              </a:spcAft>
              <a:buClr>
                <a:schemeClr val="dk1"/>
              </a:buClr>
              <a:buSzPts val="1100"/>
              <a:buFont typeface="Arial"/>
              <a:buNone/>
            </a:pPr>
            <a:r>
              <a:rPr lang="en" sz="2800" b="0" i="0" u="none" strike="noStrike" cap="none" dirty="0">
                <a:solidFill>
                  <a:srgbClr val="000000"/>
                </a:solidFill>
                <a:latin typeface="Arial"/>
                <a:ea typeface="Arial"/>
                <a:cs typeface="Arial"/>
                <a:sym typeface="Arial"/>
              </a:rPr>
              <a:t>We use gel electrophoresis in this lab to separate the DNA fragments by size from our species to identify the presence of the co1 gene. </a:t>
            </a:r>
          </a:p>
          <a:p>
            <a:pPr marL="0" marR="0" lvl="0" indent="0" algn="just" rtl="0">
              <a:lnSpc>
                <a:spcPct val="100000"/>
              </a:lnSpc>
              <a:spcBef>
                <a:spcPts val="0"/>
              </a:spcBef>
              <a:spcAft>
                <a:spcPts val="0"/>
              </a:spcAft>
              <a:buClr>
                <a:schemeClr val="dk1"/>
              </a:buClr>
              <a:buSzPts val="1100"/>
              <a:buFont typeface="Arial"/>
              <a:buNone/>
            </a:pPr>
            <a:endParaRPr lang="en" sz="2800" dirty="0"/>
          </a:p>
          <a:p>
            <a:pPr marL="0" marR="0" lvl="0" indent="0" algn="just" rtl="0">
              <a:lnSpc>
                <a:spcPct val="100000"/>
              </a:lnSpc>
              <a:spcBef>
                <a:spcPts val="0"/>
              </a:spcBef>
              <a:spcAft>
                <a:spcPts val="0"/>
              </a:spcAft>
              <a:buClr>
                <a:schemeClr val="dk1"/>
              </a:buClr>
              <a:buSzPts val="1100"/>
              <a:buFont typeface="Arial"/>
              <a:buNone/>
            </a:pPr>
            <a:r>
              <a:rPr lang="en" sz="2800" b="0" i="0" u="none" strike="noStrike" cap="none" dirty="0">
                <a:solidFill>
                  <a:srgbClr val="000000"/>
                </a:solidFill>
                <a:latin typeface="Arial"/>
                <a:ea typeface="Arial"/>
                <a:cs typeface="Arial"/>
                <a:sym typeface="Arial"/>
              </a:rPr>
              <a:t>When we analyze</a:t>
            </a:r>
            <a:r>
              <a:rPr lang="en-US" sz="2800" b="0" i="0" u="none" strike="noStrike" cap="none" dirty="0">
                <a:solidFill>
                  <a:srgbClr val="000000"/>
                </a:solidFill>
                <a:latin typeface="Arial"/>
                <a:ea typeface="Arial"/>
                <a:cs typeface="Arial"/>
                <a:sym typeface="Arial"/>
              </a:rPr>
              <a:t>d</a:t>
            </a:r>
            <a:r>
              <a:rPr lang="en" sz="2800" b="0" i="0" u="none" strike="noStrike" cap="none" dirty="0">
                <a:solidFill>
                  <a:srgbClr val="000000"/>
                </a:solidFill>
                <a:latin typeface="Arial"/>
                <a:ea typeface="Arial"/>
                <a:cs typeface="Arial"/>
                <a:sym typeface="Arial"/>
              </a:rPr>
              <a:t> the gels we want</a:t>
            </a:r>
            <a:r>
              <a:rPr lang="en-US" sz="2800" b="0" i="0" u="none" strike="noStrike" cap="none" dirty="0">
                <a:solidFill>
                  <a:srgbClr val="000000"/>
                </a:solidFill>
                <a:latin typeface="Arial"/>
                <a:ea typeface="Arial"/>
                <a:cs typeface="Arial"/>
                <a:sym typeface="Arial"/>
              </a:rPr>
              <a:t>ed</a:t>
            </a:r>
            <a:r>
              <a:rPr lang="en" sz="2800" b="0" i="0" u="none" strike="noStrike" cap="none" dirty="0">
                <a:solidFill>
                  <a:srgbClr val="000000"/>
                </a:solidFill>
                <a:latin typeface="Arial"/>
                <a:ea typeface="Arial"/>
                <a:cs typeface="Arial"/>
                <a:sym typeface="Arial"/>
              </a:rPr>
              <a:t> to see if the </a:t>
            </a:r>
            <a:r>
              <a:rPr lang="en-US" sz="2800" b="0" i="0" u="none" strike="noStrike" cap="none" dirty="0">
                <a:solidFill>
                  <a:srgbClr val="000000"/>
                </a:solidFill>
                <a:latin typeface="Arial"/>
                <a:ea typeface="Arial"/>
                <a:cs typeface="Arial"/>
                <a:sym typeface="Arial"/>
              </a:rPr>
              <a:t>CO1</a:t>
            </a:r>
            <a:r>
              <a:rPr lang="en" sz="2800" b="0" i="0" u="none" strike="noStrike" cap="none" dirty="0">
                <a:solidFill>
                  <a:srgbClr val="000000"/>
                </a:solidFill>
                <a:latin typeface="Arial"/>
                <a:ea typeface="Arial"/>
                <a:cs typeface="Arial"/>
                <a:sym typeface="Arial"/>
              </a:rPr>
              <a:t> gene </a:t>
            </a:r>
            <a:r>
              <a:rPr lang="en-US" sz="2800" b="0" i="0" u="none" strike="noStrike" cap="none" dirty="0">
                <a:solidFill>
                  <a:srgbClr val="000000"/>
                </a:solidFill>
                <a:latin typeface="Arial"/>
                <a:ea typeface="Arial"/>
                <a:cs typeface="Arial"/>
                <a:sym typeface="Arial"/>
              </a:rPr>
              <a:t>was</a:t>
            </a:r>
            <a:r>
              <a:rPr lang="en" sz="2800" b="0" i="0" u="none" strike="noStrike" cap="none" dirty="0">
                <a:solidFill>
                  <a:srgbClr val="000000"/>
                </a:solidFill>
                <a:latin typeface="Arial"/>
                <a:ea typeface="Arial"/>
                <a:cs typeface="Arial"/>
                <a:sym typeface="Arial"/>
              </a:rPr>
              <a:t> present so the DNA can be sequenced and  barcoded. The farther the bands go down the smaller the bands are because they got through more of the gel. If we have bands in the gel that means we got pieces of DNA, if we did not get the bands that means no DNA was amplified when we used the PCR.</a:t>
            </a:r>
          </a:p>
          <a:p>
            <a:pPr marL="0" marR="0" lvl="0" indent="0" algn="just" rtl="0">
              <a:lnSpc>
                <a:spcPct val="100000"/>
              </a:lnSpc>
              <a:spcBef>
                <a:spcPts val="0"/>
              </a:spcBef>
              <a:spcAft>
                <a:spcPts val="0"/>
              </a:spcAft>
              <a:buClr>
                <a:schemeClr val="dk1"/>
              </a:buClr>
              <a:buSzPts val="1100"/>
              <a:buFont typeface="Arial"/>
              <a:buNone/>
            </a:pPr>
            <a:endParaRPr lang="en" sz="2500" dirty="0"/>
          </a:p>
          <a:p>
            <a:pPr marL="0" marR="0" lvl="0" indent="0" algn="just" rtl="0">
              <a:lnSpc>
                <a:spcPct val="100000"/>
              </a:lnSpc>
              <a:spcBef>
                <a:spcPts val="0"/>
              </a:spcBef>
              <a:spcAft>
                <a:spcPts val="0"/>
              </a:spcAft>
              <a:buClr>
                <a:schemeClr val="dk1"/>
              </a:buClr>
              <a:buSzPts val="1100"/>
              <a:buFont typeface="Arial"/>
              <a:buNone/>
            </a:pPr>
            <a:endParaRPr sz="25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500"/>
              <a:buFont typeface="Arial"/>
              <a:buNone/>
            </a:pPr>
            <a:endParaRPr sz="2500" b="0" i="0" u="none" strike="noStrike" cap="none" dirty="0">
              <a:solidFill>
                <a:srgbClr val="000000"/>
              </a:solidFill>
              <a:latin typeface="Arial"/>
              <a:ea typeface="Arial"/>
              <a:cs typeface="Arial"/>
              <a:sym typeface="Arial"/>
            </a:endParaRPr>
          </a:p>
        </p:txBody>
      </p:sp>
      <p:sp>
        <p:nvSpPr>
          <p:cNvPr id="63" name="Shape 63"/>
          <p:cNvSpPr txBox="1"/>
          <p:nvPr/>
        </p:nvSpPr>
        <p:spPr>
          <a:xfrm>
            <a:off x="23611934" y="2969830"/>
            <a:ext cx="9204900" cy="24333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sng" strike="noStrike" cap="none" dirty="0">
                <a:solidFill>
                  <a:srgbClr val="000000"/>
                </a:solidFill>
                <a:latin typeface="Arial"/>
                <a:ea typeface="Arial"/>
                <a:cs typeface="Arial"/>
                <a:sym typeface="Arial"/>
              </a:rPr>
              <a:t>Discussion</a:t>
            </a:r>
            <a:endParaRPr sz="3200" b="1" i="0" u="sng" strike="noStrike" cap="none" dirty="0">
              <a:solidFill>
                <a:srgbClr val="000000"/>
              </a:solidFill>
              <a:latin typeface="Arial"/>
              <a:ea typeface="Arial"/>
              <a:cs typeface="Arial"/>
              <a:sym typeface="Arial"/>
            </a:endParaRPr>
          </a:p>
          <a:p>
            <a:pPr lvl="0" algn="just">
              <a:buSzPts val="3000"/>
            </a:pPr>
            <a:r>
              <a:rPr lang="en" sz="2800" b="0" i="0" u="none" strike="noStrike" cap="none" dirty="0">
                <a:solidFill>
                  <a:srgbClr val="000000"/>
                </a:solidFill>
                <a:latin typeface="Arial"/>
                <a:ea typeface="Arial"/>
                <a:cs typeface="Arial"/>
                <a:sym typeface="Arial"/>
              </a:rPr>
              <a:t>In our research we barcoded our organisms and found that two of our species posed </a:t>
            </a:r>
            <a:r>
              <a:rPr lang="en-US" sz="2800" b="0" i="0" u="none" strike="noStrike" cap="none" dirty="0">
                <a:solidFill>
                  <a:srgbClr val="000000"/>
                </a:solidFill>
                <a:latin typeface="Arial"/>
                <a:ea typeface="Arial"/>
                <a:cs typeface="Arial"/>
                <a:sym typeface="Arial"/>
              </a:rPr>
              <a:t>no</a:t>
            </a:r>
            <a:r>
              <a:rPr lang="en" sz="2800" b="0" i="0" u="none" strike="noStrike" cap="none" dirty="0">
                <a:solidFill>
                  <a:srgbClr val="000000"/>
                </a:solidFill>
                <a:latin typeface="Arial"/>
                <a:ea typeface="Arial"/>
                <a:cs typeface="Arial"/>
                <a:sym typeface="Arial"/>
              </a:rPr>
              <a:t> threat </a:t>
            </a:r>
            <a:r>
              <a:rPr lang="en-US" sz="2800" b="0" i="0" u="none" strike="noStrike" cap="none" dirty="0">
                <a:solidFill>
                  <a:srgbClr val="000000"/>
                </a:solidFill>
                <a:latin typeface="Arial"/>
                <a:ea typeface="Arial"/>
                <a:cs typeface="Arial"/>
                <a:sym typeface="Arial"/>
              </a:rPr>
              <a:t>to human health</a:t>
            </a:r>
            <a:r>
              <a:rPr lang="en" sz="2800" b="0" i="0" u="none" strike="noStrike" cap="none" dirty="0">
                <a:solidFill>
                  <a:srgbClr val="000000"/>
                </a:solidFill>
                <a:latin typeface="Arial"/>
                <a:ea typeface="Arial"/>
                <a:cs typeface="Arial"/>
                <a:sym typeface="Arial"/>
              </a:rPr>
              <a:t>. We did not </a:t>
            </a:r>
            <a:r>
              <a:rPr lang="en-US" sz="2800" dirty="0"/>
              <a:t>find</a:t>
            </a:r>
            <a:r>
              <a:rPr lang="en" sz="2800" dirty="0"/>
              <a:t> </a:t>
            </a:r>
            <a:r>
              <a:rPr lang="en" sz="2800" b="0" i="0" u="none" strike="noStrike" cap="none" dirty="0">
                <a:solidFill>
                  <a:srgbClr val="000000"/>
                </a:solidFill>
                <a:latin typeface="Arial"/>
                <a:ea typeface="Arial"/>
                <a:cs typeface="Arial"/>
                <a:sym typeface="Arial"/>
              </a:rPr>
              <a:t>any new species</a:t>
            </a:r>
            <a:r>
              <a:rPr lang="en" sz="3000" b="0" i="0" u="none" strike="noStrike" cap="none" dirty="0">
                <a:solidFill>
                  <a:srgbClr val="000000"/>
                </a:solidFill>
                <a:latin typeface="Arial"/>
                <a:ea typeface="Arial"/>
                <a:cs typeface="Arial"/>
                <a:sym typeface="Arial"/>
              </a:rPr>
              <a:t>. </a:t>
            </a:r>
            <a:r>
              <a:rPr lang="en-US" sz="3000" b="0" i="0" u="none" strike="noStrike" cap="none" dirty="0">
                <a:solidFill>
                  <a:srgbClr val="000000"/>
                </a:solidFill>
                <a:latin typeface="Arial"/>
                <a:ea typeface="Arial"/>
                <a:cs typeface="Arial"/>
                <a:sym typeface="Arial"/>
              </a:rPr>
              <a:t>Wee identified a dragonfly genus </a:t>
            </a:r>
            <a:r>
              <a:rPr lang="en-US" sz="3000" b="0" i="1" u="none" strike="noStrike" cap="none" dirty="0" err="1">
                <a:solidFill>
                  <a:srgbClr val="000000"/>
                </a:solidFill>
                <a:latin typeface="Arial"/>
                <a:ea typeface="Arial"/>
                <a:cs typeface="Arial"/>
                <a:sym typeface="Arial"/>
              </a:rPr>
              <a:t>Anax</a:t>
            </a:r>
            <a:r>
              <a:rPr lang="en-US" sz="3000" b="0" i="1" u="none" strike="noStrike" cap="none" dirty="0">
                <a:solidFill>
                  <a:srgbClr val="000000"/>
                </a:solidFill>
                <a:latin typeface="Arial"/>
                <a:ea typeface="Arial"/>
                <a:cs typeface="Arial"/>
                <a:sym typeface="Arial"/>
              </a:rPr>
              <a:t> </a:t>
            </a:r>
            <a:r>
              <a:rPr lang="en-US" sz="3000" b="0" u="none" strike="noStrike" cap="none" dirty="0">
                <a:solidFill>
                  <a:srgbClr val="000000"/>
                </a:solidFill>
                <a:latin typeface="Arial"/>
                <a:ea typeface="Arial"/>
                <a:cs typeface="Arial"/>
                <a:sym typeface="Arial"/>
              </a:rPr>
              <a:t>that could be one of four possible species but is most likely the green darner.  We also identified the larva of a moth known as </a:t>
            </a:r>
            <a:r>
              <a:rPr lang="en-US" sz="3000" b="0" i="1" u="none" strike="noStrike" cap="none" dirty="0" err="1">
                <a:solidFill>
                  <a:srgbClr val="000000"/>
                </a:solidFill>
                <a:latin typeface="Arial"/>
                <a:ea typeface="Arial"/>
                <a:cs typeface="Arial"/>
                <a:sym typeface="Arial"/>
              </a:rPr>
              <a:t>Haploa</a:t>
            </a:r>
            <a:r>
              <a:rPr lang="en-US" sz="3000" b="0" i="1" u="none" strike="noStrike" cap="none" dirty="0">
                <a:solidFill>
                  <a:srgbClr val="000000"/>
                </a:solidFill>
                <a:latin typeface="Arial"/>
                <a:ea typeface="Arial"/>
                <a:cs typeface="Arial"/>
                <a:sym typeface="Arial"/>
              </a:rPr>
              <a:t> </a:t>
            </a:r>
            <a:r>
              <a:rPr lang="en-US" sz="3000" b="0" i="1" u="none" strike="noStrike" cap="none" dirty="0" err="1">
                <a:solidFill>
                  <a:srgbClr val="000000"/>
                </a:solidFill>
                <a:latin typeface="Arial"/>
                <a:ea typeface="Arial"/>
                <a:cs typeface="Arial"/>
                <a:sym typeface="Arial"/>
              </a:rPr>
              <a:t>reversa</a:t>
            </a:r>
            <a:r>
              <a:rPr lang="en-US" sz="3000" dirty="0"/>
              <a:t>, the Reversed </a:t>
            </a:r>
            <a:r>
              <a:rPr lang="en-US" sz="3000" dirty="0" err="1"/>
              <a:t>Haploa</a:t>
            </a:r>
            <a:r>
              <a:rPr lang="en-US" sz="3000" dirty="0"/>
              <a:t>. The worm </a:t>
            </a:r>
            <a:r>
              <a:rPr lang="en-US" sz="3000" i="1" dirty="0" err="1"/>
              <a:t>Orhcestia</a:t>
            </a:r>
            <a:r>
              <a:rPr lang="en-US" sz="3000" i="1" dirty="0"/>
              <a:t> </a:t>
            </a:r>
            <a:r>
              <a:rPr lang="en-US" sz="3000" i="1" dirty="0" err="1"/>
              <a:t>uhleri</a:t>
            </a:r>
            <a:r>
              <a:rPr lang="en-US" sz="3000" dirty="0"/>
              <a:t> was identified as well.</a:t>
            </a:r>
            <a:endParaRPr sz="3000" b="0" i="0" u="none" strike="noStrike" cap="none" dirty="0">
              <a:solidFill>
                <a:srgbClr val="000000"/>
              </a:solidFill>
              <a:latin typeface="Arial"/>
              <a:ea typeface="Arial"/>
              <a:cs typeface="Arial"/>
              <a:sym typeface="Arial"/>
            </a:endParaRPr>
          </a:p>
        </p:txBody>
      </p:sp>
      <p:sp>
        <p:nvSpPr>
          <p:cNvPr id="64" name="Shape 64"/>
          <p:cNvSpPr txBox="1"/>
          <p:nvPr/>
        </p:nvSpPr>
        <p:spPr>
          <a:xfrm>
            <a:off x="10281559" y="18620325"/>
            <a:ext cx="12707740" cy="3199306"/>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800" b="1" i="0" u="sng" strike="noStrike" cap="none" dirty="0">
                <a:solidFill>
                  <a:srgbClr val="000000"/>
                </a:solidFill>
                <a:latin typeface="Arial"/>
                <a:ea typeface="Arial"/>
                <a:cs typeface="Arial"/>
                <a:sym typeface="Arial"/>
              </a:rPr>
              <a:t>Results</a:t>
            </a:r>
            <a:endParaRPr sz="3800" b="1" i="0" u="sng"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r>
              <a:rPr lang="en" sz="2800" b="0" i="0" u="none" strike="noStrike" cap="none" dirty="0">
                <a:solidFill>
                  <a:srgbClr val="000000"/>
                </a:solidFill>
                <a:latin typeface="Arial"/>
                <a:ea typeface="Arial"/>
                <a:cs typeface="Arial"/>
                <a:sym typeface="Arial"/>
              </a:rPr>
              <a:t>We did not find any novel species. An organism known as the American Mud Snail causes cercarial dermatitis also known as “swimmers itch”, which is similar to posion ivy. The </a:t>
            </a:r>
            <a:r>
              <a:rPr lang="en" sz="2800" b="0" i="1" u="none" strike="noStrike" cap="none" dirty="0" smtClean="0">
                <a:solidFill>
                  <a:srgbClr val="000000"/>
                </a:solidFill>
                <a:latin typeface="Arial"/>
                <a:ea typeface="Arial"/>
                <a:cs typeface="Arial"/>
                <a:sym typeface="Arial"/>
              </a:rPr>
              <a:t>Anax junius </a:t>
            </a:r>
            <a:r>
              <a:rPr lang="en" sz="2800" b="0" i="0" u="none" strike="noStrike" cap="none" dirty="0">
                <a:solidFill>
                  <a:srgbClr val="000000"/>
                </a:solidFill>
                <a:latin typeface="Arial"/>
                <a:ea typeface="Arial"/>
                <a:cs typeface="Arial"/>
                <a:sym typeface="Arial"/>
              </a:rPr>
              <a:t>or the Green darner was not disease carrying but it did indicate poor environmental conditions.</a:t>
            </a:r>
            <a:endParaRPr sz="2800" b="0" i="0" u="none" strike="noStrike" cap="none" dirty="0">
              <a:solidFill>
                <a:srgbClr val="000000"/>
              </a:solidFill>
              <a:latin typeface="Arial"/>
              <a:ea typeface="Arial"/>
              <a:cs typeface="Arial"/>
              <a:sym typeface="Arial"/>
            </a:endParaRPr>
          </a:p>
        </p:txBody>
      </p:sp>
      <p:sp>
        <p:nvSpPr>
          <p:cNvPr id="65" name="Shape 65"/>
          <p:cNvSpPr txBox="1"/>
          <p:nvPr/>
        </p:nvSpPr>
        <p:spPr>
          <a:xfrm>
            <a:off x="23325889" y="7497737"/>
            <a:ext cx="9264219" cy="11478033"/>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sng" strike="noStrike" cap="none" dirty="0">
                <a:solidFill>
                  <a:srgbClr val="000000"/>
                </a:solidFill>
                <a:latin typeface="Arial"/>
                <a:ea typeface="Arial"/>
                <a:cs typeface="Arial"/>
                <a:sym typeface="Arial"/>
              </a:rPr>
              <a:t>References</a:t>
            </a:r>
            <a:endParaRPr sz="32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u="none" strike="noStrike" cap="none" dirty="0">
                <a:solidFill>
                  <a:srgbClr val="000000"/>
                </a:solidFill>
                <a:latin typeface="Arial"/>
                <a:ea typeface="Arial"/>
                <a:cs typeface="Arial"/>
                <a:sym typeface="Arial"/>
              </a:rPr>
              <a:t>1</a:t>
            </a:r>
            <a:r>
              <a:rPr lang="en" sz="2800" b="0" i="0" u="none" strike="noStrike" cap="none" dirty="0">
                <a:solidFill>
                  <a:schemeClr val="tx1"/>
                </a:solidFill>
                <a:sym typeface="Arial"/>
              </a:rPr>
              <a:t>. </a:t>
            </a:r>
            <a:r>
              <a:rPr lang="en" sz="2800" b="0" i="0" strike="noStrike" cap="none" dirty="0">
                <a:solidFill>
                  <a:schemeClr val="tx1"/>
                </a:solidFill>
                <a:sym typeface="Arial"/>
              </a:rPr>
              <a:t>Peconic Estuary Program. (n.d.). Retrieved October    </a:t>
            </a:r>
            <a:endParaRPr dirty="0">
              <a:solidFill>
                <a:schemeClr val="tx1"/>
              </a:solidFill>
            </a:endParaRPr>
          </a:p>
          <a:p>
            <a:pPr marL="0" marR="0" lvl="0" indent="0" algn="just"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    13, 2017, from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http://www.dec.ny.gov/lands/31842.html</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2. Estuaries 101. (n.d.). Retrieved October 13, 2017,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    from    https://www.peconicestuary.org/discover-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the-peconic/estuaries-101/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3. Climate Change. (n.d.). Retrieved October 14,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2017, from https://www.peconicestuary.org/threats-</a:t>
            </a:r>
            <a:r>
              <a:rPr lang="en" sz="2800" b="0" i="0" strike="noStrike" cap="none" dirty="0">
                <a:solidFill>
                  <a:schemeClr val="tx1"/>
                </a:solidFill>
                <a:sym typeface="Arial"/>
              </a:rPr>
              <a:t>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to-the-peconic/climate-change/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4. Peconic River. (2017, October 08). Retrieved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October 15, 2017, from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https://en.wikipedia.org/wiki/Peconic_River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5. 8 indigenous species that live in the Peconic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Estuary. (2015, August 23). Retrieved October 16,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2017, from http://northforker.com/2015/08/23/8-</a:t>
            </a:r>
            <a:r>
              <a:rPr lang="en" sz="2800" b="0" i="0" strike="noStrike" cap="none" dirty="0">
                <a:solidFill>
                  <a:schemeClr val="tx1"/>
                </a:solidFill>
                <a:sym typeface="Arial"/>
              </a:rPr>
              <a:t>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indigenous-species-live-peconic-estuary/     </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6. DNA Learning Center Barcoding 101. (n.d.).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    Retrieved October 27, 2017, from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http://www.dnabarcoding101.org/</a:t>
            </a:r>
            <a:endParaRPr sz="2800" b="0" i="0"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    Nature News, Nature Publishing Group,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latin typeface="Arial"/>
                <a:ea typeface="Arial"/>
                <a:cs typeface="Arial"/>
                <a:sym typeface="Arial"/>
              </a:rPr>
              <a:t>     www.nature.com/scitable/topicpage/scientists-can-</a:t>
            </a:r>
            <a:r>
              <a:rPr lang="en" sz="2800" b="0" i="0" strike="noStrike" cap="none" dirty="0">
                <a:solidFill>
                  <a:schemeClr val="tx1"/>
                </a:solidFill>
                <a:sym typeface="Arial"/>
              </a:rPr>
              <a:t>   </a:t>
            </a:r>
            <a:endParaRPr dirty="0">
              <a:solidFill>
                <a:schemeClr val="tx1"/>
              </a:solidFill>
            </a:endParaRPr>
          </a:p>
          <a:p>
            <a:pPr marL="0" marR="0" lvl="0" indent="0" algn="l" rtl="0">
              <a:lnSpc>
                <a:spcPct val="100000"/>
              </a:lnSpc>
              <a:spcBef>
                <a:spcPts val="0"/>
              </a:spcBef>
              <a:spcAft>
                <a:spcPts val="0"/>
              </a:spcAft>
              <a:buClr>
                <a:schemeClr val="dk1"/>
              </a:buClr>
              <a:buSzPts val="4200"/>
              <a:buFont typeface="Arial"/>
              <a:buNone/>
            </a:pPr>
            <a:r>
              <a:rPr lang="en" sz="2800" b="0" i="0" strike="noStrike" cap="none" dirty="0">
                <a:solidFill>
                  <a:schemeClr val="tx1"/>
                </a:solidFill>
                <a:sym typeface="Arial"/>
              </a:rPr>
              <a:t>     make-copies-of-a-gene-6525968.  Biolabs, New     </a:t>
            </a:r>
            <a:endParaRPr dirty="0">
              <a:solidFill>
                <a:schemeClr val="tx1"/>
              </a:solidFill>
            </a:endParaRPr>
          </a:p>
        </p:txBody>
      </p:sp>
      <p:sp>
        <p:nvSpPr>
          <p:cNvPr id="66" name="Shape 66"/>
          <p:cNvSpPr txBox="1"/>
          <p:nvPr/>
        </p:nvSpPr>
        <p:spPr>
          <a:xfrm>
            <a:off x="10251900" y="3390600"/>
            <a:ext cx="12737400" cy="13767900"/>
          </a:xfrm>
          <a:prstGeom prst="rect">
            <a:avLst/>
          </a:prstGeom>
          <a:noFill/>
          <a:ln>
            <a:noFill/>
          </a:ln>
        </p:spPr>
        <p:txBody>
          <a:bodyPr spcFirstLastPara="1" wrap="square" lIns="349450" tIns="349450" rIns="349450" bIns="349450"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800" b="1" i="0" u="sng" strike="noStrike" cap="none" dirty="0">
                <a:solidFill>
                  <a:srgbClr val="000000"/>
                </a:solidFill>
                <a:latin typeface="Arial"/>
                <a:ea typeface="Arial"/>
                <a:cs typeface="Arial"/>
                <a:sym typeface="Arial"/>
              </a:rPr>
              <a:t>Tables, Photos &amp; Figures</a:t>
            </a:r>
            <a:endParaRPr sz="3800" b="1" i="0" u="sng" strike="noStrike" cap="none" dirty="0">
              <a:solidFill>
                <a:srgbClr val="000000"/>
              </a:solidFill>
              <a:latin typeface="Arial"/>
              <a:ea typeface="Arial"/>
              <a:cs typeface="Arial"/>
              <a:sym typeface="Arial"/>
            </a:endParaRPr>
          </a:p>
        </p:txBody>
      </p:sp>
      <p:pic>
        <p:nvPicPr>
          <p:cNvPr id="67" name="Shape 67"/>
          <p:cNvPicPr preferRelativeResize="0"/>
          <p:nvPr/>
        </p:nvPicPr>
        <p:blipFill rotWithShape="1">
          <a:blip r:embed="rId8">
            <a:alphaModFix/>
          </a:blip>
          <a:srcRect l="8307" t="6114" r="10962" b="3696"/>
          <a:stretch/>
        </p:blipFill>
        <p:spPr>
          <a:xfrm>
            <a:off x="575725" y="494100"/>
            <a:ext cx="1281483" cy="2240775"/>
          </a:xfrm>
          <a:prstGeom prst="rect">
            <a:avLst/>
          </a:prstGeom>
          <a:noFill/>
          <a:ln>
            <a:noFill/>
          </a:ln>
        </p:spPr>
      </p:pic>
      <p:pic>
        <p:nvPicPr>
          <p:cNvPr id="68" name="Shape 68"/>
          <p:cNvPicPr preferRelativeResize="0"/>
          <p:nvPr/>
        </p:nvPicPr>
        <p:blipFill rotWithShape="1">
          <a:blip r:embed="rId9">
            <a:alphaModFix/>
          </a:blip>
          <a:srcRect l="858" t="13738" r="48032" b="64919"/>
          <a:stretch/>
        </p:blipFill>
        <p:spPr>
          <a:xfrm>
            <a:off x="10606427" y="4436533"/>
            <a:ext cx="12382873" cy="3452642"/>
          </a:xfrm>
          <a:prstGeom prst="rect">
            <a:avLst/>
          </a:prstGeom>
          <a:noFill/>
          <a:ln>
            <a:noFill/>
          </a:ln>
        </p:spPr>
      </p:pic>
      <p:pic>
        <p:nvPicPr>
          <p:cNvPr id="69" name="Shape 69"/>
          <p:cNvPicPr preferRelativeResize="0"/>
          <p:nvPr/>
        </p:nvPicPr>
        <p:blipFill rotWithShape="1">
          <a:blip r:embed="rId10">
            <a:alphaModFix/>
          </a:blip>
          <a:srcRect l="14766" t="23577" r="36944" b="60066"/>
          <a:stretch/>
        </p:blipFill>
        <p:spPr>
          <a:xfrm>
            <a:off x="10588489" y="11123504"/>
            <a:ext cx="12499663" cy="3816870"/>
          </a:xfrm>
          <a:prstGeom prst="rect">
            <a:avLst/>
          </a:prstGeom>
          <a:noFill/>
          <a:ln>
            <a:noFill/>
          </a:ln>
        </p:spPr>
      </p:pic>
      <p:pic>
        <p:nvPicPr>
          <p:cNvPr id="70" name="Shape 70"/>
          <p:cNvPicPr preferRelativeResize="0"/>
          <p:nvPr/>
        </p:nvPicPr>
        <p:blipFill rotWithShape="1">
          <a:blip r:embed="rId11">
            <a:alphaModFix/>
          </a:blip>
          <a:srcRect l="14351" t="23392" r="19780" b="56834"/>
          <a:stretch/>
        </p:blipFill>
        <p:spPr>
          <a:xfrm>
            <a:off x="10606427" y="15120159"/>
            <a:ext cx="12382873" cy="3500166"/>
          </a:xfrm>
          <a:prstGeom prst="rect">
            <a:avLst/>
          </a:prstGeom>
          <a:noFill/>
          <a:ln>
            <a:noFill/>
          </a:ln>
        </p:spPr>
      </p:pic>
      <p:pic>
        <p:nvPicPr>
          <p:cNvPr id="71" name="Shape 71"/>
          <p:cNvPicPr preferRelativeResize="0"/>
          <p:nvPr/>
        </p:nvPicPr>
        <p:blipFill rotWithShape="1">
          <a:blip r:embed="rId12">
            <a:alphaModFix/>
          </a:blip>
          <a:srcRect l="15131" t="23040" r="18992" b="53198"/>
          <a:stretch/>
        </p:blipFill>
        <p:spPr>
          <a:xfrm>
            <a:off x="10588489" y="8186845"/>
            <a:ext cx="12621943" cy="2785955"/>
          </a:xfrm>
          <a:prstGeom prst="rect">
            <a:avLst/>
          </a:prstGeom>
          <a:noFill/>
          <a:ln>
            <a:noFill/>
          </a:ln>
        </p:spPr>
      </p:pic>
      <p:pic>
        <p:nvPicPr>
          <p:cNvPr id="72" name="Shape 72" descr="esm-letterhead-logo"/>
          <p:cNvPicPr preferRelativeResize="0"/>
          <p:nvPr/>
        </p:nvPicPr>
        <p:blipFill rotWithShape="1">
          <a:blip r:embed="rId13">
            <a:alphaModFix/>
          </a:blip>
          <a:srcRect l="10467" t="4015" r="7557" b="11238"/>
          <a:stretch/>
        </p:blipFill>
        <p:spPr>
          <a:xfrm>
            <a:off x="9655478" y="2007532"/>
            <a:ext cx="1298271" cy="1158879"/>
          </a:xfrm>
          <a:prstGeom prst="rect">
            <a:avLst/>
          </a:prstGeom>
          <a:noFill/>
          <a:ln>
            <a:noFill/>
          </a:ln>
        </p:spPr>
      </p:pic>
      <p:pic>
        <p:nvPicPr>
          <p:cNvPr id="73" name="Shape 73"/>
          <p:cNvPicPr preferRelativeResize="0"/>
          <p:nvPr/>
        </p:nvPicPr>
        <p:blipFill rotWithShape="1">
          <a:blip r:embed="rId14">
            <a:alphaModFix/>
          </a:blip>
          <a:srcRect/>
          <a:stretch/>
        </p:blipFill>
        <p:spPr>
          <a:xfrm>
            <a:off x="5668531" y="469317"/>
            <a:ext cx="3498885" cy="128464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737</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4</cp:revision>
  <dcterms:modified xsi:type="dcterms:W3CDTF">2018-06-04T17:19:07Z</dcterms:modified>
</cp:coreProperties>
</file>