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40" d="100"/>
          <a:sy n="40" d="100"/>
        </p:scale>
        <p:origin x="30" y="11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4" y="685800"/>
            <a:ext cx="51434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853751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81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1122119" y="18050453"/>
            <a:ext cx="21595799" cy="2581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122120" y="4719466"/>
            <a:ext cx="30674099" cy="837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5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5900">
                <a:solidFill>
                  <a:schemeClr val="dk1"/>
                </a:solidFill>
              </a:defRPr>
            </a:lvl2pPr>
            <a:lvl3pPr lvl="2" indent="0" algn="ctr">
              <a:spcBef>
                <a:spcPts val="0"/>
              </a:spcBef>
              <a:buClr>
                <a:schemeClr val="dk1"/>
              </a:buClr>
              <a:buFont typeface="Arial"/>
              <a:buNone/>
              <a:defRPr sz="45900">
                <a:solidFill>
                  <a:schemeClr val="dk1"/>
                </a:solidFill>
              </a:defRPr>
            </a:lvl3pPr>
            <a:lvl4pPr lvl="3" indent="0" algn="ctr">
              <a:spcBef>
                <a:spcPts val="0"/>
              </a:spcBef>
              <a:buClr>
                <a:schemeClr val="dk1"/>
              </a:buClr>
              <a:buFont typeface="Arial"/>
              <a:buNone/>
              <a:defRPr sz="45900">
                <a:solidFill>
                  <a:schemeClr val="dk1"/>
                </a:solidFill>
              </a:defRPr>
            </a:lvl4pPr>
            <a:lvl5pPr lvl="4" indent="0" algn="ctr">
              <a:spcBef>
                <a:spcPts val="0"/>
              </a:spcBef>
              <a:buClr>
                <a:schemeClr val="dk1"/>
              </a:buClr>
              <a:buFont typeface="Arial"/>
              <a:buNone/>
              <a:defRPr sz="45900">
                <a:solidFill>
                  <a:schemeClr val="dk1"/>
                </a:solidFill>
              </a:defRPr>
            </a:lvl5pPr>
            <a:lvl6pPr lvl="5" indent="0" algn="ctr">
              <a:spcBef>
                <a:spcPts val="0"/>
              </a:spcBef>
              <a:buClr>
                <a:schemeClr val="dk1"/>
              </a:buClr>
              <a:buFont typeface="Arial"/>
              <a:buNone/>
              <a:defRPr sz="45900">
                <a:solidFill>
                  <a:schemeClr val="dk1"/>
                </a:solidFill>
              </a:defRPr>
            </a:lvl6pPr>
            <a:lvl7pPr lvl="6" indent="0" algn="ctr">
              <a:spcBef>
                <a:spcPts val="0"/>
              </a:spcBef>
              <a:buClr>
                <a:schemeClr val="dk1"/>
              </a:buClr>
              <a:buFont typeface="Arial"/>
              <a:buNone/>
              <a:defRPr sz="45900">
                <a:solidFill>
                  <a:schemeClr val="dk1"/>
                </a:solidFill>
              </a:defRPr>
            </a:lvl7pPr>
            <a:lvl8pPr lvl="7" indent="0" algn="ctr">
              <a:spcBef>
                <a:spcPts val="0"/>
              </a:spcBef>
              <a:buClr>
                <a:schemeClr val="dk1"/>
              </a:buClr>
              <a:buFont typeface="Arial"/>
              <a:buNone/>
              <a:defRPr sz="45900">
                <a:solidFill>
                  <a:schemeClr val="dk1"/>
                </a:solidFill>
              </a:defRPr>
            </a:lvl8pPr>
            <a:lvl9pPr lvl="8" indent="0" algn="ctr">
              <a:spcBef>
                <a:spcPts val="0"/>
              </a:spcBef>
              <a:buClr>
                <a:schemeClr val="dk1"/>
              </a:buClr>
              <a:buFont typeface="Arial"/>
              <a:buNone/>
              <a:defRPr sz="45900">
                <a:solidFill>
                  <a:schemeClr val="dk1"/>
                </a:solidFill>
              </a:defRPr>
            </a:lvl9pPr>
          </a:lstStyle>
          <a:p>
            <a:endParaRPr/>
          </a:p>
        </p:txBody>
      </p:sp>
      <p:sp>
        <p:nvSpPr>
          <p:cNvPr id="48" name="Shape 48"/>
          <p:cNvSpPr txBox="1">
            <a:spLocks noGrp="1"/>
          </p:cNvSpPr>
          <p:nvPr>
            <p:ph type="body" idx="1"/>
          </p:nvPr>
        </p:nvSpPr>
        <p:spPr>
          <a:xfrm>
            <a:off x="1122120" y="13449493"/>
            <a:ext cx="30674099" cy="55500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122150" y="3176852"/>
            <a:ext cx="30674099" cy="8757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9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9900">
                <a:solidFill>
                  <a:schemeClr val="dk1"/>
                </a:solidFill>
              </a:defRPr>
            </a:lvl2pPr>
            <a:lvl3pPr lvl="2" indent="0" algn="ctr">
              <a:spcBef>
                <a:spcPts val="0"/>
              </a:spcBef>
              <a:buClr>
                <a:schemeClr val="dk1"/>
              </a:buClr>
              <a:buFont typeface="Arial"/>
              <a:buNone/>
              <a:defRPr sz="19900">
                <a:solidFill>
                  <a:schemeClr val="dk1"/>
                </a:solidFill>
              </a:defRPr>
            </a:lvl3pPr>
            <a:lvl4pPr lvl="3" indent="0" algn="ctr">
              <a:spcBef>
                <a:spcPts val="0"/>
              </a:spcBef>
              <a:buClr>
                <a:schemeClr val="dk1"/>
              </a:buClr>
              <a:buFont typeface="Arial"/>
              <a:buNone/>
              <a:defRPr sz="19900">
                <a:solidFill>
                  <a:schemeClr val="dk1"/>
                </a:solidFill>
              </a:defRPr>
            </a:lvl4pPr>
            <a:lvl5pPr lvl="4" indent="0" algn="ctr">
              <a:spcBef>
                <a:spcPts val="0"/>
              </a:spcBef>
              <a:buClr>
                <a:schemeClr val="dk1"/>
              </a:buClr>
              <a:buFont typeface="Arial"/>
              <a:buNone/>
              <a:defRPr sz="19900">
                <a:solidFill>
                  <a:schemeClr val="dk1"/>
                </a:solidFill>
              </a:defRPr>
            </a:lvl5pPr>
            <a:lvl6pPr lvl="5" indent="0" algn="ctr">
              <a:spcBef>
                <a:spcPts val="0"/>
              </a:spcBef>
              <a:buClr>
                <a:schemeClr val="dk1"/>
              </a:buClr>
              <a:buFont typeface="Arial"/>
              <a:buNone/>
              <a:defRPr sz="19900">
                <a:solidFill>
                  <a:schemeClr val="dk1"/>
                </a:solidFill>
              </a:defRPr>
            </a:lvl6pPr>
            <a:lvl7pPr lvl="6" indent="0" algn="ctr">
              <a:spcBef>
                <a:spcPts val="0"/>
              </a:spcBef>
              <a:buClr>
                <a:schemeClr val="dk1"/>
              </a:buClr>
              <a:buFont typeface="Arial"/>
              <a:buNone/>
              <a:defRPr sz="19900">
                <a:solidFill>
                  <a:schemeClr val="dk1"/>
                </a:solidFill>
              </a:defRPr>
            </a:lvl7pPr>
            <a:lvl8pPr lvl="7" indent="0" algn="ctr">
              <a:spcBef>
                <a:spcPts val="0"/>
              </a:spcBef>
              <a:buClr>
                <a:schemeClr val="dk1"/>
              </a:buClr>
              <a:buFont typeface="Arial"/>
              <a:buNone/>
              <a:defRPr sz="19900">
                <a:solidFill>
                  <a:schemeClr val="dk1"/>
                </a:solidFill>
              </a:defRPr>
            </a:lvl8pPr>
            <a:lvl9pPr lvl="8" indent="0" algn="ctr">
              <a:spcBef>
                <a:spcPts val="0"/>
              </a:spcBef>
              <a:buClr>
                <a:schemeClr val="dk1"/>
              </a:buClr>
              <a:buFont typeface="Arial"/>
              <a:buNone/>
              <a:defRPr sz="19900">
                <a:solidFill>
                  <a:schemeClr val="dk1"/>
                </a:solidFill>
              </a:defRPr>
            </a:lvl9pPr>
          </a:lstStyle>
          <a:p>
            <a:endParaRPr/>
          </a:p>
        </p:txBody>
      </p:sp>
      <p:sp>
        <p:nvSpPr>
          <p:cNvPr id="13" name="Shape 13"/>
          <p:cNvSpPr txBox="1">
            <a:spLocks noGrp="1"/>
          </p:cNvSpPr>
          <p:nvPr>
            <p:ph type="subTitle" idx="1"/>
          </p:nvPr>
        </p:nvSpPr>
        <p:spPr>
          <a:xfrm>
            <a:off x="1122120" y="12092265"/>
            <a:ext cx="30674099" cy="338189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122120" y="9176960"/>
            <a:ext cx="30674099" cy="35915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38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3800">
                <a:solidFill>
                  <a:schemeClr val="dk1"/>
                </a:solidFill>
              </a:defRPr>
            </a:lvl2pPr>
            <a:lvl3pPr lvl="2" indent="0" algn="ctr">
              <a:spcBef>
                <a:spcPts val="0"/>
              </a:spcBef>
              <a:buClr>
                <a:schemeClr val="dk1"/>
              </a:buClr>
              <a:buFont typeface="Arial"/>
              <a:buNone/>
              <a:defRPr sz="13800">
                <a:solidFill>
                  <a:schemeClr val="dk1"/>
                </a:solidFill>
              </a:defRPr>
            </a:lvl3pPr>
            <a:lvl4pPr lvl="3" indent="0" algn="ctr">
              <a:spcBef>
                <a:spcPts val="0"/>
              </a:spcBef>
              <a:buClr>
                <a:schemeClr val="dk1"/>
              </a:buClr>
              <a:buFont typeface="Arial"/>
              <a:buNone/>
              <a:defRPr sz="13800">
                <a:solidFill>
                  <a:schemeClr val="dk1"/>
                </a:solidFill>
              </a:defRPr>
            </a:lvl4pPr>
            <a:lvl5pPr lvl="4" indent="0" algn="ctr">
              <a:spcBef>
                <a:spcPts val="0"/>
              </a:spcBef>
              <a:buClr>
                <a:schemeClr val="dk1"/>
              </a:buClr>
              <a:buFont typeface="Arial"/>
              <a:buNone/>
              <a:defRPr sz="13800">
                <a:solidFill>
                  <a:schemeClr val="dk1"/>
                </a:solidFill>
              </a:defRPr>
            </a:lvl5pPr>
            <a:lvl6pPr lvl="5" indent="0" algn="ctr">
              <a:spcBef>
                <a:spcPts val="0"/>
              </a:spcBef>
              <a:buClr>
                <a:schemeClr val="dk1"/>
              </a:buClr>
              <a:buFont typeface="Arial"/>
              <a:buNone/>
              <a:defRPr sz="13800">
                <a:solidFill>
                  <a:schemeClr val="dk1"/>
                </a:solidFill>
              </a:defRPr>
            </a:lvl6pPr>
            <a:lvl7pPr lvl="6" indent="0" algn="ctr">
              <a:spcBef>
                <a:spcPts val="0"/>
              </a:spcBef>
              <a:buClr>
                <a:schemeClr val="dk1"/>
              </a:buClr>
              <a:buFont typeface="Arial"/>
              <a:buNone/>
              <a:defRPr sz="13800">
                <a:solidFill>
                  <a:schemeClr val="dk1"/>
                </a:solidFill>
              </a:defRPr>
            </a:lvl7pPr>
            <a:lvl8pPr lvl="7" indent="0" algn="ctr">
              <a:spcBef>
                <a:spcPts val="0"/>
              </a:spcBef>
              <a:buClr>
                <a:schemeClr val="dk1"/>
              </a:buClr>
              <a:buFont typeface="Arial"/>
              <a:buNone/>
              <a:defRPr sz="13800">
                <a:solidFill>
                  <a:schemeClr val="dk1"/>
                </a:solidFill>
              </a:defRPr>
            </a:lvl8pPr>
            <a:lvl9pPr lvl="8" indent="0" algn="ctr">
              <a:spcBef>
                <a:spcPts val="0"/>
              </a:spcBef>
              <a:buClr>
                <a:schemeClr val="dk1"/>
              </a:buClr>
              <a:buFont typeface="Arial"/>
              <a:buNone/>
              <a:defRPr sz="13800">
                <a:solidFill>
                  <a:schemeClr val="dk1"/>
                </a:solidFill>
              </a:defRPr>
            </a:lvl9pPr>
          </a:lstStyle>
          <a:p>
            <a:endParaRPr/>
          </a:p>
        </p:txBody>
      </p:sp>
      <p:sp>
        <p:nvSpPr>
          <p:cNvPr id="17" name="Shape 17"/>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0" name="Shape 20"/>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4" name="Shape 24"/>
          <p:cNvSpPr txBox="1">
            <a:spLocks noGrp="1"/>
          </p:cNvSpPr>
          <p:nvPr>
            <p:ph type="body" idx="1"/>
          </p:nvPr>
        </p:nvSpPr>
        <p:spPr>
          <a:xfrm>
            <a:off x="112211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2"/>
          </p:nvPr>
        </p:nvSpPr>
        <p:spPr>
          <a:xfrm>
            <a:off x="1739663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9" name="Shape 2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122119" y="2370559"/>
            <a:ext cx="10108800" cy="3224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9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9200">
                <a:solidFill>
                  <a:schemeClr val="dk1"/>
                </a:solidFill>
              </a:defRPr>
            </a:lvl2pPr>
            <a:lvl3pPr lvl="2" indent="0">
              <a:spcBef>
                <a:spcPts val="0"/>
              </a:spcBef>
              <a:buClr>
                <a:schemeClr val="dk1"/>
              </a:buClr>
              <a:buFont typeface="Arial"/>
              <a:buNone/>
              <a:defRPr sz="9200">
                <a:solidFill>
                  <a:schemeClr val="dk1"/>
                </a:solidFill>
              </a:defRPr>
            </a:lvl3pPr>
            <a:lvl4pPr lvl="3" indent="0">
              <a:spcBef>
                <a:spcPts val="0"/>
              </a:spcBef>
              <a:buClr>
                <a:schemeClr val="dk1"/>
              </a:buClr>
              <a:buFont typeface="Arial"/>
              <a:buNone/>
              <a:defRPr sz="9200">
                <a:solidFill>
                  <a:schemeClr val="dk1"/>
                </a:solidFill>
              </a:defRPr>
            </a:lvl4pPr>
            <a:lvl5pPr lvl="4" indent="0">
              <a:spcBef>
                <a:spcPts val="0"/>
              </a:spcBef>
              <a:buClr>
                <a:schemeClr val="dk1"/>
              </a:buClr>
              <a:buFont typeface="Arial"/>
              <a:buNone/>
              <a:defRPr sz="9200">
                <a:solidFill>
                  <a:schemeClr val="dk1"/>
                </a:solidFill>
              </a:defRPr>
            </a:lvl5pPr>
            <a:lvl6pPr lvl="5" indent="0">
              <a:spcBef>
                <a:spcPts val="0"/>
              </a:spcBef>
              <a:buClr>
                <a:schemeClr val="dk1"/>
              </a:buClr>
              <a:buFont typeface="Arial"/>
              <a:buNone/>
              <a:defRPr sz="9200">
                <a:solidFill>
                  <a:schemeClr val="dk1"/>
                </a:solidFill>
              </a:defRPr>
            </a:lvl6pPr>
            <a:lvl7pPr lvl="6" indent="0">
              <a:spcBef>
                <a:spcPts val="0"/>
              </a:spcBef>
              <a:buClr>
                <a:schemeClr val="dk1"/>
              </a:buClr>
              <a:buFont typeface="Arial"/>
              <a:buNone/>
              <a:defRPr sz="9200">
                <a:solidFill>
                  <a:schemeClr val="dk1"/>
                </a:solidFill>
              </a:defRPr>
            </a:lvl7pPr>
            <a:lvl8pPr lvl="7" indent="0">
              <a:spcBef>
                <a:spcPts val="0"/>
              </a:spcBef>
              <a:buClr>
                <a:schemeClr val="dk1"/>
              </a:buClr>
              <a:buFont typeface="Arial"/>
              <a:buNone/>
              <a:defRPr sz="9200">
                <a:solidFill>
                  <a:schemeClr val="dk1"/>
                </a:solidFill>
              </a:defRPr>
            </a:lvl8pPr>
            <a:lvl9pPr lvl="8" indent="0">
              <a:spcBef>
                <a:spcPts val="0"/>
              </a:spcBef>
              <a:buClr>
                <a:schemeClr val="dk1"/>
              </a:buClr>
              <a:buFont typeface="Arial"/>
              <a:buNone/>
              <a:defRPr sz="9200">
                <a:solidFill>
                  <a:schemeClr val="dk1"/>
                </a:solidFill>
              </a:defRPr>
            </a:lvl9pPr>
          </a:lstStyle>
          <a:p>
            <a:endParaRPr/>
          </a:p>
        </p:txBody>
      </p:sp>
      <p:sp>
        <p:nvSpPr>
          <p:cNvPr id="32" name="Shape 32"/>
          <p:cNvSpPr txBox="1">
            <a:spLocks noGrp="1"/>
          </p:cNvSpPr>
          <p:nvPr>
            <p:ph type="body" idx="1"/>
          </p:nvPr>
        </p:nvSpPr>
        <p:spPr>
          <a:xfrm>
            <a:off x="1122119" y="5928960"/>
            <a:ext cx="10108800" cy="13565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1764900" y="1920639"/>
            <a:ext cx="22924199" cy="17453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183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8300">
                <a:solidFill>
                  <a:schemeClr val="dk1"/>
                </a:solidFill>
              </a:defRPr>
            </a:lvl2pPr>
            <a:lvl3pPr lvl="2" indent="0">
              <a:spcBef>
                <a:spcPts val="0"/>
              </a:spcBef>
              <a:buClr>
                <a:schemeClr val="dk1"/>
              </a:buClr>
              <a:buFont typeface="Arial"/>
              <a:buNone/>
              <a:defRPr sz="18300">
                <a:solidFill>
                  <a:schemeClr val="dk1"/>
                </a:solidFill>
              </a:defRPr>
            </a:lvl3pPr>
            <a:lvl4pPr lvl="3" indent="0">
              <a:spcBef>
                <a:spcPts val="0"/>
              </a:spcBef>
              <a:buClr>
                <a:schemeClr val="dk1"/>
              </a:buClr>
              <a:buFont typeface="Arial"/>
              <a:buNone/>
              <a:defRPr sz="18300">
                <a:solidFill>
                  <a:schemeClr val="dk1"/>
                </a:solidFill>
              </a:defRPr>
            </a:lvl4pPr>
            <a:lvl5pPr lvl="4" indent="0">
              <a:spcBef>
                <a:spcPts val="0"/>
              </a:spcBef>
              <a:buClr>
                <a:schemeClr val="dk1"/>
              </a:buClr>
              <a:buFont typeface="Arial"/>
              <a:buNone/>
              <a:defRPr sz="18300">
                <a:solidFill>
                  <a:schemeClr val="dk1"/>
                </a:solidFill>
              </a:defRPr>
            </a:lvl5pPr>
            <a:lvl6pPr lvl="5" indent="0">
              <a:spcBef>
                <a:spcPts val="0"/>
              </a:spcBef>
              <a:buClr>
                <a:schemeClr val="dk1"/>
              </a:buClr>
              <a:buFont typeface="Arial"/>
              <a:buNone/>
              <a:defRPr sz="18300">
                <a:solidFill>
                  <a:schemeClr val="dk1"/>
                </a:solidFill>
              </a:defRPr>
            </a:lvl6pPr>
            <a:lvl7pPr lvl="6" indent="0">
              <a:spcBef>
                <a:spcPts val="0"/>
              </a:spcBef>
              <a:buClr>
                <a:schemeClr val="dk1"/>
              </a:buClr>
              <a:buFont typeface="Arial"/>
              <a:buNone/>
              <a:defRPr sz="18300">
                <a:solidFill>
                  <a:schemeClr val="dk1"/>
                </a:solidFill>
              </a:defRPr>
            </a:lvl7pPr>
            <a:lvl8pPr lvl="7" indent="0">
              <a:spcBef>
                <a:spcPts val="0"/>
              </a:spcBef>
              <a:buClr>
                <a:schemeClr val="dk1"/>
              </a:buClr>
              <a:buFont typeface="Arial"/>
              <a:buNone/>
              <a:defRPr sz="18300">
                <a:solidFill>
                  <a:schemeClr val="dk1"/>
                </a:solidFill>
              </a:defRPr>
            </a:lvl8pPr>
            <a:lvl9pPr lvl="8" indent="0">
              <a:spcBef>
                <a:spcPts val="0"/>
              </a:spcBef>
              <a:buClr>
                <a:schemeClr val="dk1"/>
              </a:buClr>
              <a:buFont typeface="Arial"/>
              <a:buNone/>
              <a:defRPr sz="18300">
                <a:solidFill>
                  <a:schemeClr val="dk1"/>
                </a:solidFill>
              </a:defRPr>
            </a:lvl9pPr>
          </a:lstStyle>
          <a:p>
            <a:endParaRPr/>
          </a:p>
        </p:txBody>
      </p:sp>
      <p:sp>
        <p:nvSpPr>
          <p:cNvPr id="36" name="Shape 36"/>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16459200" y="-532"/>
            <a:ext cx="16459200" cy="21945599"/>
          </a:xfrm>
          <a:prstGeom prst="rect">
            <a:avLst/>
          </a:prstGeom>
          <a:solidFill>
            <a:schemeClr val="lt2"/>
          </a:solid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955800" y="5261546"/>
            <a:ext cx="14562599" cy="6324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61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6100">
                <a:solidFill>
                  <a:schemeClr val="dk1"/>
                </a:solidFill>
              </a:defRPr>
            </a:lvl2pPr>
            <a:lvl3pPr lvl="2" indent="0" algn="ctr">
              <a:spcBef>
                <a:spcPts val="0"/>
              </a:spcBef>
              <a:buClr>
                <a:schemeClr val="dk1"/>
              </a:buClr>
              <a:buFont typeface="Arial"/>
              <a:buNone/>
              <a:defRPr sz="16100">
                <a:solidFill>
                  <a:schemeClr val="dk1"/>
                </a:solidFill>
              </a:defRPr>
            </a:lvl3pPr>
            <a:lvl4pPr lvl="3" indent="0" algn="ctr">
              <a:spcBef>
                <a:spcPts val="0"/>
              </a:spcBef>
              <a:buClr>
                <a:schemeClr val="dk1"/>
              </a:buClr>
              <a:buFont typeface="Arial"/>
              <a:buNone/>
              <a:defRPr sz="16100">
                <a:solidFill>
                  <a:schemeClr val="dk1"/>
                </a:solidFill>
              </a:defRPr>
            </a:lvl4pPr>
            <a:lvl5pPr lvl="4" indent="0" algn="ctr">
              <a:spcBef>
                <a:spcPts val="0"/>
              </a:spcBef>
              <a:buClr>
                <a:schemeClr val="dk1"/>
              </a:buClr>
              <a:buFont typeface="Arial"/>
              <a:buNone/>
              <a:defRPr sz="16100">
                <a:solidFill>
                  <a:schemeClr val="dk1"/>
                </a:solidFill>
              </a:defRPr>
            </a:lvl5pPr>
            <a:lvl6pPr lvl="5" indent="0" algn="ctr">
              <a:spcBef>
                <a:spcPts val="0"/>
              </a:spcBef>
              <a:buClr>
                <a:schemeClr val="dk1"/>
              </a:buClr>
              <a:buFont typeface="Arial"/>
              <a:buNone/>
              <a:defRPr sz="16100">
                <a:solidFill>
                  <a:schemeClr val="dk1"/>
                </a:solidFill>
              </a:defRPr>
            </a:lvl6pPr>
            <a:lvl7pPr lvl="6" indent="0" algn="ctr">
              <a:spcBef>
                <a:spcPts val="0"/>
              </a:spcBef>
              <a:buClr>
                <a:schemeClr val="dk1"/>
              </a:buClr>
              <a:buFont typeface="Arial"/>
              <a:buNone/>
              <a:defRPr sz="16100">
                <a:solidFill>
                  <a:schemeClr val="dk1"/>
                </a:solidFill>
              </a:defRPr>
            </a:lvl7pPr>
            <a:lvl8pPr lvl="7" indent="0" algn="ctr">
              <a:spcBef>
                <a:spcPts val="0"/>
              </a:spcBef>
              <a:buClr>
                <a:schemeClr val="dk1"/>
              </a:buClr>
              <a:buFont typeface="Arial"/>
              <a:buNone/>
              <a:defRPr sz="16100">
                <a:solidFill>
                  <a:schemeClr val="dk1"/>
                </a:solidFill>
              </a:defRPr>
            </a:lvl8pPr>
            <a:lvl9pPr lvl="8" indent="0" algn="ctr">
              <a:spcBef>
                <a:spcPts val="0"/>
              </a:spcBef>
              <a:buClr>
                <a:schemeClr val="dk1"/>
              </a:buClr>
              <a:buFont typeface="Arial"/>
              <a:buNone/>
              <a:defRPr sz="16100">
                <a:solidFill>
                  <a:schemeClr val="dk1"/>
                </a:solidFill>
              </a:defRPr>
            </a:lvl9pPr>
          </a:lstStyle>
          <a:p>
            <a:endParaRPr/>
          </a:p>
        </p:txBody>
      </p:sp>
      <p:sp>
        <p:nvSpPr>
          <p:cNvPr id="40" name="Shape 40"/>
          <p:cNvSpPr txBox="1">
            <a:spLocks noGrp="1"/>
          </p:cNvSpPr>
          <p:nvPr>
            <p:ph type="subTitle" idx="1"/>
          </p:nvPr>
        </p:nvSpPr>
        <p:spPr>
          <a:xfrm>
            <a:off x="955800" y="11959785"/>
            <a:ext cx="14562599" cy="52698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2"/>
          </p:nvPr>
        </p:nvSpPr>
        <p:spPr>
          <a:xfrm>
            <a:off x="17782200" y="3089385"/>
            <a:ext cx="13813200" cy="15765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7" name="Shape 7"/>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3800" b="0" i="0" u="none" strike="noStrike" cap="none">
                <a:solidFill>
                  <a:schemeClr val="dk2"/>
                </a:solidFill>
                <a:latin typeface="Arial"/>
                <a:ea typeface="Arial"/>
                <a:cs typeface="Arial"/>
                <a:sym typeface="Arial"/>
              </a:rPr>
              <a:t>‹#›</a:t>
            </a:fld>
            <a:endParaRPr lang="en" sz="3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eople.oregonstate.edu/~muirp/eutrophi.htm" TargetMode="External"/><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www.nature.com/scitable/definition/population-bottleneck-300" TargetMode="External"/><Relationship Id="rId12" Type="http://schemas.openxmlformats.org/officeDocument/2006/relationships/image" Target="../media/image6.jp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www.environmentalscience.org/invasive-species" TargetMode="External"/><Relationship Id="rId11" Type="http://schemas.openxmlformats.org/officeDocument/2006/relationships/image" Target="../media/image5.png"/><Relationship Id="rId5" Type="http://schemas.openxmlformats.org/officeDocument/2006/relationships/hyperlink" Target="http://www.peconicestuary.org/about.php"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a:stretch/>
        </p:blipFill>
        <p:spPr>
          <a:xfrm>
            <a:off x="9789810" y="1651422"/>
            <a:ext cx="1502255" cy="1322335"/>
          </a:xfrm>
          <a:prstGeom prst="rect">
            <a:avLst/>
          </a:prstGeom>
          <a:noFill/>
          <a:ln>
            <a:noFill/>
          </a:ln>
        </p:spPr>
      </p:pic>
      <p:sp>
        <p:nvSpPr>
          <p:cNvPr id="55" name="Shape 55"/>
          <p:cNvSpPr txBox="1"/>
          <p:nvPr/>
        </p:nvSpPr>
        <p:spPr>
          <a:xfrm>
            <a:off x="5943600" y="-521866"/>
            <a:ext cx="20097146" cy="649200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 sz="6600" b="1" i="0" u="none" strike="noStrike" cap="none" dirty="0">
                <a:solidFill>
                  <a:srgbClr val="000000"/>
                </a:solidFill>
                <a:latin typeface="Arial"/>
                <a:ea typeface="Arial"/>
                <a:cs typeface="Arial"/>
                <a:sym typeface="Arial"/>
              </a:rPr>
              <a:t>Human Impact on Peconic River Biodiversity</a:t>
            </a:r>
          </a:p>
          <a:p>
            <a:pPr marL="0" marR="0" lvl="0" indent="0" algn="ctr" rtl="0">
              <a:lnSpc>
                <a:spcPct val="100000"/>
              </a:lnSpc>
              <a:spcBef>
                <a:spcPts val="0"/>
              </a:spcBef>
              <a:spcAft>
                <a:spcPts val="0"/>
              </a:spcAft>
              <a:buClr>
                <a:srgbClr val="000000"/>
              </a:buClr>
              <a:buSzPct val="25000"/>
              <a:buFont typeface="Arial"/>
              <a:buNone/>
            </a:pPr>
            <a:r>
              <a:rPr lang="en" sz="3600" b="1" i="0" u="none" strike="noStrike" cap="none" dirty="0">
                <a:solidFill>
                  <a:srgbClr val="000000"/>
                </a:solidFill>
                <a:latin typeface="Arial"/>
                <a:ea typeface="Arial"/>
                <a:cs typeface="Arial"/>
                <a:sym typeface="Arial"/>
              </a:rPr>
              <a:t>Jason Caesar</a:t>
            </a:r>
            <a:r>
              <a:rPr lang="en" sz="3600" b="1" i="0" u="none" strike="noStrike" cap="none" baseline="30000" dirty="0">
                <a:solidFill>
                  <a:srgbClr val="000000"/>
                </a:solidFill>
                <a:latin typeface="Arial"/>
                <a:ea typeface="Arial"/>
                <a:cs typeface="Arial"/>
                <a:sym typeface="Arial"/>
              </a:rPr>
              <a:t>1</a:t>
            </a:r>
            <a:r>
              <a:rPr lang="en" sz="3600" b="1" i="0" u="none" strike="noStrike" cap="none" dirty="0">
                <a:solidFill>
                  <a:srgbClr val="000000"/>
                </a:solidFill>
                <a:latin typeface="Arial"/>
                <a:ea typeface="Arial"/>
                <a:cs typeface="Arial"/>
                <a:sym typeface="Arial"/>
              </a:rPr>
              <a:t>, Veronica Cardeno</a:t>
            </a:r>
            <a:r>
              <a:rPr lang="en" sz="3600" b="1" i="0" u="none" strike="noStrike" cap="none" baseline="30000" dirty="0">
                <a:solidFill>
                  <a:srgbClr val="000000"/>
                </a:solidFill>
                <a:latin typeface="Arial"/>
                <a:ea typeface="Arial"/>
                <a:cs typeface="Arial"/>
                <a:sym typeface="Arial"/>
              </a:rPr>
              <a:t>1</a:t>
            </a:r>
            <a:r>
              <a:rPr lang="en" sz="3600" b="1" i="0" u="none" strike="noStrike" cap="none" dirty="0">
                <a:solidFill>
                  <a:srgbClr val="000000"/>
                </a:solidFill>
                <a:latin typeface="Arial"/>
                <a:ea typeface="Arial"/>
                <a:cs typeface="Arial"/>
                <a:sym typeface="Arial"/>
              </a:rPr>
              <a:t>, Molly Heneghan</a:t>
            </a:r>
            <a:r>
              <a:rPr lang="en" sz="3600" b="1" i="0" u="none" strike="noStrike" cap="none" baseline="30000" dirty="0">
                <a:solidFill>
                  <a:srgbClr val="000000"/>
                </a:solidFill>
                <a:latin typeface="Arial"/>
                <a:ea typeface="Arial"/>
                <a:cs typeface="Arial"/>
                <a:sym typeface="Arial"/>
              </a:rPr>
              <a:t>1</a:t>
            </a:r>
            <a:r>
              <a:rPr lang="en" sz="3600" b="1" i="0" u="none" strike="noStrike" cap="none" dirty="0">
                <a:solidFill>
                  <a:srgbClr val="000000"/>
                </a:solidFill>
                <a:latin typeface="Arial"/>
                <a:ea typeface="Arial"/>
                <a:cs typeface="Arial"/>
                <a:sym typeface="Arial"/>
              </a:rPr>
              <a:t>, Lia Mangano</a:t>
            </a:r>
            <a:r>
              <a:rPr lang="en" sz="3600" b="1" i="0" u="none" strike="noStrike" cap="none" baseline="30000" dirty="0">
                <a:solidFill>
                  <a:srgbClr val="000000"/>
                </a:solidFill>
                <a:latin typeface="Arial"/>
                <a:ea typeface="Arial"/>
                <a:cs typeface="Arial"/>
                <a:sym typeface="Arial"/>
              </a:rPr>
              <a:t>1</a:t>
            </a:r>
          </a:p>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dirty="0">
                <a:solidFill>
                  <a:srgbClr val="000000"/>
                </a:solidFill>
                <a:latin typeface="Arial"/>
                <a:ea typeface="Arial"/>
                <a:cs typeface="Arial"/>
                <a:sym typeface="Arial"/>
              </a:rPr>
              <a:t>Mentors: Mr. Robert Bolen</a:t>
            </a:r>
            <a:r>
              <a:rPr lang="en" sz="3200" b="1" i="0" u="none" strike="noStrike" cap="none" baseline="30000" dirty="0">
                <a:solidFill>
                  <a:srgbClr val="000000"/>
                </a:solidFill>
                <a:latin typeface="Arial"/>
                <a:ea typeface="Arial"/>
                <a:cs typeface="Arial"/>
                <a:sym typeface="Arial"/>
              </a:rPr>
              <a:t>1</a:t>
            </a:r>
            <a:r>
              <a:rPr lang="en" sz="3200" b="1" i="0" u="none" strike="noStrike" cap="none" dirty="0">
                <a:solidFill>
                  <a:srgbClr val="000000"/>
                </a:solidFill>
                <a:latin typeface="Arial"/>
                <a:ea typeface="Arial"/>
                <a:cs typeface="Arial"/>
                <a:sym typeface="Arial"/>
              </a:rPr>
              <a:t> and Dr. Natale Spata</a:t>
            </a:r>
            <a:r>
              <a:rPr lang="en" sz="3200" b="1" i="0" u="none" strike="noStrike" cap="none" baseline="30000" dirty="0">
                <a:solidFill>
                  <a:srgbClr val="000000"/>
                </a:solidFill>
                <a:latin typeface="Arial"/>
                <a:ea typeface="Arial"/>
                <a:cs typeface="Arial"/>
                <a:sym typeface="Arial"/>
              </a:rPr>
              <a:t>1</a:t>
            </a:r>
          </a:p>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dirty="0">
                <a:solidFill>
                  <a:srgbClr val="000000"/>
                </a:solidFill>
                <a:latin typeface="Arial"/>
                <a:ea typeface="Arial"/>
                <a:cs typeface="Arial"/>
                <a:sym typeface="Arial"/>
              </a:rPr>
              <a:t>Eastport South Manor Jr-Sr High School</a:t>
            </a:r>
            <a:r>
              <a:rPr lang="en" sz="3200" b="1" i="0" u="none" strike="noStrike" cap="none" baseline="30000" dirty="0">
                <a:solidFill>
                  <a:srgbClr val="000000"/>
                </a:solidFill>
                <a:latin typeface="Arial"/>
                <a:ea typeface="Arial"/>
                <a:cs typeface="Arial"/>
                <a:sym typeface="Arial"/>
              </a:rPr>
              <a:t>1</a:t>
            </a:r>
          </a:p>
        </p:txBody>
      </p:sp>
      <p:sp>
        <p:nvSpPr>
          <p:cNvPr id="56" name="Shape 56"/>
          <p:cNvSpPr txBox="1"/>
          <p:nvPr/>
        </p:nvSpPr>
        <p:spPr>
          <a:xfrm>
            <a:off x="262762" y="2586428"/>
            <a:ext cx="10486229" cy="533652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1" i="0" u="sng" strike="noStrike" cap="none" dirty="0">
                <a:solidFill>
                  <a:srgbClr val="000000"/>
                </a:solidFill>
                <a:latin typeface="Arial"/>
                <a:ea typeface="Arial"/>
                <a:cs typeface="Arial"/>
                <a:sym typeface="Arial"/>
              </a:rPr>
              <a:t>Abstract</a:t>
            </a:r>
          </a:p>
          <a:p>
            <a:pPr marL="0" marR="0" lvl="0" indent="0" algn="just" rtl="0">
              <a:lnSpc>
                <a:spcPct val="100000"/>
              </a:lnSpc>
              <a:spcBef>
                <a:spcPts val="0"/>
              </a:spcBef>
              <a:spcAft>
                <a:spcPts val="0"/>
              </a:spcAft>
              <a:buClr>
                <a:schemeClr val="dk1"/>
              </a:buClr>
              <a:buSzPct val="25000"/>
              <a:buFont typeface="Arial"/>
              <a:buNone/>
            </a:pPr>
            <a:r>
              <a:rPr lang="en" sz="2400" b="0" i="0" u="none" strike="noStrike" cap="none" dirty="0">
                <a:solidFill>
                  <a:schemeClr val="dk1"/>
                </a:solidFill>
                <a:latin typeface="Arial"/>
                <a:ea typeface="Arial"/>
                <a:cs typeface="Arial"/>
                <a:sym typeface="Arial"/>
              </a:rPr>
              <a:t>Five years ago, a kayak ramp was added to the Peconic River Estuary area in a very diverse, fairly untouched part of the Peconic bay estuary. The increased anthropogenic activity in the area is a major cause of a decrease in biodiversity in the Peconic bay area because of the introduction of invasive invertebrate species.  We used methods of DNA barcoding and BLAST programs to identify species in order to achieve the main goals of our research. We identified the species collected, found variation among the species, determined whether the species was invasive or native and assessed its role in the ecosystem. After determining the collected species, we did find that a majority of the species collected were invasive (such as the </a:t>
            </a:r>
            <a:r>
              <a:rPr lang="en" sz="2400" b="0" i="1" u="none" strike="noStrike" cap="none" dirty="0">
                <a:solidFill>
                  <a:schemeClr val="dk1"/>
                </a:solidFill>
                <a:latin typeface="Arial"/>
                <a:ea typeface="Arial"/>
                <a:cs typeface="Arial"/>
                <a:sym typeface="Arial"/>
              </a:rPr>
              <a:t>Deroceras panormitanum </a:t>
            </a:r>
            <a:r>
              <a:rPr lang="en" sz="2400" b="0" i="0" u="none" strike="noStrike" cap="none" dirty="0">
                <a:solidFill>
                  <a:schemeClr val="dk1"/>
                </a:solidFill>
                <a:latin typeface="Arial"/>
                <a:ea typeface="Arial"/>
                <a:cs typeface="Arial"/>
                <a:sym typeface="Arial"/>
              </a:rPr>
              <a:t>or the </a:t>
            </a:r>
            <a:r>
              <a:rPr lang="en" sz="2400" b="0" i="1" u="none" strike="noStrike" cap="none" dirty="0">
                <a:solidFill>
                  <a:schemeClr val="dk1"/>
                </a:solidFill>
                <a:latin typeface="Arial"/>
                <a:ea typeface="Arial"/>
                <a:cs typeface="Arial"/>
                <a:sym typeface="Arial"/>
              </a:rPr>
              <a:t>Exomala orientalis</a:t>
            </a:r>
            <a:r>
              <a:rPr lang="en" sz="2400" b="0" i="0" u="none" strike="noStrike" cap="none" dirty="0">
                <a:solidFill>
                  <a:schemeClr val="dk1"/>
                </a:solidFill>
                <a:latin typeface="Arial"/>
                <a:ea typeface="Arial"/>
                <a:cs typeface="Arial"/>
                <a:sym typeface="Arial"/>
              </a:rPr>
              <a:t>) and were likely transported by human. This shows that the human involvement in the area has increased numbers of invasive species, thus strangling out native species, effectively hurting the delicate stability of the biodiversity of the area.</a:t>
            </a:r>
          </a:p>
        </p:txBody>
      </p:sp>
      <p:sp>
        <p:nvSpPr>
          <p:cNvPr id="57" name="Shape 57"/>
          <p:cNvSpPr txBox="1"/>
          <p:nvPr/>
        </p:nvSpPr>
        <p:spPr>
          <a:xfrm>
            <a:off x="262762" y="8857957"/>
            <a:ext cx="10460999" cy="72774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1" i="0" u="sng" strike="noStrike" cap="none" dirty="0">
                <a:solidFill>
                  <a:srgbClr val="000000"/>
                </a:solidFill>
                <a:latin typeface="Arial"/>
                <a:ea typeface="Arial"/>
                <a:cs typeface="Arial"/>
                <a:sym typeface="Arial"/>
              </a:rPr>
              <a:t>Introduction</a:t>
            </a:r>
          </a:p>
          <a:p>
            <a:pPr marL="0" marR="0" lvl="0" indent="0" algn="just" rtl="0">
              <a:lnSpc>
                <a:spcPct val="100000"/>
              </a:lnSpc>
              <a:spcBef>
                <a:spcPts val="0"/>
              </a:spcBef>
              <a:spcAft>
                <a:spcPts val="0"/>
              </a:spcAft>
              <a:buClr>
                <a:schemeClr val="dk1"/>
              </a:buClr>
              <a:buSzPct val="25000"/>
              <a:buFont typeface="Arial"/>
              <a:buNone/>
            </a:pPr>
            <a:r>
              <a:rPr lang="en" sz="2400" b="0" i="0" u="none" strike="noStrike" cap="none" dirty="0">
                <a:solidFill>
                  <a:srgbClr val="000000"/>
                </a:solidFill>
                <a:latin typeface="Arial"/>
                <a:ea typeface="Arial"/>
                <a:cs typeface="Arial"/>
                <a:sym typeface="Arial"/>
              </a:rPr>
              <a:t>The Peconic Estuary is considered to be one of the “Last Great Places in the Western Hemisphere” according to The Nature Conservancy(2).  Although the Peconic Estuary is relatively pure, the pressure being placed from humans on this pristine estuary continues to increase. This pressure is taking a toll on the biodiversity of the ecosystem. For example, in 1985, humans use of fertilizers, detergents and septic tanks led to eutrophication, or excess of nutrients, in the bay that led to algal blooming which lowered oxygen levels. The excess nutrients created toxic rust tides that have killed many organisms and created anoxic waters(9). These pesticides and other toxins that made their way into the Peconic Bay devastated the environment that many fish species and invertebrates inhabit(2). </a:t>
            </a:r>
          </a:p>
          <a:p>
            <a:pPr marL="0" marR="0" lvl="0" indent="0" algn="just" rtl="0">
              <a:lnSpc>
                <a:spcPct val="100000"/>
              </a:lnSpc>
              <a:spcBef>
                <a:spcPts val="0"/>
              </a:spcBef>
              <a:spcAft>
                <a:spcPts val="0"/>
              </a:spcAft>
              <a:buClr>
                <a:schemeClr val="dk1"/>
              </a:buClr>
              <a:buSzPct val="25000"/>
              <a:buFont typeface="Arial"/>
              <a:buNone/>
            </a:pPr>
            <a:r>
              <a:rPr lang="en" sz="2400" b="0" i="0" u="none" strike="noStrike" cap="none" dirty="0">
                <a:solidFill>
                  <a:srgbClr val="000000"/>
                </a:solidFill>
                <a:latin typeface="Arial"/>
                <a:ea typeface="Arial"/>
                <a:cs typeface="Arial"/>
                <a:sym typeface="Arial"/>
              </a:rPr>
              <a:t>The area we took samples from had recently just added a parking area, a kayak ramp and a dock on the water. The anthropogenic activity in the area puts the ecosystem at a higher risk of the introduction of invasive species whether it be from fishermen, hunters or simply people disposing of plants or animals in the river. These invasive species can harm the environment by outcompeting native species and introducing new diseases, effectively killing off species of invertebrates in the area such as earthworms, beetles and pill bugs(7). If these invertebrates are hunted by a predator to a low population, the organisms could experience a population bottleneck, also known as the bottleneck effect.  This represents a sharp decline in the size of a population when a disaster occurs(1). The human impact of destroying habitats could, and often does result in a decrease of a population of a species, which decreases the genetic diversity within the population(12). When this population recovers from the damage and replenishes the population, the species as a whole could be less genetically diverse. This is a phenomenon know as the bottleneck effect, which can also be an effect of an invasive species. The lack of genetic diversity caused by the bottleneck effect (8). These invasive species could also directly threaten the humans in the surrounding areas(7). </a:t>
            </a:r>
          </a:p>
          <a:p>
            <a:pPr marL="0" marR="0" lvl="0" indent="0" algn="just" rtl="0">
              <a:lnSpc>
                <a:spcPct val="100000"/>
              </a:lnSpc>
              <a:spcBef>
                <a:spcPts val="0"/>
              </a:spcBef>
              <a:spcAft>
                <a:spcPts val="0"/>
              </a:spcAft>
              <a:buClr>
                <a:schemeClr val="dk1"/>
              </a:buClr>
              <a:buFont typeface="Arial"/>
              <a:buNone/>
            </a:pPr>
            <a:endParaRPr sz="1800" b="0" i="0" u="none" strike="noStrike" cap="none" dirty="0">
              <a:solidFill>
                <a:schemeClr val="dk2"/>
              </a:solidFill>
              <a:latin typeface="Arial"/>
              <a:ea typeface="Arial"/>
              <a:cs typeface="Arial"/>
              <a:sym typeface="Arial"/>
            </a:endParaRPr>
          </a:p>
          <a:p>
            <a:pPr marL="0" marR="0" lvl="0" indent="0" algn="just" rtl="0">
              <a:lnSpc>
                <a:spcPct val="100000"/>
              </a:lnSpc>
              <a:spcBef>
                <a:spcPts val="0"/>
              </a:spcBef>
              <a:spcAft>
                <a:spcPts val="0"/>
              </a:spcAft>
              <a:buClr>
                <a:srgbClr val="000000"/>
              </a:buClr>
              <a:buFont typeface="Arial"/>
              <a:buNone/>
            </a:pPr>
            <a:endParaRPr sz="1800" b="0" i="0" u="none" strike="noStrike" cap="none" dirty="0">
              <a:solidFill>
                <a:srgbClr val="000000"/>
              </a:solidFill>
              <a:latin typeface="Arial"/>
              <a:ea typeface="Arial"/>
              <a:cs typeface="Arial"/>
              <a:sym typeface="Arial"/>
            </a:endParaRPr>
          </a:p>
        </p:txBody>
      </p:sp>
      <p:sp>
        <p:nvSpPr>
          <p:cNvPr id="58" name="Shape 58"/>
          <p:cNvSpPr txBox="1"/>
          <p:nvPr/>
        </p:nvSpPr>
        <p:spPr>
          <a:xfrm>
            <a:off x="21821743" y="2293294"/>
            <a:ext cx="10765799" cy="9766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200" b="1" i="0" u="sng" strike="noStrike" cap="none" dirty="0">
                <a:solidFill>
                  <a:schemeClr val="dk1"/>
                </a:solidFill>
                <a:latin typeface="Arial"/>
                <a:ea typeface="Arial"/>
                <a:cs typeface="Arial"/>
                <a:sym typeface="Arial"/>
              </a:rPr>
              <a:t>Methods</a:t>
            </a:r>
          </a:p>
          <a:p>
            <a:pPr marL="342900" marR="0" lvl="0" indent="-342900" algn="l" rtl="0">
              <a:lnSpc>
                <a:spcPct val="100000"/>
              </a:lnSpc>
              <a:spcBef>
                <a:spcPts val="0"/>
              </a:spcBef>
              <a:spcAft>
                <a:spcPts val="0"/>
              </a:spcAft>
              <a:buClr>
                <a:schemeClr val="dk1"/>
              </a:buClr>
              <a:buFont typeface="Arial"/>
              <a:buNone/>
            </a:pPr>
            <a:endParaRPr sz="900" b="0" i="0" u="sng"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Arial"/>
                <a:ea typeface="Arial"/>
                <a:cs typeface="Arial"/>
                <a:sym typeface="Arial"/>
              </a:rPr>
              <a:t>25 terrestrial  invertebrates were collected from the Peconic River NYS DEC boat ramp in Riverhead, as a part of the “Day in the Life of Peconic River”.</a:t>
            </a:r>
          </a:p>
          <a:p>
            <a:pPr marL="342900" marR="0" lvl="0" indent="-34290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Arial"/>
                <a:ea typeface="Arial"/>
                <a:cs typeface="Arial"/>
                <a:sym typeface="Arial"/>
              </a:rPr>
              <a:t>Larger organisms were directly removed from the soil, and placed in a container. </a:t>
            </a:r>
          </a:p>
          <a:p>
            <a:pPr marL="342900" marR="0" lvl="0" indent="-34290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Arial"/>
                <a:ea typeface="Arial"/>
                <a:cs typeface="Arial"/>
                <a:sym typeface="Arial"/>
              </a:rPr>
              <a:t>Smaller organisms living in the soil were colected using a Berlese funnel system to extract some of the invertebrates..</a:t>
            </a:r>
          </a:p>
          <a:p>
            <a:pPr marL="342900" marR="0" lvl="0" indent="-34290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Arial"/>
                <a:ea typeface="Arial"/>
                <a:cs typeface="Arial"/>
                <a:sym typeface="Arial"/>
              </a:rPr>
              <a:t>Samples were stored in 99% ethanol and frozen in glass</a:t>
            </a:r>
          </a:p>
          <a:p>
            <a:pPr marL="342900" marR="0" lvl="0" indent="-34290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Arial"/>
                <a:ea typeface="Arial"/>
                <a:cs typeface="Arial"/>
                <a:sym typeface="Arial"/>
              </a:rPr>
              <a:t>DNA was extracted through a process of DNA barcoding.  </a:t>
            </a:r>
          </a:p>
          <a:p>
            <a:pPr marL="342900" marR="0" lvl="0" indent="-34290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Arial"/>
                <a:ea typeface="Arial"/>
                <a:cs typeface="Arial"/>
                <a:sym typeface="Arial"/>
              </a:rPr>
              <a:t>The program BLAST was used to identify the DNA sequence, and with this we were able to idnetify the samples.</a:t>
            </a:r>
          </a:p>
          <a:p>
            <a:pPr marL="342900" marR="0" lvl="0" indent="-342900" algn="l" rtl="0">
              <a:lnSpc>
                <a:spcPct val="100000"/>
              </a:lnSpc>
              <a:spcBef>
                <a:spcPts val="0"/>
              </a:spcBef>
              <a:spcAft>
                <a:spcPts val="0"/>
              </a:spcAft>
              <a:buClr>
                <a:schemeClr val="dk1"/>
              </a:buClr>
              <a:buSzPct val="100000"/>
              <a:buFont typeface="Noto Sans Symbols"/>
              <a:buChar char="❑"/>
            </a:pPr>
            <a:r>
              <a:rPr lang="en" sz="2400" b="0" i="0" u="none" strike="noStrike" cap="none" dirty="0">
                <a:solidFill>
                  <a:schemeClr val="dk1"/>
                </a:solidFill>
                <a:latin typeface="Arial"/>
                <a:ea typeface="Arial"/>
                <a:cs typeface="Arial"/>
                <a:sym typeface="Arial"/>
              </a:rPr>
              <a:t>DNA subway was used to construct a barcode and phylogenetic tree.</a:t>
            </a:r>
          </a:p>
          <a:p>
            <a:pPr marL="0" marR="0" lvl="0" indent="0" algn="l" rtl="0">
              <a:lnSpc>
                <a:spcPct val="115000"/>
              </a:lnSpc>
              <a:spcBef>
                <a:spcPts val="0"/>
              </a:spcBef>
              <a:spcAft>
                <a:spcPts val="0"/>
              </a:spcAft>
              <a:buClr>
                <a:schemeClr val="dk1"/>
              </a:buClr>
              <a:buFont typeface="Arial"/>
              <a:buNone/>
            </a:pPr>
            <a:endParaRPr sz="4800" b="0" i="0" u="none" strike="noStrike" cap="none" dirty="0">
              <a:solidFill>
                <a:schemeClr val="dk2"/>
              </a:solidFill>
              <a:latin typeface="Arial"/>
              <a:ea typeface="Arial"/>
              <a:cs typeface="Arial"/>
              <a:sym typeface="Arial"/>
            </a:endParaRPr>
          </a:p>
          <a:p>
            <a:pPr marL="0" marR="0" lvl="0" indent="381000" algn="l" rtl="0">
              <a:lnSpc>
                <a:spcPct val="115000"/>
              </a:lnSpc>
              <a:spcBef>
                <a:spcPts val="0"/>
              </a:spcBef>
              <a:spcAft>
                <a:spcPts val="0"/>
              </a:spcAft>
              <a:buClr>
                <a:schemeClr val="dk1"/>
              </a:buClr>
              <a:buFont typeface="Arial"/>
              <a:buNone/>
            </a:pP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600" b="0" i="0" u="none" strike="noStrike" cap="none" dirty="0">
              <a:solidFill>
                <a:srgbClr val="000000"/>
              </a:solidFill>
              <a:latin typeface="Arial"/>
              <a:ea typeface="Arial"/>
              <a:cs typeface="Arial"/>
              <a:sym typeface="Arial"/>
            </a:endParaRPr>
          </a:p>
        </p:txBody>
      </p:sp>
      <p:sp>
        <p:nvSpPr>
          <p:cNvPr id="59" name="Shape 59"/>
          <p:cNvSpPr txBox="1"/>
          <p:nvPr/>
        </p:nvSpPr>
        <p:spPr>
          <a:xfrm>
            <a:off x="11002439" y="2885433"/>
            <a:ext cx="10460924" cy="18348724"/>
          </a:xfrm>
          <a:prstGeom prst="rect">
            <a:avLst/>
          </a:prstGeom>
          <a:solidFill>
            <a:srgbClr val="CFE2F3"/>
          </a:solid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4800" b="0" i="0" u="none" strike="noStrike" cap="none">
              <a:solidFill>
                <a:srgbClr val="000000"/>
              </a:solidFill>
              <a:latin typeface="Arial"/>
              <a:ea typeface="Arial"/>
              <a:cs typeface="Arial"/>
              <a:sym typeface="Arial"/>
            </a:endParaRPr>
          </a:p>
        </p:txBody>
      </p:sp>
      <p:pic>
        <p:nvPicPr>
          <p:cNvPr id="60" name="Shape 60"/>
          <p:cNvPicPr preferRelativeResize="0"/>
          <p:nvPr/>
        </p:nvPicPr>
        <p:blipFill rotWithShape="1">
          <a:blip r:embed="rId4">
            <a:alphaModFix/>
          </a:blip>
          <a:srcRect/>
          <a:stretch/>
        </p:blipFill>
        <p:spPr>
          <a:xfrm>
            <a:off x="11086725" y="7114422"/>
            <a:ext cx="10191942" cy="4604339"/>
          </a:xfrm>
          <a:prstGeom prst="rect">
            <a:avLst/>
          </a:prstGeom>
          <a:noFill/>
          <a:ln>
            <a:noFill/>
          </a:ln>
        </p:spPr>
      </p:pic>
      <p:sp>
        <p:nvSpPr>
          <p:cNvPr id="61" name="Shape 61"/>
          <p:cNvSpPr txBox="1"/>
          <p:nvPr/>
        </p:nvSpPr>
        <p:spPr>
          <a:xfrm>
            <a:off x="15383825" y="12474636"/>
            <a:ext cx="2519700" cy="646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rgbClr val="000000"/>
              </a:solidFill>
              <a:latin typeface="Arial"/>
              <a:ea typeface="Arial"/>
              <a:cs typeface="Arial"/>
              <a:sym typeface="Arial"/>
            </a:endParaRPr>
          </a:p>
        </p:txBody>
      </p:sp>
      <p:sp>
        <p:nvSpPr>
          <p:cNvPr id="62" name="Shape 62"/>
          <p:cNvSpPr txBox="1"/>
          <p:nvPr/>
        </p:nvSpPr>
        <p:spPr>
          <a:xfrm>
            <a:off x="21821743" y="13824055"/>
            <a:ext cx="10740051" cy="6785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dirty="0">
                <a:solidFill>
                  <a:schemeClr val="dk1"/>
                </a:solidFill>
                <a:latin typeface="Arial"/>
                <a:ea typeface="Arial"/>
                <a:cs typeface="Arial"/>
                <a:sym typeface="Arial"/>
              </a:rPr>
              <a:t>1)</a:t>
            </a:r>
            <a:r>
              <a:rPr lang="en" sz="2400" b="0" i="0" u="none" strike="noStrike" cap="none" dirty="0">
                <a:solidFill>
                  <a:schemeClr val="dk1"/>
                </a:solidFill>
                <a:latin typeface="Arial"/>
                <a:ea typeface="Arial"/>
                <a:cs typeface="Arial"/>
                <a:sym typeface="Arial"/>
              </a:rPr>
              <a:t>Bottlenecks and Founder Effects. (2013, November 24). Retrieved December 08, 2016, from http://wallace.genetics.uga.edu/groups/evol3000/wiki/fb221/Bottlenecks_and_Founder_Effects.html</a:t>
            </a:r>
          </a:p>
          <a:p>
            <a:pPr marL="0" marR="0" lvl="0" indent="0" algn="l" rtl="0">
              <a:lnSpc>
                <a:spcPct val="100000"/>
              </a:lnSpc>
              <a:spcBef>
                <a:spcPts val="0"/>
              </a:spcBef>
              <a:spcAft>
                <a:spcPts val="0"/>
              </a:spcAft>
              <a:buClr>
                <a:schemeClr val="dk1"/>
              </a:buClr>
              <a:buSzPct val="25000"/>
              <a:buFont typeface="Arial"/>
              <a:buNone/>
            </a:pPr>
            <a:r>
              <a:rPr lang="en" sz="2400" b="1" i="0" u="none" strike="noStrike" cap="none" dirty="0">
                <a:solidFill>
                  <a:schemeClr val="dk1"/>
                </a:solidFill>
                <a:latin typeface="Arial"/>
                <a:ea typeface="Arial"/>
                <a:cs typeface="Arial"/>
                <a:sym typeface="Arial"/>
              </a:rPr>
              <a:t>2)</a:t>
            </a:r>
            <a:r>
              <a:rPr lang="en" sz="2400" b="0" i="0" u="none" strike="noStrike" cap="none" dirty="0">
                <a:solidFill>
                  <a:schemeClr val="dk1"/>
                </a:solidFill>
                <a:latin typeface="Arial"/>
                <a:ea typeface="Arial"/>
                <a:cs typeface="Arial"/>
                <a:sym typeface="Arial"/>
              </a:rPr>
              <a:t>Peconic Estuary Program - About. (n.d.). Retrieved December 08, 2016, from</a:t>
            </a:r>
            <a:r>
              <a:rPr lang="en" sz="2400" b="0" i="0" u="sng" strike="noStrike" cap="none" dirty="0">
                <a:solidFill>
                  <a:schemeClr val="hlink"/>
                </a:solidFill>
                <a:latin typeface="Arial"/>
                <a:ea typeface="Arial"/>
                <a:cs typeface="Arial"/>
                <a:sym typeface="Arial"/>
                <a:hlinkClick r:id="rId5"/>
              </a:rPr>
              <a:t> </a:t>
            </a:r>
            <a:r>
              <a:rPr lang="en" sz="2400" b="0" i="0" u="sng" strike="noStrike" cap="none" dirty="0">
                <a:solidFill>
                  <a:schemeClr val="dk1"/>
                </a:solidFill>
                <a:latin typeface="Arial"/>
                <a:ea typeface="Arial"/>
                <a:cs typeface="Arial"/>
                <a:sym typeface="Arial"/>
              </a:rPr>
              <a:t>http://www.peconicestuary.org/about.php</a:t>
            </a:r>
          </a:p>
          <a:p>
            <a:pPr marL="0" marR="0" lvl="0" indent="0" algn="l" rtl="0">
              <a:lnSpc>
                <a:spcPct val="100000"/>
              </a:lnSpc>
              <a:spcBef>
                <a:spcPts val="0"/>
              </a:spcBef>
              <a:spcAft>
                <a:spcPts val="0"/>
              </a:spcAft>
              <a:buClr>
                <a:schemeClr val="dk1"/>
              </a:buClr>
              <a:buSzPct val="25000"/>
              <a:buFont typeface="Arial"/>
              <a:buNone/>
            </a:pPr>
            <a:r>
              <a:rPr lang="en" sz="2400" b="1" i="0" u="none" strike="noStrike" cap="none" dirty="0">
                <a:solidFill>
                  <a:schemeClr val="dk1"/>
                </a:solidFill>
                <a:latin typeface="Arial"/>
                <a:ea typeface="Arial"/>
                <a:cs typeface="Arial"/>
                <a:sym typeface="Arial"/>
              </a:rPr>
              <a:t>7)</a:t>
            </a:r>
            <a:r>
              <a:rPr lang="en" sz="2400" b="0" i="0" u="none" strike="noStrike" cap="none" dirty="0">
                <a:solidFill>
                  <a:schemeClr val="dk1"/>
                </a:solidFill>
                <a:latin typeface="Arial"/>
                <a:ea typeface="Arial"/>
                <a:cs typeface="Arial"/>
                <a:sym typeface="Arial"/>
              </a:rPr>
              <a:t> Invasive Species: How They Affect the Environment. (n.d.). Retrieved December 08, 2016, from</a:t>
            </a:r>
            <a:r>
              <a:rPr lang="en" sz="2400" b="0" i="0" u="sng" strike="noStrike" cap="none" dirty="0">
                <a:solidFill>
                  <a:schemeClr val="hlink"/>
                </a:solidFill>
                <a:latin typeface="Arial"/>
                <a:ea typeface="Arial"/>
                <a:cs typeface="Arial"/>
                <a:sym typeface="Arial"/>
                <a:hlinkClick r:id="rId6"/>
              </a:rPr>
              <a:t> </a:t>
            </a:r>
            <a:r>
              <a:rPr lang="en" sz="2400" b="0" i="0" u="sng" strike="noStrike" cap="none" dirty="0">
                <a:solidFill>
                  <a:schemeClr val="dk1"/>
                </a:solidFill>
                <a:latin typeface="Arial"/>
                <a:ea typeface="Arial"/>
                <a:cs typeface="Arial"/>
                <a:sym typeface="Arial"/>
              </a:rPr>
              <a:t>http://www.environmentalscience.org/invasive-species</a:t>
            </a:r>
          </a:p>
          <a:p>
            <a:pPr marL="0" marR="0" lvl="0" indent="0" algn="l" rtl="0">
              <a:lnSpc>
                <a:spcPct val="100000"/>
              </a:lnSpc>
              <a:spcBef>
                <a:spcPts val="0"/>
              </a:spcBef>
              <a:spcAft>
                <a:spcPts val="0"/>
              </a:spcAft>
              <a:buClr>
                <a:schemeClr val="dk1"/>
              </a:buClr>
              <a:buSzPct val="25000"/>
              <a:buFont typeface="Arial"/>
              <a:buNone/>
            </a:pPr>
            <a:r>
              <a:rPr lang="en" sz="2400" b="1" i="0" u="none" strike="noStrike" cap="none" dirty="0">
                <a:solidFill>
                  <a:schemeClr val="dk1"/>
                </a:solidFill>
                <a:latin typeface="Arial"/>
                <a:ea typeface="Arial"/>
                <a:cs typeface="Arial"/>
                <a:sym typeface="Arial"/>
              </a:rPr>
              <a:t>8)</a:t>
            </a:r>
            <a:r>
              <a:rPr lang="en" sz="2400" b="0" i="0" u="none" strike="noStrike" cap="none" dirty="0">
                <a:solidFill>
                  <a:schemeClr val="dk1"/>
                </a:solidFill>
                <a:latin typeface="Arial"/>
                <a:ea typeface="Arial"/>
                <a:cs typeface="Arial"/>
                <a:sym typeface="Arial"/>
              </a:rPr>
              <a:t> (n.d.). Retrieved December 08, 2016, from</a:t>
            </a:r>
            <a:r>
              <a:rPr lang="en" sz="2400" b="0" i="0" u="sng" strike="noStrike" cap="none" dirty="0">
                <a:solidFill>
                  <a:schemeClr val="hlink"/>
                </a:solidFill>
                <a:latin typeface="Arial"/>
                <a:ea typeface="Arial"/>
                <a:cs typeface="Arial"/>
                <a:sym typeface="Arial"/>
                <a:hlinkClick r:id="rId7"/>
              </a:rPr>
              <a:t> </a:t>
            </a:r>
            <a:r>
              <a:rPr lang="en" sz="2400" b="0" i="0" u="sng" strike="noStrike" cap="none" dirty="0">
                <a:solidFill>
                  <a:schemeClr val="dk1"/>
                </a:solidFill>
                <a:latin typeface="Arial"/>
                <a:ea typeface="Arial"/>
                <a:cs typeface="Arial"/>
                <a:sym typeface="Arial"/>
              </a:rPr>
              <a:t>http://www.nature.com/scitable/definition/population-bottleneck-300</a:t>
            </a:r>
          </a:p>
          <a:p>
            <a:pPr marL="0" marR="0" lvl="0" indent="0" algn="l" rtl="0">
              <a:lnSpc>
                <a:spcPct val="100000"/>
              </a:lnSpc>
              <a:spcBef>
                <a:spcPts val="0"/>
              </a:spcBef>
              <a:spcAft>
                <a:spcPts val="0"/>
              </a:spcAft>
              <a:buClr>
                <a:schemeClr val="dk1"/>
              </a:buClr>
              <a:buSzPct val="25000"/>
              <a:buFont typeface="Arial"/>
              <a:buNone/>
            </a:pPr>
            <a:r>
              <a:rPr lang="en" sz="2400" b="1" i="0" u="none" strike="noStrike" cap="none" dirty="0">
                <a:solidFill>
                  <a:schemeClr val="dk1"/>
                </a:solidFill>
                <a:latin typeface="Arial"/>
                <a:ea typeface="Arial"/>
                <a:cs typeface="Arial"/>
                <a:sym typeface="Arial"/>
              </a:rPr>
              <a:t>9)</a:t>
            </a:r>
            <a:r>
              <a:rPr lang="en" sz="2400" b="0" i="0" u="none" strike="noStrike" cap="none" dirty="0">
                <a:solidFill>
                  <a:schemeClr val="dk1"/>
                </a:solidFill>
                <a:latin typeface="Arial"/>
                <a:ea typeface="Arial"/>
                <a:cs typeface="Arial"/>
                <a:sym typeface="Arial"/>
              </a:rPr>
              <a:t>  Muir, P. (2012, October/November). Eutrophication. Retrieved December 12, 2016, from</a:t>
            </a:r>
            <a:r>
              <a:rPr lang="en" sz="2400" b="0" i="0" u="sng" strike="noStrike" cap="none" dirty="0">
                <a:solidFill>
                  <a:schemeClr val="hlink"/>
                </a:solidFill>
                <a:latin typeface="Arial"/>
                <a:ea typeface="Arial"/>
                <a:cs typeface="Arial"/>
                <a:sym typeface="Arial"/>
                <a:hlinkClick r:id="rId8"/>
              </a:rPr>
              <a:t> </a:t>
            </a:r>
            <a:r>
              <a:rPr lang="en" sz="2400" b="0" i="0" u="sng" strike="noStrike" cap="none" dirty="0">
                <a:solidFill>
                  <a:schemeClr val="dk1"/>
                </a:solidFill>
                <a:latin typeface="Arial"/>
                <a:ea typeface="Arial"/>
                <a:cs typeface="Arial"/>
                <a:sym typeface="Arial"/>
              </a:rPr>
              <a:t>http://people.oregonstate.edu/~muirp/eutrophi.htm</a:t>
            </a:r>
          </a:p>
          <a:p>
            <a:pPr marL="0" marR="0" lvl="0" indent="0" algn="l" rtl="0">
              <a:lnSpc>
                <a:spcPct val="100000"/>
              </a:lnSpc>
              <a:spcBef>
                <a:spcPts val="0"/>
              </a:spcBef>
              <a:spcAft>
                <a:spcPts val="0"/>
              </a:spcAft>
              <a:buClr>
                <a:schemeClr val="dk1"/>
              </a:buClr>
              <a:buSzPct val="25000"/>
              <a:buFont typeface="Arial"/>
              <a:buNone/>
            </a:pPr>
            <a:r>
              <a:rPr lang="en" sz="2400" b="1" i="0" u="none" strike="noStrike" cap="none" dirty="0">
                <a:solidFill>
                  <a:schemeClr val="dk1"/>
                </a:solidFill>
                <a:latin typeface="Arial"/>
                <a:ea typeface="Arial"/>
                <a:cs typeface="Arial"/>
                <a:sym typeface="Arial"/>
              </a:rPr>
              <a:t>12)</a:t>
            </a:r>
            <a:r>
              <a:rPr lang="en" sz="2400" b="0" i="0" u="none" strike="noStrike" cap="none" dirty="0">
                <a:solidFill>
                  <a:schemeClr val="dk1"/>
                </a:solidFill>
                <a:latin typeface="Arial"/>
                <a:ea typeface="Arial"/>
                <a:cs typeface="Arial"/>
                <a:sym typeface="Arial"/>
              </a:rPr>
              <a:t>  Evans, Michael. "Habitat Loss and Degradation." </a:t>
            </a:r>
            <a:r>
              <a:rPr lang="en" sz="2400" b="0" i="1" u="none" strike="noStrike" cap="none" dirty="0">
                <a:solidFill>
                  <a:schemeClr val="dk1"/>
                </a:solidFill>
                <a:latin typeface="Arial"/>
                <a:ea typeface="Arial"/>
                <a:cs typeface="Arial"/>
                <a:sym typeface="Arial"/>
              </a:rPr>
              <a:t>Habitat Loss and Degradation | The Earth Times | Encyclopaedia</a:t>
            </a:r>
            <a:r>
              <a:rPr lang="en" sz="2400" b="0" i="0" u="none" strike="noStrike" cap="none" dirty="0">
                <a:solidFill>
                  <a:schemeClr val="dk1"/>
                </a:solidFill>
                <a:latin typeface="Arial"/>
                <a:ea typeface="Arial"/>
                <a:cs typeface="Arial"/>
                <a:sym typeface="Arial"/>
              </a:rPr>
              <a:t>. N.p., n.d. Web. 09 Jan. 2017.</a:t>
            </a:r>
          </a:p>
        </p:txBody>
      </p:sp>
      <p:sp>
        <p:nvSpPr>
          <p:cNvPr id="63" name="Shape 63"/>
          <p:cNvSpPr txBox="1"/>
          <p:nvPr/>
        </p:nvSpPr>
        <p:spPr>
          <a:xfrm>
            <a:off x="22675992" y="13240400"/>
            <a:ext cx="9057299" cy="459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1" i="0" u="sng" strike="noStrike" cap="none" dirty="0">
                <a:solidFill>
                  <a:srgbClr val="000000"/>
                </a:solidFill>
                <a:latin typeface="Arial"/>
                <a:ea typeface="Arial"/>
                <a:cs typeface="Arial"/>
                <a:sym typeface="Arial"/>
              </a:rPr>
              <a:t>References</a:t>
            </a:r>
          </a:p>
        </p:txBody>
      </p:sp>
      <p:pic>
        <p:nvPicPr>
          <p:cNvPr id="64" name="Shape 64"/>
          <p:cNvPicPr preferRelativeResize="0"/>
          <p:nvPr/>
        </p:nvPicPr>
        <p:blipFill rotWithShape="1">
          <a:blip r:embed="rId9">
            <a:alphaModFix/>
          </a:blip>
          <a:srcRect/>
          <a:stretch/>
        </p:blipFill>
        <p:spPr>
          <a:xfrm>
            <a:off x="28705925" y="71700"/>
            <a:ext cx="3648074" cy="1904999"/>
          </a:xfrm>
          <a:prstGeom prst="rect">
            <a:avLst/>
          </a:prstGeom>
          <a:noFill/>
          <a:ln>
            <a:noFill/>
          </a:ln>
        </p:spPr>
      </p:pic>
      <p:pic>
        <p:nvPicPr>
          <p:cNvPr id="65" name="Shape 65"/>
          <p:cNvPicPr preferRelativeResize="0"/>
          <p:nvPr/>
        </p:nvPicPr>
        <p:blipFill rotWithShape="1">
          <a:blip r:embed="rId10">
            <a:alphaModFix/>
          </a:blip>
          <a:srcRect l="11733" t="21849" r="21674" b="29552"/>
          <a:stretch/>
        </p:blipFill>
        <p:spPr>
          <a:xfrm>
            <a:off x="12109325" y="3195174"/>
            <a:ext cx="3786288" cy="3163424"/>
          </a:xfrm>
          <a:prstGeom prst="rect">
            <a:avLst/>
          </a:prstGeom>
          <a:noFill/>
          <a:ln>
            <a:noFill/>
          </a:ln>
        </p:spPr>
      </p:pic>
      <p:sp>
        <p:nvSpPr>
          <p:cNvPr id="66" name="Shape 66"/>
          <p:cNvSpPr txBox="1"/>
          <p:nvPr/>
        </p:nvSpPr>
        <p:spPr>
          <a:xfrm>
            <a:off x="21691584" y="8837397"/>
            <a:ext cx="10662415" cy="3785100"/>
          </a:xfrm>
          <a:prstGeom prst="rect">
            <a:avLst/>
          </a:prstGeom>
          <a:noFill/>
          <a:ln>
            <a:noFill/>
          </a:ln>
        </p:spPr>
        <p:txBody>
          <a:bodyPr lIns="91425" tIns="91425" rIns="91425" bIns="91425" anchor="ctr" anchorCtr="0">
            <a:noAutofit/>
          </a:bodyPr>
          <a:lstStyle/>
          <a:p>
            <a:pPr marL="0" marR="0" lvl="0" indent="0" algn="just" rtl="0">
              <a:lnSpc>
                <a:spcPct val="100000"/>
              </a:lnSpc>
              <a:spcBef>
                <a:spcPts val="0"/>
              </a:spcBef>
              <a:spcAft>
                <a:spcPts val="0"/>
              </a:spcAft>
              <a:buClr>
                <a:schemeClr val="dk1"/>
              </a:buClr>
              <a:buSzPct val="25000"/>
              <a:buFont typeface="Arial"/>
              <a:buNone/>
            </a:pPr>
            <a:r>
              <a:rPr lang="en" sz="2400" b="0" i="0" u="none" strike="noStrike" cap="none" dirty="0">
                <a:solidFill>
                  <a:schemeClr val="dk1"/>
                </a:solidFill>
                <a:latin typeface="Arial"/>
                <a:ea typeface="Arial"/>
                <a:cs typeface="Arial"/>
                <a:sym typeface="Arial"/>
              </a:rPr>
              <a:t>In the process of barcoding the DNA collected we have identified and categorized the specimen. The species we identified were predominantly terrestrial, invertebrates native to pine barren regions. However, many of the species identified were not originally native to North America, such as Deroceras Panormitanum (native to southwest Europe), Exomala orientalis (highly invasive, native to Asia), and the Deroceras (native to Italy). This provides sufficient evidence to show the effects of globalization on our species biodiversity, as new species are introduced and may grow rapidly without any natural predators, as these organisms were originally found in one region of the world, but were transported to other areas most likely from anthropogenic sources, such as planes, boats and even cars that transport and spread seeds and animals. This is a modern exhibit of the founders effect that can result in speciation, due to the adaption to new environments</a:t>
            </a:r>
            <a:r>
              <a:rPr lang="en" sz="2400" b="0" i="0" u="none" strike="noStrike" cap="none" dirty="0">
                <a:solidFill>
                  <a:schemeClr val="dk2"/>
                </a:solidFill>
                <a:latin typeface="Arial"/>
                <a:ea typeface="Arial"/>
                <a:cs typeface="Arial"/>
                <a:sym typeface="Arial"/>
              </a:rPr>
              <a:t>.</a:t>
            </a:r>
          </a:p>
        </p:txBody>
      </p:sp>
      <p:sp>
        <p:nvSpPr>
          <p:cNvPr id="67" name="Shape 67"/>
          <p:cNvSpPr txBox="1"/>
          <p:nvPr/>
        </p:nvSpPr>
        <p:spPr>
          <a:xfrm>
            <a:off x="12115367" y="6413110"/>
            <a:ext cx="4169999" cy="646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a:solidFill>
                  <a:srgbClr val="000000"/>
                </a:solidFill>
                <a:latin typeface="Arial"/>
                <a:ea typeface="Arial"/>
                <a:cs typeface="Arial"/>
                <a:sym typeface="Arial"/>
              </a:rPr>
              <a:t>Image of sample PHM-002</a:t>
            </a:r>
          </a:p>
        </p:txBody>
      </p:sp>
      <p:sp>
        <p:nvSpPr>
          <p:cNvPr id="68" name="Shape 68"/>
          <p:cNvSpPr txBox="1"/>
          <p:nvPr/>
        </p:nvSpPr>
        <p:spPr>
          <a:xfrm>
            <a:off x="21851052" y="19166600"/>
            <a:ext cx="10476133" cy="339250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200" b="1" i="0" u="sng" strike="noStrike" cap="none">
                <a:solidFill>
                  <a:schemeClr val="dk1"/>
                </a:solidFill>
                <a:latin typeface="Arial"/>
                <a:ea typeface="Arial"/>
                <a:cs typeface="Arial"/>
                <a:sym typeface="Arial"/>
              </a:rPr>
              <a:t>Acknowledgements</a:t>
            </a:r>
            <a:r>
              <a:rPr lang="en" sz="3200" b="0" i="0" u="none" strike="noStrike" cap="none">
                <a:solidFill>
                  <a:schemeClr val="dk2"/>
                </a:solidFill>
                <a:latin typeface="Arial"/>
                <a:ea typeface="Arial"/>
                <a:cs typeface="Arial"/>
                <a:sym typeface="Arial"/>
              </a:rPr>
              <a:t>                                                                                       </a:t>
            </a:r>
          </a:p>
          <a:p>
            <a:pPr marL="0" marR="0" lvl="0" indent="0" algn="just" rtl="0">
              <a:lnSpc>
                <a:spcPct val="100000"/>
              </a:lnSpc>
              <a:spcBef>
                <a:spcPts val="0"/>
              </a:spcBef>
              <a:spcAft>
                <a:spcPts val="0"/>
              </a:spcAft>
              <a:buClr>
                <a:schemeClr val="dk1"/>
              </a:buClr>
              <a:buSzPct val="25000"/>
              <a:buFont typeface="Arial"/>
              <a:buNone/>
            </a:pPr>
            <a:r>
              <a:rPr lang="en" sz="2400" b="0" i="0" u="none" strike="noStrike" cap="none">
                <a:solidFill>
                  <a:srgbClr val="000000"/>
                </a:solidFill>
                <a:latin typeface="Arial"/>
                <a:ea typeface="Arial"/>
                <a:cs typeface="Arial"/>
                <a:sym typeface="Arial"/>
              </a:rPr>
              <a:t>We would like to thank our teachers: Dr. Spata and Mr. Bolen. Dr. Aleida Perez from Brookhaven National Lab, Kathleen McAuley from Barcode Long Island, and Dr. Sharon Pepenella from he DNA Learning Center at Cold Spring Harbor Laboratory.</a:t>
            </a:r>
          </a:p>
        </p:txBody>
      </p:sp>
      <p:sp>
        <p:nvSpPr>
          <p:cNvPr id="69" name="Shape 69"/>
          <p:cNvSpPr txBox="1"/>
          <p:nvPr/>
        </p:nvSpPr>
        <p:spPr>
          <a:xfrm>
            <a:off x="13338448" y="11755186"/>
            <a:ext cx="6854015" cy="6467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a:solidFill>
                  <a:srgbClr val="000000"/>
                </a:solidFill>
                <a:latin typeface="Arial"/>
                <a:ea typeface="Arial"/>
                <a:cs typeface="Arial"/>
                <a:sym typeface="Arial"/>
              </a:rPr>
              <a:t>DNA Subway MUSCLE results for PHM-017, 019, 020</a:t>
            </a:r>
          </a:p>
        </p:txBody>
      </p:sp>
      <p:pic>
        <p:nvPicPr>
          <p:cNvPr id="70" name="Shape 70"/>
          <p:cNvPicPr preferRelativeResize="0"/>
          <p:nvPr/>
        </p:nvPicPr>
        <p:blipFill rotWithShape="1">
          <a:blip r:embed="rId11">
            <a:alphaModFix/>
          </a:blip>
          <a:srcRect/>
          <a:stretch/>
        </p:blipFill>
        <p:spPr>
          <a:xfrm>
            <a:off x="12742657" y="12321228"/>
            <a:ext cx="7319649" cy="5401623"/>
          </a:xfrm>
          <a:prstGeom prst="rect">
            <a:avLst/>
          </a:prstGeom>
          <a:noFill/>
          <a:ln>
            <a:noFill/>
          </a:ln>
        </p:spPr>
      </p:pic>
      <p:sp>
        <p:nvSpPr>
          <p:cNvPr id="71" name="Shape 71"/>
          <p:cNvSpPr txBox="1"/>
          <p:nvPr/>
        </p:nvSpPr>
        <p:spPr>
          <a:xfrm>
            <a:off x="24052970" y="7628525"/>
            <a:ext cx="6191099" cy="1180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1" i="0" u="sng" strike="noStrike" cap="none">
                <a:solidFill>
                  <a:srgbClr val="000000"/>
                </a:solidFill>
                <a:latin typeface="Arial"/>
                <a:ea typeface="Arial"/>
                <a:cs typeface="Arial"/>
                <a:sym typeface="Arial"/>
              </a:rPr>
              <a:t>Discussion</a:t>
            </a:r>
          </a:p>
        </p:txBody>
      </p:sp>
      <p:sp>
        <p:nvSpPr>
          <p:cNvPr id="72" name="Shape 72"/>
          <p:cNvSpPr txBox="1"/>
          <p:nvPr/>
        </p:nvSpPr>
        <p:spPr>
          <a:xfrm>
            <a:off x="12539035" y="17645360"/>
            <a:ext cx="8045399" cy="1180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1" i="0" u="none" strike="noStrike" cap="none">
                <a:solidFill>
                  <a:srgbClr val="000000"/>
                </a:solidFill>
                <a:latin typeface="Arial"/>
                <a:ea typeface="Arial"/>
                <a:cs typeface="Arial"/>
                <a:sym typeface="Arial"/>
              </a:rPr>
              <a:t>Sequence similarity % of samples PHM-017, 019, 020</a:t>
            </a:r>
          </a:p>
        </p:txBody>
      </p:sp>
      <p:pic>
        <p:nvPicPr>
          <p:cNvPr id="74" name="Shape 74"/>
          <p:cNvPicPr preferRelativeResize="0"/>
          <p:nvPr/>
        </p:nvPicPr>
        <p:blipFill rotWithShape="1">
          <a:blip r:embed="rId12">
            <a:alphaModFix/>
          </a:blip>
          <a:srcRect t="24560" r="17279" b="5366"/>
          <a:stretch/>
        </p:blipFill>
        <p:spPr>
          <a:xfrm>
            <a:off x="17379934" y="3195175"/>
            <a:ext cx="2799915" cy="3163424"/>
          </a:xfrm>
          <a:prstGeom prst="rect">
            <a:avLst/>
          </a:prstGeom>
          <a:noFill/>
          <a:ln>
            <a:noFill/>
          </a:ln>
        </p:spPr>
      </p:pic>
      <p:sp>
        <p:nvSpPr>
          <p:cNvPr id="75" name="Shape 75"/>
          <p:cNvSpPr txBox="1"/>
          <p:nvPr/>
        </p:nvSpPr>
        <p:spPr>
          <a:xfrm>
            <a:off x="17312217" y="6358598"/>
            <a:ext cx="3041828" cy="1374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a:solidFill>
                  <a:srgbClr val="000000"/>
                </a:solidFill>
                <a:latin typeface="Arial"/>
                <a:ea typeface="Arial"/>
                <a:cs typeface="Arial"/>
                <a:sym typeface="Arial"/>
              </a:rPr>
              <a:t>Image of sample PHM-001</a:t>
            </a:r>
          </a:p>
        </p:txBody>
      </p:sp>
      <p:pic>
        <p:nvPicPr>
          <p:cNvPr id="77" name="Shape 77"/>
          <p:cNvPicPr preferRelativeResize="0"/>
          <p:nvPr/>
        </p:nvPicPr>
        <p:blipFill rotWithShape="1">
          <a:blip r:embed="rId13">
            <a:alphaModFix/>
          </a:blip>
          <a:srcRect/>
          <a:stretch/>
        </p:blipFill>
        <p:spPr>
          <a:xfrm>
            <a:off x="695753" y="339467"/>
            <a:ext cx="3093551" cy="1311955"/>
          </a:xfrm>
          <a:prstGeom prst="rect">
            <a:avLst/>
          </a:prstGeom>
          <a:noFill/>
          <a:ln>
            <a:noFill/>
          </a:ln>
        </p:spPr>
      </p:pic>
      <p:pic>
        <p:nvPicPr>
          <p:cNvPr id="78" name="Shape 78"/>
          <p:cNvPicPr preferRelativeResize="0"/>
          <p:nvPr/>
        </p:nvPicPr>
        <p:blipFill rotWithShape="1">
          <a:blip r:embed="rId14">
            <a:alphaModFix/>
          </a:blip>
          <a:srcRect/>
          <a:stretch/>
        </p:blipFill>
        <p:spPr>
          <a:xfrm>
            <a:off x="25890095" y="476062"/>
            <a:ext cx="2684803" cy="1229442"/>
          </a:xfrm>
          <a:prstGeom prst="rect">
            <a:avLst/>
          </a:prstGeom>
          <a:noFill/>
          <a:ln>
            <a:noFill/>
          </a:ln>
        </p:spPr>
      </p:pic>
      <p:pic>
        <p:nvPicPr>
          <p:cNvPr id="79" name="Shape 79" descr="Image result for cold spring harbor laboratory"/>
          <p:cNvPicPr preferRelativeResize="0"/>
          <p:nvPr/>
        </p:nvPicPr>
        <p:blipFill rotWithShape="1">
          <a:blip r:embed="rId15">
            <a:alphaModFix/>
          </a:blip>
          <a:srcRect/>
          <a:stretch/>
        </p:blipFill>
        <p:spPr>
          <a:xfrm>
            <a:off x="997222" y="1713445"/>
            <a:ext cx="2676157" cy="1273851"/>
          </a:xfrm>
          <a:prstGeom prst="rect">
            <a:avLst/>
          </a:prstGeom>
          <a:noFill/>
          <a:ln>
            <a:noFill/>
          </a:ln>
        </p:spPr>
      </p:pic>
      <p:sp>
        <p:nvSpPr>
          <p:cNvPr id="2" name="TextBox 1"/>
          <p:cNvSpPr txBox="1"/>
          <p:nvPr/>
        </p:nvSpPr>
        <p:spPr>
          <a:xfrm>
            <a:off x="12109324" y="18235759"/>
            <a:ext cx="8801559" cy="1692771"/>
          </a:xfrm>
          <a:prstGeom prst="rect">
            <a:avLst/>
          </a:prstGeom>
          <a:noFill/>
        </p:spPr>
        <p:txBody>
          <a:bodyPr wrap="square" rtlCol="0">
            <a:spAutoFit/>
          </a:bodyPr>
          <a:lstStyle/>
          <a:p>
            <a:pPr algn="ctr"/>
            <a:r>
              <a:rPr lang="en-US" sz="1800" b="1" u="sng" dirty="0" smtClean="0"/>
              <a:t>Sample Identifications</a:t>
            </a:r>
          </a:p>
          <a:p>
            <a:endParaRPr lang="en-US" sz="1800" b="1" u="sng" dirty="0"/>
          </a:p>
          <a:p>
            <a:r>
              <a:rPr lang="en-US" sz="1800" b="1" dirty="0" smtClean="0"/>
              <a:t>PHM-017: </a:t>
            </a:r>
            <a:r>
              <a:rPr lang="en-US" sz="1800" i="1" dirty="0" err="1"/>
              <a:t>Reticulitermes</a:t>
            </a:r>
            <a:r>
              <a:rPr lang="en-US" sz="1800" i="1" dirty="0"/>
              <a:t> </a:t>
            </a:r>
            <a:r>
              <a:rPr lang="en-US" sz="1800" i="1" dirty="0" err="1" smtClean="0"/>
              <a:t>flavipes</a:t>
            </a:r>
            <a:r>
              <a:rPr lang="en-US" sz="1800" dirty="0"/>
              <a:t> </a:t>
            </a:r>
            <a:r>
              <a:rPr lang="en-US" sz="1800" dirty="0" smtClean="0"/>
              <a:t>(eastern </a:t>
            </a:r>
            <a:r>
              <a:rPr lang="en-US" sz="1800" dirty="0"/>
              <a:t>subterranean </a:t>
            </a:r>
            <a:r>
              <a:rPr lang="en-US" sz="1800" dirty="0" smtClean="0"/>
              <a:t>termite)</a:t>
            </a:r>
          </a:p>
          <a:p>
            <a:r>
              <a:rPr lang="en-US" sz="1800" b="1" dirty="0" smtClean="0"/>
              <a:t>PHM-019: </a:t>
            </a:r>
            <a:r>
              <a:rPr lang="en-US" sz="1800" dirty="0" smtClean="0"/>
              <a:t>A species of isopod – limited by resolving capacity of CO1 barcoding</a:t>
            </a:r>
          </a:p>
          <a:p>
            <a:r>
              <a:rPr lang="en-US" sz="1800" b="1" dirty="0" smtClean="0"/>
              <a:t>PHM-020:  </a:t>
            </a:r>
            <a:r>
              <a:rPr lang="en-US" sz="1800" i="1" dirty="0" err="1" smtClean="0"/>
              <a:t>Bipalium</a:t>
            </a:r>
            <a:r>
              <a:rPr lang="en-US" sz="1800" i="1" dirty="0" smtClean="0"/>
              <a:t> </a:t>
            </a:r>
            <a:r>
              <a:rPr lang="en-US" sz="1800" i="1" dirty="0" err="1" smtClean="0"/>
              <a:t>kewense</a:t>
            </a:r>
            <a:r>
              <a:rPr lang="en-US" sz="1800" i="1" dirty="0" smtClean="0"/>
              <a:t> </a:t>
            </a:r>
            <a:r>
              <a:rPr lang="en-US" sz="1800" dirty="0" smtClean="0"/>
              <a:t>(Land Planarian) terrestrial flatworm</a:t>
            </a:r>
            <a:endParaRPr lang="en-US" sz="1800" b="1" i="1" dirty="0" smtClean="0"/>
          </a:p>
          <a:p>
            <a:endParaRPr lang="en-US" dirty="0"/>
          </a:p>
        </p:txBody>
      </p:sp>
      <p:pic>
        <p:nvPicPr>
          <p:cNvPr id="29" name="Picture 28"/>
          <p:cNvPicPr>
            <a:picLocks noChangeAspect="1"/>
          </p:cNvPicPr>
          <p:nvPr/>
        </p:nvPicPr>
        <p:blipFill rotWithShape="1">
          <a:blip r:embed="rId16"/>
          <a:srcRect l="14474" t="15954" r="67960" b="52714"/>
          <a:stretch/>
        </p:blipFill>
        <p:spPr>
          <a:xfrm>
            <a:off x="4407839" y="287975"/>
            <a:ext cx="1535761" cy="2191479"/>
          </a:xfrm>
          <a:prstGeom prst="rect">
            <a:avLst/>
          </a:prstGeom>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1136</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Noto Sans Symbols</vt:lpstr>
      <vt:lpstr>Times New Roman</vt:lpstr>
      <vt:lpstr>simple-light-2</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Bolen, Robert - ESM - High School</cp:lastModifiedBy>
  <cp:revision>2</cp:revision>
  <dcterms:modified xsi:type="dcterms:W3CDTF">2017-06-06T16:50:06Z</dcterms:modified>
</cp:coreProperties>
</file>